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handoutMasterIdLst>
    <p:handoutMasterId r:id="rId37"/>
  </p:handoutMasterIdLst>
  <p:sldIdLst>
    <p:sldId id="256" r:id="rId2"/>
    <p:sldId id="448" r:id="rId3"/>
    <p:sldId id="447" r:id="rId4"/>
    <p:sldId id="433" r:id="rId5"/>
    <p:sldId id="432" r:id="rId6"/>
    <p:sldId id="434" r:id="rId7"/>
    <p:sldId id="446" r:id="rId8"/>
    <p:sldId id="465" r:id="rId9"/>
    <p:sldId id="462" r:id="rId10"/>
    <p:sldId id="463" r:id="rId11"/>
    <p:sldId id="464" r:id="rId12"/>
    <p:sldId id="468" r:id="rId13"/>
    <p:sldId id="469" r:id="rId14"/>
    <p:sldId id="470" r:id="rId15"/>
    <p:sldId id="438" r:id="rId16"/>
    <p:sldId id="436" r:id="rId17"/>
    <p:sldId id="419" r:id="rId18"/>
    <p:sldId id="424" r:id="rId19"/>
    <p:sldId id="425" r:id="rId20"/>
    <p:sldId id="466" r:id="rId21"/>
    <p:sldId id="445" r:id="rId22"/>
    <p:sldId id="449" r:id="rId23"/>
    <p:sldId id="450" r:id="rId24"/>
    <p:sldId id="451" r:id="rId25"/>
    <p:sldId id="452" r:id="rId26"/>
    <p:sldId id="467" r:id="rId27"/>
    <p:sldId id="454" r:id="rId28"/>
    <p:sldId id="458" r:id="rId29"/>
    <p:sldId id="455" r:id="rId30"/>
    <p:sldId id="457" r:id="rId31"/>
    <p:sldId id="456" r:id="rId32"/>
    <p:sldId id="461" r:id="rId33"/>
    <p:sldId id="418" r:id="rId34"/>
    <p:sldId id="459"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50">
          <p15:clr>
            <a:srgbClr val="A4A3A4"/>
          </p15:clr>
        </p15:guide>
        <p15:guide id="2" pos="28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68" autoAdjust="0"/>
    <p:restoredTop sz="94660"/>
  </p:normalViewPr>
  <p:slideViewPr>
    <p:cSldViewPr snapToGrid="0">
      <p:cViewPr varScale="1">
        <p:scale>
          <a:sx n="86" d="100"/>
          <a:sy n="86" d="100"/>
        </p:scale>
        <p:origin x="654" y="84"/>
      </p:cViewPr>
      <p:guideLst>
        <p:guide orient="horz" pos="2050"/>
        <p:guide pos="2854"/>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02A2A2-83D7-477B-861F-31849B7D407D}" type="datetimeFigureOut">
              <a:rPr lang="en-US" smtClean="0"/>
              <a:t>2/4/2018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78C014-6108-4000-80D4-2112B885C5B2}" type="slidenum">
              <a:rPr lang="en-US" smtClean="0"/>
              <a:t>‹#›</a:t>
            </a:fld>
            <a:endParaRPr lang="en-US"/>
          </a:p>
        </p:txBody>
      </p:sp>
    </p:spTree>
    <p:extLst>
      <p:ext uri="{BB962C8B-B14F-4D97-AF65-F5344CB8AC3E}">
        <p14:creationId xmlns:p14="http://schemas.microsoft.com/office/powerpoint/2010/main" val="698918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041316-BC88-43F7-B375-39879DFD74FB}" type="datetimeFigureOut">
              <a:rPr lang="en-US" smtClean="0"/>
              <a:t>2/4/2018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1F8850-7B48-45E5-9790-B4DEA0F192A8}" type="slidenum">
              <a:rPr lang="en-US" smtClean="0"/>
              <a:t>‹#›</a:t>
            </a:fld>
            <a:endParaRPr lang="en-US"/>
          </a:p>
        </p:txBody>
      </p:sp>
    </p:spTree>
    <p:extLst>
      <p:ext uri="{BB962C8B-B14F-4D97-AF65-F5344CB8AC3E}">
        <p14:creationId xmlns:p14="http://schemas.microsoft.com/office/powerpoint/2010/main" val="2006755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6702CF4D-3A21-4864-BBDC-3F24F021E08E}" type="datetime1">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E600A-1CEA-4F39-B073-DEB92300A5F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A7918C1-ED25-41A5-B129-FC4B2A459FD4}" type="datetime1">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E600A-1CEA-4F39-B073-DEB92300A5F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F05BAF6-DF9A-438E-8730-981CB8E02AE5}" type="datetime1">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E600A-1CEA-4F39-B073-DEB92300A5F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9296273F-F7AF-4E4E-B634-27F3DF6A836E}" type="datetime1">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E600A-1CEA-4F39-B073-DEB92300A5F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9CBAFE3F-6175-4067-8795-D9373D86218E}" type="datetime1">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E600A-1CEA-4F39-B073-DEB92300A5F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B797C30D-D2D7-4D78-A583-E5899C483614}" type="datetime1">
              <a:rPr lang="en-US" smtClean="0"/>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9E600A-1CEA-4F39-B073-DEB92300A5F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8D7CFEC4-16C8-4701-97DA-A6D82E861A64}" type="datetime1">
              <a:rPr lang="en-US" smtClean="0"/>
              <a:t>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9E600A-1CEA-4F39-B073-DEB92300A5F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487EA4A-0B34-4A29-854A-0575CA96AD58}" type="datetime1">
              <a:rPr lang="en-US" smtClean="0"/>
              <a:t>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9E600A-1CEA-4F39-B073-DEB92300A5F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D682D-9887-46B3-BE0F-FA8F82E25384}" type="datetime1">
              <a:rPr lang="en-US" smtClean="0"/>
              <a:t>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9E600A-1CEA-4F39-B073-DEB92300A5F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F658793C-727E-4A90-9513-2483CBBA46BA}" type="datetime1">
              <a:rPr lang="en-US" smtClean="0"/>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9E600A-1CEA-4F39-B073-DEB92300A5F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610611A3-F88A-4352-8B9C-3FC7EEBB48A1}" type="datetime1">
              <a:rPr lang="en-US" smtClean="0"/>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9E600A-1CEA-4F39-B073-DEB92300A5F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3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BECA90-0E50-40BB-B2A3-BAB963DFEA66}" type="datetime1">
              <a:rPr lang="en-US" smtClean="0"/>
              <a:t>2/4/2018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9E600A-1CEA-4F39-B073-DEB92300A5F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goodreads.com/author/show/29333.Dietrich_Bonhoeffer"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852" y="1043185"/>
            <a:ext cx="8456295" cy="2474372"/>
          </a:xfrm>
        </p:spPr>
        <p:txBody>
          <a:bodyPr>
            <a:normAutofit/>
          </a:bodyPr>
          <a:lstStyle/>
          <a:p>
            <a:pPr algn="ctr"/>
            <a:r>
              <a:rPr lang="en-US" altLang="zh-CN" sz="4800" b="1" dirty="0" smtClean="0"/>
              <a:t>“Cleaning House”</a:t>
            </a:r>
            <a:br>
              <a:rPr lang="en-US" altLang="zh-CN" sz="4800" b="1" dirty="0" smtClean="0"/>
            </a:br>
            <a:r>
              <a:rPr lang="en-US" altLang="zh-CN" sz="4800" b="1" dirty="0"/>
              <a:t/>
            </a:r>
            <a:br>
              <a:rPr lang="en-US" altLang="zh-CN" sz="4800" b="1" dirty="0"/>
            </a:br>
            <a:r>
              <a:rPr lang="en-US" altLang="zh-CN" sz="4800" b="1" dirty="0" smtClean="0"/>
              <a:t>Leviticus (Part 2 of 2)</a:t>
            </a:r>
            <a:endParaRPr lang="en-US" sz="4400" dirty="0"/>
          </a:p>
        </p:txBody>
      </p:sp>
      <p:sp>
        <p:nvSpPr>
          <p:cNvPr id="3" name="Subtitle 2"/>
          <p:cNvSpPr>
            <a:spLocks noGrp="1"/>
          </p:cNvSpPr>
          <p:nvPr>
            <p:ph type="subTitle" idx="1"/>
          </p:nvPr>
        </p:nvSpPr>
        <p:spPr>
          <a:xfrm>
            <a:off x="0" y="5102835"/>
            <a:ext cx="9144000" cy="1655762"/>
          </a:xfrm>
        </p:spPr>
        <p:txBody>
          <a:bodyPr>
            <a:normAutofit/>
          </a:bodyPr>
          <a:lstStyle/>
          <a:p>
            <a:r>
              <a:rPr lang="en-US" sz="3200" b="1" dirty="0" smtClean="0"/>
              <a:t>For XICF.org</a:t>
            </a:r>
            <a:endParaRPr lang="en-US" sz="3200" b="1" dirty="0"/>
          </a:p>
          <a:p>
            <a:r>
              <a:rPr lang="en-US" b="1" dirty="0" smtClean="0"/>
              <a:t>4-February 2018</a:t>
            </a:r>
          </a:p>
          <a:p>
            <a:r>
              <a:rPr lang="en-US" b="1" dirty="0" smtClean="0"/>
              <a:t>Jim Arneberg</a:t>
            </a:r>
            <a:endParaRPr lang="en-US" b="1" dirty="0"/>
          </a:p>
        </p:txBody>
      </p:sp>
      <p:sp>
        <p:nvSpPr>
          <p:cNvPr id="4" name="Slide Number Placeholder 3"/>
          <p:cNvSpPr>
            <a:spLocks noGrp="1"/>
          </p:cNvSpPr>
          <p:nvPr>
            <p:ph type="sldNum" sz="quarter" idx="12"/>
          </p:nvPr>
        </p:nvSpPr>
        <p:spPr/>
        <p:txBody>
          <a:bodyPr/>
          <a:lstStyle/>
          <a:p>
            <a:fld id="{B59E600A-1CEA-4F39-B073-DEB92300A5F4}" type="slidenum">
              <a:rPr lang="en-US" smtClean="0"/>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Heart Valves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85199" y="2941321"/>
            <a:ext cx="3881308" cy="2182158"/>
          </a:xfrm>
        </p:spPr>
      </p:pic>
      <p:sp>
        <p:nvSpPr>
          <p:cNvPr id="4" name="Slide Number Placeholder 3"/>
          <p:cNvSpPr>
            <a:spLocks noGrp="1"/>
          </p:cNvSpPr>
          <p:nvPr>
            <p:ph type="sldNum" sz="quarter" idx="12"/>
          </p:nvPr>
        </p:nvSpPr>
        <p:spPr/>
        <p:txBody>
          <a:bodyPr/>
          <a:lstStyle/>
          <a:p>
            <a:fld id="{B59E600A-1CEA-4F39-B073-DEB92300A5F4}" type="slidenum">
              <a:rPr lang="en-US" smtClean="0"/>
              <a:t>10</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337" y="1516380"/>
            <a:ext cx="2826983" cy="5108852"/>
          </a:xfrm>
          <a:prstGeom prst="rect">
            <a:avLst/>
          </a:prstGeom>
        </p:spPr>
      </p:pic>
      <p:sp>
        <p:nvSpPr>
          <p:cNvPr id="6" name="Curved Down Arrow 5"/>
          <p:cNvSpPr/>
          <p:nvPr/>
        </p:nvSpPr>
        <p:spPr>
          <a:xfrm rot="21199651">
            <a:off x="3338107" y="2325639"/>
            <a:ext cx="2467785" cy="725892"/>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66625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 Clean Room</a:t>
            </a:r>
            <a:endParaRPr lang="en-US" dirty="0"/>
          </a:p>
        </p:txBody>
      </p:sp>
      <p:sp>
        <p:nvSpPr>
          <p:cNvPr id="4" name="Slide Number Placeholder 3"/>
          <p:cNvSpPr>
            <a:spLocks noGrp="1"/>
          </p:cNvSpPr>
          <p:nvPr>
            <p:ph type="sldNum" sz="quarter" idx="12"/>
          </p:nvPr>
        </p:nvSpPr>
        <p:spPr/>
        <p:txBody>
          <a:bodyPr/>
          <a:lstStyle/>
          <a:p>
            <a:fld id="{B59E600A-1CEA-4F39-B073-DEB92300A5F4}" type="slidenum">
              <a:rPr lang="en-US" smtClean="0"/>
              <a:t>11</a:t>
            </a:fld>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4316" y="1315084"/>
            <a:ext cx="6773284" cy="5050935"/>
          </a:xfrm>
        </p:spPr>
      </p:pic>
    </p:spTree>
    <p:extLst>
      <p:ext uri="{BB962C8B-B14F-4D97-AF65-F5344CB8AC3E}">
        <p14:creationId xmlns:p14="http://schemas.microsoft.com/office/powerpoint/2010/main" val="32397307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59E600A-1CEA-4F39-B073-DEB92300A5F4}" type="slidenum">
              <a:rPr lang="en-US" smtClean="0"/>
              <a:t>12</a:t>
            </a:fld>
            <a:endParaRPr lang="en-US"/>
          </a:p>
        </p:txBody>
      </p:sp>
      <p:sp>
        <p:nvSpPr>
          <p:cNvPr id="8" name="AutoShape 2" descr="https://www.knowingthebible.net/images/timeline/tabernacle-tent-diagram.png"/>
          <p:cNvSpPr>
            <a:spLocks noChangeAspect="1" noChangeArrowheads="1"/>
          </p:cNvSpPr>
          <p:nvPr/>
        </p:nvSpPr>
        <p:spPr bwMode="auto">
          <a:xfrm>
            <a:off x="473075" y="14176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571500"/>
            <a:ext cx="8439150" cy="5626100"/>
          </a:xfrm>
          <a:prstGeom prst="rect">
            <a:avLst/>
          </a:prstGeom>
        </p:spPr>
      </p:pic>
    </p:spTree>
    <p:extLst>
      <p:ext uri="{BB962C8B-B14F-4D97-AF65-F5344CB8AC3E}">
        <p14:creationId xmlns:p14="http://schemas.microsoft.com/office/powerpoint/2010/main" val="17467542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924300" y="365126"/>
            <a:ext cx="4591050" cy="1325563"/>
          </a:xfrm>
        </p:spPr>
        <p:txBody>
          <a:bodyPr/>
          <a:lstStyle/>
          <a:p>
            <a:r>
              <a:rPr lang="en-US" dirty="0" smtClean="0"/>
              <a:t>Floor Layout</a:t>
            </a:r>
            <a:endParaRPr lang="en-US" dirty="0"/>
          </a:p>
        </p:txBody>
      </p:sp>
      <p:sp>
        <p:nvSpPr>
          <p:cNvPr id="2" name="Slide Number Placeholder 1"/>
          <p:cNvSpPr>
            <a:spLocks noGrp="1"/>
          </p:cNvSpPr>
          <p:nvPr>
            <p:ph type="sldNum" sz="quarter" idx="12"/>
          </p:nvPr>
        </p:nvSpPr>
        <p:spPr/>
        <p:txBody>
          <a:bodyPr/>
          <a:lstStyle/>
          <a:p>
            <a:fld id="{B59E600A-1CEA-4F39-B073-DEB92300A5F4}" type="slidenum">
              <a:rPr lang="en-US" smtClean="0"/>
              <a:t>13</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50" y="571500"/>
            <a:ext cx="3073716" cy="2049144"/>
          </a:xfrm>
          <a:prstGeom prst="rect">
            <a:avLst/>
          </a:prstGeom>
        </p:spPr>
      </p:pic>
      <p:grpSp>
        <p:nvGrpSpPr>
          <p:cNvPr id="4" name="Group 3"/>
          <p:cNvGrpSpPr/>
          <p:nvPr/>
        </p:nvGrpSpPr>
        <p:grpSpPr>
          <a:xfrm>
            <a:off x="3073400" y="2715260"/>
            <a:ext cx="5873130" cy="3911600"/>
            <a:chOff x="1168400" y="304800"/>
            <a:chExt cx="5873130" cy="391160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9367" t="9559"/>
            <a:stretch/>
          </p:blipFill>
          <p:spPr>
            <a:xfrm>
              <a:off x="1168400" y="304800"/>
              <a:ext cx="5873130" cy="3911600"/>
            </a:xfrm>
            <a:prstGeom prst="rect">
              <a:avLst/>
            </a:prstGeom>
          </p:spPr>
        </p:pic>
        <p:sp>
          <p:nvSpPr>
            <p:cNvPr id="6" name="Rectangle 5"/>
            <p:cNvSpPr/>
            <p:nvPr/>
          </p:nvSpPr>
          <p:spPr>
            <a:xfrm>
              <a:off x="5535883" y="3813579"/>
              <a:ext cx="1505647" cy="402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424383" y="3813578"/>
              <a:ext cx="1505647" cy="402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07566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59E600A-1CEA-4F39-B073-DEB92300A5F4}" type="slidenum">
              <a:rPr lang="en-US" smtClean="0"/>
              <a:t>14</a:t>
            </a:fld>
            <a:endParaRPr lang="en-US"/>
          </a:p>
        </p:txBody>
      </p:sp>
      <p:sp>
        <p:nvSpPr>
          <p:cNvPr id="8" name="AutoShape 2" descr="https://www.knowingthebible.net/images/timeline/tabernacle-tent-diagram.png"/>
          <p:cNvSpPr>
            <a:spLocks noChangeAspect="1" noChangeArrowheads="1"/>
          </p:cNvSpPr>
          <p:nvPr/>
        </p:nvSpPr>
        <p:spPr bwMode="auto">
          <a:xfrm>
            <a:off x="473075" y="14176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1168400" y="4495800"/>
            <a:ext cx="5873130" cy="204311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		</a:t>
            </a:r>
            <a:r>
              <a:rPr lang="en-US" sz="2800" b="1" dirty="0" smtClean="0">
                <a:solidFill>
                  <a:schemeClr val="tx1"/>
                </a:solidFill>
              </a:rPr>
              <a:t>The Holy Place</a:t>
            </a:r>
            <a:endParaRPr lang="en-US" sz="2800" b="1" dirty="0">
              <a:solidFill>
                <a:schemeClr val="tx1"/>
              </a:solidFill>
            </a:endParaRPr>
          </a:p>
        </p:txBody>
      </p:sp>
      <p:sp>
        <p:nvSpPr>
          <p:cNvPr id="10" name="Rectangle 9"/>
          <p:cNvSpPr/>
          <p:nvPr/>
        </p:nvSpPr>
        <p:spPr>
          <a:xfrm>
            <a:off x="1168400" y="4495800"/>
            <a:ext cx="2222500" cy="204311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The Holy </a:t>
            </a:r>
          </a:p>
          <a:p>
            <a:pPr algn="ctr"/>
            <a:r>
              <a:rPr lang="en-US" sz="2800" b="1" dirty="0" smtClean="0">
                <a:solidFill>
                  <a:schemeClr val="tx1"/>
                </a:solidFill>
              </a:rPr>
              <a:t>of Holies</a:t>
            </a:r>
            <a:endParaRPr lang="en-US" sz="2800" b="1" dirty="0">
              <a:solidFill>
                <a:schemeClr val="tx1"/>
              </a:solidFill>
            </a:endParaRPr>
          </a:p>
        </p:txBody>
      </p:sp>
      <p:grpSp>
        <p:nvGrpSpPr>
          <p:cNvPr id="12" name="Group 11"/>
          <p:cNvGrpSpPr/>
          <p:nvPr/>
        </p:nvGrpSpPr>
        <p:grpSpPr>
          <a:xfrm>
            <a:off x="1168400" y="304800"/>
            <a:ext cx="5873130" cy="3911600"/>
            <a:chOff x="1168400" y="304800"/>
            <a:chExt cx="5873130" cy="391160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9367" t="9559"/>
            <a:stretch/>
          </p:blipFill>
          <p:spPr>
            <a:xfrm>
              <a:off x="1168400" y="304800"/>
              <a:ext cx="5873130" cy="3911600"/>
            </a:xfrm>
            <a:prstGeom prst="rect">
              <a:avLst/>
            </a:prstGeom>
          </p:spPr>
        </p:pic>
        <p:sp>
          <p:nvSpPr>
            <p:cNvPr id="4" name="Rectangle 3"/>
            <p:cNvSpPr/>
            <p:nvPr/>
          </p:nvSpPr>
          <p:spPr>
            <a:xfrm>
              <a:off x="5535883" y="3813579"/>
              <a:ext cx="1505647" cy="402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424383" y="3813578"/>
              <a:ext cx="1505647" cy="402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149605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59E600A-1CEA-4F39-B073-DEB92300A5F4}" type="slidenum">
              <a:rPr lang="en-US" smtClean="0"/>
              <a:t>15</a:t>
            </a:fld>
            <a:endParaRPr lang="en-US"/>
          </a:p>
        </p:txBody>
      </p:sp>
      <p:sp>
        <p:nvSpPr>
          <p:cNvPr id="3" name="Rectangle 2"/>
          <p:cNvSpPr/>
          <p:nvPr/>
        </p:nvSpPr>
        <p:spPr>
          <a:xfrm>
            <a:off x="984420" y="359028"/>
            <a:ext cx="6150158" cy="3970318"/>
          </a:xfrm>
          <a:prstGeom prst="rect">
            <a:avLst/>
          </a:prstGeom>
        </p:spPr>
        <p:txBody>
          <a:bodyPr wrap="square">
            <a:spAutoFit/>
          </a:bodyPr>
          <a:lstStyle/>
          <a:p>
            <a:r>
              <a:rPr lang="en-US" sz="2400" b="1" dirty="0">
                <a:latin typeface="Calibri" panose="020F0502020204030204" pitchFamily="34" charset="0"/>
                <a:ea typeface="SimSun" panose="02010600030101010101" pitchFamily="2" charset="-122"/>
                <a:cs typeface="Times New Roman" panose="02020603050405020304" pitchFamily="18" charset="0"/>
              </a:rPr>
              <a:t>Leviticus </a:t>
            </a:r>
            <a:r>
              <a:rPr lang="en-US" sz="2400" b="1" dirty="0" smtClean="0">
                <a:latin typeface="Calibri" panose="020F0502020204030204" pitchFamily="34" charset="0"/>
                <a:ea typeface="SimSun" panose="02010600030101010101" pitchFamily="2" charset="-122"/>
                <a:cs typeface="Times New Roman" panose="02020603050405020304" pitchFamily="18" charset="0"/>
              </a:rPr>
              <a:t>19:1-2</a:t>
            </a:r>
          </a:p>
          <a:p>
            <a:endParaRPr lang="en-US" dirty="0">
              <a:latin typeface="Calibri" panose="020F0502020204030204" pitchFamily="34" charset="0"/>
              <a:ea typeface="SimSun" panose="02010600030101010101" pitchFamily="2" charset="-122"/>
              <a:cs typeface="Times New Roman" panose="02020603050405020304" pitchFamily="18" charset="0"/>
            </a:endParaRPr>
          </a:p>
          <a:p>
            <a:r>
              <a:rPr lang="en-US" sz="2000" dirty="0" smtClean="0">
                <a:latin typeface="Calibri" panose="020F0502020204030204" pitchFamily="34" charset="0"/>
                <a:ea typeface="SimSun" panose="02010600030101010101" pitchFamily="2" charset="-122"/>
                <a:cs typeface="Times New Roman" panose="02020603050405020304" pitchFamily="18" charset="0"/>
              </a:rPr>
              <a:t>1</a:t>
            </a:r>
            <a:r>
              <a:rPr lang="en-US" sz="2000" dirty="0">
                <a:latin typeface="Calibri" panose="020F0502020204030204" pitchFamily="34" charset="0"/>
                <a:ea typeface="SimSun" panose="02010600030101010101" pitchFamily="2" charset="-122"/>
                <a:cs typeface="Times New Roman" panose="02020603050405020304" pitchFamily="18" charset="0"/>
              </a:rPr>
              <a:t> And the Lord spoke to Moses, saying, </a:t>
            </a:r>
            <a:endParaRPr lang="en-US" sz="2000" dirty="0" smtClean="0">
              <a:latin typeface="Calibri" panose="020F0502020204030204" pitchFamily="34" charset="0"/>
              <a:ea typeface="SimSun" panose="02010600030101010101" pitchFamily="2" charset="-122"/>
              <a:cs typeface="Times New Roman" panose="02020603050405020304" pitchFamily="18" charset="0"/>
            </a:endParaRPr>
          </a:p>
          <a:p>
            <a:r>
              <a:rPr lang="en-US" sz="2000" dirty="0" smtClean="0">
                <a:latin typeface="Calibri" panose="020F0502020204030204" pitchFamily="34" charset="0"/>
                <a:ea typeface="SimSun" panose="02010600030101010101" pitchFamily="2" charset="-122"/>
                <a:cs typeface="Times New Roman" panose="02020603050405020304" pitchFamily="18" charset="0"/>
              </a:rPr>
              <a:t>2</a:t>
            </a:r>
            <a:r>
              <a:rPr lang="en-US" sz="2000" dirty="0">
                <a:latin typeface="Calibri" panose="020F0502020204030204" pitchFamily="34" charset="0"/>
                <a:ea typeface="SimSun" panose="02010600030101010101" pitchFamily="2" charset="-122"/>
                <a:cs typeface="Times New Roman" panose="02020603050405020304" pitchFamily="18" charset="0"/>
              </a:rPr>
              <a:t> “Speak to all the congregation of the people of Israel and say to them, </a:t>
            </a:r>
            <a:endParaRPr lang="en-US" sz="2000" dirty="0" smtClean="0">
              <a:latin typeface="Calibri" panose="020F0502020204030204" pitchFamily="34" charset="0"/>
              <a:ea typeface="SimSun" panose="02010600030101010101" pitchFamily="2" charset="-122"/>
              <a:cs typeface="Times New Roman" panose="02020603050405020304" pitchFamily="18" charset="0"/>
            </a:endParaRPr>
          </a:p>
          <a:p>
            <a:r>
              <a:rPr lang="en-US" sz="2400" dirty="0" smtClean="0">
                <a:solidFill>
                  <a:srgbClr val="0070C0"/>
                </a:solidFill>
                <a:latin typeface="Calibri" panose="020F0502020204030204" pitchFamily="34" charset="0"/>
                <a:ea typeface="SimSun" panose="02010600030101010101" pitchFamily="2" charset="-122"/>
                <a:cs typeface="Times New Roman" panose="02020603050405020304" pitchFamily="18" charset="0"/>
              </a:rPr>
              <a:t>You </a:t>
            </a:r>
            <a:r>
              <a:rPr lang="en-US" sz="2400" dirty="0">
                <a:solidFill>
                  <a:srgbClr val="0070C0"/>
                </a:solidFill>
                <a:latin typeface="Calibri" panose="020F0502020204030204" pitchFamily="34" charset="0"/>
                <a:ea typeface="SimSun" panose="02010600030101010101" pitchFamily="2" charset="-122"/>
                <a:cs typeface="Times New Roman" panose="02020603050405020304" pitchFamily="18" charset="0"/>
              </a:rPr>
              <a:t>shall be holy, </a:t>
            </a:r>
            <a:endParaRPr lang="en-US" sz="2400" dirty="0" smtClean="0">
              <a:solidFill>
                <a:srgbClr val="0070C0"/>
              </a:solidFill>
              <a:latin typeface="Calibri" panose="020F0502020204030204" pitchFamily="34" charset="0"/>
              <a:ea typeface="SimSun" panose="02010600030101010101" pitchFamily="2" charset="-122"/>
              <a:cs typeface="Times New Roman" panose="02020603050405020304" pitchFamily="18" charset="0"/>
            </a:endParaRPr>
          </a:p>
          <a:p>
            <a:r>
              <a:rPr lang="en-US" sz="2400" dirty="0" smtClean="0">
                <a:solidFill>
                  <a:srgbClr val="0070C0"/>
                </a:solidFill>
                <a:latin typeface="Calibri" panose="020F0502020204030204" pitchFamily="34" charset="0"/>
                <a:ea typeface="SimSun" panose="02010600030101010101" pitchFamily="2" charset="-122"/>
                <a:cs typeface="Times New Roman" panose="02020603050405020304" pitchFamily="18" charset="0"/>
              </a:rPr>
              <a:t>for </a:t>
            </a:r>
            <a:r>
              <a:rPr lang="en-US" sz="2400" dirty="0">
                <a:solidFill>
                  <a:srgbClr val="0070C0"/>
                </a:solidFill>
                <a:latin typeface="Calibri" panose="020F0502020204030204" pitchFamily="34" charset="0"/>
                <a:ea typeface="SimSun" panose="02010600030101010101" pitchFamily="2" charset="-122"/>
                <a:cs typeface="Times New Roman" panose="02020603050405020304" pitchFamily="18" charset="0"/>
              </a:rPr>
              <a:t>I the Lord your God am holy</a:t>
            </a:r>
            <a:r>
              <a:rPr lang="en-US" sz="2400" dirty="0" smtClean="0">
                <a:solidFill>
                  <a:srgbClr val="0070C0"/>
                </a:solidFill>
                <a:latin typeface="Calibri" panose="020F0502020204030204" pitchFamily="34" charset="0"/>
                <a:ea typeface="SimSun" panose="02010600030101010101" pitchFamily="2" charset="-122"/>
                <a:cs typeface="Times New Roman" panose="02020603050405020304" pitchFamily="18" charset="0"/>
              </a:rPr>
              <a:t>.</a:t>
            </a:r>
          </a:p>
          <a:p>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p>
            <a:r>
              <a:rPr lang="en-US" sz="2000" b="1" dirty="0"/>
              <a:t>Matt. 5:48  </a:t>
            </a:r>
            <a:r>
              <a:rPr lang="en-US" sz="2000" dirty="0"/>
              <a:t>(echoing Lev. 19:2)</a:t>
            </a:r>
          </a:p>
          <a:p>
            <a:r>
              <a:rPr lang="en-US" sz="2000" dirty="0"/>
              <a:t>48 You therefore </a:t>
            </a:r>
            <a:r>
              <a:rPr lang="en-US" sz="2400" dirty="0">
                <a:solidFill>
                  <a:srgbClr val="0070C0"/>
                </a:solidFill>
              </a:rPr>
              <a:t>must be perfect</a:t>
            </a:r>
            <a:r>
              <a:rPr lang="en-US" sz="2000" dirty="0"/>
              <a:t>, </a:t>
            </a:r>
            <a:endParaRPr lang="en-US" sz="2000" dirty="0" smtClean="0"/>
          </a:p>
          <a:p>
            <a:r>
              <a:rPr lang="en-US" sz="2000" dirty="0" smtClean="0"/>
              <a:t>as </a:t>
            </a:r>
            <a:r>
              <a:rPr lang="en-US" sz="2000" dirty="0"/>
              <a:t>your heavenly Father is perfect.</a:t>
            </a:r>
          </a:p>
          <a:p>
            <a:endParaRPr lang="en-US"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4601907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59E600A-1CEA-4F39-B073-DEB92300A5F4}" type="slidenum">
              <a:rPr lang="en-US" smtClean="0"/>
              <a:t>16</a:t>
            </a:fld>
            <a:endParaRPr lang="en-US"/>
          </a:p>
        </p:txBody>
      </p:sp>
      <p:sp>
        <p:nvSpPr>
          <p:cNvPr id="3" name="Rectangle 2"/>
          <p:cNvSpPr/>
          <p:nvPr/>
        </p:nvSpPr>
        <p:spPr>
          <a:xfrm>
            <a:off x="753760" y="535111"/>
            <a:ext cx="7117699" cy="4124206"/>
          </a:xfrm>
          <a:prstGeom prst="rect">
            <a:avLst/>
          </a:prstGeom>
        </p:spPr>
        <p:txBody>
          <a:bodyPr wrap="square">
            <a:spAutoFit/>
          </a:bodyPr>
          <a:lstStyle/>
          <a:p>
            <a:r>
              <a:rPr lang="en-US" sz="2400" b="1" dirty="0">
                <a:latin typeface="Calibri" panose="020F0502020204030204" pitchFamily="34" charset="0"/>
                <a:ea typeface="SimSun" panose="02010600030101010101" pitchFamily="2" charset="-122"/>
                <a:cs typeface="Times New Roman" panose="02020603050405020304" pitchFamily="18" charset="0"/>
              </a:rPr>
              <a:t>2 Corinthians 5:20-21</a:t>
            </a:r>
            <a:endParaRPr lang="en-US" sz="2400" dirty="0">
              <a:latin typeface="Calibri" panose="020F0502020204030204" pitchFamily="34" charset="0"/>
              <a:ea typeface="SimSun" panose="02010600030101010101" pitchFamily="2" charset="-122"/>
              <a:cs typeface="Times New Roman" panose="02020603050405020304" pitchFamily="18" charset="0"/>
            </a:endParaRPr>
          </a:p>
          <a:p>
            <a:endParaRPr lang="en-US" dirty="0" smtClean="0">
              <a:latin typeface="Calibri" panose="020F0502020204030204" pitchFamily="34" charset="0"/>
              <a:ea typeface="SimSun" panose="02010600030101010101" pitchFamily="2" charset="-122"/>
              <a:cs typeface="Times New Roman" panose="02020603050405020304" pitchFamily="18" charset="0"/>
            </a:endParaRPr>
          </a:p>
          <a:p>
            <a:r>
              <a:rPr lang="en-US" sz="2400" dirty="0" smtClean="0">
                <a:latin typeface="Calibri" panose="020F0502020204030204" pitchFamily="34" charset="0"/>
                <a:ea typeface="SimSun" panose="02010600030101010101" pitchFamily="2" charset="-122"/>
                <a:cs typeface="Times New Roman" panose="02020603050405020304" pitchFamily="18" charset="0"/>
              </a:rPr>
              <a:t>20</a:t>
            </a:r>
            <a:r>
              <a:rPr lang="en-US" sz="2400" dirty="0">
                <a:latin typeface="Calibri" panose="020F0502020204030204" pitchFamily="34" charset="0"/>
                <a:ea typeface="SimSun" panose="02010600030101010101" pitchFamily="2" charset="-122"/>
                <a:cs typeface="Times New Roman" panose="02020603050405020304" pitchFamily="18" charset="0"/>
              </a:rPr>
              <a:t> Therefore, </a:t>
            </a:r>
            <a:r>
              <a:rPr lang="en-US" sz="2800" dirty="0">
                <a:latin typeface="Calibri" panose="020F0502020204030204" pitchFamily="34" charset="0"/>
                <a:ea typeface="SimSun" panose="02010600030101010101" pitchFamily="2" charset="-122"/>
                <a:cs typeface="Times New Roman" panose="02020603050405020304" pitchFamily="18" charset="0"/>
              </a:rPr>
              <a:t>we are ambassadors for Christ</a:t>
            </a:r>
            <a:r>
              <a:rPr lang="en-US" sz="2400" dirty="0">
                <a:latin typeface="Calibri" panose="020F0502020204030204" pitchFamily="34" charset="0"/>
                <a:ea typeface="SimSun" panose="02010600030101010101" pitchFamily="2" charset="-122"/>
                <a:cs typeface="Times New Roman" panose="02020603050405020304" pitchFamily="18" charset="0"/>
              </a:rPr>
              <a:t>, </a:t>
            </a:r>
            <a:r>
              <a:rPr lang="en-US" sz="2400" dirty="0" smtClean="0">
                <a:latin typeface="Calibri" panose="020F0502020204030204" pitchFamily="34" charset="0"/>
                <a:ea typeface="SimSun" panose="02010600030101010101" pitchFamily="2" charset="-122"/>
                <a:cs typeface="Times New Roman" panose="02020603050405020304" pitchFamily="18" charset="0"/>
              </a:rPr>
              <a:t> </a:t>
            </a:r>
          </a:p>
          <a:p>
            <a:r>
              <a:rPr lang="en-US" sz="2400" dirty="0" smtClean="0">
                <a:latin typeface="Calibri" panose="020F0502020204030204" pitchFamily="34" charset="0"/>
                <a:ea typeface="SimSun" panose="02010600030101010101" pitchFamily="2" charset="-122"/>
                <a:cs typeface="Times New Roman" panose="02020603050405020304" pitchFamily="18" charset="0"/>
              </a:rPr>
              <a:t>God </a:t>
            </a:r>
            <a:r>
              <a:rPr lang="en-US" sz="2400" dirty="0">
                <a:latin typeface="Calibri" panose="020F0502020204030204" pitchFamily="34" charset="0"/>
                <a:ea typeface="SimSun" panose="02010600030101010101" pitchFamily="2" charset="-122"/>
                <a:cs typeface="Times New Roman" panose="02020603050405020304" pitchFamily="18" charset="0"/>
              </a:rPr>
              <a:t>making his appeal through us. </a:t>
            </a:r>
            <a:endParaRPr lang="en-US" sz="2400" dirty="0" smtClean="0">
              <a:latin typeface="Calibri" panose="020F0502020204030204" pitchFamily="34" charset="0"/>
              <a:ea typeface="SimSun" panose="02010600030101010101" pitchFamily="2" charset="-122"/>
              <a:cs typeface="Times New Roman" panose="02020603050405020304" pitchFamily="18" charset="0"/>
            </a:endParaRPr>
          </a:p>
          <a:p>
            <a:r>
              <a:rPr lang="en-US" sz="2400" dirty="0" smtClean="0">
                <a:latin typeface="Calibri" panose="020F0502020204030204" pitchFamily="34" charset="0"/>
                <a:ea typeface="SimSun" panose="02010600030101010101" pitchFamily="2" charset="-122"/>
                <a:cs typeface="Times New Roman" panose="02020603050405020304" pitchFamily="18" charset="0"/>
              </a:rPr>
              <a:t>We </a:t>
            </a:r>
            <a:r>
              <a:rPr lang="en-US" sz="2400" dirty="0">
                <a:latin typeface="Calibri" panose="020F0502020204030204" pitchFamily="34" charset="0"/>
                <a:ea typeface="SimSun" panose="02010600030101010101" pitchFamily="2" charset="-122"/>
                <a:cs typeface="Times New Roman" panose="02020603050405020304" pitchFamily="18" charset="0"/>
              </a:rPr>
              <a:t>implore you on behalf of Christ, </a:t>
            </a:r>
            <a:endParaRPr lang="en-US" sz="2400" dirty="0" smtClean="0">
              <a:latin typeface="Calibri" panose="020F0502020204030204" pitchFamily="34" charset="0"/>
              <a:ea typeface="SimSun" panose="02010600030101010101" pitchFamily="2" charset="-122"/>
              <a:cs typeface="Times New Roman" panose="02020603050405020304" pitchFamily="18" charset="0"/>
            </a:endParaRPr>
          </a:p>
          <a:p>
            <a:r>
              <a:rPr lang="en-US" sz="3200" dirty="0" smtClean="0">
                <a:solidFill>
                  <a:srgbClr val="0070C0"/>
                </a:solidFill>
                <a:latin typeface="Calibri" panose="020F0502020204030204" pitchFamily="34" charset="0"/>
                <a:ea typeface="SimSun" panose="02010600030101010101" pitchFamily="2" charset="-122"/>
                <a:cs typeface="Times New Roman" panose="02020603050405020304" pitchFamily="18" charset="0"/>
              </a:rPr>
              <a:t>be </a:t>
            </a:r>
            <a:r>
              <a:rPr lang="en-US" sz="3200" dirty="0">
                <a:solidFill>
                  <a:srgbClr val="0070C0"/>
                </a:solidFill>
                <a:latin typeface="Calibri" panose="020F0502020204030204" pitchFamily="34" charset="0"/>
                <a:ea typeface="SimSun" panose="02010600030101010101" pitchFamily="2" charset="-122"/>
                <a:cs typeface="Times New Roman" panose="02020603050405020304" pitchFamily="18" charset="0"/>
              </a:rPr>
              <a:t>reconciled to God</a:t>
            </a:r>
            <a:r>
              <a:rPr lang="en-US" sz="2400" dirty="0" smtClean="0">
                <a:latin typeface="Calibri" panose="020F0502020204030204" pitchFamily="34" charset="0"/>
                <a:ea typeface="SimSun" panose="02010600030101010101" pitchFamily="2" charset="-122"/>
                <a:cs typeface="Times New Roman" panose="02020603050405020304" pitchFamily="18" charset="0"/>
              </a:rPr>
              <a:t>. </a:t>
            </a:r>
          </a:p>
          <a:p>
            <a:r>
              <a:rPr lang="en-US" sz="2400" dirty="0" smtClean="0">
                <a:latin typeface="Calibri" panose="020F0502020204030204" pitchFamily="34" charset="0"/>
                <a:ea typeface="SimSun" panose="02010600030101010101" pitchFamily="2" charset="-122"/>
                <a:cs typeface="Times New Roman" panose="02020603050405020304" pitchFamily="18" charset="0"/>
              </a:rPr>
              <a:t>21</a:t>
            </a:r>
            <a:r>
              <a:rPr lang="en-US" sz="2400" dirty="0">
                <a:latin typeface="Calibri" panose="020F0502020204030204" pitchFamily="34" charset="0"/>
                <a:ea typeface="SimSun" panose="02010600030101010101" pitchFamily="2" charset="-122"/>
                <a:cs typeface="Times New Roman" panose="02020603050405020304" pitchFamily="18" charset="0"/>
              </a:rPr>
              <a:t> For our sake he made him to be sin who knew no sin, so that </a:t>
            </a:r>
            <a:endParaRPr lang="en-US" sz="2400" dirty="0" smtClean="0">
              <a:latin typeface="Calibri" panose="020F0502020204030204" pitchFamily="34" charset="0"/>
              <a:ea typeface="SimSun" panose="02010600030101010101" pitchFamily="2" charset="-122"/>
              <a:cs typeface="Times New Roman" panose="02020603050405020304" pitchFamily="18" charset="0"/>
            </a:endParaRPr>
          </a:p>
          <a:p>
            <a:r>
              <a:rPr lang="en-US" sz="3200" dirty="0" smtClean="0">
                <a:solidFill>
                  <a:srgbClr val="0070C0"/>
                </a:solidFill>
                <a:latin typeface="Calibri" panose="020F0502020204030204" pitchFamily="34" charset="0"/>
                <a:ea typeface="SimSun" panose="02010600030101010101" pitchFamily="2" charset="-122"/>
                <a:cs typeface="Times New Roman" panose="02020603050405020304" pitchFamily="18" charset="0"/>
              </a:rPr>
              <a:t>in </a:t>
            </a:r>
            <a:r>
              <a:rPr lang="en-US" sz="3200" dirty="0">
                <a:solidFill>
                  <a:srgbClr val="0070C0"/>
                </a:solidFill>
                <a:latin typeface="Calibri" panose="020F0502020204030204" pitchFamily="34" charset="0"/>
                <a:ea typeface="SimSun" panose="02010600030101010101" pitchFamily="2" charset="-122"/>
                <a:cs typeface="Times New Roman" panose="02020603050405020304" pitchFamily="18" charset="0"/>
              </a:rPr>
              <a:t>him we might become the righteousness of God</a:t>
            </a:r>
            <a:r>
              <a:rPr lang="en-US" sz="2400" dirty="0">
                <a:latin typeface="Calibri" panose="020F0502020204030204" pitchFamily="34" charset="0"/>
                <a:ea typeface="SimSun" panose="02010600030101010101" pitchFamily="2" charset="-122"/>
                <a:cs typeface="Times New Roman" panose="02020603050405020304" pitchFamily="18" charset="0"/>
              </a:rPr>
              <a:t>.</a:t>
            </a:r>
            <a:endParaRPr lang="en-US" sz="24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9891326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59E600A-1CEA-4F39-B073-DEB92300A5F4}" type="slidenum">
              <a:rPr lang="en-US" smtClean="0"/>
              <a:t>17</a:t>
            </a:fld>
            <a:endParaRPr lang="en-US"/>
          </a:p>
        </p:txBody>
      </p:sp>
      <p:sp>
        <p:nvSpPr>
          <p:cNvPr id="3" name="Rectangle 2"/>
          <p:cNvSpPr/>
          <p:nvPr/>
        </p:nvSpPr>
        <p:spPr>
          <a:xfrm>
            <a:off x="322119" y="145530"/>
            <a:ext cx="8530936" cy="3016210"/>
          </a:xfrm>
          <a:prstGeom prst="rect">
            <a:avLst/>
          </a:prstGeom>
        </p:spPr>
        <p:txBody>
          <a:bodyPr wrap="square">
            <a:spAutoFit/>
          </a:bodyPr>
          <a:lstStyle/>
          <a:p>
            <a:r>
              <a:rPr lang="en-US" sz="2800" b="1" dirty="0">
                <a:latin typeface="Calibri" panose="020F0502020204030204" pitchFamily="34" charset="0"/>
                <a:ea typeface="SimSun" panose="02010600030101010101" pitchFamily="2" charset="-122"/>
                <a:cs typeface="Times New Roman" panose="02020603050405020304" pitchFamily="18" charset="0"/>
              </a:rPr>
              <a:t>Mark </a:t>
            </a:r>
            <a:r>
              <a:rPr lang="en-US" sz="2800" b="1" dirty="0" smtClean="0">
                <a:latin typeface="Calibri" panose="020F0502020204030204" pitchFamily="34" charset="0"/>
                <a:ea typeface="SimSun" panose="02010600030101010101" pitchFamily="2" charset="-122"/>
                <a:cs typeface="Times New Roman" panose="02020603050405020304" pitchFamily="18" charset="0"/>
              </a:rPr>
              <a:t>12:33 Greatest Commandment</a:t>
            </a:r>
          </a:p>
          <a:p>
            <a:endParaRPr lang="en-US" dirty="0">
              <a:latin typeface="Calibri" panose="020F0502020204030204" pitchFamily="34" charset="0"/>
              <a:ea typeface="SimSun" panose="02010600030101010101" pitchFamily="2" charset="-122"/>
              <a:cs typeface="Times New Roman" panose="02020603050405020304" pitchFamily="18" charset="0"/>
            </a:endParaRPr>
          </a:p>
          <a:p>
            <a:r>
              <a:rPr lang="en-US" dirty="0">
                <a:latin typeface="Calibri" panose="020F0502020204030204" pitchFamily="34" charset="0"/>
                <a:ea typeface="SimSun" panose="02010600030101010101" pitchFamily="2" charset="-122"/>
                <a:cs typeface="Times New Roman" panose="02020603050405020304" pitchFamily="18" charset="0"/>
              </a:rPr>
              <a:t> </a:t>
            </a:r>
            <a:r>
              <a:rPr lang="en-US" sz="2400" dirty="0">
                <a:latin typeface="Calibri" panose="020F0502020204030204" pitchFamily="34" charset="0"/>
                <a:ea typeface="SimSun" panose="02010600030101010101" pitchFamily="2" charset="-122"/>
                <a:cs typeface="Times New Roman" panose="02020603050405020304" pitchFamily="18" charset="0"/>
              </a:rPr>
              <a:t>33 And </a:t>
            </a:r>
            <a:r>
              <a:rPr lang="en-US" sz="2400" dirty="0">
                <a:solidFill>
                  <a:srgbClr val="0070C0"/>
                </a:solidFill>
                <a:latin typeface="Calibri" panose="020F0502020204030204" pitchFamily="34" charset="0"/>
                <a:ea typeface="SimSun" panose="02010600030101010101" pitchFamily="2" charset="-122"/>
                <a:cs typeface="Times New Roman" panose="02020603050405020304" pitchFamily="18" charset="0"/>
              </a:rPr>
              <a:t>to love him </a:t>
            </a:r>
            <a:endParaRPr lang="en-US" sz="2400" dirty="0" smtClean="0">
              <a:solidFill>
                <a:srgbClr val="0070C0"/>
              </a:solidFill>
              <a:latin typeface="Calibri" panose="020F0502020204030204" pitchFamily="34" charset="0"/>
              <a:ea typeface="SimSun" panose="02010600030101010101" pitchFamily="2" charset="-122"/>
              <a:cs typeface="Times New Roman" panose="02020603050405020304" pitchFamily="18" charset="0"/>
            </a:endParaRPr>
          </a:p>
          <a:p>
            <a:r>
              <a:rPr lang="en-US" sz="2400" dirty="0" smtClean="0">
                <a:latin typeface="Calibri" panose="020F0502020204030204" pitchFamily="34" charset="0"/>
                <a:ea typeface="SimSun" panose="02010600030101010101" pitchFamily="2" charset="-122"/>
                <a:cs typeface="Times New Roman" panose="02020603050405020304" pitchFamily="18" charset="0"/>
              </a:rPr>
              <a:t>with </a:t>
            </a:r>
            <a:r>
              <a:rPr lang="en-US" sz="2400" dirty="0">
                <a:latin typeface="Calibri" panose="020F0502020204030204" pitchFamily="34" charset="0"/>
                <a:ea typeface="SimSun" panose="02010600030101010101" pitchFamily="2" charset="-122"/>
                <a:cs typeface="Times New Roman" panose="02020603050405020304" pitchFamily="18" charset="0"/>
              </a:rPr>
              <a:t>all the heart </a:t>
            </a:r>
            <a:endParaRPr lang="en-US" sz="2400" dirty="0" smtClean="0">
              <a:latin typeface="Calibri" panose="020F0502020204030204" pitchFamily="34" charset="0"/>
              <a:ea typeface="SimSun" panose="02010600030101010101" pitchFamily="2" charset="-122"/>
              <a:cs typeface="Times New Roman" panose="02020603050405020304" pitchFamily="18" charset="0"/>
            </a:endParaRPr>
          </a:p>
          <a:p>
            <a:r>
              <a:rPr lang="en-US" sz="2400" dirty="0" smtClean="0">
                <a:latin typeface="Calibri" panose="020F0502020204030204" pitchFamily="34" charset="0"/>
                <a:ea typeface="SimSun" panose="02010600030101010101" pitchFamily="2" charset="-122"/>
                <a:cs typeface="Times New Roman" panose="02020603050405020304" pitchFamily="18" charset="0"/>
              </a:rPr>
              <a:t>and </a:t>
            </a:r>
            <a:r>
              <a:rPr lang="en-US" sz="2400" dirty="0">
                <a:latin typeface="Calibri" panose="020F0502020204030204" pitchFamily="34" charset="0"/>
                <a:ea typeface="SimSun" panose="02010600030101010101" pitchFamily="2" charset="-122"/>
                <a:cs typeface="Times New Roman" panose="02020603050405020304" pitchFamily="18" charset="0"/>
              </a:rPr>
              <a:t>with all the understanding </a:t>
            </a:r>
            <a:endParaRPr lang="en-US" sz="2400" dirty="0" smtClean="0">
              <a:latin typeface="Calibri" panose="020F0502020204030204" pitchFamily="34" charset="0"/>
              <a:ea typeface="SimSun" panose="02010600030101010101" pitchFamily="2" charset="-122"/>
              <a:cs typeface="Times New Roman" panose="02020603050405020304" pitchFamily="18" charset="0"/>
            </a:endParaRPr>
          </a:p>
          <a:p>
            <a:r>
              <a:rPr lang="en-US" sz="2400" dirty="0" smtClean="0">
                <a:latin typeface="Calibri" panose="020F0502020204030204" pitchFamily="34" charset="0"/>
                <a:ea typeface="SimSun" panose="02010600030101010101" pitchFamily="2" charset="-122"/>
                <a:cs typeface="Times New Roman" panose="02020603050405020304" pitchFamily="18" charset="0"/>
              </a:rPr>
              <a:t>and </a:t>
            </a:r>
            <a:r>
              <a:rPr lang="en-US" sz="2400" dirty="0">
                <a:latin typeface="Calibri" panose="020F0502020204030204" pitchFamily="34" charset="0"/>
                <a:ea typeface="SimSun" panose="02010600030101010101" pitchFamily="2" charset="-122"/>
                <a:cs typeface="Times New Roman" panose="02020603050405020304" pitchFamily="18" charset="0"/>
              </a:rPr>
              <a:t>with all the strength, </a:t>
            </a:r>
            <a:endParaRPr lang="en-US" sz="2400" dirty="0" smtClean="0">
              <a:latin typeface="Calibri" panose="020F0502020204030204" pitchFamily="34" charset="0"/>
              <a:ea typeface="SimSun" panose="02010600030101010101" pitchFamily="2" charset="-122"/>
              <a:cs typeface="Times New Roman" panose="02020603050405020304" pitchFamily="18" charset="0"/>
            </a:endParaRPr>
          </a:p>
          <a:p>
            <a:r>
              <a:rPr lang="en-US" sz="2400" dirty="0" smtClean="0">
                <a:latin typeface="Calibri" panose="020F0502020204030204" pitchFamily="34" charset="0"/>
                <a:ea typeface="SimSun" panose="02010600030101010101" pitchFamily="2" charset="-122"/>
                <a:cs typeface="Times New Roman" panose="02020603050405020304" pitchFamily="18" charset="0"/>
              </a:rPr>
              <a:t>and </a:t>
            </a:r>
            <a:r>
              <a:rPr lang="en-US" sz="2400" dirty="0">
                <a:latin typeface="Calibri" panose="020F0502020204030204" pitchFamily="34" charset="0"/>
                <a:ea typeface="SimSun" panose="02010600030101010101" pitchFamily="2" charset="-122"/>
                <a:cs typeface="Times New Roman" panose="02020603050405020304" pitchFamily="18" charset="0"/>
              </a:rPr>
              <a:t>to love one's neighbor as oneself,</a:t>
            </a:r>
            <a:r>
              <a:rPr lang="en-US" sz="2400" dirty="0">
                <a:solidFill>
                  <a:srgbClr val="0070C0"/>
                </a:solidFill>
                <a:latin typeface="Calibri" panose="020F0502020204030204" pitchFamily="34" charset="0"/>
                <a:ea typeface="SimSun" panose="02010600030101010101" pitchFamily="2" charset="-122"/>
                <a:cs typeface="Times New Roman" panose="02020603050405020304" pitchFamily="18" charset="0"/>
              </a:rPr>
              <a:t> </a:t>
            </a:r>
            <a:endParaRPr lang="en-US" sz="2400" dirty="0" smtClean="0">
              <a:solidFill>
                <a:srgbClr val="0070C0"/>
              </a:solidFill>
              <a:latin typeface="Calibri" panose="020F0502020204030204" pitchFamily="34" charset="0"/>
              <a:ea typeface="SimSun" panose="02010600030101010101" pitchFamily="2" charset="-122"/>
              <a:cs typeface="Times New Roman" panose="02020603050405020304" pitchFamily="18" charset="0"/>
            </a:endParaRPr>
          </a:p>
          <a:p>
            <a:r>
              <a:rPr lang="en-US" sz="2400" dirty="0" smtClean="0">
                <a:solidFill>
                  <a:srgbClr val="0070C0"/>
                </a:solidFill>
                <a:latin typeface="Calibri" panose="020F0502020204030204" pitchFamily="34" charset="0"/>
                <a:ea typeface="SimSun" panose="02010600030101010101" pitchFamily="2" charset="-122"/>
                <a:cs typeface="Times New Roman" panose="02020603050405020304" pitchFamily="18" charset="0"/>
              </a:rPr>
              <a:t>is </a:t>
            </a:r>
            <a:r>
              <a:rPr lang="en-US" sz="2400" dirty="0">
                <a:solidFill>
                  <a:srgbClr val="0070C0"/>
                </a:solidFill>
                <a:latin typeface="Calibri" panose="020F0502020204030204" pitchFamily="34" charset="0"/>
                <a:ea typeface="SimSun" panose="02010600030101010101" pitchFamily="2" charset="-122"/>
                <a:cs typeface="Times New Roman" panose="02020603050405020304" pitchFamily="18" charset="0"/>
              </a:rPr>
              <a:t>much more than all whole burnt offerings and sacrifices.”</a:t>
            </a:r>
            <a:r>
              <a:rPr lang="en-US" dirty="0">
                <a:latin typeface="Calibri" panose="020F0502020204030204" pitchFamily="34" charset="0"/>
                <a:ea typeface="SimSun" panose="02010600030101010101" pitchFamily="2" charset="-122"/>
                <a:cs typeface="Times New Roman" panose="02020603050405020304" pitchFamily="18" charset="0"/>
              </a:rPr>
              <a:t> </a:t>
            </a:r>
            <a:endParaRPr lang="en-US"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9011175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59E600A-1CEA-4F39-B073-DEB92300A5F4}" type="slidenum">
              <a:rPr lang="en-US" smtClean="0"/>
              <a:t>18</a:t>
            </a:fld>
            <a:endParaRPr lang="en-US"/>
          </a:p>
        </p:txBody>
      </p:sp>
      <p:cxnSp>
        <p:nvCxnSpPr>
          <p:cNvPr id="3" name="Straight Arrow Connector 2"/>
          <p:cNvCxnSpPr/>
          <p:nvPr/>
        </p:nvCxnSpPr>
        <p:spPr>
          <a:xfrm flipV="1">
            <a:off x="1976932" y="985110"/>
            <a:ext cx="0" cy="45720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1976932" y="5500666"/>
            <a:ext cx="513644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 name="Right Arrow 1"/>
          <p:cNvSpPr/>
          <p:nvPr/>
        </p:nvSpPr>
        <p:spPr>
          <a:xfrm rot="2369540">
            <a:off x="1938050" y="2961551"/>
            <a:ext cx="5380191" cy="61911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69073" y="181554"/>
            <a:ext cx="2453268" cy="954107"/>
          </a:xfrm>
          <a:prstGeom prst="rect">
            <a:avLst/>
          </a:prstGeom>
          <a:noFill/>
        </p:spPr>
        <p:txBody>
          <a:bodyPr wrap="square" rtlCol="0">
            <a:spAutoFit/>
          </a:bodyPr>
          <a:lstStyle/>
          <a:p>
            <a:r>
              <a:rPr lang="en-US" sz="2800" dirty="0" smtClean="0"/>
              <a:t>Expectations;</a:t>
            </a:r>
          </a:p>
          <a:p>
            <a:r>
              <a:rPr lang="en-US" sz="2800" dirty="0" smtClean="0"/>
              <a:t>requirements</a:t>
            </a:r>
            <a:endParaRPr lang="en-US" sz="2800" dirty="0"/>
          </a:p>
        </p:txBody>
      </p:sp>
      <p:sp>
        <p:nvSpPr>
          <p:cNvPr id="11" name="TextBox 10"/>
          <p:cNvSpPr txBox="1"/>
          <p:nvPr/>
        </p:nvSpPr>
        <p:spPr>
          <a:xfrm>
            <a:off x="4868562" y="5682261"/>
            <a:ext cx="2959593" cy="523220"/>
          </a:xfrm>
          <a:prstGeom prst="rect">
            <a:avLst/>
          </a:prstGeom>
          <a:noFill/>
        </p:spPr>
        <p:txBody>
          <a:bodyPr wrap="square" rtlCol="0">
            <a:spAutoFit/>
          </a:bodyPr>
          <a:lstStyle/>
          <a:p>
            <a:r>
              <a:rPr lang="en-US" sz="2800" dirty="0" smtClean="0"/>
              <a:t>Time (&gt;3500 years)</a:t>
            </a:r>
            <a:endParaRPr lang="en-US" sz="2800" dirty="0"/>
          </a:p>
        </p:txBody>
      </p:sp>
      <p:sp>
        <p:nvSpPr>
          <p:cNvPr id="12" name="TextBox 11"/>
          <p:cNvSpPr txBox="1"/>
          <p:nvPr/>
        </p:nvSpPr>
        <p:spPr>
          <a:xfrm>
            <a:off x="2486010" y="3675040"/>
            <a:ext cx="2142135" cy="954107"/>
          </a:xfrm>
          <a:prstGeom prst="rect">
            <a:avLst/>
          </a:prstGeom>
          <a:solidFill>
            <a:srgbClr val="FFFF00"/>
          </a:solidFill>
        </p:spPr>
        <p:txBody>
          <a:bodyPr wrap="square" rtlCol="0">
            <a:spAutoFit/>
          </a:bodyPr>
          <a:lstStyle/>
          <a:p>
            <a:r>
              <a:rPr lang="en-US" sz="2800" b="1" dirty="0" smtClean="0"/>
              <a:t>External Restrictions</a:t>
            </a:r>
            <a:endParaRPr lang="en-US" sz="2800" b="1" dirty="0"/>
          </a:p>
        </p:txBody>
      </p:sp>
    </p:spTree>
    <p:extLst>
      <p:ext uri="{BB962C8B-B14F-4D97-AF65-F5344CB8AC3E}">
        <p14:creationId xmlns:p14="http://schemas.microsoft.com/office/powerpoint/2010/main" val="37295744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Arrow 8"/>
          <p:cNvSpPr/>
          <p:nvPr/>
        </p:nvSpPr>
        <p:spPr>
          <a:xfrm rot="2369540">
            <a:off x="1938050" y="2961551"/>
            <a:ext cx="5380191" cy="61911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B59E600A-1CEA-4F39-B073-DEB92300A5F4}" type="slidenum">
              <a:rPr lang="en-US" smtClean="0"/>
              <a:t>19</a:t>
            </a:fld>
            <a:endParaRPr lang="en-US"/>
          </a:p>
        </p:txBody>
      </p:sp>
      <p:cxnSp>
        <p:nvCxnSpPr>
          <p:cNvPr id="3" name="Straight Arrow Connector 2"/>
          <p:cNvCxnSpPr/>
          <p:nvPr/>
        </p:nvCxnSpPr>
        <p:spPr>
          <a:xfrm flipV="1">
            <a:off x="1976932" y="985110"/>
            <a:ext cx="0" cy="45720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1976932" y="5500666"/>
            <a:ext cx="513644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 name="Right Arrow 1"/>
          <p:cNvSpPr/>
          <p:nvPr/>
        </p:nvSpPr>
        <p:spPr>
          <a:xfrm rot="19184694">
            <a:off x="1938050" y="2961551"/>
            <a:ext cx="5380191" cy="619117"/>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69073" y="129796"/>
            <a:ext cx="2453268" cy="954107"/>
          </a:xfrm>
          <a:prstGeom prst="rect">
            <a:avLst/>
          </a:prstGeom>
          <a:noFill/>
        </p:spPr>
        <p:txBody>
          <a:bodyPr wrap="square" rtlCol="0">
            <a:spAutoFit/>
          </a:bodyPr>
          <a:lstStyle/>
          <a:p>
            <a:r>
              <a:rPr lang="en-US" sz="2800" dirty="0" smtClean="0"/>
              <a:t>Expectations;</a:t>
            </a:r>
          </a:p>
          <a:p>
            <a:r>
              <a:rPr lang="en-US" sz="2800" dirty="0" smtClean="0"/>
              <a:t>requirements</a:t>
            </a:r>
            <a:endParaRPr lang="en-US" sz="2800" dirty="0"/>
          </a:p>
        </p:txBody>
      </p:sp>
      <p:sp>
        <p:nvSpPr>
          <p:cNvPr id="11" name="TextBox 10"/>
          <p:cNvSpPr txBox="1"/>
          <p:nvPr/>
        </p:nvSpPr>
        <p:spPr>
          <a:xfrm>
            <a:off x="4866350" y="5682078"/>
            <a:ext cx="3157304" cy="523220"/>
          </a:xfrm>
          <a:prstGeom prst="rect">
            <a:avLst/>
          </a:prstGeom>
          <a:noFill/>
        </p:spPr>
        <p:txBody>
          <a:bodyPr wrap="square" rtlCol="0">
            <a:spAutoFit/>
          </a:bodyPr>
          <a:lstStyle/>
          <a:p>
            <a:r>
              <a:rPr lang="en-US" sz="2800" dirty="0" smtClean="0"/>
              <a:t>Time (&gt;3500 years)</a:t>
            </a:r>
            <a:endParaRPr lang="en-US" sz="2800" dirty="0"/>
          </a:p>
        </p:txBody>
      </p:sp>
      <p:sp>
        <p:nvSpPr>
          <p:cNvPr id="12" name="TextBox 11"/>
          <p:cNvSpPr txBox="1"/>
          <p:nvPr/>
        </p:nvSpPr>
        <p:spPr>
          <a:xfrm>
            <a:off x="6767688" y="508056"/>
            <a:ext cx="1785297" cy="954107"/>
          </a:xfrm>
          <a:prstGeom prst="rect">
            <a:avLst/>
          </a:prstGeom>
          <a:solidFill>
            <a:srgbClr val="7030A0"/>
          </a:solidFill>
        </p:spPr>
        <p:txBody>
          <a:bodyPr wrap="square" rtlCol="0">
            <a:spAutoFit/>
          </a:bodyPr>
          <a:lstStyle/>
          <a:p>
            <a:r>
              <a:rPr lang="en-US" sz="2800" b="1" dirty="0" smtClean="0">
                <a:solidFill>
                  <a:schemeClr val="bg1"/>
                </a:solidFill>
              </a:rPr>
              <a:t>Moral </a:t>
            </a:r>
          </a:p>
          <a:p>
            <a:r>
              <a:rPr lang="en-US" sz="2800" b="1" dirty="0" smtClean="0">
                <a:solidFill>
                  <a:schemeClr val="bg1"/>
                </a:solidFill>
              </a:rPr>
              <a:t>Conduct</a:t>
            </a:r>
            <a:endParaRPr lang="en-US" sz="2800" b="1" dirty="0">
              <a:solidFill>
                <a:schemeClr val="bg1"/>
              </a:solidFill>
            </a:endParaRPr>
          </a:p>
        </p:txBody>
      </p:sp>
      <p:sp>
        <p:nvSpPr>
          <p:cNvPr id="10" name="TextBox 9"/>
          <p:cNvSpPr txBox="1"/>
          <p:nvPr/>
        </p:nvSpPr>
        <p:spPr>
          <a:xfrm>
            <a:off x="6881194" y="4266726"/>
            <a:ext cx="2142135" cy="954107"/>
          </a:xfrm>
          <a:prstGeom prst="rect">
            <a:avLst/>
          </a:prstGeom>
          <a:solidFill>
            <a:srgbClr val="FFFF00"/>
          </a:solidFill>
        </p:spPr>
        <p:txBody>
          <a:bodyPr wrap="square" rtlCol="0">
            <a:spAutoFit/>
          </a:bodyPr>
          <a:lstStyle/>
          <a:p>
            <a:r>
              <a:rPr lang="en-US" sz="2800" b="1" dirty="0" smtClean="0"/>
              <a:t>External Restrictions</a:t>
            </a:r>
            <a:endParaRPr lang="en-US" sz="2800" b="1" dirty="0"/>
          </a:p>
        </p:txBody>
      </p:sp>
    </p:spTree>
    <p:extLst>
      <p:ext uri="{BB962C8B-B14F-4D97-AF65-F5344CB8AC3E}">
        <p14:creationId xmlns:p14="http://schemas.microsoft.com/office/powerpoint/2010/main" val="3729574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1455" y="0"/>
            <a:ext cx="8456295" cy="1231557"/>
          </a:xfrm>
        </p:spPr>
        <p:txBody>
          <a:bodyPr>
            <a:normAutofit/>
          </a:bodyPr>
          <a:lstStyle/>
          <a:p>
            <a:pPr algn="ctr"/>
            <a:r>
              <a:rPr lang="en-US" altLang="zh-CN" sz="4800" b="1" dirty="0" smtClean="0"/>
              <a:t>Review of Leviticus Part 1</a:t>
            </a:r>
            <a:endParaRPr lang="en-US" sz="4400" dirty="0"/>
          </a:p>
        </p:txBody>
      </p:sp>
      <p:sp>
        <p:nvSpPr>
          <p:cNvPr id="4" name="Slide Number Placeholder 3"/>
          <p:cNvSpPr>
            <a:spLocks noGrp="1"/>
          </p:cNvSpPr>
          <p:nvPr>
            <p:ph type="sldNum" sz="quarter" idx="12"/>
          </p:nvPr>
        </p:nvSpPr>
        <p:spPr/>
        <p:txBody>
          <a:bodyPr/>
          <a:lstStyle/>
          <a:p>
            <a:fld id="{B59E600A-1CEA-4F39-B073-DEB92300A5F4}" type="slidenum">
              <a:rPr lang="en-US" smtClean="0"/>
              <a:t>2</a:t>
            </a:fld>
            <a:endParaRPr lang="en-US"/>
          </a:p>
        </p:txBody>
      </p:sp>
      <p:pic>
        <p:nvPicPr>
          <p:cNvPr id="5" name="Picture 4"/>
          <p:cNvPicPr>
            <a:picLocks noChangeAspect="1"/>
          </p:cNvPicPr>
          <p:nvPr/>
        </p:nvPicPr>
        <p:blipFill>
          <a:blip r:embed="rId2"/>
          <a:stretch>
            <a:fillRect/>
          </a:stretch>
        </p:blipFill>
        <p:spPr>
          <a:xfrm rot="20896013">
            <a:off x="2450342" y="1491835"/>
            <a:ext cx="3978520" cy="5014025"/>
          </a:xfrm>
          <a:prstGeom prst="rect">
            <a:avLst/>
          </a:prstGeom>
        </p:spPr>
      </p:pic>
    </p:spTree>
    <p:extLst>
      <p:ext uri="{BB962C8B-B14F-4D97-AF65-F5344CB8AC3E}">
        <p14:creationId xmlns:p14="http://schemas.microsoft.com/office/powerpoint/2010/main" val="26696838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Iron Mining</a:t>
            </a:r>
            <a:endParaRPr lang="en-US" dirty="0"/>
          </a:p>
        </p:txBody>
      </p:sp>
      <p:sp>
        <p:nvSpPr>
          <p:cNvPr id="2" name="Slide Number Placeholder 1"/>
          <p:cNvSpPr>
            <a:spLocks noGrp="1"/>
          </p:cNvSpPr>
          <p:nvPr>
            <p:ph type="sldNum" sz="quarter" idx="12"/>
          </p:nvPr>
        </p:nvSpPr>
        <p:spPr/>
        <p:txBody>
          <a:bodyPr/>
          <a:lstStyle/>
          <a:p>
            <a:fld id="{B59E600A-1CEA-4F39-B073-DEB92300A5F4}" type="slidenum">
              <a:rPr lang="en-US" smtClean="0"/>
              <a:t>20</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 y="1432560"/>
            <a:ext cx="7879080" cy="4727448"/>
          </a:xfrm>
          <a:prstGeom prst="rect">
            <a:avLst/>
          </a:prstGeom>
        </p:spPr>
      </p:pic>
    </p:spTree>
    <p:extLst>
      <p:ext uri="{BB962C8B-B14F-4D97-AF65-F5344CB8AC3E}">
        <p14:creationId xmlns:p14="http://schemas.microsoft.com/office/powerpoint/2010/main" val="15305765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a:latin typeface="Calibri" panose="020F0502020204030204" pitchFamily="34" charset="0"/>
                <a:ea typeface="SimSun" panose="02010600030101010101" pitchFamily="2" charset="-122"/>
                <a:cs typeface="Times New Roman" panose="02020603050405020304" pitchFamily="18" charset="0"/>
              </a:rPr>
              <a:t>Key </a:t>
            </a:r>
            <a:r>
              <a:rPr lang="en-US" b="1" dirty="0" smtClean="0">
                <a:latin typeface="Calibri" panose="020F0502020204030204" pitchFamily="34" charset="0"/>
                <a:ea typeface="SimSun" panose="02010600030101010101" pitchFamily="2" charset="-122"/>
                <a:cs typeface="Times New Roman" panose="02020603050405020304" pitchFamily="18" charset="0"/>
              </a:rPr>
              <a:t>Takeaways </a:t>
            </a:r>
            <a:br>
              <a:rPr lang="en-US" b="1" dirty="0" smtClean="0">
                <a:latin typeface="Calibri" panose="020F0502020204030204" pitchFamily="34" charset="0"/>
                <a:ea typeface="SimSun" panose="02010600030101010101" pitchFamily="2" charset="-122"/>
                <a:cs typeface="Times New Roman" panose="02020603050405020304" pitchFamily="18" charset="0"/>
              </a:rPr>
            </a:br>
            <a:r>
              <a:rPr lang="en-US" sz="2700" b="1" dirty="0" smtClean="0">
                <a:latin typeface="Calibri" panose="020F0502020204030204" pitchFamily="34" charset="0"/>
                <a:ea typeface="SimSun" panose="02010600030101010101" pitchFamily="2" charset="-122"/>
                <a:cs typeface="Times New Roman" panose="02020603050405020304" pitchFamily="18" charset="0"/>
              </a:rPr>
              <a:t>(Leviticus Part 1):</a:t>
            </a:r>
            <a:r>
              <a:rPr lang="en-US" sz="2200" dirty="0">
                <a:latin typeface="Calibri" panose="020F0502020204030204" pitchFamily="34" charset="0"/>
                <a:ea typeface="SimSun" panose="02010600030101010101" pitchFamily="2" charset="-122"/>
                <a:cs typeface="Times New Roman" panose="02020603050405020304" pitchFamily="18" charset="0"/>
              </a:rPr>
              <a:t/>
            </a:r>
            <a:br>
              <a:rPr lang="en-US" sz="2200" dirty="0">
                <a:latin typeface="Calibri" panose="020F0502020204030204" pitchFamily="34" charset="0"/>
                <a:ea typeface="SimSun" panose="02010600030101010101" pitchFamily="2" charset="-122"/>
                <a:cs typeface="Times New Roman" panose="02020603050405020304" pitchFamily="18" charset="0"/>
              </a:rPr>
            </a:br>
            <a:endParaRPr lang="en-US" dirty="0"/>
          </a:p>
        </p:txBody>
      </p:sp>
      <p:sp>
        <p:nvSpPr>
          <p:cNvPr id="6" name="Content Placeholder 5"/>
          <p:cNvSpPr>
            <a:spLocks noGrp="1"/>
          </p:cNvSpPr>
          <p:nvPr>
            <p:ph idx="1"/>
          </p:nvPr>
        </p:nvSpPr>
        <p:spPr>
          <a:xfrm>
            <a:off x="628650" y="1430514"/>
            <a:ext cx="7886700" cy="4351338"/>
          </a:xfrm>
        </p:spPr>
        <p:txBody>
          <a:bodyPr>
            <a:normAutofit/>
          </a:bodyPr>
          <a:lstStyle/>
          <a:p>
            <a:pPr>
              <a:lnSpc>
                <a:spcPct val="107000"/>
              </a:lnSpc>
            </a:pPr>
            <a:r>
              <a:rPr lang="en-US" sz="24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Do some digging</a:t>
            </a:r>
            <a:r>
              <a:rPr lang="en-US" sz="2400" dirty="0" smtClean="0">
                <a:solidFill>
                  <a:srgbClr val="222222"/>
                </a:solidFill>
                <a:latin typeface="Arial" panose="020B0604020202020204" pitchFamily="34" charset="0"/>
                <a:ea typeface="Times New Roman" panose="02020603050405020304" pitchFamily="18" charset="0"/>
                <a:cs typeface="Times New Roman" panose="02020603050405020304" pitchFamily="18" charset="0"/>
              </a:rPr>
              <a:t>! Apply yourself.</a:t>
            </a:r>
            <a:endParaRPr lang="en-US" sz="2400" dirty="0">
              <a:solidFill>
                <a:srgbClr val="222222"/>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pPr>
            <a:r>
              <a:rPr lang="en-US" sz="2400" dirty="0" smtClean="0">
                <a:solidFill>
                  <a:srgbClr val="222222"/>
                </a:solidFill>
                <a:latin typeface="Arial" panose="020B0604020202020204" pitchFamily="34" charset="0"/>
                <a:ea typeface="Times New Roman" panose="02020603050405020304" pitchFamily="18" charset="0"/>
                <a:cs typeface="Times New Roman" panose="02020603050405020304" pitchFamily="18" charset="0"/>
              </a:rPr>
              <a:t>“</a:t>
            </a:r>
            <a:r>
              <a:rPr lang="en-US" sz="24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Clean” must be from within. </a:t>
            </a:r>
            <a:endParaRPr lang="en-US" sz="2400" dirty="0" smtClean="0">
              <a:solidFill>
                <a:srgbClr val="222222"/>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pPr>
            <a:r>
              <a:rPr lang="en-US" sz="24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We are the temple of God’s Spirit. </a:t>
            </a:r>
          </a:p>
          <a:p>
            <a:pPr>
              <a:lnSpc>
                <a:spcPct val="107000"/>
              </a:lnSpc>
            </a:pPr>
            <a:r>
              <a:rPr lang="en-US" sz="2400" dirty="0" smtClean="0">
                <a:solidFill>
                  <a:srgbClr val="222222"/>
                </a:solidFill>
                <a:latin typeface="Arial" panose="020B0604020202020204" pitchFamily="34" charset="0"/>
                <a:ea typeface="Times New Roman" panose="02020603050405020304" pitchFamily="18" charset="0"/>
                <a:cs typeface="Times New Roman" panose="02020603050405020304" pitchFamily="18" charset="0"/>
              </a:rPr>
              <a:t>Outward </a:t>
            </a:r>
            <a:r>
              <a:rPr lang="en-US" sz="24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acts don’t matter if the heart is not </a:t>
            </a:r>
            <a:r>
              <a:rPr lang="en-US" sz="2400" dirty="0" smtClean="0">
                <a:solidFill>
                  <a:srgbClr val="222222"/>
                </a:solidFill>
                <a:latin typeface="Arial" panose="020B0604020202020204" pitchFamily="34" charset="0"/>
                <a:ea typeface="Times New Roman" panose="02020603050405020304" pitchFamily="18" charset="0"/>
                <a:cs typeface="Times New Roman" panose="02020603050405020304" pitchFamily="18" charset="0"/>
              </a:rPr>
              <a:t>right.</a:t>
            </a:r>
            <a:endParaRPr lang="en-US" sz="2400" dirty="0"/>
          </a:p>
          <a:p>
            <a:pPr>
              <a:lnSpc>
                <a:spcPct val="107000"/>
              </a:lnSpc>
            </a:pPr>
            <a:r>
              <a:rPr lang="en-US" sz="2400" dirty="0" smtClean="0">
                <a:solidFill>
                  <a:srgbClr val="222222"/>
                </a:solidFill>
                <a:latin typeface="Arial" panose="020B0604020202020204" pitchFamily="34" charset="0"/>
                <a:ea typeface="Times New Roman" panose="02020603050405020304" pitchFamily="18" charset="0"/>
                <a:cs typeface="Times New Roman" panose="02020603050405020304" pitchFamily="18" charset="0"/>
              </a:rPr>
              <a:t>Human </a:t>
            </a:r>
            <a:r>
              <a:rPr lang="en-US" sz="24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heart is </a:t>
            </a:r>
            <a:r>
              <a:rPr lang="en-US" sz="2400" dirty="0" smtClean="0">
                <a:solidFill>
                  <a:srgbClr val="222222"/>
                </a:solidFill>
                <a:latin typeface="Arial" panose="020B0604020202020204" pitchFamily="34" charset="0"/>
                <a:ea typeface="Times New Roman" panose="02020603050405020304" pitchFamily="18" charset="0"/>
                <a:cs typeface="Times New Roman" panose="02020603050405020304" pitchFamily="18" charset="0"/>
              </a:rPr>
              <a:t>like the Holy </a:t>
            </a:r>
            <a:r>
              <a:rPr lang="en-US" sz="24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of </a:t>
            </a:r>
            <a:r>
              <a:rPr lang="en-US" sz="2400" dirty="0" smtClean="0">
                <a:solidFill>
                  <a:srgbClr val="222222"/>
                </a:solidFill>
                <a:latin typeface="Arial" panose="020B0604020202020204" pitchFamily="34" charset="0"/>
                <a:ea typeface="Times New Roman" panose="02020603050405020304" pitchFamily="18" charset="0"/>
                <a:cs typeface="Times New Roman" panose="02020603050405020304" pitchFamily="18" charset="0"/>
              </a:rPr>
              <a:t>Holies</a:t>
            </a:r>
            <a:r>
              <a:rPr lang="en-US" sz="24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endParaRPr lang="en-US" sz="3200" dirty="0">
              <a:latin typeface="Calibri" panose="020F0502020204030204" pitchFamily="34" charset="0"/>
              <a:ea typeface="SimSun" panose="02010600030101010101" pitchFamily="2" charset="-122"/>
              <a:cs typeface="Times New Roman" panose="02020603050405020304" pitchFamily="18" charset="0"/>
            </a:endParaRPr>
          </a:p>
          <a:p>
            <a:pPr>
              <a:lnSpc>
                <a:spcPct val="107000"/>
              </a:lnSpc>
            </a:pPr>
            <a:r>
              <a:rPr lang="en-US" altLang="zh-CN" sz="2400" dirty="0" smtClean="0">
                <a:solidFill>
                  <a:srgbClr val="222222"/>
                </a:solidFill>
                <a:latin typeface="Arial" panose="020B0604020202020204" pitchFamily="34" charset="0"/>
                <a:ea typeface="Times New Roman" panose="02020603050405020304" pitchFamily="18" charset="0"/>
                <a:cs typeface="Times New Roman" panose="02020603050405020304" pitchFamily="18" charset="0"/>
              </a:rPr>
              <a:t>Seek</a:t>
            </a:r>
            <a:r>
              <a:rPr lang="zh-CN" altLang="en-US" sz="2400" dirty="0" smtClean="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r>
              <a:rPr lang="en-US" altLang="zh-CN" sz="2400" dirty="0" smtClean="0">
                <a:solidFill>
                  <a:srgbClr val="222222"/>
                </a:solidFill>
                <a:latin typeface="Arial" panose="020B0604020202020204" pitchFamily="34" charset="0"/>
                <a:ea typeface="Times New Roman" panose="02020603050405020304" pitchFamily="18" charset="0"/>
                <a:cs typeface="Times New Roman" panose="02020603050405020304" pitchFamily="18" charset="0"/>
              </a:rPr>
              <a:t>the Lord and be i</a:t>
            </a:r>
            <a:r>
              <a:rPr lang="en-US" sz="2400" dirty="0" smtClean="0">
                <a:solidFill>
                  <a:srgbClr val="222222"/>
                </a:solidFill>
                <a:latin typeface="Arial" panose="020B0604020202020204" pitchFamily="34" charset="0"/>
                <a:ea typeface="Times New Roman" panose="02020603050405020304" pitchFamily="18" charset="0"/>
                <a:cs typeface="Times New Roman" panose="02020603050405020304" pitchFamily="18" charset="0"/>
              </a:rPr>
              <a:t>n right relationship with him.</a:t>
            </a:r>
          </a:p>
        </p:txBody>
      </p:sp>
      <p:sp>
        <p:nvSpPr>
          <p:cNvPr id="2" name="Slide Number Placeholder 1"/>
          <p:cNvSpPr>
            <a:spLocks noGrp="1"/>
          </p:cNvSpPr>
          <p:nvPr>
            <p:ph type="sldNum" sz="quarter" idx="12"/>
          </p:nvPr>
        </p:nvSpPr>
        <p:spPr/>
        <p:txBody>
          <a:bodyPr/>
          <a:lstStyle/>
          <a:p>
            <a:fld id="{B59E600A-1CEA-4F39-B073-DEB92300A5F4}" type="slidenum">
              <a:rPr lang="en-US" smtClean="0"/>
              <a:t>21</a:t>
            </a:fld>
            <a:endParaRPr lang="en-US"/>
          </a:p>
        </p:txBody>
      </p:sp>
      <p:sp>
        <p:nvSpPr>
          <p:cNvPr id="4" name="Rectangle 3"/>
          <p:cNvSpPr/>
          <p:nvPr/>
        </p:nvSpPr>
        <p:spPr>
          <a:xfrm>
            <a:off x="1529644" y="4420077"/>
            <a:ext cx="4572000" cy="373757"/>
          </a:xfrm>
          <a:prstGeom prst="rect">
            <a:avLst/>
          </a:prstGeom>
        </p:spPr>
        <p:txBody>
          <a:bodyPr>
            <a:spAutoFit/>
          </a:bodyPr>
          <a:lstStyle/>
          <a:p>
            <a:pPr>
              <a:lnSpc>
                <a:spcPct val="107000"/>
              </a:lnSpc>
            </a:pPr>
            <a:r>
              <a:rPr lang="en-US" dirty="0" smtClean="0">
                <a:solidFill>
                  <a:srgbClr val="222222"/>
                </a:solidFill>
                <a:latin typeface="Arial" panose="020B0604020202020204" pitchFamily="34" charset="0"/>
                <a:ea typeface="Times New Roman" panose="02020603050405020304" pitchFamily="18" charset="0"/>
                <a:cs typeface="Times New Roman" panose="02020603050405020304" pitchFamily="18" charset="0"/>
              </a:rPr>
              <a:t>.</a:t>
            </a:r>
            <a:r>
              <a:rPr lang="en-US"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5384658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3D61C9-3EFF-425C-BABE-6EB244FC818E}"/>
              </a:ext>
            </a:extLst>
          </p:cNvPr>
          <p:cNvSpPr>
            <a:spLocks noGrp="1"/>
          </p:cNvSpPr>
          <p:nvPr>
            <p:ph type="title"/>
          </p:nvPr>
        </p:nvSpPr>
        <p:spPr>
          <a:xfrm>
            <a:off x="755259" y="477423"/>
            <a:ext cx="7886700" cy="1158203"/>
          </a:xfrm>
        </p:spPr>
        <p:txBody>
          <a:bodyPr>
            <a:normAutofit fontScale="90000"/>
          </a:bodyPr>
          <a:lstStyle/>
          <a:p>
            <a:pPr algn="ctr"/>
            <a:r>
              <a:rPr lang="en-GB" dirty="0">
                <a:solidFill>
                  <a:srgbClr val="FF0000"/>
                </a:solidFill>
                <a:latin typeface="Arial" panose="020B0604020202020204" pitchFamily="34" charset="0"/>
                <a:cs typeface="Arial" panose="020B0604020202020204" pitchFamily="34" charset="0"/>
              </a:rPr>
              <a:t>The Book of Leviticus</a:t>
            </a:r>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t>
            </a:r>
            <a:r>
              <a:rPr lang="en-GB" sz="3000" dirty="0">
                <a:latin typeface="Arial" panose="020B0604020202020204" pitchFamily="34" charset="0"/>
                <a:cs typeface="Arial" panose="020B0604020202020204" pitchFamily="34" charset="0"/>
              </a:rPr>
              <a:t>The Levitical laws”, “The manual of the Priest”</a:t>
            </a:r>
            <a:endParaRPr lang="en-GB"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 xmlns:a16="http://schemas.microsoft.com/office/drawing/2014/main" id="{80598D3D-AE17-43B2-86D8-1624670F930F}"/>
              </a:ext>
            </a:extLst>
          </p:cNvPr>
          <p:cNvSpPr>
            <a:spLocks noGrp="1"/>
          </p:cNvSpPr>
          <p:nvPr>
            <p:ph idx="1"/>
          </p:nvPr>
        </p:nvSpPr>
        <p:spPr>
          <a:xfrm>
            <a:off x="755259" y="1902912"/>
            <a:ext cx="7886700" cy="4351338"/>
          </a:xfrm>
        </p:spPr>
        <p:txBody>
          <a:bodyPr>
            <a:normAutofit/>
          </a:bodyPr>
          <a:lstStyle/>
          <a:p>
            <a:pPr marL="0" indent="0">
              <a:buNone/>
            </a:pPr>
            <a:r>
              <a:rPr lang="en-GB" sz="2400" b="1" dirty="0">
                <a:latin typeface="Arial" panose="020B0604020202020204" pitchFamily="34" charset="0"/>
                <a:cs typeface="Arial" panose="020B0604020202020204" pitchFamily="34" charset="0"/>
              </a:rPr>
              <a:t>Thematic areas</a:t>
            </a:r>
          </a:p>
          <a:p>
            <a:pPr marL="0" indent="0">
              <a:lnSpc>
                <a:spcPct val="250000"/>
              </a:lnSpc>
              <a:buNone/>
            </a:pPr>
            <a:r>
              <a:rPr lang="en-GB" dirty="0">
                <a:latin typeface="Arial" panose="020B0604020202020204" pitchFamily="34" charset="0"/>
                <a:cs typeface="Arial" panose="020B0604020202020204" pitchFamily="34" charset="0"/>
              </a:rPr>
              <a:t>	 Sacrifice</a:t>
            </a:r>
          </a:p>
          <a:p>
            <a:pPr marL="0" indent="0">
              <a:lnSpc>
                <a:spcPct val="250000"/>
              </a:lnSpc>
              <a:buNone/>
            </a:pPr>
            <a:r>
              <a:rPr lang="en-GB" dirty="0">
                <a:latin typeface="Arial" panose="020B0604020202020204" pitchFamily="34" charset="0"/>
                <a:cs typeface="Arial" panose="020B0604020202020204" pitchFamily="34" charset="0"/>
              </a:rPr>
              <a:t>	 Priesthood</a:t>
            </a:r>
          </a:p>
          <a:p>
            <a:pPr marL="0" indent="0">
              <a:lnSpc>
                <a:spcPct val="250000"/>
              </a:lnSpc>
              <a:buNone/>
            </a:pPr>
            <a:r>
              <a:rPr lang="en-GB" dirty="0">
                <a:latin typeface="Arial" panose="020B0604020202020204" pitchFamily="34" charset="0"/>
                <a:cs typeface="Arial" panose="020B0604020202020204" pitchFamily="34" charset="0"/>
              </a:rPr>
              <a:t>	 Worship</a:t>
            </a:r>
          </a:p>
        </p:txBody>
      </p:sp>
      <p:sp>
        <p:nvSpPr>
          <p:cNvPr id="4" name="TextBox 3"/>
          <p:cNvSpPr txBox="1"/>
          <p:nvPr/>
        </p:nvSpPr>
        <p:spPr>
          <a:xfrm>
            <a:off x="5357678" y="6367647"/>
            <a:ext cx="3174203" cy="307777"/>
          </a:xfrm>
          <a:prstGeom prst="rect">
            <a:avLst/>
          </a:prstGeom>
          <a:noFill/>
        </p:spPr>
        <p:txBody>
          <a:bodyPr wrap="square" rtlCol="0">
            <a:spAutoFit/>
          </a:bodyPr>
          <a:lstStyle/>
          <a:p>
            <a:r>
              <a:rPr lang="en-US" altLang="zh-CN" sz="1400" i="1" dirty="0" smtClean="0">
                <a:solidFill>
                  <a:schemeClr val="bg1">
                    <a:lumMod val="65000"/>
                  </a:schemeClr>
                </a:solidFill>
              </a:rPr>
              <a:t>Wisdom </a:t>
            </a:r>
            <a:r>
              <a:rPr lang="en-US" altLang="zh-CN" sz="1400" i="1" dirty="0" err="1" smtClean="0">
                <a:solidFill>
                  <a:schemeClr val="bg1">
                    <a:lumMod val="65000"/>
                  </a:schemeClr>
                </a:solidFill>
              </a:rPr>
              <a:t>Kwabla</a:t>
            </a:r>
            <a:r>
              <a:rPr lang="en-US" altLang="zh-CN" sz="1400" i="1" dirty="0" smtClean="0">
                <a:solidFill>
                  <a:schemeClr val="bg1">
                    <a:lumMod val="65000"/>
                  </a:schemeClr>
                </a:solidFill>
              </a:rPr>
              <a:t> </a:t>
            </a:r>
            <a:r>
              <a:rPr lang="en-US" altLang="zh-CN" sz="1400" i="1" dirty="0" err="1" smtClean="0">
                <a:solidFill>
                  <a:schemeClr val="bg1">
                    <a:lumMod val="65000"/>
                  </a:schemeClr>
                </a:solidFill>
              </a:rPr>
              <a:t>Dewortor</a:t>
            </a:r>
            <a:r>
              <a:rPr lang="en-US" altLang="zh-CN" sz="1400" i="1" dirty="0" smtClean="0">
                <a:solidFill>
                  <a:schemeClr val="bg1">
                    <a:lumMod val="65000"/>
                  </a:schemeClr>
                </a:solidFill>
              </a:rPr>
              <a:t> - 1</a:t>
            </a:r>
            <a:endParaRPr lang="en-US" i="1" dirty="0">
              <a:solidFill>
                <a:schemeClr val="bg1">
                  <a:lumMod val="65000"/>
                </a:schemeClr>
              </a:solidFill>
            </a:endParaRPr>
          </a:p>
        </p:txBody>
      </p:sp>
    </p:spTree>
    <p:extLst>
      <p:ext uri="{BB962C8B-B14F-4D97-AF65-F5344CB8AC3E}">
        <p14:creationId xmlns:p14="http://schemas.microsoft.com/office/powerpoint/2010/main" val="27416200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707A91-1CB9-4AA9-9018-5D84B46ADDC3}"/>
              </a:ext>
            </a:extLst>
          </p:cNvPr>
          <p:cNvSpPr>
            <a:spLocks noGrp="1"/>
          </p:cNvSpPr>
          <p:nvPr>
            <p:ph type="title"/>
          </p:nvPr>
        </p:nvSpPr>
        <p:spPr/>
        <p:txBody>
          <a:bodyPr>
            <a:normAutofit/>
          </a:bodyPr>
          <a:lstStyle/>
          <a:p>
            <a:r>
              <a:rPr lang="en-GB" sz="3600" dirty="0">
                <a:solidFill>
                  <a:srgbClr val="FF0000"/>
                </a:solidFill>
                <a:latin typeface="Arial" panose="020B0604020202020204" pitchFamily="34" charset="0"/>
                <a:cs typeface="Arial" panose="020B0604020202020204" pitchFamily="34" charset="0"/>
              </a:rPr>
              <a:t>Sacrifice – offerings (Leviticus 1 – 7)</a:t>
            </a:r>
          </a:p>
        </p:txBody>
      </p:sp>
      <p:sp>
        <p:nvSpPr>
          <p:cNvPr id="3" name="Content Placeholder 2">
            <a:extLst>
              <a:ext uri="{FF2B5EF4-FFF2-40B4-BE49-F238E27FC236}">
                <a16:creationId xmlns="" xmlns:a16="http://schemas.microsoft.com/office/drawing/2014/main" id="{6E66813B-208A-4695-8DDD-8EC18A17CF5D}"/>
              </a:ext>
            </a:extLst>
          </p:cNvPr>
          <p:cNvSpPr>
            <a:spLocks noGrp="1"/>
          </p:cNvSpPr>
          <p:nvPr>
            <p:ph idx="1"/>
          </p:nvPr>
        </p:nvSpPr>
        <p:spPr>
          <a:xfrm>
            <a:off x="628650" y="1690690"/>
            <a:ext cx="7886700" cy="4696042"/>
          </a:xfrm>
        </p:spPr>
        <p:txBody>
          <a:bodyPr>
            <a:normAutofit fontScale="92500" lnSpcReduction="20000"/>
          </a:bodyPr>
          <a:lstStyle/>
          <a:p>
            <a:pPr marL="0" indent="0">
              <a:buNone/>
            </a:pPr>
            <a:r>
              <a:rPr lang="en-GB" dirty="0">
                <a:solidFill>
                  <a:schemeClr val="accent1"/>
                </a:solidFill>
                <a:latin typeface="Arial" panose="020B0604020202020204" pitchFamily="34" charset="0"/>
                <a:cs typeface="Arial" panose="020B0604020202020204" pitchFamily="34" charset="0"/>
              </a:rPr>
              <a:t>Characteristics</a:t>
            </a:r>
          </a:p>
          <a:p>
            <a:pPr marL="0" indent="0">
              <a:buNone/>
            </a:pPr>
            <a:r>
              <a:rPr lang="en-GB" dirty="0">
                <a:solidFill>
                  <a:srgbClr val="FF0000"/>
                </a:solidFill>
                <a:latin typeface="Arial" panose="020B0604020202020204" pitchFamily="34" charset="0"/>
                <a:cs typeface="Arial" panose="020B0604020202020204" pitchFamily="34" charset="0"/>
              </a:rPr>
              <a:t>Without blemish, brought at the tent of the meeting. A pleasing aroma to God.</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solidFill>
                  <a:schemeClr val="accent1"/>
                </a:solidFill>
                <a:latin typeface="Arial" panose="020B0604020202020204" pitchFamily="34" charset="0"/>
                <a:cs typeface="Arial" panose="020B0604020202020204" pitchFamily="34" charset="0"/>
              </a:rPr>
              <a:t>Principles</a:t>
            </a:r>
          </a:p>
          <a:p>
            <a:pPr marL="0" indent="0">
              <a:buNone/>
            </a:pPr>
            <a:r>
              <a:rPr lang="en-GB" dirty="0">
                <a:latin typeface="Arial" panose="020B0604020202020204" pitchFamily="34" charset="0"/>
                <a:cs typeface="Arial" panose="020B0604020202020204" pitchFamily="34" charset="0"/>
              </a:rPr>
              <a:t>	Gift</a:t>
            </a:r>
          </a:p>
          <a:p>
            <a:pPr marL="0" indent="0">
              <a:buNone/>
            </a:pPr>
            <a:r>
              <a:rPr lang="en-GB" dirty="0">
                <a:latin typeface="Arial" panose="020B0604020202020204" pitchFamily="34" charset="0"/>
                <a:cs typeface="Arial" panose="020B0604020202020204" pitchFamily="34" charset="0"/>
              </a:rPr>
              <a:t>	Consummation</a:t>
            </a:r>
          </a:p>
          <a:p>
            <a:pPr marL="0" indent="0">
              <a:buNone/>
            </a:pPr>
            <a:r>
              <a:rPr lang="en-GB" dirty="0">
                <a:latin typeface="Arial" panose="020B0604020202020204" pitchFamily="34" charset="0"/>
                <a:cs typeface="Arial" panose="020B0604020202020204" pitchFamily="34" charset="0"/>
              </a:rPr>
              <a:t>	Change over (Substitution)</a:t>
            </a:r>
          </a:p>
          <a:p>
            <a:pPr marL="0" indent="0">
              <a:buNone/>
            </a:pPr>
            <a:r>
              <a:rPr lang="en-GB" dirty="0">
                <a:latin typeface="Arial" panose="020B0604020202020204" pitchFamily="34" charset="0"/>
                <a:cs typeface="Arial" panose="020B0604020202020204" pitchFamily="34" charset="0"/>
              </a:rPr>
              <a:t>	Bonding (Relationship)</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Ephesians 5:1-2</a:t>
            </a:r>
          </a:p>
        </p:txBody>
      </p:sp>
      <p:sp>
        <p:nvSpPr>
          <p:cNvPr id="4" name="TextBox 3"/>
          <p:cNvSpPr txBox="1"/>
          <p:nvPr/>
        </p:nvSpPr>
        <p:spPr>
          <a:xfrm>
            <a:off x="5357678" y="6367647"/>
            <a:ext cx="3174203" cy="307777"/>
          </a:xfrm>
          <a:prstGeom prst="rect">
            <a:avLst/>
          </a:prstGeom>
          <a:noFill/>
        </p:spPr>
        <p:txBody>
          <a:bodyPr wrap="square" rtlCol="0">
            <a:spAutoFit/>
          </a:bodyPr>
          <a:lstStyle/>
          <a:p>
            <a:r>
              <a:rPr lang="en-US" altLang="zh-CN" sz="1400" i="1" dirty="0" smtClean="0">
                <a:solidFill>
                  <a:schemeClr val="bg1">
                    <a:lumMod val="65000"/>
                  </a:schemeClr>
                </a:solidFill>
              </a:rPr>
              <a:t>Wisdom </a:t>
            </a:r>
            <a:r>
              <a:rPr lang="en-US" altLang="zh-CN" sz="1400" i="1" dirty="0" err="1" smtClean="0">
                <a:solidFill>
                  <a:schemeClr val="bg1">
                    <a:lumMod val="65000"/>
                  </a:schemeClr>
                </a:solidFill>
              </a:rPr>
              <a:t>Kwabla</a:t>
            </a:r>
            <a:r>
              <a:rPr lang="en-US" altLang="zh-CN" sz="1400" i="1" dirty="0" smtClean="0">
                <a:solidFill>
                  <a:schemeClr val="bg1">
                    <a:lumMod val="65000"/>
                  </a:schemeClr>
                </a:solidFill>
              </a:rPr>
              <a:t> </a:t>
            </a:r>
            <a:r>
              <a:rPr lang="en-US" altLang="zh-CN" sz="1400" i="1" dirty="0" err="1" smtClean="0">
                <a:solidFill>
                  <a:schemeClr val="bg1">
                    <a:lumMod val="65000"/>
                  </a:schemeClr>
                </a:solidFill>
              </a:rPr>
              <a:t>Dewortor</a:t>
            </a:r>
            <a:r>
              <a:rPr lang="en-US" altLang="zh-CN" sz="1400" i="1" dirty="0" smtClean="0">
                <a:solidFill>
                  <a:schemeClr val="bg1">
                    <a:lumMod val="65000"/>
                  </a:schemeClr>
                </a:solidFill>
              </a:rPr>
              <a:t> - 2</a:t>
            </a:r>
            <a:endParaRPr lang="en-US" i="1" dirty="0">
              <a:solidFill>
                <a:schemeClr val="bg1">
                  <a:lumMod val="65000"/>
                </a:schemeClr>
              </a:solidFill>
            </a:endParaRPr>
          </a:p>
        </p:txBody>
      </p:sp>
    </p:spTree>
    <p:extLst>
      <p:ext uri="{BB962C8B-B14F-4D97-AF65-F5344CB8AC3E}">
        <p14:creationId xmlns:p14="http://schemas.microsoft.com/office/powerpoint/2010/main" val="11912649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4C01D8-207F-4BF0-86B8-2BC59A74BC0E}"/>
              </a:ext>
            </a:extLst>
          </p:cNvPr>
          <p:cNvSpPr>
            <a:spLocks noGrp="1"/>
          </p:cNvSpPr>
          <p:nvPr>
            <p:ph type="title"/>
          </p:nvPr>
        </p:nvSpPr>
        <p:spPr>
          <a:xfrm>
            <a:off x="628650" y="365127"/>
            <a:ext cx="7886700" cy="1111982"/>
          </a:xfrm>
        </p:spPr>
        <p:txBody>
          <a:bodyPr/>
          <a:lstStyle/>
          <a:p>
            <a:r>
              <a:rPr lang="en-GB" dirty="0">
                <a:solidFill>
                  <a:srgbClr val="FF0000"/>
                </a:solidFill>
                <a:latin typeface="Arial" panose="020B0604020202020204" pitchFamily="34" charset="0"/>
                <a:cs typeface="Arial" panose="020B0604020202020204" pitchFamily="34" charset="0"/>
              </a:rPr>
              <a:t>Priesthood (Leviticus 8 – 10)</a:t>
            </a:r>
          </a:p>
        </p:txBody>
      </p:sp>
      <p:sp>
        <p:nvSpPr>
          <p:cNvPr id="3" name="Content Placeholder 2">
            <a:extLst>
              <a:ext uri="{FF2B5EF4-FFF2-40B4-BE49-F238E27FC236}">
                <a16:creationId xmlns="" xmlns:a16="http://schemas.microsoft.com/office/drawing/2014/main" id="{666394F8-1532-4BC1-8E9F-3A1061B11EFB}"/>
              </a:ext>
            </a:extLst>
          </p:cNvPr>
          <p:cNvSpPr>
            <a:spLocks noGrp="1"/>
          </p:cNvSpPr>
          <p:nvPr>
            <p:ph idx="1"/>
          </p:nvPr>
        </p:nvSpPr>
        <p:spPr>
          <a:xfrm>
            <a:off x="628650" y="1617785"/>
            <a:ext cx="7886700" cy="4559178"/>
          </a:xfrm>
        </p:spPr>
        <p:txBody>
          <a:bodyPr>
            <a:normAutofit fontScale="77500" lnSpcReduction="20000"/>
          </a:bodyPr>
          <a:lstStyle/>
          <a:p>
            <a:pPr marL="0" indent="0">
              <a:buNone/>
            </a:pPr>
            <a:r>
              <a:rPr lang="en-GB" b="1" dirty="0">
                <a:latin typeface="Arial" panose="020B0604020202020204" pitchFamily="34" charset="0"/>
                <a:cs typeface="Arial" panose="020B0604020202020204" pitchFamily="34" charset="0"/>
              </a:rPr>
              <a:t>Qualification, Appearance and role</a:t>
            </a:r>
          </a:p>
          <a:p>
            <a:pPr marL="0" indent="0">
              <a:buNone/>
            </a:pPr>
            <a:endParaRPr lang="en-GB" b="1" dirty="0">
              <a:latin typeface="Arial" panose="020B0604020202020204" pitchFamily="34" charset="0"/>
              <a:cs typeface="Arial" panose="020B0604020202020204" pitchFamily="34" charset="0"/>
            </a:endParaRPr>
          </a:p>
          <a:p>
            <a:pPr marL="0" indent="0" algn="just">
              <a:buNone/>
            </a:pPr>
            <a:r>
              <a:rPr lang="en-GB" dirty="0">
                <a:latin typeface="Arial" panose="020B0604020202020204" pitchFamily="34" charset="0"/>
                <a:cs typeface="Arial" panose="020B0604020202020204" pitchFamily="34" charset="0"/>
              </a:rPr>
              <a:t> 8 </a:t>
            </a:r>
            <a:r>
              <a:rPr lang="en-GB" b="1" baseline="30000" dirty="0">
                <a:latin typeface="Arial" panose="020B0604020202020204" pitchFamily="34" charset="0"/>
                <a:cs typeface="Arial" panose="020B0604020202020204" pitchFamily="34" charset="0"/>
              </a:rPr>
              <a:t>6 </a:t>
            </a:r>
            <a:r>
              <a:rPr lang="en-GB" dirty="0">
                <a:latin typeface="Arial" panose="020B0604020202020204" pitchFamily="34" charset="0"/>
                <a:cs typeface="Arial" panose="020B0604020202020204" pitchFamily="34" charset="0"/>
              </a:rPr>
              <a:t>And Moses brought </a:t>
            </a:r>
            <a:r>
              <a:rPr lang="en-GB" dirty="0">
                <a:solidFill>
                  <a:srgbClr val="FF0000"/>
                </a:solidFill>
                <a:latin typeface="Arial" panose="020B0604020202020204" pitchFamily="34" charset="0"/>
                <a:cs typeface="Arial" panose="020B0604020202020204" pitchFamily="34" charset="0"/>
              </a:rPr>
              <a:t>Aaron and his sons </a:t>
            </a:r>
            <a:r>
              <a:rPr lang="en-GB" dirty="0">
                <a:latin typeface="Arial" panose="020B0604020202020204" pitchFamily="34" charset="0"/>
                <a:cs typeface="Arial" panose="020B0604020202020204" pitchFamily="34" charset="0"/>
              </a:rPr>
              <a:t>and washed them with water. </a:t>
            </a:r>
            <a:r>
              <a:rPr lang="en-GB" b="1" baseline="30000" dirty="0">
                <a:latin typeface="Arial" panose="020B0604020202020204" pitchFamily="34" charset="0"/>
                <a:cs typeface="Arial" panose="020B0604020202020204" pitchFamily="34" charset="0"/>
              </a:rPr>
              <a:t>7 </a:t>
            </a:r>
            <a:r>
              <a:rPr lang="en-GB" dirty="0">
                <a:latin typeface="Arial" panose="020B0604020202020204" pitchFamily="34" charset="0"/>
                <a:cs typeface="Arial" panose="020B0604020202020204" pitchFamily="34" charset="0"/>
              </a:rPr>
              <a:t>And he put the coat on him and tied the sash around his waist and clothed him with the robe and put the ephod on him and tied the </a:t>
            </a:r>
            <a:r>
              <a:rPr lang="en-GB" dirty="0" err="1">
                <a:latin typeface="Arial" panose="020B0604020202020204" pitchFamily="34" charset="0"/>
                <a:cs typeface="Arial" panose="020B0604020202020204" pitchFamily="34" charset="0"/>
              </a:rPr>
              <a:t>skillfully</a:t>
            </a:r>
            <a:r>
              <a:rPr lang="en-GB" dirty="0">
                <a:latin typeface="Arial" panose="020B0604020202020204" pitchFamily="34" charset="0"/>
                <a:cs typeface="Arial" panose="020B0604020202020204" pitchFamily="34" charset="0"/>
              </a:rPr>
              <a:t> woven band of the ephod around him, binding it to him with the band. </a:t>
            </a:r>
            <a:r>
              <a:rPr lang="en-GB" b="1" baseline="30000" dirty="0">
                <a:latin typeface="Arial" panose="020B0604020202020204" pitchFamily="34" charset="0"/>
                <a:cs typeface="Arial" panose="020B0604020202020204" pitchFamily="34" charset="0"/>
              </a:rPr>
              <a:t>8 </a:t>
            </a:r>
            <a:r>
              <a:rPr lang="en-GB" dirty="0">
                <a:latin typeface="Arial" panose="020B0604020202020204" pitchFamily="34" charset="0"/>
                <a:cs typeface="Arial" panose="020B0604020202020204" pitchFamily="34" charset="0"/>
              </a:rPr>
              <a:t>And he placed the </a:t>
            </a:r>
            <a:r>
              <a:rPr lang="en-GB" dirty="0" err="1">
                <a:latin typeface="Arial" panose="020B0604020202020204" pitchFamily="34" charset="0"/>
                <a:cs typeface="Arial" panose="020B0604020202020204" pitchFamily="34" charset="0"/>
              </a:rPr>
              <a:t>breastpiece</a:t>
            </a:r>
            <a:r>
              <a:rPr lang="en-GB" dirty="0">
                <a:latin typeface="Arial" panose="020B0604020202020204" pitchFamily="34" charset="0"/>
                <a:cs typeface="Arial" panose="020B0604020202020204" pitchFamily="34" charset="0"/>
              </a:rPr>
              <a:t> on him, and in the </a:t>
            </a:r>
            <a:r>
              <a:rPr lang="en-GB" dirty="0" err="1">
                <a:latin typeface="Arial" panose="020B0604020202020204" pitchFamily="34" charset="0"/>
                <a:cs typeface="Arial" panose="020B0604020202020204" pitchFamily="34" charset="0"/>
              </a:rPr>
              <a:t>breastpiece</a:t>
            </a:r>
            <a:r>
              <a:rPr lang="en-GB" dirty="0">
                <a:latin typeface="Arial" panose="020B0604020202020204" pitchFamily="34" charset="0"/>
                <a:cs typeface="Arial" panose="020B0604020202020204" pitchFamily="34" charset="0"/>
              </a:rPr>
              <a:t> he put the </a:t>
            </a:r>
            <a:r>
              <a:rPr lang="en-GB" dirty="0" err="1">
                <a:latin typeface="Arial" panose="020B0604020202020204" pitchFamily="34" charset="0"/>
                <a:cs typeface="Arial" panose="020B0604020202020204" pitchFamily="34" charset="0"/>
              </a:rPr>
              <a:t>Urim</a:t>
            </a:r>
            <a:r>
              <a:rPr lang="en-GB" dirty="0">
                <a:latin typeface="Arial" panose="020B0604020202020204" pitchFamily="34" charset="0"/>
                <a:cs typeface="Arial" panose="020B0604020202020204" pitchFamily="34" charset="0"/>
              </a:rPr>
              <a:t> and the Thummim. </a:t>
            </a:r>
            <a:r>
              <a:rPr lang="en-GB" b="1" baseline="30000" dirty="0">
                <a:latin typeface="Arial" panose="020B0604020202020204" pitchFamily="34" charset="0"/>
                <a:cs typeface="Arial" panose="020B0604020202020204" pitchFamily="34" charset="0"/>
              </a:rPr>
              <a:t>9 </a:t>
            </a:r>
            <a:r>
              <a:rPr lang="en-GB" dirty="0">
                <a:latin typeface="Arial" panose="020B0604020202020204" pitchFamily="34" charset="0"/>
                <a:cs typeface="Arial" panose="020B0604020202020204" pitchFamily="34" charset="0"/>
              </a:rPr>
              <a:t>And he set the turban on his head, and on the turban, in front, he set the golden plate, the holy crown, as the </a:t>
            </a:r>
            <a:r>
              <a:rPr lang="en-GB" cap="small" dirty="0">
                <a:latin typeface="Arial" panose="020B0604020202020204" pitchFamily="34" charset="0"/>
                <a:cs typeface="Arial" panose="020B0604020202020204" pitchFamily="34" charset="0"/>
              </a:rPr>
              <a:t>Lord</a:t>
            </a:r>
            <a:r>
              <a:rPr lang="en-GB" dirty="0">
                <a:latin typeface="Arial" panose="020B0604020202020204" pitchFamily="34" charset="0"/>
                <a:cs typeface="Arial" panose="020B0604020202020204" pitchFamily="34" charset="0"/>
              </a:rPr>
              <a:t> commanded Moses.</a:t>
            </a:r>
          </a:p>
          <a:p>
            <a:pPr marL="0" indent="0" algn="just">
              <a:buNone/>
            </a:pPr>
            <a:endParaRPr lang="en-GB" dirty="0">
              <a:latin typeface="Arial" panose="020B0604020202020204" pitchFamily="34" charset="0"/>
              <a:cs typeface="Arial" panose="020B0604020202020204" pitchFamily="34" charset="0"/>
            </a:endParaRPr>
          </a:p>
          <a:p>
            <a:pPr marL="0" indent="0" algn="just">
              <a:buNone/>
            </a:pPr>
            <a:r>
              <a:rPr lang="en-GB" dirty="0">
                <a:latin typeface="Arial" panose="020B0604020202020204" pitchFamily="34" charset="0"/>
                <a:cs typeface="Arial" panose="020B0604020202020204" pitchFamily="34" charset="0"/>
              </a:rPr>
              <a:t> 9 </a:t>
            </a:r>
            <a:r>
              <a:rPr lang="en-GB" b="1" baseline="30000" dirty="0">
                <a:latin typeface="Arial" panose="020B0604020202020204" pitchFamily="34" charset="0"/>
                <a:cs typeface="Arial" panose="020B0604020202020204" pitchFamily="34" charset="0"/>
              </a:rPr>
              <a:t>22 </a:t>
            </a:r>
            <a:r>
              <a:rPr lang="en-GB" dirty="0">
                <a:latin typeface="Arial" panose="020B0604020202020204" pitchFamily="34" charset="0"/>
                <a:cs typeface="Arial" panose="020B0604020202020204" pitchFamily="34" charset="0"/>
              </a:rPr>
              <a:t>Then Aaron lifted up his hands toward the people and blessed them… </a:t>
            </a:r>
            <a:r>
              <a:rPr lang="en-GB" b="1" baseline="30000" dirty="0">
                <a:latin typeface="Arial" panose="020B0604020202020204" pitchFamily="34" charset="0"/>
                <a:cs typeface="Arial" panose="020B0604020202020204" pitchFamily="34" charset="0"/>
              </a:rPr>
              <a:t>23 </a:t>
            </a:r>
            <a:r>
              <a:rPr lang="en-GB" dirty="0">
                <a:latin typeface="Arial" panose="020B0604020202020204" pitchFamily="34" charset="0"/>
                <a:cs typeface="Arial" panose="020B0604020202020204" pitchFamily="34" charset="0"/>
              </a:rPr>
              <a:t>and the glory of the </a:t>
            </a:r>
            <a:r>
              <a:rPr lang="en-GB" cap="small" dirty="0">
                <a:latin typeface="Arial" panose="020B0604020202020204" pitchFamily="34" charset="0"/>
                <a:cs typeface="Arial" panose="020B0604020202020204" pitchFamily="34" charset="0"/>
              </a:rPr>
              <a:t>Lord</a:t>
            </a:r>
            <a:r>
              <a:rPr lang="en-GB" dirty="0">
                <a:latin typeface="Arial" panose="020B0604020202020204" pitchFamily="34" charset="0"/>
                <a:cs typeface="Arial" panose="020B0604020202020204" pitchFamily="34" charset="0"/>
              </a:rPr>
              <a:t> appeared to all the people… </a:t>
            </a:r>
            <a:r>
              <a:rPr lang="en-GB" b="1" baseline="30000" dirty="0">
                <a:latin typeface="Arial" panose="020B0604020202020204" pitchFamily="34" charset="0"/>
                <a:cs typeface="Arial" panose="020B0604020202020204" pitchFamily="34" charset="0"/>
              </a:rPr>
              <a:t>24 </a:t>
            </a:r>
            <a:r>
              <a:rPr lang="en-GB" dirty="0">
                <a:latin typeface="Arial" panose="020B0604020202020204" pitchFamily="34" charset="0"/>
                <a:cs typeface="Arial" panose="020B0604020202020204" pitchFamily="34" charset="0"/>
              </a:rPr>
              <a:t>and when all the people saw it, they shouted and fell on their faces.</a:t>
            </a:r>
          </a:p>
        </p:txBody>
      </p:sp>
      <p:sp>
        <p:nvSpPr>
          <p:cNvPr id="4" name="TextBox 3"/>
          <p:cNvSpPr txBox="1"/>
          <p:nvPr/>
        </p:nvSpPr>
        <p:spPr>
          <a:xfrm>
            <a:off x="5357678" y="6367647"/>
            <a:ext cx="3174203" cy="307777"/>
          </a:xfrm>
          <a:prstGeom prst="rect">
            <a:avLst/>
          </a:prstGeom>
          <a:noFill/>
        </p:spPr>
        <p:txBody>
          <a:bodyPr wrap="square" rtlCol="0">
            <a:spAutoFit/>
          </a:bodyPr>
          <a:lstStyle/>
          <a:p>
            <a:r>
              <a:rPr lang="en-US" altLang="zh-CN" sz="1400" i="1" dirty="0" smtClean="0">
                <a:solidFill>
                  <a:schemeClr val="bg1">
                    <a:lumMod val="65000"/>
                  </a:schemeClr>
                </a:solidFill>
              </a:rPr>
              <a:t>Wisdom </a:t>
            </a:r>
            <a:r>
              <a:rPr lang="en-US" altLang="zh-CN" sz="1400" i="1" dirty="0" err="1" smtClean="0">
                <a:solidFill>
                  <a:schemeClr val="bg1">
                    <a:lumMod val="65000"/>
                  </a:schemeClr>
                </a:solidFill>
              </a:rPr>
              <a:t>Kwabla</a:t>
            </a:r>
            <a:r>
              <a:rPr lang="en-US" altLang="zh-CN" sz="1400" i="1" dirty="0" smtClean="0">
                <a:solidFill>
                  <a:schemeClr val="bg1">
                    <a:lumMod val="65000"/>
                  </a:schemeClr>
                </a:solidFill>
              </a:rPr>
              <a:t> </a:t>
            </a:r>
            <a:r>
              <a:rPr lang="en-US" altLang="zh-CN" sz="1400" i="1" dirty="0" err="1" smtClean="0">
                <a:solidFill>
                  <a:schemeClr val="bg1">
                    <a:lumMod val="65000"/>
                  </a:schemeClr>
                </a:solidFill>
              </a:rPr>
              <a:t>Dewortor</a:t>
            </a:r>
            <a:r>
              <a:rPr lang="en-US" altLang="zh-CN" sz="1400" i="1" dirty="0" smtClean="0">
                <a:solidFill>
                  <a:schemeClr val="bg1">
                    <a:lumMod val="65000"/>
                  </a:schemeClr>
                </a:solidFill>
              </a:rPr>
              <a:t> - 3</a:t>
            </a:r>
            <a:endParaRPr lang="en-US" i="1" dirty="0">
              <a:solidFill>
                <a:schemeClr val="bg1">
                  <a:lumMod val="65000"/>
                </a:schemeClr>
              </a:solidFill>
            </a:endParaRPr>
          </a:p>
        </p:txBody>
      </p:sp>
    </p:spTree>
    <p:extLst>
      <p:ext uri="{BB962C8B-B14F-4D97-AF65-F5344CB8AC3E}">
        <p14:creationId xmlns:p14="http://schemas.microsoft.com/office/powerpoint/2010/main" val="35269543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0337E7-FB6A-43AE-ACBE-296E922DFFB3}"/>
              </a:ext>
            </a:extLst>
          </p:cNvPr>
          <p:cNvSpPr>
            <a:spLocks noGrp="1"/>
          </p:cNvSpPr>
          <p:nvPr>
            <p:ph type="title"/>
          </p:nvPr>
        </p:nvSpPr>
        <p:spPr>
          <a:xfrm>
            <a:off x="628650" y="351693"/>
            <a:ext cx="7886700" cy="1026942"/>
          </a:xfrm>
        </p:spPr>
        <p:txBody>
          <a:bodyPr>
            <a:normAutofit/>
          </a:bodyPr>
          <a:lstStyle/>
          <a:p>
            <a:r>
              <a:rPr lang="en-GB" dirty="0">
                <a:solidFill>
                  <a:srgbClr val="FF0000"/>
                </a:solidFill>
                <a:latin typeface="Arial" panose="020B0604020202020204" pitchFamily="34" charset="0"/>
                <a:cs typeface="Arial" panose="020B0604020202020204" pitchFamily="34" charset="0"/>
              </a:rPr>
              <a:t>Worship</a:t>
            </a:r>
          </a:p>
        </p:txBody>
      </p:sp>
      <p:sp>
        <p:nvSpPr>
          <p:cNvPr id="3" name="Content Placeholder 2">
            <a:extLst>
              <a:ext uri="{FF2B5EF4-FFF2-40B4-BE49-F238E27FC236}">
                <a16:creationId xmlns="" xmlns:a16="http://schemas.microsoft.com/office/drawing/2014/main" id="{60856334-9EE1-4029-9798-2113225DA193}"/>
              </a:ext>
            </a:extLst>
          </p:cNvPr>
          <p:cNvSpPr>
            <a:spLocks noGrp="1"/>
          </p:cNvSpPr>
          <p:nvPr>
            <p:ph idx="1"/>
          </p:nvPr>
        </p:nvSpPr>
        <p:spPr>
          <a:xfrm>
            <a:off x="628650" y="1378635"/>
            <a:ext cx="7886700" cy="5247248"/>
          </a:xfrm>
        </p:spPr>
        <p:txBody>
          <a:bodyPr>
            <a:normAutofit fontScale="25000" lnSpcReduction="20000"/>
          </a:bodyPr>
          <a:lstStyle/>
          <a:p>
            <a:pPr marL="0" indent="0" algn="just">
              <a:buNone/>
            </a:pPr>
            <a:r>
              <a:rPr lang="en-GB" sz="9600" b="1" dirty="0">
                <a:latin typeface="Arial" panose="020B0604020202020204" pitchFamily="34" charset="0"/>
                <a:cs typeface="Arial" panose="020B0604020202020204" pitchFamily="34" charset="0"/>
              </a:rPr>
              <a:t>Sacrifice, temple and priest</a:t>
            </a:r>
          </a:p>
          <a:p>
            <a:pPr marL="0" indent="0" algn="just">
              <a:buNone/>
            </a:pPr>
            <a:endParaRPr lang="en-GB" sz="6400" b="1" dirty="0">
              <a:latin typeface="Arial" panose="020B0604020202020204" pitchFamily="34" charset="0"/>
              <a:cs typeface="Arial" panose="020B0604020202020204" pitchFamily="34" charset="0"/>
            </a:endParaRPr>
          </a:p>
          <a:p>
            <a:pPr marL="0" indent="0" algn="just">
              <a:buNone/>
            </a:pPr>
            <a:r>
              <a:rPr lang="en-GB" sz="7200" dirty="0">
                <a:latin typeface="Arial" panose="020B0604020202020204" pitchFamily="34" charset="0"/>
                <a:cs typeface="Arial" panose="020B0604020202020204" pitchFamily="34" charset="0"/>
              </a:rPr>
              <a:t>Romans 12:1-2 </a:t>
            </a:r>
          </a:p>
          <a:p>
            <a:pPr marL="0" indent="0" algn="just">
              <a:buNone/>
            </a:pPr>
            <a:r>
              <a:rPr lang="en-GB" sz="6400" b="1" dirty="0">
                <a:latin typeface="Arial" panose="020B0604020202020204" pitchFamily="34" charset="0"/>
                <a:cs typeface="Arial" panose="020B0604020202020204" pitchFamily="34" charset="0"/>
              </a:rPr>
              <a:t> </a:t>
            </a:r>
            <a:r>
              <a:rPr lang="en-GB" sz="6400" b="1" baseline="30000" dirty="0">
                <a:latin typeface="Arial" panose="020B0604020202020204" pitchFamily="34" charset="0"/>
                <a:cs typeface="Arial" panose="020B0604020202020204" pitchFamily="34" charset="0"/>
              </a:rPr>
              <a:t> </a:t>
            </a:r>
            <a:r>
              <a:rPr lang="en-GB" sz="7200" b="1" baseline="30000" dirty="0">
                <a:latin typeface="Arial" panose="020B0604020202020204" pitchFamily="34" charset="0"/>
                <a:cs typeface="Arial" panose="020B0604020202020204" pitchFamily="34" charset="0"/>
              </a:rPr>
              <a:t>1 </a:t>
            </a:r>
            <a:r>
              <a:rPr lang="en-GB" sz="7200" dirty="0">
                <a:latin typeface="Arial" panose="020B0604020202020204" pitchFamily="34" charset="0"/>
                <a:cs typeface="Arial" panose="020B0604020202020204" pitchFamily="34" charset="0"/>
              </a:rPr>
              <a:t>I appeal to you therefore, brothers, by the mercies of God, to present your bodies as a </a:t>
            </a:r>
            <a:r>
              <a:rPr lang="en-GB" sz="7200" dirty="0">
                <a:solidFill>
                  <a:srgbClr val="FF0000"/>
                </a:solidFill>
                <a:latin typeface="Arial" panose="020B0604020202020204" pitchFamily="34" charset="0"/>
                <a:cs typeface="Arial" panose="020B0604020202020204" pitchFamily="34" charset="0"/>
              </a:rPr>
              <a:t>living sacrifice</a:t>
            </a:r>
            <a:r>
              <a:rPr lang="en-GB" sz="7200" dirty="0">
                <a:latin typeface="Arial" panose="020B0604020202020204" pitchFamily="34" charset="0"/>
                <a:cs typeface="Arial" panose="020B0604020202020204" pitchFamily="34" charset="0"/>
              </a:rPr>
              <a:t>, </a:t>
            </a:r>
            <a:r>
              <a:rPr lang="en-GB" sz="7200" dirty="0">
                <a:solidFill>
                  <a:srgbClr val="FF0000"/>
                </a:solidFill>
                <a:latin typeface="Arial" panose="020B0604020202020204" pitchFamily="34" charset="0"/>
                <a:cs typeface="Arial" panose="020B0604020202020204" pitchFamily="34" charset="0"/>
              </a:rPr>
              <a:t>holy</a:t>
            </a:r>
            <a:r>
              <a:rPr lang="en-GB" sz="7200" dirty="0">
                <a:latin typeface="Arial" panose="020B0604020202020204" pitchFamily="34" charset="0"/>
                <a:cs typeface="Arial" panose="020B0604020202020204" pitchFamily="34" charset="0"/>
              </a:rPr>
              <a:t> and </a:t>
            </a:r>
            <a:r>
              <a:rPr lang="en-GB" sz="7200" dirty="0">
                <a:solidFill>
                  <a:srgbClr val="FF0000"/>
                </a:solidFill>
                <a:latin typeface="Arial" panose="020B0604020202020204" pitchFamily="34" charset="0"/>
                <a:cs typeface="Arial" panose="020B0604020202020204" pitchFamily="34" charset="0"/>
              </a:rPr>
              <a:t>acceptable</a:t>
            </a:r>
            <a:r>
              <a:rPr lang="en-GB" sz="7200" dirty="0">
                <a:latin typeface="Arial" panose="020B0604020202020204" pitchFamily="34" charset="0"/>
                <a:cs typeface="Arial" panose="020B0604020202020204" pitchFamily="34" charset="0"/>
              </a:rPr>
              <a:t> to God, which is your </a:t>
            </a:r>
            <a:r>
              <a:rPr lang="en-GB" sz="7200" dirty="0">
                <a:solidFill>
                  <a:srgbClr val="FF0000"/>
                </a:solidFill>
                <a:latin typeface="Arial" panose="020B0604020202020204" pitchFamily="34" charset="0"/>
                <a:cs typeface="Arial" panose="020B0604020202020204" pitchFamily="34" charset="0"/>
              </a:rPr>
              <a:t>spiritual worship</a:t>
            </a:r>
            <a:r>
              <a:rPr lang="en-GB" sz="7200" dirty="0">
                <a:latin typeface="Arial" panose="020B0604020202020204" pitchFamily="34" charset="0"/>
                <a:cs typeface="Arial" panose="020B0604020202020204" pitchFamily="34" charset="0"/>
              </a:rPr>
              <a:t>. </a:t>
            </a:r>
            <a:r>
              <a:rPr lang="en-GB" sz="7200" b="1" baseline="30000" dirty="0">
                <a:latin typeface="Arial" panose="020B0604020202020204" pitchFamily="34" charset="0"/>
                <a:cs typeface="Arial" panose="020B0604020202020204" pitchFamily="34" charset="0"/>
              </a:rPr>
              <a:t>2 </a:t>
            </a:r>
            <a:r>
              <a:rPr lang="en-GB" sz="7200" dirty="0">
                <a:latin typeface="Arial" panose="020B0604020202020204" pitchFamily="34" charset="0"/>
                <a:cs typeface="Arial" panose="020B0604020202020204" pitchFamily="34" charset="0"/>
              </a:rPr>
              <a:t>Do not be conformed to this world, but be transformed by the renewal of your mind, that by testing you may discern what is the will of God, what is good and acceptable and perfect.</a:t>
            </a:r>
          </a:p>
          <a:p>
            <a:pPr marL="0" indent="0" algn="just">
              <a:buNone/>
            </a:pPr>
            <a:endParaRPr lang="en-GB" sz="7200" dirty="0">
              <a:latin typeface="Arial" panose="020B0604020202020204" pitchFamily="34" charset="0"/>
              <a:cs typeface="Arial" panose="020B0604020202020204" pitchFamily="34" charset="0"/>
            </a:endParaRPr>
          </a:p>
          <a:p>
            <a:pPr marL="0" indent="0" algn="just">
              <a:buNone/>
            </a:pPr>
            <a:r>
              <a:rPr lang="en-GB" sz="7200" dirty="0">
                <a:latin typeface="Arial" panose="020B0604020202020204" pitchFamily="34" charset="0"/>
                <a:cs typeface="Arial" panose="020B0604020202020204" pitchFamily="34" charset="0"/>
              </a:rPr>
              <a:t>1 Corinthians 6:19-20</a:t>
            </a:r>
          </a:p>
          <a:p>
            <a:pPr marL="0" indent="0" algn="just">
              <a:buNone/>
            </a:pPr>
            <a:r>
              <a:rPr lang="en-GB" sz="7200" b="1" baseline="30000" dirty="0">
                <a:latin typeface="Arial" panose="020B0604020202020204" pitchFamily="34" charset="0"/>
                <a:cs typeface="Arial" panose="020B0604020202020204" pitchFamily="34" charset="0"/>
              </a:rPr>
              <a:t>19 </a:t>
            </a:r>
            <a:r>
              <a:rPr lang="en-GB" sz="7200" dirty="0">
                <a:latin typeface="Arial" panose="020B0604020202020204" pitchFamily="34" charset="0"/>
                <a:cs typeface="Arial" panose="020B0604020202020204" pitchFamily="34" charset="0"/>
              </a:rPr>
              <a:t>Or do you not know that your </a:t>
            </a:r>
            <a:r>
              <a:rPr lang="en-GB" sz="7200" dirty="0">
                <a:solidFill>
                  <a:srgbClr val="FF0000"/>
                </a:solidFill>
                <a:latin typeface="Arial" panose="020B0604020202020204" pitchFamily="34" charset="0"/>
                <a:cs typeface="Arial" panose="020B0604020202020204" pitchFamily="34" charset="0"/>
              </a:rPr>
              <a:t>body is a temple of the Holy Spirit </a:t>
            </a:r>
            <a:r>
              <a:rPr lang="en-GB" sz="7200" dirty="0">
                <a:latin typeface="Arial" panose="020B0604020202020204" pitchFamily="34" charset="0"/>
                <a:cs typeface="Arial" panose="020B0604020202020204" pitchFamily="34" charset="0"/>
              </a:rPr>
              <a:t>within you, whom you have from God? You are not your own, </a:t>
            </a:r>
            <a:r>
              <a:rPr lang="en-GB" sz="7200" b="1" baseline="30000" dirty="0">
                <a:latin typeface="Arial" panose="020B0604020202020204" pitchFamily="34" charset="0"/>
                <a:cs typeface="Arial" panose="020B0604020202020204" pitchFamily="34" charset="0"/>
              </a:rPr>
              <a:t>20 </a:t>
            </a:r>
            <a:r>
              <a:rPr lang="en-GB" sz="7200" dirty="0">
                <a:latin typeface="Arial" panose="020B0604020202020204" pitchFamily="34" charset="0"/>
                <a:cs typeface="Arial" panose="020B0604020202020204" pitchFamily="34" charset="0"/>
              </a:rPr>
              <a:t>for you were bought </a:t>
            </a:r>
            <a:r>
              <a:rPr lang="en-GB" sz="7200" dirty="0">
                <a:solidFill>
                  <a:srgbClr val="FF0000"/>
                </a:solidFill>
                <a:latin typeface="Arial" panose="020B0604020202020204" pitchFamily="34" charset="0"/>
                <a:cs typeface="Arial" panose="020B0604020202020204" pitchFamily="34" charset="0"/>
              </a:rPr>
              <a:t>with a price</a:t>
            </a:r>
            <a:r>
              <a:rPr lang="en-GB" sz="7200" dirty="0">
                <a:latin typeface="Arial" panose="020B0604020202020204" pitchFamily="34" charset="0"/>
                <a:cs typeface="Arial" panose="020B0604020202020204" pitchFamily="34" charset="0"/>
              </a:rPr>
              <a:t>. So glorify God in your body.</a:t>
            </a:r>
          </a:p>
          <a:p>
            <a:pPr marL="0" indent="0" algn="just">
              <a:buNone/>
            </a:pPr>
            <a:endParaRPr lang="en-GB" sz="6400" dirty="0">
              <a:latin typeface="Arial" panose="020B0604020202020204" pitchFamily="34" charset="0"/>
              <a:cs typeface="Arial" panose="020B0604020202020204" pitchFamily="34" charset="0"/>
            </a:endParaRPr>
          </a:p>
          <a:p>
            <a:pPr marL="0" indent="0" algn="just">
              <a:buNone/>
            </a:pPr>
            <a:r>
              <a:rPr lang="en-GB" sz="6400" dirty="0">
                <a:latin typeface="Arial" panose="020B0604020202020204" pitchFamily="34" charset="0"/>
                <a:cs typeface="Arial" panose="020B0604020202020204" pitchFamily="34" charset="0"/>
              </a:rPr>
              <a:t>1 Peter 2:9</a:t>
            </a:r>
          </a:p>
          <a:p>
            <a:pPr marL="0" indent="0" algn="just">
              <a:buNone/>
            </a:pPr>
            <a:r>
              <a:rPr lang="en-GB" sz="6400" b="1" baseline="30000" dirty="0">
                <a:latin typeface="Arial" panose="020B0604020202020204" pitchFamily="34" charset="0"/>
                <a:cs typeface="Arial" panose="020B0604020202020204" pitchFamily="34" charset="0"/>
              </a:rPr>
              <a:t>9 </a:t>
            </a:r>
            <a:r>
              <a:rPr lang="en-GB" sz="7200" dirty="0">
                <a:latin typeface="Arial" panose="020B0604020202020204" pitchFamily="34" charset="0"/>
                <a:cs typeface="Arial" panose="020B0604020202020204" pitchFamily="34" charset="0"/>
              </a:rPr>
              <a:t>But you are a chosen race, </a:t>
            </a:r>
            <a:r>
              <a:rPr lang="en-GB" sz="7200" dirty="0">
                <a:solidFill>
                  <a:srgbClr val="FF0000"/>
                </a:solidFill>
                <a:latin typeface="Arial" panose="020B0604020202020204" pitchFamily="34" charset="0"/>
                <a:cs typeface="Arial" panose="020B0604020202020204" pitchFamily="34" charset="0"/>
              </a:rPr>
              <a:t>a royal priesthood</a:t>
            </a:r>
            <a:r>
              <a:rPr lang="en-GB" sz="7200" dirty="0">
                <a:latin typeface="Arial" panose="020B0604020202020204" pitchFamily="34" charset="0"/>
                <a:cs typeface="Arial" panose="020B0604020202020204" pitchFamily="34" charset="0"/>
              </a:rPr>
              <a:t>, a holy nation, a people for his own possession, that you may proclaim the excellencies of him who called yo</a:t>
            </a:r>
            <a:r>
              <a:rPr lang="en-GB" sz="5600" dirty="0">
                <a:latin typeface="Arial" panose="020B0604020202020204" pitchFamily="34" charset="0"/>
                <a:cs typeface="Arial" panose="020B0604020202020204" pitchFamily="34" charset="0"/>
              </a:rPr>
              <a:t>u out of darkness into his marvellous light. </a:t>
            </a:r>
          </a:p>
          <a:p>
            <a:pPr marL="0" indent="0" algn="just">
              <a:buNone/>
            </a:pPr>
            <a:endParaRPr lang="en-GB" dirty="0">
              <a:latin typeface="Arial" panose="020B0604020202020204" pitchFamily="34" charset="0"/>
              <a:cs typeface="Arial" panose="020B0604020202020204" pitchFamily="34" charset="0"/>
            </a:endParaRPr>
          </a:p>
          <a:p>
            <a:endParaRPr lang="en-GB" dirty="0"/>
          </a:p>
        </p:txBody>
      </p:sp>
      <p:sp>
        <p:nvSpPr>
          <p:cNvPr id="4" name="TextBox 3"/>
          <p:cNvSpPr txBox="1"/>
          <p:nvPr/>
        </p:nvSpPr>
        <p:spPr>
          <a:xfrm>
            <a:off x="5357678" y="6367647"/>
            <a:ext cx="3174203" cy="307777"/>
          </a:xfrm>
          <a:prstGeom prst="rect">
            <a:avLst/>
          </a:prstGeom>
          <a:noFill/>
        </p:spPr>
        <p:txBody>
          <a:bodyPr wrap="square" rtlCol="0">
            <a:spAutoFit/>
          </a:bodyPr>
          <a:lstStyle/>
          <a:p>
            <a:r>
              <a:rPr lang="en-US" altLang="zh-CN" sz="1400" i="1" dirty="0" smtClean="0">
                <a:solidFill>
                  <a:schemeClr val="bg1">
                    <a:lumMod val="65000"/>
                  </a:schemeClr>
                </a:solidFill>
              </a:rPr>
              <a:t>Wisdom </a:t>
            </a:r>
            <a:r>
              <a:rPr lang="en-US" altLang="zh-CN" sz="1400" i="1" dirty="0" err="1" smtClean="0">
                <a:solidFill>
                  <a:schemeClr val="bg1">
                    <a:lumMod val="65000"/>
                  </a:schemeClr>
                </a:solidFill>
              </a:rPr>
              <a:t>Kwabla</a:t>
            </a:r>
            <a:r>
              <a:rPr lang="en-US" altLang="zh-CN" sz="1400" i="1" dirty="0" smtClean="0">
                <a:solidFill>
                  <a:schemeClr val="bg1">
                    <a:lumMod val="65000"/>
                  </a:schemeClr>
                </a:solidFill>
              </a:rPr>
              <a:t> </a:t>
            </a:r>
            <a:r>
              <a:rPr lang="en-US" altLang="zh-CN" sz="1400" i="1" dirty="0" err="1" smtClean="0">
                <a:solidFill>
                  <a:schemeClr val="bg1">
                    <a:lumMod val="65000"/>
                  </a:schemeClr>
                </a:solidFill>
              </a:rPr>
              <a:t>Dewortor</a:t>
            </a:r>
            <a:r>
              <a:rPr lang="en-US" altLang="zh-CN" sz="1400" i="1" dirty="0" smtClean="0">
                <a:solidFill>
                  <a:schemeClr val="bg1">
                    <a:lumMod val="65000"/>
                  </a:schemeClr>
                </a:solidFill>
              </a:rPr>
              <a:t> - 4</a:t>
            </a:r>
            <a:endParaRPr lang="en-US" i="1" dirty="0">
              <a:solidFill>
                <a:schemeClr val="bg1">
                  <a:lumMod val="65000"/>
                </a:schemeClr>
              </a:solidFill>
            </a:endParaRPr>
          </a:p>
        </p:txBody>
      </p:sp>
    </p:spTree>
    <p:extLst>
      <p:ext uri="{BB962C8B-B14F-4D97-AF65-F5344CB8AC3E}">
        <p14:creationId xmlns:p14="http://schemas.microsoft.com/office/powerpoint/2010/main" val="41343068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7966" y="427575"/>
            <a:ext cx="7886700" cy="4351338"/>
          </a:xfrm>
        </p:spPr>
        <p:txBody>
          <a:bodyPr/>
          <a:lstStyle/>
          <a:p>
            <a:pPr marL="0" indent="0">
              <a:buNone/>
            </a:pPr>
            <a:r>
              <a:rPr lang="en-US" b="1" dirty="0"/>
              <a:t>1 Corinthians 6:19</a:t>
            </a:r>
            <a:r>
              <a:rPr lang="en-US" dirty="0"/>
              <a:t> </a:t>
            </a:r>
            <a:r>
              <a:rPr lang="en-US" dirty="0" smtClean="0"/>
              <a:t> (</a:t>
            </a:r>
            <a:r>
              <a:rPr lang="en-US" dirty="0"/>
              <a:t>ESV)</a:t>
            </a:r>
          </a:p>
          <a:p>
            <a:pPr marL="0" indent="0">
              <a:buNone/>
            </a:pPr>
            <a:r>
              <a:rPr lang="en-US" b="1" baseline="30000" dirty="0"/>
              <a:t>19 </a:t>
            </a:r>
            <a:r>
              <a:rPr lang="en-US" dirty="0"/>
              <a:t>Or do you not know </a:t>
            </a:r>
            <a:r>
              <a:rPr lang="en-US" dirty="0" smtClean="0"/>
              <a:t>that </a:t>
            </a:r>
          </a:p>
          <a:p>
            <a:pPr marL="0" indent="0">
              <a:buNone/>
            </a:pPr>
            <a:r>
              <a:rPr lang="en-US" b="1" dirty="0" smtClean="0">
                <a:solidFill>
                  <a:srgbClr val="00B0F0"/>
                </a:solidFill>
              </a:rPr>
              <a:t>your </a:t>
            </a:r>
            <a:r>
              <a:rPr lang="en-US" b="1" dirty="0">
                <a:solidFill>
                  <a:srgbClr val="00B0F0"/>
                </a:solidFill>
              </a:rPr>
              <a:t>body </a:t>
            </a:r>
            <a:r>
              <a:rPr lang="en-US" b="1" dirty="0" smtClean="0">
                <a:solidFill>
                  <a:srgbClr val="00B0F0"/>
                </a:solidFill>
              </a:rPr>
              <a:t>is </a:t>
            </a:r>
            <a:r>
              <a:rPr lang="en-US" b="1" dirty="0">
                <a:solidFill>
                  <a:srgbClr val="00B0F0"/>
                </a:solidFill>
              </a:rPr>
              <a:t>a temple of the Holy Spirit </a:t>
            </a:r>
            <a:endParaRPr lang="en-US" b="1" dirty="0" smtClean="0">
              <a:solidFill>
                <a:srgbClr val="00B0F0"/>
              </a:solidFill>
            </a:endParaRPr>
          </a:p>
          <a:p>
            <a:pPr marL="0" indent="0">
              <a:buNone/>
            </a:pPr>
            <a:r>
              <a:rPr lang="en-US" dirty="0" smtClean="0"/>
              <a:t>within </a:t>
            </a:r>
            <a:r>
              <a:rPr lang="en-US" dirty="0"/>
              <a:t>you, </a:t>
            </a:r>
            <a:r>
              <a:rPr lang="en-US" dirty="0" smtClean="0"/>
              <a:t>whom </a:t>
            </a:r>
            <a:r>
              <a:rPr lang="en-US" dirty="0"/>
              <a:t>you have from God? </a:t>
            </a:r>
            <a:endParaRPr lang="en-US" dirty="0" smtClean="0"/>
          </a:p>
          <a:p>
            <a:pPr marL="0" indent="0">
              <a:buNone/>
            </a:pPr>
            <a:r>
              <a:rPr lang="en-US" dirty="0" smtClean="0"/>
              <a:t>You </a:t>
            </a:r>
            <a:r>
              <a:rPr lang="en-US" dirty="0"/>
              <a:t>are not your </a:t>
            </a:r>
            <a:r>
              <a:rPr lang="en-US" dirty="0" smtClean="0"/>
              <a:t>own,…</a:t>
            </a:r>
            <a:endParaRPr lang="en-US" dirty="0"/>
          </a:p>
        </p:txBody>
      </p:sp>
      <p:sp>
        <p:nvSpPr>
          <p:cNvPr id="4" name="Slide Number Placeholder 3"/>
          <p:cNvSpPr>
            <a:spLocks noGrp="1"/>
          </p:cNvSpPr>
          <p:nvPr>
            <p:ph type="sldNum" sz="quarter" idx="12"/>
          </p:nvPr>
        </p:nvSpPr>
        <p:spPr/>
        <p:txBody>
          <a:bodyPr/>
          <a:lstStyle/>
          <a:p>
            <a:fld id="{B59E600A-1CEA-4F39-B073-DEB92300A5F4}" type="slidenum">
              <a:rPr lang="en-US" smtClean="0"/>
              <a:t>26</a:t>
            </a:fld>
            <a:endParaRPr lang="en-US"/>
          </a:p>
        </p:txBody>
      </p:sp>
    </p:spTree>
    <p:extLst>
      <p:ext uri="{BB962C8B-B14F-4D97-AF65-F5344CB8AC3E}">
        <p14:creationId xmlns:p14="http://schemas.microsoft.com/office/powerpoint/2010/main" val="13372651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2679" y="316864"/>
            <a:ext cx="8264786" cy="4826635"/>
          </a:xfrm>
        </p:spPr>
      </p:pic>
      <p:sp>
        <p:nvSpPr>
          <p:cNvPr id="4" name="Slide Number Placeholder 3"/>
          <p:cNvSpPr>
            <a:spLocks noGrp="1"/>
          </p:cNvSpPr>
          <p:nvPr>
            <p:ph type="sldNum" sz="quarter" idx="12"/>
          </p:nvPr>
        </p:nvSpPr>
        <p:spPr/>
        <p:txBody>
          <a:bodyPr/>
          <a:lstStyle/>
          <a:p>
            <a:fld id="{B59E600A-1CEA-4F39-B073-DEB92300A5F4}" type="slidenum">
              <a:rPr lang="en-US" smtClean="0"/>
              <a:t>27</a:t>
            </a:fld>
            <a:endParaRPr lang="en-US"/>
          </a:p>
        </p:txBody>
      </p:sp>
    </p:spTree>
    <p:extLst>
      <p:ext uri="{BB962C8B-B14F-4D97-AF65-F5344CB8AC3E}">
        <p14:creationId xmlns:p14="http://schemas.microsoft.com/office/powerpoint/2010/main" val="12134681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9090" y="273209"/>
            <a:ext cx="8324850" cy="5950726"/>
          </a:xfrm>
        </p:spPr>
      </p:pic>
      <p:sp>
        <p:nvSpPr>
          <p:cNvPr id="4" name="Slide Number Placeholder 3"/>
          <p:cNvSpPr>
            <a:spLocks noGrp="1"/>
          </p:cNvSpPr>
          <p:nvPr>
            <p:ph type="sldNum" sz="quarter" idx="12"/>
          </p:nvPr>
        </p:nvSpPr>
        <p:spPr/>
        <p:txBody>
          <a:bodyPr/>
          <a:lstStyle/>
          <a:p>
            <a:fld id="{B59E600A-1CEA-4F39-B073-DEB92300A5F4}" type="slidenum">
              <a:rPr lang="en-US" smtClean="0"/>
              <a:t>28</a:t>
            </a:fld>
            <a:endParaRPr lang="en-US"/>
          </a:p>
        </p:txBody>
      </p:sp>
    </p:spTree>
    <p:extLst>
      <p:ext uri="{BB962C8B-B14F-4D97-AF65-F5344CB8AC3E}">
        <p14:creationId xmlns:p14="http://schemas.microsoft.com/office/powerpoint/2010/main" val="13890002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Revelation </a:t>
            </a:r>
            <a:r>
              <a:rPr lang="en-US" dirty="0" smtClean="0"/>
              <a:t>3:20</a:t>
            </a:r>
            <a:r>
              <a:rPr lang="en-US" dirty="0"/>
              <a:t>  (ESV)</a:t>
            </a:r>
            <a:br>
              <a:rPr lang="en-US" dirty="0"/>
            </a:br>
            <a:endParaRPr lang="en-US" dirty="0"/>
          </a:p>
        </p:txBody>
      </p:sp>
      <p:sp>
        <p:nvSpPr>
          <p:cNvPr id="3" name="Content Placeholder 2"/>
          <p:cNvSpPr>
            <a:spLocks noGrp="1"/>
          </p:cNvSpPr>
          <p:nvPr>
            <p:ph idx="1"/>
          </p:nvPr>
        </p:nvSpPr>
        <p:spPr/>
        <p:txBody>
          <a:bodyPr/>
          <a:lstStyle/>
          <a:p>
            <a:pPr marL="0" indent="0">
              <a:buNone/>
            </a:pPr>
            <a:r>
              <a:rPr lang="en-US" b="1" baseline="30000" dirty="0" smtClean="0"/>
              <a:t>20</a:t>
            </a:r>
            <a:r>
              <a:rPr lang="en-US" b="1" baseline="30000" dirty="0"/>
              <a:t> </a:t>
            </a:r>
            <a:r>
              <a:rPr lang="en-US" dirty="0"/>
              <a:t>Behold, I stand at the door and knock. </a:t>
            </a:r>
            <a:endParaRPr lang="en-US" dirty="0" smtClean="0"/>
          </a:p>
          <a:p>
            <a:pPr marL="0" indent="0">
              <a:buNone/>
            </a:pPr>
            <a:r>
              <a:rPr lang="en-US" dirty="0" smtClean="0"/>
              <a:t>If </a:t>
            </a:r>
            <a:r>
              <a:rPr lang="en-US" dirty="0"/>
              <a:t>anyone hears my voice and opens the door, </a:t>
            </a:r>
            <a:endParaRPr lang="en-US" dirty="0" smtClean="0"/>
          </a:p>
          <a:p>
            <a:pPr marL="0" indent="0">
              <a:buNone/>
            </a:pPr>
            <a:r>
              <a:rPr lang="en-US" dirty="0" smtClean="0"/>
              <a:t>I </a:t>
            </a:r>
            <a:r>
              <a:rPr lang="en-US" dirty="0"/>
              <a:t>will come in to him and eat with him, </a:t>
            </a:r>
            <a:endParaRPr lang="en-US" dirty="0" smtClean="0"/>
          </a:p>
          <a:p>
            <a:pPr marL="0" indent="0">
              <a:buNone/>
            </a:pPr>
            <a:r>
              <a:rPr lang="en-US" dirty="0" smtClean="0"/>
              <a:t>and </a:t>
            </a:r>
            <a:r>
              <a:rPr lang="en-US" dirty="0"/>
              <a:t>he with me.</a:t>
            </a:r>
          </a:p>
          <a:p>
            <a:pPr marL="0" indent="0">
              <a:buNone/>
            </a:pPr>
            <a:endParaRPr lang="en-US" dirty="0"/>
          </a:p>
        </p:txBody>
      </p:sp>
      <p:sp>
        <p:nvSpPr>
          <p:cNvPr id="4" name="Slide Number Placeholder 3"/>
          <p:cNvSpPr>
            <a:spLocks noGrp="1"/>
          </p:cNvSpPr>
          <p:nvPr>
            <p:ph type="sldNum" sz="quarter" idx="12"/>
          </p:nvPr>
        </p:nvSpPr>
        <p:spPr/>
        <p:txBody>
          <a:bodyPr/>
          <a:lstStyle/>
          <a:p>
            <a:fld id="{B59E600A-1CEA-4F39-B073-DEB92300A5F4}" type="slidenum">
              <a:rPr lang="en-US" smtClean="0"/>
              <a:t>29</a:t>
            </a:fld>
            <a:endParaRPr lang="en-US"/>
          </a:p>
        </p:txBody>
      </p:sp>
    </p:spTree>
    <p:extLst>
      <p:ext uri="{BB962C8B-B14F-4D97-AF65-F5344CB8AC3E}">
        <p14:creationId xmlns:p14="http://schemas.microsoft.com/office/powerpoint/2010/main" val="2667038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65126"/>
            <a:ext cx="7886700" cy="1364820"/>
          </a:xfrm>
        </p:spPr>
        <p:txBody>
          <a:bodyPr/>
          <a:lstStyle/>
          <a:p>
            <a:r>
              <a:rPr lang="en-US" dirty="0"/>
              <a:t>Key Themes of Leviticus</a:t>
            </a:r>
            <a:br>
              <a:rPr lang="en-US" dirty="0"/>
            </a:br>
            <a:endParaRPr lang="en-US" dirty="0"/>
          </a:p>
        </p:txBody>
      </p:sp>
      <p:sp>
        <p:nvSpPr>
          <p:cNvPr id="4" name="Content Placeholder 3"/>
          <p:cNvSpPr>
            <a:spLocks noGrp="1"/>
          </p:cNvSpPr>
          <p:nvPr>
            <p:ph idx="1"/>
          </p:nvPr>
        </p:nvSpPr>
        <p:spPr>
          <a:xfrm>
            <a:off x="628650" y="1207787"/>
            <a:ext cx="7886700" cy="4351338"/>
          </a:xfrm>
        </p:spPr>
        <p:txBody>
          <a:bodyPr>
            <a:normAutofit fontScale="92500" lnSpcReduction="20000"/>
          </a:bodyPr>
          <a:lstStyle/>
          <a:p>
            <a:pPr lvl="0"/>
            <a:r>
              <a:rPr lang="en-US" dirty="0"/>
              <a:t>T</a:t>
            </a:r>
            <a:r>
              <a:rPr lang="en-US" dirty="0" smtClean="0"/>
              <a:t>he </a:t>
            </a:r>
            <a:r>
              <a:rPr lang="en-US" b="1" dirty="0">
                <a:solidFill>
                  <a:srgbClr val="00B0F0"/>
                </a:solidFill>
              </a:rPr>
              <a:t>Lord is present</a:t>
            </a:r>
            <a:r>
              <a:rPr lang="en-US" dirty="0"/>
              <a:t> among his people and </a:t>
            </a:r>
            <a:r>
              <a:rPr lang="en-US" b="1" dirty="0">
                <a:solidFill>
                  <a:srgbClr val="00B0F0"/>
                </a:solidFill>
              </a:rPr>
              <a:t>central</a:t>
            </a:r>
            <a:r>
              <a:rPr lang="en-US" dirty="0" smtClean="0"/>
              <a:t> </a:t>
            </a:r>
            <a:endParaRPr lang="en-US" dirty="0"/>
          </a:p>
          <a:p>
            <a:pPr lvl="0"/>
            <a:r>
              <a:rPr lang="en-US" b="1" dirty="0">
                <a:solidFill>
                  <a:srgbClr val="00B0F0"/>
                </a:solidFill>
              </a:rPr>
              <a:t>Sin and impurity </a:t>
            </a:r>
            <a:r>
              <a:rPr lang="en-US" dirty="0"/>
              <a:t>must be addressed</a:t>
            </a:r>
          </a:p>
          <a:p>
            <a:pPr lvl="0"/>
            <a:r>
              <a:rPr lang="en-US" dirty="0"/>
              <a:t>Strive for </a:t>
            </a:r>
            <a:r>
              <a:rPr lang="en-US" b="1" dirty="0">
                <a:solidFill>
                  <a:srgbClr val="00B0F0"/>
                </a:solidFill>
              </a:rPr>
              <a:t>personal holiness </a:t>
            </a:r>
            <a:r>
              <a:rPr lang="en-US" dirty="0"/>
              <a:t>in every area of your life</a:t>
            </a:r>
          </a:p>
          <a:p>
            <a:pPr lvl="0"/>
            <a:r>
              <a:rPr lang="en-US" dirty="0"/>
              <a:t>To approach God, </a:t>
            </a:r>
            <a:r>
              <a:rPr lang="en-US" dirty="0" smtClean="0"/>
              <a:t>be </a:t>
            </a:r>
            <a:r>
              <a:rPr lang="en-US" b="1" dirty="0">
                <a:solidFill>
                  <a:srgbClr val="00B0F0"/>
                </a:solidFill>
              </a:rPr>
              <a:t>wholehearted </a:t>
            </a:r>
            <a:r>
              <a:rPr lang="en-US" dirty="0"/>
              <a:t>in devotion</a:t>
            </a:r>
          </a:p>
          <a:p>
            <a:pPr lvl="0"/>
            <a:r>
              <a:rPr lang="en-US" dirty="0"/>
              <a:t>Standards and </a:t>
            </a:r>
            <a:r>
              <a:rPr lang="en-US" b="1" dirty="0">
                <a:solidFill>
                  <a:srgbClr val="00B0F0"/>
                </a:solidFill>
              </a:rPr>
              <a:t>expectations are higher </a:t>
            </a:r>
            <a:r>
              <a:rPr lang="en-US" dirty="0"/>
              <a:t>for spiritual leaders such as priests</a:t>
            </a:r>
          </a:p>
          <a:p>
            <a:pPr lvl="0"/>
            <a:r>
              <a:rPr lang="en-US" dirty="0"/>
              <a:t>Total cleansing of sins is done when the </a:t>
            </a:r>
            <a:r>
              <a:rPr lang="en-US" b="1" dirty="0">
                <a:solidFill>
                  <a:srgbClr val="00B0F0"/>
                </a:solidFill>
              </a:rPr>
              <a:t>innermost </a:t>
            </a:r>
            <a:r>
              <a:rPr lang="en-US" dirty="0"/>
              <a:t>part of the tent of meeting is purified. </a:t>
            </a:r>
            <a:endParaRPr lang="en-US" dirty="0" smtClean="0"/>
          </a:p>
          <a:p>
            <a:pPr lvl="0"/>
            <a:r>
              <a:rPr lang="en-US" dirty="0" smtClean="0"/>
              <a:t>Ultimate </a:t>
            </a:r>
            <a:r>
              <a:rPr lang="en-US" dirty="0"/>
              <a:t>purification of uncleanness </a:t>
            </a:r>
            <a:r>
              <a:rPr lang="en-US" dirty="0" smtClean="0"/>
              <a:t>is </a:t>
            </a:r>
            <a:r>
              <a:rPr lang="en-US" b="1" dirty="0">
                <a:solidFill>
                  <a:srgbClr val="00B0F0"/>
                </a:solidFill>
              </a:rPr>
              <a:t>impossible for humans </a:t>
            </a:r>
            <a:r>
              <a:rPr lang="en-US" dirty="0"/>
              <a:t>to achieve.</a:t>
            </a:r>
          </a:p>
          <a:p>
            <a:pPr lvl="0"/>
            <a:r>
              <a:rPr lang="en-US" dirty="0"/>
              <a:t>The </a:t>
            </a:r>
            <a:r>
              <a:rPr lang="en-US" b="1" dirty="0">
                <a:solidFill>
                  <a:srgbClr val="00B0F0"/>
                </a:solidFill>
              </a:rPr>
              <a:t>Call to Holiness </a:t>
            </a:r>
            <a:r>
              <a:rPr lang="en-US" dirty="0" smtClean="0"/>
              <a:t>: chapter </a:t>
            </a:r>
            <a:r>
              <a:rPr lang="en-US" dirty="0"/>
              <a:t>19</a:t>
            </a:r>
          </a:p>
          <a:p>
            <a:endParaRPr lang="en-US" dirty="0"/>
          </a:p>
        </p:txBody>
      </p:sp>
      <p:sp>
        <p:nvSpPr>
          <p:cNvPr id="2" name="Slide Number Placeholder 1"/>
          <p:cNvSpPr>
            <a:spLocks noGrp="1"/>
          </p:cNvSpPr>
          <p:nvPr>
            <p:ph type="sldNum" sz="quarter" idx="12"/>
          </p:nvPr>
        </p:nvSpPr>
        <p:spPr/>
        <p:txBody>
          <a:bodyPr/>
          <a:lstStyle/>
          <a:p>
            <a:fld id="{B59E600A-1CEA-4F39-B073-DEB92300A5F4}" type="slidenum">
              <a:rPr lang="en-US" smtClean="0"/>
              <a:t>3</a:t>
            </a:fld>
            <a:endParaRPr lang="en-US"/>
          </a:p>
        </p:txBody>
      </p:sp>
    </p:spTree>
    <p:extLst>
      <p:ext uri="{BB962C8B-B14F-4D97-AF65-F5344CB8AC3E}">
        <p14:creationId xmlns:p14="http://schemas.microsoft.com/office/powerpoint/2010/main" val="28781852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Revelation 3:19-20  (ESV)</a:t>
            </a:r>
            <a:br>
              <a:rPr lang="en-US" dirty="0"/>
            </a:br>
            <a:endParaRPr lang="en-US" dirty="0"/>
          </a:p>
        </p:txBody>
      </p:sp>
      <p:sp>
        <p:nvSpPr>
          <p:cNvPr id="3" name="Content Placeholder 2"/>
          <p:cNvSpPr>
            <a:spLocks noGrp="1"/>
          </p:cNvSpPr>
          <p:nvPr>
            <p:ph idx="1"/>
          </p:nvPr>
        </p:nvSpPr>
        <p:spPr>
          <a:xfrm>
            <a:off x="628650" y="1375379"/>
            <a:ext cx="7886700" cy="4801584"/>
          </a:xfrm>
        </p:spPr>
        <p:txBody>
          <a:bodyPr/>
          <a:lstStyle/>
          <a:p>
            <a:pPr marL="0" indent="0">
              <a:buNone/>
            </a:pPr>
            <a:r>
              <a:rPr lang="en-US" sz="3200" b="1" baseline="30000" dirty="0" smtClean="0"/>
              <a:t>19</a:t>
            </a:r>
            <a:r>
              <a:rPr lang="en-US" sz="3200" b="1" baseline="30000" dirty="0"/>
              <a:t> </a:t>
            </a:r>
            <a:r>
              <a:rPr lang="en-US" sz="3200" dirty="0"/>
              <a:t>Those whom I love, </a:t>
            </a:r>
            <a:endParaRPr lang="en-US" sz="3200" dirty="0" smtClean="0"/>
          </a:p>
          <a:p>
            <a:pPr marL="0" indent="0">
              <a:buNone/>
            </a:pPr>
            <a:r>
              <a:rPr lang="en-US" sz="3200" dirty="0" smtClean="0"/>
              <a:t>I _________ and _________, </a:t>
            </a:r>
          </a:p>
          <a:p>
            <a:pPr marL="0" indent="0">
              <a:buNone/>
            </a:pPr>
            <a:r>
              <a:rPr lang="en-US" sz="3200" dirty="0" smtClean="0"/>
              <a:t>so </a:t>
            </a:r>
            <a:r>
              <a:rPr lang="en-US" sz="3200" dirty="0"/>
              <a:t>be zealous and </a:t>
            </a:r>
            <a:r>
              <a:rPr lang="en-US" sz="3200" dirty="0" smtClean="0"/>
              <a:t>________.</a:t>
            </a:r>
          </a:p>
          <a:p>
            <a:pPr marL="0" indent="0">
              <a:buNone/>
            </a:pPr>
            <a:r>
              <a:rPr lang="en-US" b="1" baseline="30000" dirty="0" smtClean="0">
                <a:solidFill>
                  <a:schemeClr val="bg1">
                    <a:lumMod val="65000"/>
                  </a:schemeClr>
                </a:solidFill>
              </a:rPr>
              <a:t>20</a:t>
            </a:r>
            <a:r>
              <a:rPr lang="en-US" b="1" baseline="30000" dirty="0">
                <a:solidFill>
                  <a:schemeClr val="bg1">
                    <a:lumMod val="65000"/>
                  </a:schemeClr>
                </a:solidFill>
              </a:rPr>
              <a:t> </a:t>
            </a:r>
            <a:r>
              <a:rPr lang="en-US" dirty="0">
                <a:solidFill>
                  <a:schemeClr val="bg1">
                    <a:lumMod val="65000"/>
                  </a:schemeClr>
                </a:solidFill>
              </a:rPr>
              <a:t>Behold, I stand at the door and knock. </a:t>
            </a:r>
            <a:endParaRPr lang="en-US" dirty="0" smtClean="0">
              <a:solidFill>
                <a:schemeClr val="bg1">
                  <a:lumMod val="65000"/>
                </a:schemeClr>
              </a:solidFill>
            </a:endParaRPr>
          </a:p>
          <a:p>
            <a:pPr marL="0" indent="0">
              <a:buNone/>
            </a:pPr>
            <a:r>
              <a:rPr lang="en-US" dirty="0" smtClean="0">
                <a:solidFill>
                  <a:schemeClr val="bg1">
                    <a:lumMod val="65000"/>
                  </a:schemeClr>
                </a:solidFill>
              </a:rPr>
              <a:t>If </a:t>
            </a:r>
            <a:r>
              <a:rPr lang="en-US" dirty="0">
                <a:solidFill>
                  <a:schemeClr val="bg1">
                    <a:lumMod val="65000"/>
                  </a:schemeClr>
                </a:solidFill>
              </a:rPr>
              <a:t>anyone hears my voice and opens the door, </a:t>
            </a:r>
            <a:endParaRPr lang="en-US" dirty="0" smtClean="0">
              <a:solidFill>
                <a:schemeClr val="bg1">
                  <a:lumMod val="65000"/>
                </a:schemeClr>
              </a:solidFill>
            </a:endParaRPr>
          </a:p>
          <a:p>
            <a:pPr marL="0" indent="0">
              <a:buNone/>
            </a:pPr>
            <a:r>
              <a:rPr lang="en-US" dirty="0" smtClean="0">
                <a:solidFill>
                  <a:schemeClr val="bg1">
                    <a:lumMod val="65000"/>
                  </a:schemeClr>
                </a:solidFill>
              </a:rPr>
              <a:t>I </a:t>
            </a:r>
            <a:r>
              <a:rPr lang="en-US" dirty="0">
                <a:solidFill>
                  <a:schemeClr val="bg1">
                    <a:lumMod val="65000"/>
                  </a:schemeClr>
                </a:solidFill>
              </a:rPr>
              <a:t>will come in to him and eat with him, </a:t>
            </a:r>
            <a:endParaRPr lang="en-US" dirty="0" smtClean="0">
              <a:solidFill>
                <a:schemeClr val="bg1">
                  <a:lumMod val="65000"/>
                </a:schemeClr>
              </a:solidFill>
            </a:endParaRPr>
          </a:p>
          <a:p>
            <a:pPr marL="0" indent="0">
              <a:buNone/>
            </a:pPr>
            <a:r>
              <a:rPr lang="en-US" dirty="0" smtClean="0">
                <a:solidFill>
                  <a:schemeClr val="bg1">
                    <a:lumMod val="65000"/>
                  </a:schemeClr>
                </a:solidFill>
              </a:rPr>
              <a:t>and </a:t>
            </a:r>
            <a:r>
              <a:rPr lang="en-US" dirty="0">
                <a:solidFill>
                  <a:schemeClr val="bg1">
                    <a:lumMod val="65000"/>
                  </a:schemeClr>
                </a:solidFill>
              </a:rPr>
              <a:t>he with me.</a:t>
            </a:r>
          </a:p>
          <a:p>
            <a:pPr marL="0" indent="0">
              <a:buNone/>
            </a:pPr>
            <a:endParaRPr lang="en-US" dirty="0"/>
          </a:p>
        </p:txBody>
      </p:sp>
      <p:sp>
        <p:nvSpPr>
          <p:cNvPr id="4" name="Slide Number Placeholder 3"/>
          <p:cNvSpPr>
            <a:spLocks noGrp="1"/>
          </p:cNvSpPr>
          <p:nvPr>
            <p:ph type="sldNum" sz="quarter" idx="12"/>
          </p:nvPr>
        </p:nvSpPr>
        <p:spPr/>
        <p:txBody>
          <a:bodyPr/>
          <a:lstStyle/>
          <a:p>
            <a:fld id="{B59E600A-1CEA-4F39-B073-DEB92300A5F4}" type="slidenum">
              <a:rPr lang="en-US" smtClean="0"/>
              <a:t>30</a:t>
            </a:fld>
            <a:endParaRPr lang="en-US"/>
          </a:p>
        </p:txBody>
      </p:sp>
    </p:spTree>
    <p:extLst>
      <p:ext uri="{BB962C8B-B14F-4D97-AF65-F5344CB8AC3E}">
        <p14:creationId xmlns:p14="http://schemas.microsoft.com/office/powerpoint/2010/main" val="14210121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Revelation 3:19-20  (ESV)</a:t>
            </a:r>
            <a:br>
              <a:rPr lang="en-US" dirty="0"/>
            </a:br>
            <a:endParaRPr lang="en-US" dirty="0"/>
          </a:p>
        </p:txBody>
      </p:sp>
      <p:sp>
        <p:nvSpPr>
          <p:cNvPr id="3" name="Content Placeholder 2"/>
          <p:cNvSpPr>
            <a:spLocks noGrp="1"/>
          </p:cNvSpPr>
          <p:nvPr>
            <p:ph idx="1"/>
          </p:nvPr>
        </p:nvSpPr>
        <p:spPr>
          <a:xfrm>
            <a:off x="628650" y="1375379"/>
            <a:ext cx="7886700" cy="4801584"/>
          </a:xfrm>
        </p:spPr>
        <p:txBody>
          <a:bodyPr/>
          <a:lstStyle/>
          <a:p>
            <a:pPr marL="0" indent="0">
              <a:buNone/>
            </a:pPr>
            <a:r>
              <a:rPr lang="en-US" sz="3200" b="1" baseline="30000" dirty="0" smtClean="0"/>
              <a:t>19</a:t>
            </a:r>
            <a:r>
              <a:rPr lang="en-US" sz="3200" b="1" baseline="30000" dirty="0"/>
              <a:t> </a:t>
            </a:r>
            <a:r>
              <a:rPr lang="en-US" sz="3200" dirty="0"/>
              <a:t>Those whom I love, </a:t>
            </a:r>
            <a:endParaRPr lang="en-US" sz="3200" dirty="0" smtClean="0"/>
          </a:p>
          <a:p>
            <a:pPr marL="0" indent="0">
              <a:buNone/>
            </a:pPr>
            <a:r>
              <a:rPr lang="en-US" sz="3200" dirty="0" smtClean="0"/>
              <a:t>I </a:t>
            </a:r>
            <a:r>
              <a:rPr lang="en-US" sz="3200" b="1" dirty="0">
                <a:solidFill>
                  <a:srgbClr val="00B0F0"/>
                </a:solidFill>
              </a:rPr>
              <a:t>reprove</a:t>
            </a:r>
            <a:r>
              <a:rPr lang="en-US" sz="3200" dirty="0"/>
              <a:t> and </a:t>
            </a:r>
            <a:r>
              <a:rPr lang="en-US" sz="3200" b="1" dirty="0">
                <a:solidFill>
                  <a:srgbClr val="00B0F0"/>
                </a:solidFill>
              </a:rPr>
              <a:t>discipline</a:t>
            </a:r>
            <a:r>
              <a:rPr lang="en-US" sz="3200" dirty="0"/>
              <a:t>, </a:t>
            </a:r>
            <a:endParaRPr lang="en-US" sz="3200" dirty="0" smtClean="0"/>
          </a:p>
          <a:p>
            <a:pPr marL="0" indent="0">
              <a:buNone/>
            </a:pPr>
            <a:r>
              <a:rPr lang="en-US" sz="3200" dirty="0" smtClean="0"/>
              <a:t>so </a:t>
            </a:r>
            <a:r>
              <a:rPr lang="en-US" sz="3200" dirty="0"/>
              <a:t>be zealous and </a:t>
            </a:r>
            <a:r>
              <a:rPr lang="en-US" sz="3200" b="1" dirty="0">
                <a:solidFill>
                  <a:srgbClr val="00B0F0"/>
                </a:solidFill>
              </a:rPr>
              <a:t>repent</a:t>
            </a:r>
            <a:r>
              <a:rPr lang="en-US" sz="3200" dirty="0" smtClean="0"/>
              <a:t>.</a:t>
            </a:r>
          </a:p>
          <a:p>
            <a:pPr marL="0" indent="0">
              <a:buNone/>
            </a:pPr>
            <a:r>
              <a:rPr lang="en-US" b="1" baseline="30000" dirty="0" smtClean="0">
                <a:solidFill>
                  <a:schemeClr val="bg1">
                    <a:lumMod val="65000"/>
                  </a:schemeClr>
                </a:solidFill>
              </a:rPr>
              <a:t>20</a:t>
            </a:r>
            <a:r>
              <a:rPr lang="en-US" b="1" baseline="30000" dirty="0">
                <a:solidFill>
                  <a:schemeClr val="bg1">
                    <a:lumMod val="65000"/>
                  </a:schemeClr>
                </a:solidFill>
              </a:rPr>
              <a:t> </a:t>
            </a:r>
            <a:r>
              <a:rPr lang="en-US" dirty="0">
                <a:solidFill>
                  <a:schemeClr val="bg1">
                    <a:lumMod val="65000"/>
                  </a:schemeClr>
                </a:solidFill>
              </a:rPr>
              <a:t>Behold, I stand at the door and knock. </a:t>
            </a:r>
            <a:endParaRPr lang="en-US" dirty="0" smtClean="0">
              <a:solidFill>
                <a:schemeClr val="bg1">
                  <a:lumMod val="65000"/>
                </a:schemeClr>
              </a:solidFill>
            </a:endParaRPr>
          </a:p>
          <a:p>
            <a:pPr marL="0" indent="0">
              <a:buNone/>
            </a:pPr>
            <a:r>
              <a:rPr lang="en-US" dirty="0" smtClean="0">
                <a:solidFill>
                  <a:schemeClr val="bg1">
                    <a:lumMod val="65000"/>
                  </a:schemeClr>
                </a:solidFill>
              </a:rPr>
              <a:t>If </a:t>
            </a:r>
            <a:r>
              <a:rPr lang="en-US" dirty="0">
                <a:solidFill>
                  <a:schemeClr val="bg1">
                    <a:lumMod val="65000"/>
                  </a:schemeClr>
                </a:solidFill>
              </a:rPr>
              <a:t>anyone hears my voice and opens the door, </a:t>
            </a:r>
            <a:endParaRPr lang="en-US" dirty="0" smtClean="0">
              <a:solidFill>
                <a:schemeClr val="bg1">
                  <a:lumMod val="65000"/>
                </a:schemeClr>
              </a:solidFill>
            </a:endParaRPr>
          </a:p>
          <a:p>
            <a:pPr marL="0" indent="0">
              <a:buNone/>
            </a:pPr>
            <a:r>
              <a:rPr lang="en-US" dirty="0" smtClean="0">
                <a:solidFill>
                  <a:schemeClr val="bg1">
                    <a:lumMod val="65000"/>
                  </a:schemeClr>
                </a:solidFill>
              </a:rPr>
              <a:t>I </a:t>
            </a:r>
            <a:r>
              <a:rPr lang="en-US" dirty="0">
                <a:solidFill>
                  <a:schemeClr val="bg1">
                    <a:lumMod val="65000"/>
                  </a:schemeClr>
                </a:solidFill>
              </a:rPr>
              <a:t>will come in to him and eat with him, </a:t>
            </a:r>
            <a:endParaRPr lang="en-US" dirty="0" smtClean="0">
              <a:solidFill>
                <a:schemeClr val="bg1">
                  <a:lumMod val="65000"/>
                </a:schemeClr>
              </a:solidFill>
            </a:endParaRPr>
          </a:p>
          <a:p>
            <a:pPr marL="0" indent="0">
              <a:buNone/>
            </a:pPr>
            <a:r>
              <a:rPr lang="en-US" dirty="0" smtClean="0">
                <a:solidFill>
                  <a:schemeClr val="bg1">
                    <a:lumMod val="65000"/>
                  </a:schemeClr>
                </a:solidFill>
              </a:rPr>
              <a:t>and </a:t>
            </a:r>
            <a:r>
              <a:rPr lang="en-US" dirty="0">
                <a:solidFill>
                  <a:schemeClr val="bg1">
                    <a:lumMod val="65000"/>
                  </a:schemeClr>
                </a:solidFill>
              </a:rPr>
              <a:t>he with me.</a:t>
            </a:r>
          </a:p>
          <a:p>
            <a:pPr marL="0" indent="0">
              <a:buNone/>
            </a:pPr>
            <a:endParaRPr lang="en-US" dirty="0"/>
          </a:p>
        </p:txBody>
      </p:sp>
      <p:sp>
        <p:nvSpPr>
          <p:cNvPr id="4" name="Slide Number Placeholder 3"/>
          <p:cNvSpPr>
            <a:spLocks noGrp="1"/>
          </p:cNvSpPr>
          <p:nvPr>
            <p:ph type="sldNum" sz="quarter" idx="12"/>
          </p:nvPr>
        </p:nvSpPr>
        <p:spPr/>
        <p:txBody>
          <a:bodyPr/>
          <a:lstStyle/>
          <a:p>
            <a:fld id="{B59E600A-1CEA-4F39-B073-DEB92300A5F4}" type="slidenum">
              <a:rPr lang="en-US" smtClean="0"/>
              <a:t>31</a:t>
            </a:fld>
            <a:endParaRPr lang="en-US"/>
          </a:p>
        </p:txBody>
      </p:sp>
    </p:spTree>
    <p:extLst>
      <p:ext uri="{BB962C8B-B14F-4D97-AF65-F5344CB8AC3E}">
        <p14:creationId xmlns:p14="http://schemas.microsoft.com/office/powerpoint/2010/main" val="29979218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7966" y="427575"/>
            <a:ext cx="7886700" cy="4351338"/>
          </a:xfrm>
        </p:spPr>
        <p:txBody>
          <a:bodyPr/>
          <a:lstStyle/>
          <a:p>
            <a:pPr marL="0" indent="0">
              <a:buNone/>
            </a:pPr>
            <a:r>
              <a:rPr lang="en-US" b="1" dirty="0"/>
              <a:t>1 Corinthians 6:19</a:t>
            </a:r>
            <a:r>
              <a:rPr lang="en-US" dirty="0"/>
              <a:t> </a:t>
            </a:r>
            <a:r>
              <a:rPr lang="en-US" dirty="0" smtClean="0"/>
              <a:t> (</a:t>
            </a:r>
            <a:r>
              <a:rPr lang="en-US" dirty="0"/>
              <a:t>ESV)</a:t>
            </a:r>
          </a:p>
          <a:p>
            <a:pPr marL="0" indent="0">
              <a:buNone/>
            </a:pPr>
            <a:r>
              <a:rPr lang="en-US" b="1" baseline="30000" dirty="0"/>
              <a:t>19 </a:t>
            </a:r>
            <a:r>
              <a:rPr lang="en-US" dirty="0"/>
              <a:t>Or do you not know </a:t>
            </a:r>
            <a:r>
              <a:rPr lang="en-US" dirty="0" smtClean="0"/>
              <a:t>that </a:t>
            </a:r>
          </a:p>
          <a:p>
            <a:pPr marL="0" indent="0">
              <a:buNone/>
            </a:pPr>
            <a:r>
              <a:rPr lang="en-US" b="1" dirty="0" smtClean="0">
                <a:solidFill>
                  <a:srgbClr val="00B0F0"/>
                </a:solidFill>
              </a:rPr>
              <a:t>your </a:t>
            </a:r>
            <a:r>
              <a:rPr lang="en-US" b="1" dirty="0">
                <a:solidFill>
                  <a:srgbClr val="00B0F0"/>
                </a:solidFill>
              </a:rPr>
              <a:t>body </a:t>
            </a:r>
            <a:r>
              <a:rPr lang="en-US" b="1" dirty="0" smtClean="0">
                <a:solidFill>
                  <a:srgbClr val="00B0F0"/>
                </a:solidFill>
              </a:rPr>
              <a:t>is </a:t>
            </a:r>
            <a:r>
              <a:rPr lang="en-US" b="1" dirty="0">
                <a:solidFill>
                  <a:srgbClr val="00B0F0"/>
                </a:solidFill>
              </a:rPr>
              <a:t>a temple of the Holy Spirit </a:t>
            </a:r>
            <a:endParaRPr lang="en-US" b="1" dirty="0" smtClean="0">
              <a:solidFill>
                <a:srgbClr val="00B0F0"/>
              </a:solidFill>
            </a:endParaRPr>
          </a:p>
          <a:p>
            <a:pPr marL="0" indent="0">
              <a:buNone/>
            </a:pPr>
            <a:r>
              <a:rPr lang="en-US" dirty="0" smtClean="0"/>
              <a:t>within </a:t>
            </a:r>
            <a:r>
              <a:rPr lang="en-US" dirty="0"/>
              <a:t>you, </a:t>
            </a:r>
            <a:r>
              <a:rPr lang="en-US" dirty="0" smtClean="0"/>
              <a:t>whom </a:t>
            </a:r>
            <a:r>
              <a:rPr lang="en-US" dirty="0"/>
              <a:t>you have from God? </a:t>
            </a:r>
            <a:endParaRPr lang="en-US" dirty="0" smtClean="0"/>
          </a:p>
          <a:p>
            <a:pPr marL="0" indent="0">
              <a:buNone/>
            </a:pPr>
            <a:r>
              <a:rPr lang="en-US" dirty="0" smtClean="0"/>
              <a:t>You </a:t>
            </a:r>
            <a:r>
              <a:rPr lang="en-US" dirty="0"/>
              <a:t>are not your </a:t>
            </a:r>
            <a:r>
              <a:rPr lang="en-US" dirty="0" smtClean="0"/>
              <a:t>own,…</a:t>
            </a:r>
            <a:endParaRPr lang="en-US" dirty="0"/>
          </a:p>
        </p:txBody>
      </p:sp>
      <p:sp>
        <p:nvSpPr>
          <p:cNvPr id="4" name="Slide Number Placeholder 3"/>
          <p:cNvSpPr>
            <a:spLocks noGrp="1"/>
          </p:cNvSpPr>
          <p:nvPr>
            <p:ph type="sldNum" sz="quarter" idx="12"/>
          </p:nvPr>
        </p:nvSpPr>
        <p:spPr/>
        <p:txBody>
          <a:bodyPr/>
          <a:lstStyle/>
          <a:p>
            <a:fld id="{B59E600A-1CEA-4F39-B073-DEB92300A5F4}" type="slidenum">
              <a:rPr lang="en-US" smtClean="0"/>
              <a:t>32</a:t>
            </a:fld>
            <a:endParaRPr lang="en-US"/>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3590" y="3534704"/>
            <a:ext cx="3392160" cy="2248876"/>
          </a:xfrm>
          <a:prstGeom prst="rect">
            <a:avLst/>
          </a:prstGeom>
        </p:spPr>
      </p:pic>
    </p:spTree>
    <p:extLst>
      <p:ext uri="{BB962C8B-B14F-4D97-AF65-F5344CB8AC3E}">
        <p14:creationId xmlns:p14="http://schemas.microsoft.com/office/powerpoint/2010/main" val="14739850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59E600A-1CEA-4F39-B073-DEB92300A5F4}" type="slidenum">
              <a:rPr lang="en-US" smtClean="0"/>
              <a:t>33</a:t>
            </a:fld>
            <a:endParaRPr lang="en-US"/>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descr="Dietrich Bonhoeff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347" y="3345873"/>
            <a:ext cx="2663980" cy="351212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680222" y="-64178"/>
            <a:ext cx="8348448" cy="426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4283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181818"/>
                </a:solidFill>
                <a:effectLst/>
                <a:latin typeface="Georgia" pitchFamily="18" charset="0"/>
                <a:ea typeface="Times New Roman" pitchFamily="18" charset="0"/>
                <a:cs typeface="Arial" pitchFamily="34" charset="0"/>
              </a:rPr>
              <a:t>“</a:t>
            </a:r>
            <a:r>
              <a:rPr kumimoji="0" lang="en-US" altLang="en-US" sz="3200" b="0" i="0" u="none" strike="noStrike" cap="none" normalizeH="0" baseline="0" dirty="0" smtClean="0">
                <a:ln>
                  <a:noFill/>
                </a:ln>
                <a:solidFill>
                  <a:srgbClr val="0070C0"/>
                </a:solidFill>
                <a:effectLst/>
                <a:latin typeface="Georgia" pitchFamily="18" charset="0"/>
                <a:ea typeface="Times New Roman" pitchFamily="18" charset="0"/>
                <a:cs typeface="Arial" pitchFamily="34" charset="0"/>
              </a:rPr>
              <a:t>Cheap grace </a:t>
            </a:r>
            <a:r>
              <a:rPr kumimoji="0" lang="en-US" altLang="en-US" sz="2400" b="0" i="0" u="none" strike="noStrike" cap="none" normalizeH="0" baseline="0" dirty="0" smtClean="0">
                <a:ln>
                  <a:noFill/>
                </a:ln>
                <a:solidFill>
                  <a:srgbClr val="181818"/>
                </a:solidFill>
                <a:effectLst/>
                <a:latin typeface="Georgia" pitchFamily="18" charset="0"/>
                <a:ea typeface="Times New Roman" pitchFamily="18" charset="0"/>
                <a:cs typeface="Arial" pitchFamily="34" charset="0"/>
              </a:rPr>
              <a:t>is the grace we bestow on ourselves.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181818"/>
                </a:solidFill>
                <a:effectLst/>
                <a:latin typeface="Georgia" pitchFamily="18" charset="0"/>
                <a:ea typeface="Times New Roman" pitchFamily="18" charset="0"/>
                <a:cs typeface="Arial" pitchFamily="34" charset="0"/>
              </a:rPr>
              <a:t>Cheap grace is the preaching of forgiveness </a:t>
            </a:r>
          </a:p>
          <a:p>
            <a:pPr marL="0" marR="0" lvl="0" indent="0" algn="l" defTabSz="914400" rtl="0" eaLnBrk="1" fontAlgn="base" latinLnBrk="0" hangingPunct="1">
              <a:lnSpc>
                <a:spcPct val="100000"/>
              </a:lnSpc>
              <a:spcBef>
                <a:spcPct val="0"/>
              </a:spcBef>
              <a:spcAft>
                <a:spcPct val="0"/>
              </a:spcAft>
              <a:buClrTx/>
              <a:buSzTx/>
              <a:buFontTx/>
              <a:buNone/>
              <a:tabLst/>
            </a:pPr>
            <a:r>
              <a:rPr lang="en-US" altLang="en-US" sz="2400" dirty="0">
                <a:solidFill>
                  <a:srgbClr val="181818"/>
                </a:solidFill>
                <a:latin typeface="Georgia" pitchFamily="18" charset="0"/>
                <a:ea typeface="Times New Roman" pitchFamily="18" charset="0"/>
                <a:cs typeface="Arial" pitchFamily="34" charset="0"/>
              </a:rPr>
              <a:t>	</a:t>
            </a:r>
            <a:r>
              <a:rPr kumimoji="0" lang="en-US" altLang="en-US" sz="2400" b="0" i="0" u="none" strike="noStrike" cap="none" normalizeH="0" baseline="0" dirty="0" smtClean="0">
                <a:ln>
                  <a:noFill/>
                </a:ln>
                <a:solidFill>
                  <a:srgbClr val="181818"/>
                </a:solidFill>
                <a:effectLst/>
                <a:latin typeface="Georgia" pitchFamily="18" charset="0"/>
                <a:ea typeface="Times New Roman" pitchFamily="18" charset="0"/>
                <a:cs typeface="Arial" pitchFamily="34" charset="0"/>
              </a:rPr>
              <a:t>without requiring repentance,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181818"/>
                </a:solidFill>
                <a:effectLst/>
                <a:latin typeface="Georgia" pitchFamily="18" charset="0"/>
                <a:ea typeface="Times New Roman" pitchFamily="18" charset="0"/>
                <a:cs typeface="Arial" pitchFamily="34" charset="0"/>
              </a:rPr>
              <a:t>baptism without church discipline,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181818"/>
                </a:solidFill>
                <a:effectLst/>
                <a:latin typeface="Georgia" pitchFamily="18" charset="0"/>
                <a:ea typeface="Times New Roman" pitchFamily="18" charset="0"/>
                <a:cs typeface="Arial" pitchFamily="34" charset="0"/>
              </a:rPr>
              <a:t>Communion without confession...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181818"/>
                </a:solidFill>
                <a:effectLst/>
                <a:latin typeface="Georgia" pitchFamily="18" charset="0"/>
                <a:ea typeface="Times New Roman" pitchFamily="18" charset="0"/>
                <a:cs typeface="Arial" pitchFamily="34" charset="0"/>
              </a:rPr>
              <a:t>Cheap grace is </a:t>
            </a:r>
          </a:p>
          <a:p>
            <a:pPr marL="0" marR="0" lvl="0" indent="0" algn="l" defTabSz="914400" rtl="0" eaLnBrk="1" fontAlgn="base" latinLnBrk="0" hangingPunct="1">
              <a:lnSpc>
                <a:spcPct val="100000"/>
              </a:lnSpc>
              <a:spcBef>
                <a:spcPct val="0"/>
              </a:spcBef>
              <a:spcAft>
                <a:spcPct val="0"/>
              </a:spcAft>
              <a:buClrTx/>
              <a:buSzTx/>
              <a:buFontTx/>
              <a:buNone/>
              <a:tabLst/>
            </a:pPr>
            <a:r>
              <a:rPr lang="en-US" altLang="en-US" sz="2400" dirty="0">
                <a:solidFill>
                  <a:srgbClr val="181818"/>
                </a:solidFill>
                <a:latin typeface="Georgia" pitchFamily="18" charset="0"/>
                <a:ea typeface="Times New Roman" pitchFamily="18" charset="0"/>
                <a:cs typeface="Arial" pitchFamily="34" charset="0"/>
              </a:rPr>
              <a:t> </a:t>
            </a:r>
            <a:r>
              <a:rPr lang="en-US" altLang="en-US" sz="2400" dirty="0" smtClean="0">
                <a:solidFill>
                  <a:srgbClr val="181818"/>
                </a:solidFill>
                <a:latin typeface="Georgia" pitchFamily="18" charset="0"/>
                <a:ea typeface="Times New Roman" pitchFamily="18" charset="0"/>
                <a:cs typeface="Arial" pitchFamily="34" charset="0"/>
              </a:rPr>
              <a:t> </a:t>
            </a:r>
            <a:r>
              <a:rPr kumimoji="0" lang="en-US" altLang="en-US" sz="2400" b="0" i="0" u="none" strike="noStrike" cap="none" normalizeH="0" baseline="0" dirty="0" smtClean="0">
                <a:ln>
                  <a:noFill/>
                </a:ln>
                <a:solidFill>
                  <a:srgbClr val="181818"/>
                </a:solidFill>
                <a:effectLst/>
                <a:latin typeface="Georgia" pitchFamily="18" charset="0"/>
                <a:ea typeface="Times New Roman" pitchFamily="18" charset="0"/>
                <a:cs typeface="Arial" pitchFamily="34" charset="0"/>
              </a:rPr>
              <a:t>grace without discipleship,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181818"/>
                </a:solidFill>
                <a:effectLst/>
                <a:latin typeface="Georgia" pitchFamily="18" charset="0"/>
                <a:ea typeface="Times New Roman" pitchFamily="18" charset="0"/>
                <a:cs typeface="Arial" pitchFamily="34" charset="0"/>
              </a:rPr>
              <a:t>  grace without the cross,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181818"/>
                </a:solidFill>
                <a:effectLst/>
                <a:latin typeface="Georgia" pitchFamily="18" charset="0"/>
                <a:ea typeface="Times New Roman" pitchFamily="18" charset="0"/>
                <a:cs typeface="Arial" pitchFamily="34" charset="0"/>
              </a:rPr>
              <a:t>  grace without Jesus Christ, living and incarnate.”</a:t>
            </a:r>
            <a:endParaRPr kumimoji="0" lang="en-US" altLang="en-US" sz="6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5242832" y="4204253"/>
            <a:ext cx="3385735" cy="523220"/>
          </a:xfrm>
          <a:prstGeom prst="rect">
            <a:avLst/>
          </a:prstGeom>
        </p:spPr>
        <p:txBody>
          <a:bodyPr wrap="none">
            <a:spAutoFit/>
          </a:bodyPr>
          <a:lstStyle/>
          <a:p>
            <a:r>
              <a:rPr lang="en-US" dirty="0"/>
              <a:t>― </a:t>
            </a:r>
            <a:r>
              <a:rPr lang="en-US" sz="2800" b="1" u="sng" dirty="0">
                <a:hlinkClick r:id="rId2"/>
              </a:rPr>
              <a:t>Dietrich Bonhoeffer</a:t>
            </a:r>
            <a:endParaRPr lang="en-US" dirty="0"/>
          </a:p>
        </p:txBody>
      </p:sp>
    </p:spTree>
    <p:extLst>
      <p:ext uri="{BB962C8B-B14F-4D97-AF65-F5344CB8AC3E}">
        <p14:creationId xmlns:p14="http://schemas.microsoft.com/office/powerpoint/2010/main" val="23318619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680" y="365126"/>
            <a:ext cx="8027670" cy="5717074"/>
          </a:xfrm>
        </p:spPr>
      </p:pic>
      <p:sp>
        <p:nvSpPr>
          <p:cNvPr id="4" name="Slide Number Placeholder 3"/>
          <p:cNvSpPr>
            <a:spLocks noGrp="1"/>
          </p:cNvSpPr>
          <p:nvPr>
            <p:ph type="sldNum" sz="quarter" idx="12"/>
          </p:nvPr>
        </p:nvSpPr>
        <p:spPr/>
        <p:txBody>
          <a:bodyPr/>
          <a:lstStyle/>
          <a:p>
            <a:fld id="{B59E600A-1CEA-4F39-B073-DEB92300A5F4}" type="slidenum">
              <a:rPr lang="en-US" smtClean="0"/>
              <a:t>34</a:t>
            </a:fld>
            <a:endParaRPr lang="en-US"/>
          </a:p>
        </p:txBody>
      </p:sp>
    </p:spTree>
    <p:extLst>
      <p:ext uri="{BB962C8B-B14F-4D97-AF65-F5344CB8AC3E}">
        <p14:creationId xmlns:p14="http://schemas.microsoft.com/office/powerpoint/2010/main" val="1874398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59E600A-1CEA-4F39-B073-DEB92300A5F4}" type="slidenum">
              <a:rPr lang="en-US" smtClean="0"/>
              <a:t>4</a:t>
            </a:fld>
            <a:endParaRPr lang="en-US"/>
          </a:p>
        </p:txBody>
      </p:sp>
      <p:sp>
        <p:nvSpPr>
          <p:cNvPr id="3" name="Rectangle 2"/>
          <p:cNvSpPr/>
          <p:nvPr/>
        </p:nvSpPr>
        <p:spPr>
          <a:xfrm>
            <a:off x="914399" y="542974"/>
            <a:ext cx="6161810" cy="2616101"/>
          </a:xfrm>
          <a:prstGeom prst="rect">
            <a:avLst/>
          </a:prstGeom>
        </p:spPr>
        <p:txBody>
          <a:bodyPr wrap="square">
            <a:spAutoFit/>
          </a:bodyPr>
          <a:lstStyle/>
          <a:p>
            <a:r>
              <a:rPr lang="en-US" sz="2800" b="1" dirty="0">
                <a:latin typeface="Calibri" panose="020F0502020204030204" pitchFamily="34" charset="0"/>
                <a:ea typeface="SimSun" panose="02010600030101010101" pitchFamily="2" charset="-122"/>
                <a:cs typeface="Times New Roman" panose="02020603050405020304" pitchFamily="18" charset="0"/>
              </a:rPr>
              <a:t>Leviticus 1:1 </a:t>
            </a:r>
            <a:endParaRPr lang="en-US" dirty="0" smtClean="0">
              <a:latin typeface="Calibri" panose="020F0502020204030204" pitchFamily="34" charset="0"/>
              <a:ea typeface="SimSun" panose="02010600030101010101" pitchFamily="2" charset="-122"/>
              <a:cs typeface="Times New Roman" panose="02020603050405020304" pitchFamily="18" charset="0"/>
            </a:endParaRPr>
          </a:p>
          <a:p>
            <a:r>
              <a:rPr lang="en-US" sz="3200" dirty="0" smtClean="0">
                <a:latin typeface="Calibri" panose="020F0502020204030204" pitchFamily="34" charset="0"/>
                <a:ea typeface="SimSun" panose="02010600030101010101" pitchFamily="2" charset="-122"/>
                <a:cs typeface="Times New Roman" panose="02020603050405020304" pitchFamily="18" charset="0"/>
              </a:rPr>
              <a:t>1</a:t>
            </a:r>
            <a:r>
              <a:rPr lang="en-US" sz="3200" dirty="0">
                <a:latin typeface="Calibri" panose="020F0502020204030204" pitchFamily="34" charset="0"/>
                <a:ea typeface="SimSun" panose="02010600030101010101" pitchFamily="2" charset="-122"/>
                <a:cs typeface="Times New Roman" panose="02020603050405020304" pitchFamily="18" charset="0"/>
              </a:rPr>
              <a:t> The </a:t>
            </a:r>
            <a:r>
              <a:rPr lang="en-US" sz="3600" dirty="0">
                <a:solidFill>
                  <a:srgbClr val="0070C0"/>
                </a:solidFill>
                <a:latin typeface="Calibri" panose="020F0502020204030204" pitchFamily="34" charset="0"/>
                <a:ea typeface="SimSun" panose="02010600030101010101" pitchFamily="2" charset="-122"/>
                <a:cs typeface="Times New Roman" panose="02020603050405020304" pitchFamily="18" charset="0"/>
              </a:rPr>
              <a:t>Lord called Moses </a:t>
            </a:r>
            <a:endParaRPr lang="en-US" sz="4000" dirty="0" smtClean="0">
              <a:solidFill>
                <a:srgbClr val="0070C0"/>
              </a:solidFill>
              <a:latin typeface="Calibri" panose="020F0502020204030204" pitchFamily="34" charset="0"/>
              <a:ea typeface="SimSun" panose="02010600030101010101" pitchFamily="2" charset="-122"/>
              <a:cs typeface="Times New Roman" panose="02020603050405020304" pitchFamily="18" charset="0"/>
            </a:endParaRPr>
          </a:p>
          <a:p>
            <a:r>
              <a:rPr lang="en-US" sz="3200" dirty="0" smtClean="0">
                <a:latin typeface="Calibri" panose="020F0502020204030204" pitchFamily="34" charset="0"/>
                <a:ea typeface="SimSun" panose="02010600030101010101" pitchFamily="2" charset="-122"/>
                <a:cs typeface="Times New Roman" panose="02020603050405020304" pitchFamily="18" charset="0"/>
              </a:rPr>
              <a:t>and </a:t>
            </a:r>
            <a:r>
              <a:rPr lang="en-US" sz="3600" dirty="0">
                <a:solidFill>
                  <a:srgbClr val="0070C0"/>
                </a:solidFill>
                <a:latin typeface="Calibri" panose="020F0502020204030204" pitchFamily="34" charset="0"/>
                <a:ea typeface="SimSun" panose="02010600030101010101" pitchFamily="2" charset="-122"/>
                <a:cs typeface="Times New Roman" panose="02020603050405020304" pitchFamily="18" charset="0"/>
              </a:rPr>
              <a:t>spoke to him from the tent</a:t>
            </a:r>
            <a:r>
              <a:rPr lang="en-US" sz="3200" dirty="0">
                <a:solidFill>
                  <a:srgbClr val="0070C0"/>
                </a:solidFill>
                <a:latin typeface="Calibri" panose="020F0502020204030204" pitchFamily="34" charset="0"/>
                <a:ea typeface="SimSun" panose="02010600030101010101" pitchFamily="2" charset="-122"/>
                <a:cs typeface="Times New Roman" panose="02020603050405020304" pitchFamily="18" charset="0"/>
              </a:rPr>
              <a:t> </a:t>
            </a:r>
            <a:r>
              <a:rPr lang="en-US" sz="3200" dirty="0">
                <a:latin typeface="Calibri" panose="020F0502020204030204" pitchFamily="34" charset="0"/>
                <a:ea typeface="SimSun" panose="02010600030101010101" pitchFamily="2" charset="-122"/>
                <a:cs typeface="Times New Roman" panose="02020603050405020304" pitchFamily="18" charset="0"/>
              </a:rPr>
              <a:t>of </a:t>
            </a:r>
            <a:r>
              <a:rPr lang="en-US" sz="3200" dirty="0" smtClean="0">
                <a:latin typeface="Calibri" panose="020F0502020204030204" pitchFamily="34" charset="0"/>
                <a:ea typeface="SimSun" panose="02010600030101010101" pitchFamily="2" charset="-122"/>
                <a:cs typeface="Times New Roman" panose="02020603050405020304" pitchFamily="18" charset="0"/>
              </a:rPr>
              <a:t>meeting…</a:t>
            </a:r>
            <a:r>
              <a:rPr lang="en-US" sz="3200" dirty="0">
                <a:latin typeface="Calibri" panose="020F0502020204030204" pitchFamily="34" charset="0"/>
                <a:ea typeface="SimSun" panose="02010600030101010101" pitchFamily="2" charset="-122"/>
                <a:cs typeface="Times New Roman" panose="02020603050405020304" pitchFamily="18" charset="0"/>
              </a:rPr>
              <a:t> </a:t>
            </a:r>
            <a:endParaRPr lang="en-US" sz="3200" dirty="0" smtClean="0">
              <a:latin typeface="Calibri" panose="020F0502020204030204" pitchFamily="34" charset="0"/>
              <a:ea typeface="SimSun" panose="02010600030101010101" pitchFamily="2" charset="-122"/>
              <a:cs typeface="Times New Roman" panose="02020603050405020304" pitchFamily="18" charset="0"/>
            </a:endParaRPr>
          </a:p>
          <a:p>
            <a:endParaRPr lang="en-US" sz="3200" dirty="0">
              <a:latin typeface="Calibri" panose="020F0502020204030204" pitchFamily="34" charset="0"/>
              <a:ea typeface="SimSun" panose="02010600030101010101" pitchFamily="2" charset="-122"/>
              <a:cs typeface="Times New Roman" panose="02020603050405020304" pitchFamily="18" charset="0"/>
            </a:endParaRPr>
          </a:p>
        </p:txBody>
      </p:sp>
      <p:sp>
        <p:nvSpPr>
          <p:cNvPr id="4" name="Rectangle 3"/>
          <p:cNvSpPr/>
          <p:nvPr/>
        </p:nvSpPr>
        <p:spPr>
          <a:xfrm>
            <a:off x="914398" y="3313292"/>
            <a:ext cx="7600951" cy="2554545"/>
          </a:xfrm>
          <a:prstGeom prst="rect">
            <a:avLst/>
          </a:prstGeom>
        </p:spPr>
        <p:txBody>
          <a:bodyPr wrap="square">
            <a:spAutoFit/>
          </a:bodyPr>
          <a:lstStyle/>
          <a:p>
            <a:r>
              <a:rPr lang="en-US" sz="2800" b="1" dirty="0" smtClean="0">
                <a:latin typeface="Calibri" panose="020F0502020204030204" pitchFamily="34" charset="0"/>
                <a:ea typeface="SimSun" panose="02010600030101010101" pitchFamily="2" charset="-122"/>
                <a:cs typeface="Times New Roman" panose="02020603050405020304" pitchFamily="18" charset="0"/>
              </a:rPr>
              <a:t>From Exodus 36:1 </a:t>
            </a:r>
            <a:r>
              <a:rPr lang="en-US" sz="2800" b="1" dirty="0">
                <a:latin typeface="Calibri" panose="020F0502020204030204" pitchFamily="34" charset="0"/>
                <a:ea typeface="SimSun" panose="02010600030101010101" pitchFamily="2" charset="-122"/>
                <a:cs typeface="Times New Roman" panose="02020603050405020304" pitchFamily="18" charset="0"/>
              </a:rPr>
              <a:t>– 2</a:t>
            </a:r>
            <a:endParaRPr lang="en-US" sz="2800" dirty="0">
              <a:latin typeface="Calibri" panose="020F0502020204030204" pitchFamily="34" charset="0"/>
              <a:ea typeface="SimSun" panose="02010600030101010101" pitchFamily="2" charset="-122"/>
              <a:cs typeface="Times New Roman" panose="02020603050405020304" pitchFamily="18" charset="0"/>
            </a:endParaRPr>
          </a:p>
          <a:p>
            <a:endParaRPr lang="en-US" sz="2000" dirty="0" smtClean="0">
              <a:latin typeface="Calibri" panose="020F0502020204030204" pitchFamily="34" charset="0"/>
              <a:ea typeface="SimSun" panose="02010600030101010101" pitchFamily="2" charset="-122"/>
              <a:cs typeface="Times New Roman" panose="02020603050405020304" pitchFamily="18" charset="0"/>
            </a:endParaRPr>
          </a:p>
          <a:p>
            <a:r>
              <a:rPr lang="en-US" sz="2400" dirty="0" smtClean="0">
                <a:latin typeface="Calibri" panose="020F0502020204030204" pitchFamily="34" charset="0"/>
                <a:ea typeface="SimSun" panose="02010600030101010101" pitchFamily="2" charset="-122"/>
                <a:cs typeface="Times New Roman" panose="02020603050405020304" pitchFamily="18" charset="0"/>
              </a:rPr>
              <a:t>And </a:t>
            </a:r>
            <a:r>
              <a:rPr lang="en-US" sz="2800" dirty="0">
                <a:solidFill>
                  <a:srgbClr val="0070C0"/>
                </a:solidFill>
                <a:latin typeface="Calibri" panose="020F0502020204030204" pitchFamily="34" charset="0"/>
                <a:ea typeface="SimSun" panose="02010600030101010101" pitchFamily="2" charset="-122"/>
                <a:cs typeface="Times New Roman" panose="02020603050405020304" pitchFamily="18" charset="0"/>
              </a:rPr>
              <a:t>Moses called Bezalel and Oholiab </a:t>
            </a:r>
            <a:r>
              <a:rPr lang="en-US" sz="2800" dirty="0" smtClean="0">
                <a:solidFill>
                  <a:srgbClr val="0070C0"/>
                </a:solidFill>
                <a:latin typeface="Calibri" panose="020F0502020204030204" pitchFamily="34" charset="0"/>
                <a:ea typeface="SimSun" panose="02010600030101010101" pitchFamily="2" charset="-122"/>
                <a:cs typeface="Times New Roman" panose="02020603050405020304" pitchFamily="18" charset="0"/>
              </a:rPr>
              <a:t>and </a:t>
            </a:r>
            <a:r>
              <a:rPr lang="en-US" sz="2800" dirty="0">
                <a:solidFill>
                  <a:srgbClr val="0070C0"/>
                </a:solidFill>
                <a:latin typeface="Calibri" panose="020F0502020204030204" pitchFamily="34" charset="0"/>
                <a:ea typeface="SimSun" panose="02010600030101010101" pitchFamily="2" charset="-122"/>
                <a:cs typeface="Times New Roman" panose="02020603050405020304" pitchFamily="18" charset="0"/>
              </a:rPr>
              <a:t>every craftsman in whose mind the Lord had put </a:t>
            </a:r>
            <a:r>
              <a:rPr lang="en-US" sz="2800" dirty="0" smtClean="0">
                <a:solidFill>
                  <a:srgbClr val="0070C0"/>
                </a:solidFill>
                <a:latin typeface="Calibri" panose="020F0502020204030204" pitchFamily="34" charset="0"/>
                <a:ea typeface="SimSun" panose="02010600030101010101" pitchFamily="2" charset="-122"/>
                <a:cs typeface="Times New Roman" panose="02020603050405020304" pitchFamily="18" charset="0"/>
              </a:rPr>
              <a:t>skill</a:t>
            </a:r>
            <a:r>
              <a:rPr lang="en-US" sz="2400" dirty="0" smtClean="0">
                <a:latin typeface="Calibri" panose="020F0502020204030204" pitchFamily="34" charset="0"/>
                <a:ea typeface="SimSun" panose="02010600030101010101" pitchFamily="2" charset="-122"/>
                <a:cs typeface="Times New Roman" panose="02020603050405020304" pitchFamily="18" charset="0"/>
              </a:rPr>
              <a:t>…</a:t>
            </a:r>
            <a:r>
              <a:rPr lang="en-US" sz="2400" dirty="0">
                <a:solidFill>
                  <a:srgbClr val="0070C0"/>
                </a:solidFill>
                <a:latin typeface="Calibri" panose="020F0502020204030204" pitchFamily="34" charset="0"/>
                <a:ea typeface="SimSun" panose="02010600030101010101" pitchFamily="2" charset="-122"/>
                <a:cs typeface="Times New Roman" panose="02020603050405020304" pitchFamily="18" charset="0"/>
              </a:rPr>
              <a:t> </a:t>
            </a:r>
            <a:endParaRPr lang="en-US" sz="2400" dirty="0" smtClean="0">
              <a:solidFill>
                <a:srgbClr val="0070C0"/>
              </a:solidFill>
              <a:latin typeface="Calibri" panose="020F0502020204030204" pitchFamily="34" charset="0"/>
              <a:ea typeface="SimSun" panose="02010600030101010101" pitchFamily="2" charset="-122"/>
              <a:cs typeface="Times New Roman" panose="02020603050405020304" pitchFamily="18" charset="0"/>
            </a:endParaRPr>
          </a:p>
          <a:p>
            <a:r>
              <a:rPr lang="en-US" sz="2800" dirty="0" smtClean="0">
                <a:solidFill>
                  <a:srgbClr val="0070C0"/>
                </a:solidFill>
                <a:latin typeface="Calibri" panose="020F0502020204030204" pitchFamily="34" charset="0"/>
                <a:ea typeface="SimSun" panose="02010600030101010101" pitchFamily="2" charset="-122"/>
                <a:cs typeface="Times New Roman" panose="02020603050405020304" pitchFamily="18" charset="0"/>
              </a:rPr>
              <a:t>and </a:t>
            </a:r>
            <a:r>
              <a:rPr lang="en-US" sz="2800" dirty="0">
                <a:solidFill>
                  <a:srgbClr val="0070C0"/>
                </a:solidFill>
                <a:latin typeface="Calibri" panose="020F0502020204030204" pitchFamily="34" charset="0"/>
                <a:ea typeface="SimSun" panose="02010600030101010101" pitchFamily="2" charset="-122"/>
                <a:cs typeface="Times New Roman" panose="02020603050405020304" pitchFamily="18" charset="0"/>
              </a:rPr>
              <a:t>intelligence to know how to do any work </a:t>
            </a:r>
            <a:endParaRPr lang="en-US" sz="2800" dirty="0" smtClean="0">
              <a:solidFill>
                <a:srgbClr val="0070C0"/>
              </a:solidFill>
              <a:latin typeface="Calibri" panose="020F0502020204030204" pitchFamily="34" charset="0"/>
              <a:ea typeface="SimSun" panose="02010600030101010101" pitchFamily="2" charset="-122"/>
              <a:cs typeface="Times New Roman" panose="02020603050405020304" pitchFamily="18" charset="0"/>
            </a:endParaRPr>
          </a:p>
          <a:p>
            <a:r>
              <a:rPr lang="en-US" sz="2800" dirty="0" smtClean="0">
                <a:latin typeface="Calibri" panose="020F0502020204030204" pitchFamily="34" charset="0"/>
                <a:ea typeface="SimSun" panose="02010600030101010101" pitchFamily="2" charset="-122"/>
                <a:cs typeface="Times New Roman" panose="02020603050405020304" pitchFamily="18" charset="0"/>
              </a:rPr>
              <a:t>in </a:t>
            </a:r>
            <a:r>
              <a:rPr lang="en-US" sz="2800" dirty="0">
                <a:latin typeface="Calibri" panose="020F0502020204030204" pitchFamily="34" charset="0"/>
                <a:ea typeface="SimSun" panose="02010600030101010101" pitchFamily="2" charset="-122"/>
                <a:cs typeface="Times New Roman" panose="02020603050405020304" pitchFamily="18" charset="0"/>
              </a:rPr>
              <a:t>the construction of the sanctuary</a:t>
            </a:r>
            <a:endParaRPr lang="en-US" sz="28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095102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59E600A-1CEA-4F39-B073-DEB92300A5F4}" type="slidenum">
              <a:rPr lang="en-US" smtClean="0"/>
              <a:t>5</a:t>
            </a:fld>
            <a:endParaRPr lang="en-US"/>
          </a:p>
        </p:txBody>
      </p:sp>
      <p:sp>
        <p:nvSpPr>
          <p:cNvPr id="3" name="Rectangle 2"/>
          <p:cNvSpPr/>
          <p:nvPr/>
        </p:nvSpPr>
        <p:spPr>
          <a:xfrm>
            <a:off x="1088622" y="404706"/>
            <a:ext cx="6847608" cy="3847207"/>
          </a:xfrm>
          <a:prstGeom prst="rect">
            <a:avLst/>
          </a:prstGeom>
        </p:spPr>
        <p:txBody>
          <a:bodyPr wrap="square">
            <a:spAutoFit/>
          </a:bodyPr>
          <a:lstStyle/>
          <a:p>
            <a:r>
              <a:rPr lang="en-US" dirty="0">
                <a:latin typeface="Calibri" panose="020F0502020204030204" pitchFamily="34" charset="0"/>
                <a:ea typeface="SimSun" panose="02010600030101010101" pitchFamily="2" charset="-122"/>
                <a:cs typeface="Times New Roman" panose="02020603050405020304" pitchFamily="18" charset="0"/>
              </a:rPr>
              <a:t>Preparing the tabernacle </a:t>
            </a:r>
          </a:p>
          <a:p>
            <a:r>
              <a:rPr lang="en-US" sz="2800" b="1" dirty="0">
                <a:latin typeface="Calibri" panose="020F0502020204030204" pitchFamily="34" charset="0"/>
                <a:ea typeface="SimSun" panose="02010600030101010101" pitchFamily="2" charset="-122"/>
                <a:cs typeface="Times New Roman" panose="02020603050405020304" pitchFamily="18" charset="0"/>
              </a:rPr>
              <a:t>Exodus 40:33-35</a:t>
            </a:r>
            <a:r>
              <a:rPr lang="en-US" sz="2800" dirty="0">
                <a:latin typeface="Calibri" panose="020F0502020204030204" pitchFamily="34" charset="0"/>
                <a:ea typeface="SimSun" panose="02010600030101010101" pitchFamily="2" charset="-122"/>
                <a:cs typeface="Times New Roman" panose="02020603050405020304" pitchFamily="18" charset="0"/>
              </a:rPr>
              <a:t> </a:t>
            </a:r>
            <a:endParaRPr lang="en-US" sz="2800" dirty="0" smtClean="0">
              <a:latin typeface="Calibri" panose="020F0502020204030204" pitchFamily="34" charset="0"/>
              <a:ea typeface="SimSun" panose="02010600030101010101" pitchFamily="2" charset="-122"/>
              <a:cs typeface="Times New Roman" panose="02020603050405020304" pitchFamily="18" charset="0"/>
            </a:endParaRPr>
          </a:p>
          <a:p>
            <a:endParaRPr lang="en-US" dirty="0" smtClean="0">
              <a:latin typeface="Calibri" panose="020F0502020204030204" pitchFamily="34" charset="0"/>
              <a:ea typeface="SimSun" panose="02010600030101010101" pitchFamily="2" charset="-122"/>
              <a:cs typeface="Times New Roman" panose="02020603050405020304" pitchFamily="18" charset="0"/>
            </a:endParaRPr>
          </a:p>
          <a:p>
            <a:r>
              <a:rPr lang="en-US" dirty="0" smtClean="0">
                <a:latin typeface="Calibri" panose="020F0502020204030204" pitchFamily="34" charset="0"/>
                <a:ea typeface="SimSun" panose="02010600030101010101" pitchFamily="2" charset="-122"/>
                <a:cs typeface="Times New Roman" panose="02020603050405020304" pitchFamily="18" charset="0"/>
              </a:rPr>
              <a:t>33</a:t>
            </a:r>
            <a:r>
              <a:rPr lang="en-US" dirty="0">
                <a:latin typeface="Calibri" panose="020F0502020204030204" pitchFamily="34" charset="0"/>
                <a:ea typeface="SimSun" panose="02010600030101010101" pitchFamily="2" charset="-122"/>
                <a:cs typeface="Times New Roman" panose="02020603050405020304" pitchFamily="18" charset="0"/>
              </a:rPr>
              <a:t> And he erected the court around the tabernacle and the </a:t>
            </a:r>
            <a:r>
              <a:rPr lang="en-US" dirty="0" smtClean="0">
                <a:latin typeface="Calibri" panose="020F0502020204030204" pitchFamily="34" charset="0"/>
                <a:ea typeface="SimSun" panose="02010600030101010101" pitchFamily="2" charset="-122"/>
                <a:cs typeface="Times New Roman" panose="02020603050405020304" pitchFamily="18" charset="0"/>
              </a:rPr>
              <a:t>altar…</a:t>
            </a:r>
          </a:p>
          <a:p>
            <a:r>
              <a:rPr lang="en-US" dirty="0" smtClean="0">
                <a:latin typeface="Calibri" panose="020F0502020204030204" pitchFamily="34" charset="0"/>
                <a:ea typeface="SimSun" panose="02010600030101010101" pitchFamily="2" charset="-122"/>
                <a:cs typeface="Times New Roman" panose="02020603050405020304" pitchFamily="18" charset="0"/>
              </a:rPr>
              <a:t>So</a:t>
            </a:r>
            <a:r>
              <a:rPr lang="en-US" dirty="0">
                <a:latin typeface="Calibri" panose="020F0502020204030204" pitchFamily="34" charset="0"/>
                <a:ea typeface="SimSun" panose="02010600030101010101" pitchFamily="2" charset="-122"/>
                <a:cs typeface="Times New Roman" panose="02020603050405020304" pitchFamily="18" charset="0"/>
              </a:rPr>
              <a:t> </a:t>
            </a:r>
            <a:r>
              <a:rPr lang="en-US" dirty="0">
                <a:solidFill>
                  <a:srgbClr val="0070C0"/>
                </a:solidFill>
                <a:latin typeface="Calibri" panose="020F0502020204030204" pitchFamily="34" charset="0"/>
                <a:ea typeface="SimSun" panose="02010600030101010101" pitchFamily="2" charset="-122"/>
                <a:cs typeface="Times New Roman" panose="02020603050405020304" pitchFamily="18" charset="0"/>
              </a:rPr>
              <a:t>Moses finished the work</a:t>
            </a:r>
            <a:r>
              <a:rPr lang="en-US" dirty="0">
                <a:latin typeface="Calibri" panose="020F0502020204030204" pitchFamily="34" charset="0"/>
                <a:ea typeface="SimSun" panose="02010600030101010101" pitchFamily="2" charset="-122"/>
                <a:cs typeface="Times New Roman" panose="02020603050405020304" pitchFamily="18" charset="0"/>
              </a:rPr>
              <a:t>.</a:t>
            </a:r>
          </a:p>
          <a:p>
            <a:endParaRPr lang="en-US" dirty="0" smtClean="0">
              <a:latin typeface="Calibri" panose="020F0502020204030204" pitchFamily="34" charset="0"/>
              <a:ea typeface="SimSun" panose="02010600030101010101" pitchFamily="2" charset="-122"/>
              <a:cs typeface="Times New Roman" panose="02020603050405020304" pitchFamily="18" charset="0"/>
            </a:endParaRPr>
          </a:p>
          <a:p>
            <a:r>
              <a:rPr lang="en-US" dirty="0" smtClean="0">
                <a:latin typeface="Calibri" panose="020F0502020204030204" pitchFamily="34" charset="0"/>
                <a:ea typeface="SimSun" panose="02010600030101010101" pitchFamily="2" charset="-122"/>
                <a:cs typeface="Times New Roman" panose="02020603050405020304" pitchFamily="18" charset="0"/>
              </a:rPr>
              <a:t>34</a:t>
            </a:r>
            <a:r>
              <a:rPr lang="en-US" dirty="0">
                <a:latin typeface="Calibri" panose="020F0502020204030204" pitchFamily="34" charset="0"/>
                <a:ea typeface="SimSun" panose="02010600030101010101" pitchFamily="2" charset="-122"/>
                <a:cs typeface="Times New Roman" panose="02020603050405020304" pitchFamily="18" charset="0"/>
              </a:rPr>
              <a:t> Then the cloud covered the tent of meeting, </a:t>
            </a:r>
            <a:endParaRPr lang="en-US" dirty="0" smtClean="0">
              <a:latin typeface="Calibri" panose="020F0502020204030204" pitchFamily="34" charset="0"/>
              <a:ea typeface="SimSun" panose="02010600030101010101" pitchFamily="2" charset="-122"/>
              <a:cs typeface="Times New Roman" panose="02020603050405020304" pitchFamily="18" charset="0"/>
            </a:endParaRPr>
          </a:p>
          <a:p>
            <a:r>
              <a:rPr lang="en-US" dirty="0" smtClean="0">
                <a:latin typeface="Calibri" panose="020F0502020204030204" pitchFamily="34" charset="0"/>
                <a:ea typeface="SimSun" panose="02010600030101010101" pitchFamily="2" charset="-122"/>
                <a:cs typeface="Times New Roman" panose="02020603050405020304" pitchFamily="18" charset="0"/>
              </a:rPr>
              <a:t>and</a:t>
            </a:r>
            <a:r>
              <a:rPr lang="en-US" dirty="0">
                <a:latin typeface="Calibri" panose="020F0502020204030204" pitchFamily="34" charset="0"/>
                <a:ea typeface="SimSun" panose="02010600030101010101" pitchFamily="2" charset="-122"/>
                <a:cs typeface="Times New Roman" panose="02020603050405020304" pitchFamily="18" charset="0"/>
              </a:rPr>
              <a:t> </a:t>
            </a:r>
            <a:r>
              <a:rPr lang="en-US" sz="2400" dirty="0">
                <a:solidFill>
                  <a:srgbClr val="0070C0"/>
                </a:solidFill>
                <a:latin typeface="Calibri" panose="020F0502020204030204" pitchFamily="34" charset="0"/>
                <a:ea typeface="SimSun" panose="02010600030101010101" pitchFamily="2" charset="-122"/>
                <a:cs typeface="Times New Roman" panose="02020603050405020304" pitchFamily="18" charset="0"/>
              </a:rPr>
              <a:t>the glory of the </a:t>
            </a:r>
            <a:r>
              <a:rPr lang="en-US" sz="2400" dirty="0" smtClean="0">
                <a:solidFill>
                  <a:srgbClr val="0070C0"/>
                </a:solidFill>
                <a:latin typeface="Calibri" panose="020F0502020204030204" pitchFamily="34" charset="0"/>
                <a:ea typeface="SimSun" panose="02010600030101010101" pitchFamily="2" charset="-122"/>
                <a:cs typeface="Times New Roman" panose="02020603050405020304" pitchFamily="18" charset="0"/>
              </a:rPr>
              <a:t>Lord filled </a:t>
            </a:r>
            <a:r>
              <a:rPr lang="en-US" sz="2400" dirty="0">
                <a:solidFill>
                  <a:srgbClr val="0070C0"/>
                </a:solidFill>
                <a:latin typeface="Calibri" panose="020F0502020204030204" pitchFamily="34" charset="0"/>
                <a:ea typeface="SimSun" panose="02010600030101010101" pitchFamily="2" charset="-122"/>
                <a:cs typeface="Times New Roman" panose="02020603050405020304" pitchFamily="18" charset="0"/>
              </a:rPr>
              <a:t>the tabernacle</a:t>
            </a:r>
            <a:r>
              <a:rPr lang="en-US" dirty="0">
                <a:latin typeface="Calibri" panose="020F0502020204030204" pitchFamily="34" charset="0"/>
                <a:ea typeface="SimSun" panose="02010600030101010101" pitchFamily="2" charset="-122"/>
                <a:cs typeface="Times New Roman" panose="02020603050405020304" pitchFamily="18" charset="0"/>
              </a:rPr>
              <a:t>. </a:t>
            </a:r>
            <a:endParaRPr lang="en-US" dirty="0" smtClean="0">
              <a:latin typeface="Calibri" panose="020F0502020204030204" pitchFamily="34" charset="0"/>
              <a:ea typeface="SimSun" panose="02010600030101010101" pitchFamily="2" charset="-122"/>
              <a:cs typeface="Times New Roman" panose="02020603050405020304" pitchFamily="18" charset="0"/>
            </a:endParaRPr>
          </a:p>
          <a:p>
            <a:endParaRPr lang="en-US" dirty="0">
              <a:latin typeface="Calibri" panose="020F0502020204030204" pitchFamily="34" charset="0"/>
              <a:ea typeface="SimSun" panose="02010600030101010101" pitchFamily="2" charset="-122"/>
              <a:cs typeface="Times New Roman" panose="02020603050405020304" pitchFamily="18" charset="0"/>
            </a:endParaRPr>
          </a:p>
          <a:p>
            <a:r>
              <a:rPr lang="en-US" dirty="0" smtClean="0">
                <a:latin typeface="Calibri" panose="020F0502020204030204" pitchFamily="34" charset="0"/>
                <a:ea typeface="SimSun" panose="02010600030101010101" pitchFamily="2" charset="-122"/>
                <a:cs typeface="Times New Roman" panose="02020603050405020304" pitchFamily="18" charset="0"/>
              </a:rPr>
              <a:t>35</a:t>
            </a:r>
            <a:r>
              <a:rPr lang="en-US" dirty="0">
                <a:latin typeface="Calibri" panose="020F0502020204030204" pitchFamily="34" charset="0"/>
                <a:ea typeface="SimSun" panose="02010600030101010101" pitchFamily="2" charset="-122"/>
                <a:cs typeface="Times New Roman" panose="02020603050405020304" pitchFamily="18" charset="0"/>
              </a:rPr>
              <a:t> And </a:t>
            </a:r>
            <a:r>
              <a:rPr lang="en-US" sz="2400" dirty="0">
                <a:solidFill>
                  <a:srgbClr val="0070C0"/>
                </a:solidFill>
                <a:latin typeface="Calibri" panose="020F0502020204030204" pitchFamily="34" charset="0"/>
                <a:ea typeface="SimSun" panose="02010600030101010101" pitchFamily="2" charset="-122"/>
                <a:cs typeface="Times New Roman" panose="02020603050405020304" pitchFamily="18" charset="0"/>
              </a:rPr>
              <a:t>Moses was not able to enter the tent </a:t>
            </a:r>
            <a:r>
              <a:rPr lang="en-US" dirty="0">
                <a:latin typeface="Calibri" panose="020F0502020204030204" pitchFamily="34" charset="0"/>
                <a:ea typeface="SimSun" panose="02010600030101010101" pitchFamily="2" charset="-122"/>
                <a:cs typeface="Times New Roman" panose="02020603050405020304" pitchFamily="18" charset="0"/>
              </a:rPr>
              <a:t>of meeting because the cloud settled on it, </a:t>
            </a:r>
            <a:endParaRPr lang="en-US" dirty="0" smtClean="0">
              <a:latin typeface="Calibri" panose="020F0502020204030204" pitchFamily="34" charset="0"/>
              <a:ea typeface="SimSun" panose="02010600030101010101" pitchFamily="2" charset="-122"/>
              <a:cs typeface="Times New Roman" panose="02020603050405020304" pitchFamily="18" charset="0"/>
            </a:endParaRPr>
          </a:p>
          <a:p>
            <a:r>
              <a:rPr lang="en-US" dirty="0" smtClean="0">
                <a:latin typeface="Calibri" panose="020F0502020204030204" pitchFamily="34" charset="0"/>
                <a:ea typeface="SimSun" panose="02010600030101010101" pitchFamily="2" charset="-122"/>
                <a:cs typeface="Times New Roman" panose="02020603050405020304" pitchFamily="18" charset="0"/>
              </a:rPr>
              <a:t>and </a:t>
            </a:r>
            <a:r>
              <a:rPr lang="en-US" sz="2400" dirty="0">
                <a:solidFill>
                  <a:srgbClr val="0070C0"/>
                </a:solidFill>
                <a:latin typeface="Calibri" panose="020F0502020204030204" pitchFamily="34" charset="0"/>
                <a:ea typeface="SimSun" panose="02010600030101010101" pitchFamily="2" charset="-122"/>
                <a:cs typeface="Times New Roman" panose="02020603050405020304" pitchFamily="18" charset="0"/>
              </a:rPr>
              <a:t>the glory of the Lord filled the tabernacle. </a:t>
            </a:r>
            <a:endParaRPr lang="en-US" dirty="0">
              <a:solidFill>
                <a:srgbClr val="0070C0"/>
              </a:solidFill>
            </a:endParaRPr>
          </a:p>
        </p:txBody>
      </p:sp>
    </p:spTree>
    <p:extLst>
      <p:ext uri="{BB962C8B-B14F-4D97-AF65-F5344CB8AC3E}">
        <p14:creationId xmlns:p14="http://schemas.microsoft.com/office/powerpoint/2010/main" val="2869586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59E600A-1CEA-4F39-B073-DEB92300A5F4}" type="slidenum">
              <a:rPr lang="en-US" smtClean="0"/>
              <a:t>6</a:t>
            </a:fld>
            <a:endParaRPr lang="en-US"/>
          </a:p>
        </p:txBody>
      </p:sp>
      <p:sp>
        <p:nvSpPr>
          <p:cNvPr id="3" name="Rectangle 2"/>
          <p:cNvSpPr/>
          <p:nvPr/>
        </p:nvSpPr>
        <p:spPr>
          <a:xfrm>
            <a:off x="958163" y="3629032"/>
            <a:ext cx="6528487" cy="2339102"/>
          </a:xfrm>
          <a:prstGeom prst="rect">
            <a:avLst/>
          </a:prstGeom>
        </p:spPr>
        <p:txBody>
          <a:bodyPr wrap="square">
            <a:spAutoFit/>
          </a:bodyPr>
          <a:lstStyle/>
          <a:p>
            <a:r>
              <a:rPr lang="en-US" sz="2400" b="1" dirty="0">
                <a:latin typeface="Calibri" panose="020F0502020204030204" pitchFamily="34" charset="0"/>
                <a:ea typeface="SimSun" panose="02010600030101010101" pitchFamily="2" charset="-122"/>
                <a:cs typeface="Times New Roman" panose="02020603050405020304" pitchFamily="18" charset="0"/>
              </a:rPr>
              <a:t>Leviticus 10:1 – </a:t>
            </a:r>
            <a:r>
              <a:rPr lang="en-US" sz="2400" b="1" dirty="0" smtClean="0">
                <a:latin typeface="Calibri" panose="020F0502020204030204" pitchFamily="34" charset="0"/>
                <a:ea typeface="SimSun" panose="02010600030101010101" pitchFamily="2" charset="-122"/>
                <a:cs typeface="Times New Roman" panose="02020603050405020304" pitchFamily="18" charset="0"/>
              </a:rPr>
              <a:t>2a</a:t>
            </a:r>
            <a:endParaRPr lang="en-US" sz="2400" dirty="0">
              <a:latin typeface="Calibri" panose="020F0502020204030204" pitchFamily="34" charset="0"/>
              <a:ea typeface="SimSun" panose="02010600030101010101" pitchFamily="2" charset="-122"/>
              <a:cs typeface="Times New Roman" panose="02020603050405020304" pitchFamily="18" charset="0"/>
            </a:endParaRPr>
          </a:p>
          <a:p>
            <a:endParaRPr lang="en-US" dirty="0" smtClean="0">
              <a:latin typeface="Calibri" panose="020F0502020204030204" pitchFamily="34" charset="0"/>
              <a:ea typeface="SimSun" panose="02010600030101010101" pitchFamily="2" charset="-122"/>
              <a:cs typeface="Times New Roman" panose="02020603050405020304" pitchFamily="18" charset="0"/>
            </a:endParaRPr>
          </a:p>
          <a:p>
            <a:r>
              <a:rPr lang="en-US" dirty="0" smtClean="0">
                <a:latin typeface="Calibri" panose="020F0502020204030204" pitchFamily="34" charset="0"/>
                <a:ea typeface="SimSun" panose="02010600030101010101" pitchFamily="2" charset="-122"/>
                <a:cs typeface="Times New Roman" panose="02020603050405020304" pitchFamily="18" charset="0"/>
              </a:rPr>
              <a:t>10</a:t>
            </a:r>
            <a:r>
              <a:rPr lang="en-US" dirty="0">
                <a:latin typeface="Calibri" panose="020F0502020204030204" pitchFamily="34" charset="0"/>
                <a:ea typeface="SimSun" panose="02010600030101010101" pitchFamily="2" charset="-122"/>
                <a:cs typeface="Times New Roman" panose="02020603050405020304" pitchFamily="18" charset="0"/>
              </a:rPr>
              <a:t> Now </a:t>
            </a:r>
            <a:r>
              <a:rPr lang="en-US" dirty="0" err="1">
                <a:latin typeface="Calibri" panose="020F0502020204030204" pitchFamily="34" charset="0"/>
                <a:ea typeface="SimSun" panose="02010600030101010101" pitchFamily="2" charset="-122"/>
                <a:cs typeface="Times New Roman" panose="02020603050405020304" pitchFamily="18" charset="0"/>
              </a:rPr>
              <a:t>Nadab</a:t>
            </a:r>
            <a:r>
              <a:rPr lang="en-US" dirty="0">
                <a:latin typeface="Calibri" panose="020F0502020204030204" pitchFamily="34" charset="0"/>
                <a:ea typeface="SimSun" panose="02010600030101010101" pitchFamily="2" charset="-122"/>
                <a:cs typeface="Times New Roman" panose="02020603050405020304" pitchFamily="18" charset="0"/>
              </a:rPr>
              <a:t> and </a:t>
            </a:r>
            <a:r>
              <a:rPr lang="en-US" dirty="0" err="1">
                <a:latin typeface="Calibri" panose="020F0502020204030204" pitchFamily="34" charset="0"/>
                <a:ea typeface="SimSun" panose="02010600030101010101" pitchFamily="2" charset="-122"/>
                <a:cs typeface="Times New Roman" panose="02020603050405020304" pitchFamily="18" charset="0"/>
              </a:rPr>
              <a:t>Abihu</a:t>
            </a:r>
            <a:r>
              <a:rPr lang="en-US" dirty="0">
                <a:latin typeface="Calibri" panose="020F0502020204030204" pitchFamily="34" charset="0"/>
                <a:ea typeface="SimSun" panose="02010600030101010101" pitchFamily="2" charset="-122"/>
                <a:cs typeface="Times New Roman" panose="02020603050405020304" pitchFamily="18" charset="0"/>
              </a:rPr>
              <a:t>, the </a:t>
            </a:r>
            <a:r>
              <a:rPr lang="en-US" sz="2000" dirty="0">
                <a:solidFill>
                  <a:srgbClr val="0070C0"/>
                </a:solidFill>
                <a:latin typeface="Calibri" panose="020F0502020204030204" pitchFamily="34" charset="0"/>
                <a:ea typeface="SimSun" panose="02010600030101010101" pitchFamily="2" charset="-122"/>
                <a:cs typeface="Times New Roman" panose="02020603050405020304" pitchFamily="18" charset="0"/>
              </a:rPr>
              <a:t>sons of Aaron</a:t>
            </a:r>
            <a:r>
              <a:rPr lang="en-US" dirty="0" smtClean="0">
                <a:latin typeface="Calibri" panose="020F0502020204030204" pitchFamily="34" charset="0"/>
                <a:ea typeface="SimSun" panose="02010600030101010101" pitchFamily="2" charset="-122"/>
                <a:cs typeface="Times New Roman" panose="02020603050405020304" pitchFamily="18" charset="0"/>
              </a:rPr>
              <a:t>,… offered</a:t>
            </a:r>
            <a:r>
              <a:rPr lang="en-US" dirty="0">
                <a:latin typeface="Calibri" panose="020F0502020204030204" pitchFamily="34" charset="0"/>
                <a:ea typeface="SimSun" panose="02010600030101010101" pitchFamily="2" charset="-122"/>
                <a:cs typeface="Times New Roman" panose="02020603050405020304" pitchFamily="18" charset="0"/>
              </a:rPr>
              <a:t> </a:t>
            </a:r>
            <a:r>
              <a:rPr lang="en-US" dirty="0" smtClean="0">
                <a:latin typeface="Calibri" panose="020F0502020204030204" pitchFamily="34" charset="0"/>
                <a:ea typeface="SimSun" panose="02010600030101010101" pitchFamily="2" charset="-122"/>
                <a:cs typeface="Times New Roman" panose="02020603050405020304" pitchFamily="18" charset="0"/>
              </a:rPr>
              <a:t>unauthorized</a:t>
            </a:r>
            <a:r>
              <a:rPr lang="en-US" dirty="0">
                <a:latin typeface="Calibri" panose="020F0502020204030204" pitchFamily="34" charset="0"/>
                <a:ea typeface="SimSun" panose="02010600030101010101" pitchFamily="2" charset="-122"/>
                <a:cs typeface="Times New Roman" panose="02020603050405020304" pitchFamily="18" charset="0"/>
              </a:rPr>
              <a:t> fire before the Lord, </a:t>
            </a:r>
            <a:endParaRPr lang="en-US" dirty="0" smtClean="0">
              <a:latin typeface="Calibri" panose="020F0502020204030204" pitchFamily="34" charset="0"/>
              <a:ea typeface="SimSun" panose="02010600030101010101" pitchFamily="2" charset="-122"/>
              <a:cs typeface="Times New Roman" panose="02020603050405020304" pitchFamily="18" charset="0"/>
            </a:endParaRPr>
          </a:p>
          <a:p>
            <a:r>
              <a:rPr lang="en-US" dirty="0" smtClean="0">
                <a:latin typeface="Calibri" panose="020F0502020204030204" pitchFamily="34" charset="0"/>
                <a:ea typeface="SimSun" panose="02010600030101010101" pitchFamily="2" charset="-122"/>
                <a:cs typeface="Times New Roman" panose="02020603050405020304" pitchFamily="18" charset="0"/>
              </a:rPr>
              <a:t>which </a:t>
            </a:r>
            <a:r>
              <a:rPr lang="en-US" dirty="0">
                <a:latin typeface="Calibri" panose="020F0502020204030204" pitchFamily="34" charset="0"/>
                <a:ea typeface="SimSun" panose="02010600030101010101" pitchFamily="2" charset="-122"/>
                <a:cs typeface="Times New Roman" panose="02020603050405020304" pitchFamily="18" charset="0"/>
              </a:rPr>
              <a:t>he had not commanded them. </a:t>
            </a:r>
            <a:endParaRPr lang="en-US" dirty="0" smtClean="0">
              <a:latin typeface="Calibri" panose="020F0502020204030204" pitchFamily="34" charset="0"/>
              <a:ea typeface="SimSun" panose="02010600030101010101" pitchFamily="2" charset="-122"/>
              <a:cs typeface="Times New Roman" panose="02020603050405020304" pitchFamily="18" charset="0"/>
            </a:endParaRPr>
          </a:p>
          <a:p>
            <a:r>
              <a:rPr lang="en-US" dirty="0" smtClean="0">
                <a:latin typeface="Calibri" panose="020F0502020204030204" pitchFamily="34" charset="0"/>
                <a:ea typeface="SimSun" panose="02010600030101010101" pitchFamily="2" charset="-122"/>
                <a:cs typeface="Times New Roman" panose="02020603050405020304" pitchFamily="18" charset="0"/>
              </a:rPr>
              <a:t>2</a:t>
            </a:r>
            <a:r>
              <a:rPr lang="en-US" dirty="0">
                <a:latin typeface="Calibri" panose="020F0502020204030204" pitchFamily="34" charset="0"/>
                <a:ea typeface="SimSun" panose="02010600030101010101" pitchFamily="2" charset="-122"/>
                <a:cs typeface="Times New Roman" panose="02020603050405020304" pitchFamily="18" charset="0"/>
              </a:rPr>
              <a:t> </a:t>
            </a:r>
            <a:r>
              <a:rPr lang="en-US" sz="2400" dirty="0">
                <a:solidFill>
                  <a:srgbClr val="0070C0"/>
                </a:solidFill>
                <a:latin typeface="Calibri" panose="020F0502020204030204" pitchFamily="34" charset="0"/>
                <a:ea typeface="SimSun" panose="02010600030101010101" pitchFamily="2" charset="-122"/>
                <a:cs typeface="Times New Roman" panose="02020603050405020304" pitchFamily="18" charset="0"/>
              </a:rPr>
              <a:t>And fire came out from before the Lord and consumed them, and they died before the Lord</a:t>
            </a:r>
            <a:r>
              <a:rPr lang="en-US" sz="2400" dirty="0" smtClean="0">
                <a:solidFill>
                  <a:srgbClr val="0070C0"/>
                </a:solidFill>
                <a:latin typeface="Calibri" panose="020F0502020204030204" pitchFamily="34" charset="0"/>
                <a:ea typeface="SimSun" panose="02010600030101010101" pitchFamily="2" charset="-122"/>
                <a:cs typeface="Times New Roman" panose="02020603050405020304" pitchFamily="18" charset="0"/>
              </a:rPr>
              <a:t>.</a:t>
            </a:r>
          </a:p>
        </p:txBody>
      </p:sp>
      <p:pic>
        <p:nvPicPr>
          <p:cNvPr id="4" name="Picture 2" descr="I:\jaWriting\Leviticus\nukeFridgeComic.jpg"/>
          <p:cNvPicPr>
            <a:picLocks noChangeAspect="1" noChangeArrowheads="1"/>
          </p:cNvPicPr>
          <p:nvPr/>
        </p:nvPicPr>
        <p:blipFill rotWithShape="1">
          <a:blip r:embed="rId2">
            <a:extLst>
              <a:ext uri="{28A0092B-C50C-407E-A947-70E740481C1C}">
                <a14:useLocalDpi xmlns:a14="http://schemas.microsoft.com/office/drawing/2010/main" val="0"/>
              </a:ext>
            </a:extLst>
          </a:blip>
          <a:srcRect l="49023" t="47682" b="8292"/>
          <a:stretch/>
        </p:blipFill>
        <p:spPr bwMode="auto">
          <a:xfrm>
            <a:off x="2267876" y="121920"/>
            <a:ext cx="3909060" cy="3388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971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Three basic states in OT</a:t>
            </a:r>
            <a:endParaRPr lang="en-US" dirty="0"/>
          </a:p>
        </p:txBody>
      </p:sp>
      <p:sp>
        <p:nvSpPr>
          <p:cNvPr id="4" name="Content Placeholder 3"/>
          <p:cNvSpPr>
            <a:spLocks noGrp="1"/>
          </p:cNvSpPr>
          <p:nvPr>
            <p:ph idx="1"/>
          </p:nvPr>
        </p:nvSpPr>
        <p:spPr/>
        <p:txBody>
          <a:bodyPr/>
          <a:lstStyle/>
          <a:p>
            <a:r>
              <a:rPr lang="en-US" dirty="0" smtClean="0"/>
              <a:t>Clean</a:t>
            </a:r>
          </a:p>
          <a:p>
            <a:r>
              <a:rPr lang="en-US" dirty="0" smtClean="0"/>
              <a:t>Unclean</a:t>
            </a:r>
          </a:p>
          <a:p>
            <a:r>
              <a:rPr lang="en-US" dirty="0" smtClean="0"/>
              <a:t>Holy</a:t>
            </a:r>
          </a:p>
        </p:txBody>
      </p:sp>
      <p:sp>
        <p:nvSpPr>
          <p:cNvPr id="2" name="Slide Number Placeholder 1"/>
          <p:cNvSpPr>
            <a:spLocks noGrp="1"/>
          </p:cNvSpPr>
          <p:nvPr>
            <p:ph type="sldNum" sz="quarter" idx="12"/>
          </p:nvPr>
        </p:nvSpPr>
        <p:spPr/>
        <p:txBody>
          <a:bodyPr/>
          <a:lstStyle/>
          <a:p>
            <a:fld id="{B59E600A-1CEA-4F39-B073-DEB92300A5F4}" type="slidenum">
              <a:rPr lang="en-US" smtClean="0"/>
              <a:t>7</a:t>
            </a:fld>
            <a:endParaRPr lang="en-US"/>
          </a:p>
        </p:txBody>
      </p:sp>
    </p:spTree>
    <p:extLst>
      <p:ext uri="{BB962C8B-B14F-4D97-AF65-F5344CB8AC3E}">
        <p14:creationId xmlns:p14="http://schemas.microsoft.com/office/powerpoint/2010/main" val="37505503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365" y="83186"/>
            <a:ext cx="8818819" cy="5479414"/>
          </a:xfrm>
        </p:spPr>
      </p:pic>
      <p:sp>
        <p:nvSpPr>
          <p:cNvPr id="4" name="Slide Number Placeholder 3"/>
          <p:cNvSpPr>
            <a:spLocks noGrp="1"/>
          </p:cNvSpPr>
          <p:nvPr>
            <p:ph type="sldNum" sz="quarter" idx="12"/>
          </p:nvPr>
        </p:nvSpPr>
        <p:spPr/>
        <p:txBody>
          <a:bodyPr/>
          <a:lstStyle/>
          <a:p>
            <a:fld id="{B59E600A-1CEA-4F39-B073-DEB92300A5F4}" type="slidenum">
              <a:rPr lang="en-US" smtClean="0"/>
              <a:t>8</a:t>
            </a:fld>
            <a:endParaRPr lang="en-US"/>
          </a:p>
        </p:txBody>
      </p:sp>
    </p:spTree>
    <p:extLst>
      <p:ext uri="{BB962C8B-B14F-4D97-AF65-F5344CB8AC3E}">
        <p14:creationId xmlns:p14="http://schemas.microsoft.com/office/powerpoint/2010/main" val="3052243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Heart Surgery</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2233" y="1825625"/>
            <a:ext cx="7739533" cy="4351338"/>
          </a:xfrm>
        </p:spPr>
      </p:pic>
      <p:sp>
        <p:nvSpPr>
          <p:cNvPr id="4" name="Slide Number Placeholder 3"/>
          <p:cNvSpPr>
            <a:spLocks noGrp="1"/>
          </p:cNvSpPr>
          <p:nvPr>
            <p:ph type="sldNum" sz="quarter" idx="12"/>
          </p:nvPr>
        </p:nvSpPr>
        <p:spPr/>
        <p:txBody>
          <a:bodyPr/>
          <a:lstStyle/>
          <a:p>
            <a:fld id="{B59E600A-1CEA-4F39-B073-DEB92300A5F4}" type="slidenum">
              <a:rPr lang="en-US" smtClean="0"/>
              <a:t>9</a:t>
            </a:fld>
            <a:endParaRPr lang="en-US"/>
          </a:p>
        </p:txBody>
      </p:sp>
    </p:spTree>
    <p:extLst>
      <p:ext uri="{BB962C8B-B14F-4D97-AF65-F5344CB8AC3E}">
        <p14:creationId xmlns:p14="http://schemas.microsoft.com/office/powerpoint/2010/main" val="38512005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1176</TotalTime>
  <Words>386</Words>
  <Application>Microsoft Office PowerPoint</Application>
  <PresentationFormat>On-screen Show (4:3)</PresentationFormat>
  <Paragraphs>202</Paragraphs>
  <Slides>34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等线</vt:lpstr>
      <vt:lpstr>等线 Light</vt:lpstr>
      <vt:lpstr>SimSun</vt:lpstr>
      <vt:lpstr>Arial</vt:lpstr>
      <vt:lpstr>Calibri</vt:lpstr>
      <vt:lpstr>Calibri Light</vt:lpstr>
      <vt:lpstr>Georgia</vt:lpstr>
      <vt:lpstr>Times New Roman</vt:lpstr>
      <vt:lpstr>Office Theme</vt:lpstr>
      <vt:lpstr>“Cleaning House”  Leviticus (Part 2 of 2)</vt:lpstr>
      <vt:lpstr>Review of Leviticus Part 1</vt:lpstr>
      <vt:lpstr>Key Themes of Leviticus </vt:lpstr>
      <vt:lpstr>PowerPoint Presentation</vt:lpstr>
      <vt:lpstr>PowerPoint Presentation</vt:lpstr>
      <vt:lpstr>PowerPoint Presentation</vt:lpstr>
      <vt:lpstr>Three basic states in OT</vt:lpstr>
      <vt:lpstr>PowerPoint Presentation</vt:lpstr>
      <vt:lpstr>Open Heart Surgery</vt:lpstr>
      <vt:lpstr>Heart Valves</vt:lpstr>
      <vt:lpstr>Industrial Clean Room</vt:lpstr>
      <vt:lpstr>PowerPoint Presentation</vt:lpstr>
      <vt:lpstr>Floor Layout</vt:lpstr>
      <vt:lpstr>PowerPoint Presentation</vt:lpstr>
      <vt:lpstr>PowerPoint Presentation</vt:lpstr>
      <vt:lpstr>PowerPoint Presentation</vt:lpstr>
      <vt:lpstr>PowerPoint Presentation</vt:lpstr>
      <vt:lpstr>PowerPoint Presentation</vt:lpstr>
      <vt:lpstr>PowerPoint Presentation</vt:lpstr>
      <vt:lpstr>Iron Mining</vt:lpstr>
      <vt:lpstr>Key Takeaways  (Leviticus Part 1): </vt:lpstr>
      <vt:lpstr>The Book of Leviticus “The Levitical laws”, “The manual of the Priest”</vt:lpstr>
      <vt:lpstr>Sacrifice – offerings (Leviticus 1 – 7)</vt:lpstr>
      <vt:lpstr>Priesthood (Leviticus 8 – 10)</vt:lpstr>
      <vt:lpstr>Worship</vt:lpstr>
      <vt:lpstr>PowerPoint Presentation</vt:lpstr>
      <vt:lpstr>PowerPoint Presentation</vt:lpstr>
      <vt:lpstr>PowerPoint Presentation</vt:lpstr>
      <vt:lpstr>Revelation 3:20  (ESV) </vt:lpstr>
      <vt:lpstr>Revelation 3:19-20  (ESV) </vt:lpstr>
      <vt:lpstr>Revelation 3:19-20  (ESV) </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is Meaningless?</dc:title>
  <dc:creator>Jim Arneberg</dc:creator>
  <cp:lastModifiedBy>Jim Arneberg</cp:lastModifiedBy>
  <cp:revision>296</cp:revision>
  <dcterms:created xsi:type="dcterms:W3CDTF">2016-09-07T06:43:00Z</dcterms:created>
  <dcterms:modified xsi:type="dcterms:W3CDTF">2018-02-04T07:41:01Z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