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61" r:id="rId3"/>
    <p:sldId id="286" r:id="rId4"/>
    <p:sldId id="295" r:id="rId5"/>
    <p:sldId id="270" r:id="rId6"/>
    <p:sldId id="296" r:id="rId7"/>
    <p:sldId id="301" r:id="rId8"/>
    <p:sldId id="302" r:id="rId9"/>
    <p:sldId id="303" r:id="rId10"/>
    <p:sldId id="304" r:id="rId11"/>
    <p:sldId id="305" r:id="rId12"/>
    <p:sldId id="30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6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376" autoAdjust="0"/>
  </p:normalViewPr>
  <p:slideViewPr>
    <p:cSldViewPr snapToGrid="0">
      <p:cViewPr varScale="1">
        <p:scale>
          <a:sx n="85" d="100"/>
          <a:sy n="85" d="100"/>
        </p:scale>
        <p:origin x="84" y="1596"/>
      </p:cViewPr>
      <p:guideLst>
        <p:guide orient="horz" pos="2184"/>
        <p:guide pos="600"/>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677E41-1C7C-41BB-A01C-1591A00ECE67}" type="datetimeFigureOut">
              <a:rPr lang="en-US" smtClean="0"/>
              <a:t>1/18/2018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489F9D-5A25-4709-BC88-750DE6179596}" type="slidenum">
              <a:rPr lang="en-US" smtClean="0"/>
              <a:t>‹#›</a:t>
            </a:fld>
            <a:endParaRPr lang="en-US"/>
          </a:p>
        </p:txBody>
      </p:sp>
    </p:spTree>
    <p:extLst>
      <p:ext uri="{BB962C8B-B14F-4D97-AF65-F5344CB8AC3E}">
        <p14:creationId xmlns:p14="http://schemas.microsoft.com/office/powerpoint/2010/main" val="177273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in Exodus where God gives Israel their first traditions and laws. </a:t>
            </a:r>
          </a:p>
          <a:p>
            <a:endParaRPr lang="en-US" dirty="0"/>
          </a:p>
          <a:p>
            <a:r>
              <a:rPr lang="en-US" dirty="0"/>
              <a:t>Traditions are important because they help to keep the community together; they also contribute to build up an identity; they also help explaining some fundamentals of our history. Some branches of Christianity are against traditions, but I don’t think that is correct. What surely we should be aware of is that traditions should never become the reason for our being; traditions are just tools to remember what constituted us as people, and to keep us together as community; they are not an end on themselves, but are certainly useful. </a:t>
            </a:r>
          </a:p>
          <a:p>
            <a:endParaRPr lang="en-US" dirty="0"/>
          </a:p>
          <a:p>
            <a:r>
              <a:rPr lang="en-US" dirty="0"/>
              <a:t>The book of Exodus describes some traditions that God required the people of Israel to observe. </a:t>
            </a:r>
          </a:p>
          <a:p>
            <a:endParaRPr lang="en-US" dirty="0"/>
          </a:p>
          <a:p>
            <a:r>
              <a:rPr lang="en-US" dirty="0"/>
              <a:t>For example,</a:t>
            </a:r>
          </a:p>
          <a:p>
            <a:endParaRPr lang="en-US" dirty="0"/>
          </a:p>
        </p:txBody>
      </p:sp>
      <p:sp>
        <p:nvSpPr>
          <p:cNvPr id="4" name="Slide Number Placeholder 3"/>
          <p:cNvSpPr>
            <a:spLocks noGrp="1"/>
          </p:cNvSpPr>
          <p:nvPr>
            <p:ph type="sldNum" sz="quarter" idx="10"/>
          </p:nvPr>
        </p:nvSpPr>
        <p:spPr/>
        <p:txBody>
          <a:bodyPr/>
          <a:lstStyle/>
          <a:p>
            <a:fld id="{8F489F9D-5A25-4709-BC88-750DE6179596}" type="slidenum">
              <a:rPr lang="en-US" smtClean="0"/>
              <a:t>2</a:t>
            </a:fld>
            <a:endParaRPr lang="en-US"/>
          </a:p>
        </p:txBody>
      </p:sp>
    </p:spTree>
    <p:extLst>
      <p:ext uri="{BB962C8B-B14F-4D97-AF65-F5344CB8AC3E}">
        <p14:creationId xmlns:p14="http://schemas.microsoft.com/office/powerpoint/2010/main" val="1098424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Human relations be based on honesty and truth. Here God calls for honesty as regards the reputation of one’s neighbors. Giving false testimony (20:16) does not happen only in a court situation, but occurs whenever we lie about or slander someone else. Such speech is morally wrong because it destroys the integrity of the one telling the lie and the reputation of the one lied about. </a:t>
            </a:r>
          </a:p>
          <a:p>
            <a:endParaRPr lang="en-US" dirty="0"/>
          </a:p>
          <a:p>
            <a:endParaRPr lang="en-US" dirty="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8F489F9D-5A25-4709-BC88-750DE6179596}" type="slidenum">
              <a:rPr lang="en-US" smtClean="0"/>
              <a:t>11</a:t>
            </a:fld>
            <a:endParaRPr lang="en-US"/>
          </a:p>
        </p:txBody>
      </p:sp>
    </p:spTree>
    <p:extLst>
      <p:ext uri="{BB962C8B-B14F-4D97-AF65-F5344CB8AC3E}">
        <p14:creationId xmlns:p14="http://schemas.microsoft.com/office/powerpoint/2010/main" val="1006780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Covet, or craving, desiring for one self.</a:t>
            </a:r>
          </a:p>
          <a:p>
            <a:endParaRPr lang="en-US" dirty="0"/>
          </a:p>
          <a:p>
            <a:r>
              <a:rPr lang="en-US" dirty="0"/>
              <a:t>It does not mean a person cannot admire something that someone else owns or has done. Rather, it refers to the corrosive desire that undermines good relationships between people</a:t>
            </a:r>
          </a:p>
          <a:p>
            <a:endParaRPr lang="en-US" dirty="0"/>
          </a:p>
          <a:p>
            <a:r>
              <a:rPr lang="en-US" dirty="0"/>
              <a:t>The commandments have now addressed every possible human relationship—the relationship with God, with one’s immediate family, and with the wider society—and have laid a strong and stable foundation for the nation that God is creating. Trustworthiness and respect for others are essential because no society built on false relationships can survive the instability and trouble that flow from such relationships. Deceit, lies, corruption, exploitation, violent relationships, intimidation and a lack of respect have all weakened attempts to build free and independent nations</a:t>
            </a:r>
          </a:p>
          <a:p>
            <a:endParaRPr lang="en-US" dirty="0"/>
          </a:p>
          <a:p>
            <a:endParaRPr lang="en-US" dirty="0"/>
          </a:p>
          <a:p>
            <a:endParaRPr lang="en-US" dirty="0"/>
          </a:p>
          <a:p>
            <a:endParaRPr lang="en-US" dirty="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8F489F9D-5A25-4709-BC88-750DE6179596}" type="slidenum">
              <a:rPr lang="en-US" smtClean="0"/>
              <a:t>12</a:t>
            </a:fld>
            <a:endParaRPr lang="en-US"/>
          </a:p>
        </p:txBody>
      </p:sp>
    </p:spTree>
    <p:extLst>
      <p:ext uri="{BB962C8B-B14F-4D97-AF65-F5344CB8AC3E}">
        <p14:creationId xmlns:p14="http://schemas.microsoft.com/office/powerpoint/2010/main" val="4094196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Traditions:  12:2-6;  12:25-26</a:t>
            </a:r>
          </a:p>
          <a:p>
            <a:endParaRPr lang="en-US" dirty="0"/>
          </a:p>
          <a:p>
            <a:r>
              <a:rPr lang="en-US" dirty="0"/>
              <a:t>Notice the change in calendar;</a:t>
            </a:r>
          </a:p>
          <a:p>
            <a:r>
              <a:rPr lang="en-US" dirty="0"/>
              <a:t>            the tradition itself;</a:t>
            </a:r>
          </a:p>
          <a:p>
            <a:r>
              <a:rPr lang="en-US" dirty="0"/>
              <a:t>            the perpetuity of it;</a:t>
            </a:r>
          </a:p>
          <a:p>
            <a:r>
              <a:rPr lang="en-US" dirty="0"/>
              <a:t>            the passing it to next generations.</a:t>
            </a:r>
          </a:p>
        </p:txBody>
      </p:sp>
      <p:sp>
        <p:nvSpPr>
          <p:cNvPr id="4" name="Slide Number Placeholder 3"/>
          <p:cNvSpPr>
            <a:spLocks noGrp="1"/>
          </p:cNvSpPr>
          <p:nvPr>
            <p:ph type="sldNum" sz="quarter" idx="10"/>
          </p:nvPr>
        </p:nvSpPr>
        <p:spPr/>
        <p:txBody>
          <a:bodyPr/>
          <a:lstStyle/>
          <a:p>
            <a:fld id="{8F489F9D-5A25-4709-BC88-750DE6179596}" type="slidenum">
              <a:rPr lang="en-US" smtClean="0"/>
              <a:t>3</a:t>
            </a:fld>
            <a:endParaRPr lang="en-US"/>
          </a:p>
        </p:txBody>
      </p:sp>
    </p:spTree>
    <p:extLst>
      <p:ext uri="{BB962C8B-B14F-4D97-AF65-F5344CB8AC3E}">
        <p14:creationId xmlns:p14="http://schemas.microsoft.com/office/powerpoint/2010/main" val="2025583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Laws: The most famous being the Ten Commandments. 24:12</a:t>
            </a:r>
          </a:p>
          <a:p>
            <a:endParaRPr lang="en-US" dirty="0"/>
          </a:p>
          <a:p>
            <a:r>
              <a:rPr lang="en-US" dirty="0"/>
              <a:t>This is one of the rare instances where the Bible affirms part of Scripture to be actually written by God. Most of the content of our Bibles was not dictated by God; it is important for us to understand that.  </a:t>
            </a:r>
          </a:p>
          <a:p>
            <a:endParaRPr lang="en-US" dirty="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8F489F9D-5A25-4709-BC88-750DE6179596}" type="slidenum">
              <a:rPr lang="en-US" smtClean="0"/>
              <a:t>4</a:t>
            </a:fld>
            <a:endParaRPr lang="en-US"/>
          </a:p>
        </p:txBody>
      </p:sp>
    </p:spTree>
    <p:extLst>
      <p:ext uri="{BB962C8B-B14F-4D97-AF65-F5344CB8AC3E}">
        <p14:creationId xmlns:p14="http://schemas.microsoft.com/office/powerpoint/2010/main" val="1848610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Certainly a nation with very humble origins; they were slaves. And by their own admission, they did not make a revolution and liberated themselves; it was God who liberated them, just as a father takes his son out of trouble. That is one more reason why God calls Israel his “son.” (4:22)</a:t>
            </a:r>
          </a:p>
          <a:p>
            <a:endParaRPr lang="en-US" dirty="0"/>
          </a:p>
          <a:p>
            <a:r>
              <a:rPr lang="en-US" dirty="0"/>
              <a:t>Don’t forget, they are NOT a nation with race or ethnic or blood purity; they are rather a mixed group of people, although certainly the majority of them would be descendants of the 12 sons of Jacob. </a:t>
            </a:r>
          </a:p>
          <a:p>
            <a:endParaRPr lang="en-US" dirty="0"/>
          </a:p>
          <a:p>
            <a:r>
              <a:rPr lang="en-US" dirty="0"/>
              <a:t> </a:t>
            </a:r>
          </a:p>
        </p:txBody>
      </p:sp>
      <p:sp>
        <p:nvSpPr>
          <p:cNvPr id="4" name="Slide Number Placeholder 3"/>
          <p:cNvSpPr>
            <a:spLocks noGrp="1"/>
          </p:cNvSpPr>
          <p:nvPr>
            <p:ph type="sldNum" sz="quarter" idx="10"/>
          </p:nvPr>
        </p:nvSpPr>
        <p:spPr/>
        <p:txBody>
          <a:bodyPr/>
          <a:lstStyle/>
          <a:p>
            <a:fld id="{8F489F9D-5A25-4709-BC88-750DE6179596}" type="slidenum">
              <a:rPr lang="en-US" smtClean="0"/>
              <a:t>5</a:t>
            </a:fld>
            <a:endParaRPr lang="en-US"/>
          </a:p>
        </p:txBody>
      </p:sp>
    </p:spTree>
    <p:extLst>
      <p:ext uri="{BB962C8B-B14F-4D97-AF65-F5344CB8AC3E}">
        <p14:creationId xmlns:p14="http://schemas.microsoft.com/office/powerpoint/2010/main" val="942542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if they were not totally bound to each other through their race, what kept them together? It was precisely their new laws and traditions. </a:t>
            </a:r>
          </a:p>
          <a:p>
            <a:endParaRPr lang="en-US" dirty="0"/>
          </a:p>
          <a:p>
            <a:r>
              <a:rPr lang="en-US" dirty="0"/>
              <a:t>Their new laws and traditions were at the same time civil and religious; there was no distinction. They all came in the same package. </a:t>
            </a:r>
          </a:p>
          <a:p>
            <a:endParaRPr lang="en-US" dirty="0"/>
          </a:p>
          <a:p>
            <a:r>
              <a:rPr lang="en-US" dirty="0"/>
              <a:t>We need to remember that for Israel, their religious beliefs were part of their national identity. Thus, it was unconceivable to be an Israelite and not believing in God, specifically in Yahweh, the one who identified himself as “I Am.” </a:t>
            </a:r>
          </a:p>
          <a:p>
            <a:endParaRPr lang="en-US" dirty="0"/>
          </a:p>
          <a:p>
            <a:r>
              <a:rPr lang="en-US" dirty="0"/>
              <a:t>The Hebrews, just as all other peoples in the land, were polytheists, that is, it was natural for them to believe in several gods. But transitioning from Hebrews into becoming the people of Israel, they needed to adopt monotheism, that is, believing in only one God. TRRANSFORMATION was needed. </a:t>
            </a:r>
            <a:r>
              <a:rPr lang="en-US"/>
              <a:t>Sometimes this </a:t>
            </a:r>
            <a:r>
              <a:rPr lang="en-US" dirty="0"/>
              <a:t>was a painful process. Exodus tells us how they would go back into polytheism from time to time, until gradually most of them became strict monotheists. </a:t>
            </a:r>
          </a:p>
          <a:p>
            <a:endParaRPr lang="en-US" dirty="0"/>
          </a:p>
          <a:p>
            <a:r>
              <a:rPr lang="en-US" dirty="0"/>
              <a:t>Summarizing, Exodus is the birth of Israel as a Nation. </a:t>
            </a:r>
          </a:p>
          <a:p>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8F489F9D-5A25-4709-BC88-750DE6179596}" type="slidenum">
              <a:rPr lang="en-US" smtClean="0"/>
              <a:t>6</a:t>
            </a:fld>
            <a:endParaRPr lang="en-US"/>
          </a:p>
        </p:txBody>
      </p:sp>
    </p:spTree>
    <p:extLst>
      <p:ext uri="{BB962C8B-B14F-4D97-AF65-F5344CB8AC3E}">
        <p14:creationId xmlns:p14="http://schemas.microsoft.com/office/powerpoint/2010/main" val="382760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calls this ‘the first commandment with a promise’ referring to the fact that those who obey this commandment will live long in the land:</a:t>
            </a:r>
          </a:p>
          <a:p>
            <a:endParaRPr lang="en-US" dirty="0"/>
          </a:p>
          <a:p>
            <a:endParaRPr lang="en-US" dirty="0"/>
          </a:p>
          <a:p>
            <a:r>
              <a:rPr lang="en-US" dirty="0"/>
              <a:t>“Children, obey your parents in the Lord, for this is right. 2 “Honor your father and mother” (this is the first commandment with a promise), 3 “that it may go well with you and that you may live long in the land.” (</a:t>
            </a:r>
            <a:r>
              <a:rPr lang="en-US" dirty="0" err="1"/>
              <a:t>Eph</a:t>
            </a:r>
            <a:r>
              <a:rPr lang="en-US" dirty="0"/>
              <a:t> 6:1–3).</a:t>
            </a:r>
          </a:p>
          <a:p>
            <a:endParaRPr lang="en-US" dirty="0"/>
          </a:p>
          <a:p>
            <a:endParaRPr lang="en-US" dirty="0"/>
          </a:p>
          <a:p>
            <a:endParaRPr lang="en-US" dirty="0"/>
          </a:p>
          <a:p>
            <a:endParaRPr lang="en-US" dirty="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8F489F9D-5A25-4709-BC88-750DE6179596}" type="slidenum">
              <a:rPr lang="en-US" smtClean="0"/>
              <a:t>7</a:t>
            </a:fld>
            <a:endParaRPr lang="en-US"/>
          </a:p>
        </p:txBody>
      </p:sp>
    </p:spTree>
    <p:extLst>
      <p:ext uri="{BB962C8B-B14F-4D97-AF65-F5344CB8AC3E}">
        <p14:creationId xmlns:p14="http://schemas.microsoft.com/office/powerpoint/2010/main" val="1606609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the source of life, is the only one who can rule on whether a life is to be preserved or not:</a:t>
            </a:r>
          </a:p>
          <a:p>
            <a:endParaRPr lang="en-US" dirty="0"/>
          </a:p>
          <a:p>
            <a:r>
              <a:rPr lang="en-US" dirty="0"/>
              <a:t>“4 Look! ⌊All lives are mine⌋. ⌊The lives of father and son alike are mine⌋. The person sinning will die.” (</a:t>
            </a:r>
            <a:r>
              <a:rPr lang="en-US" dirty="0" err="1"/>
              <a:t>Ezek</a:t>
            </a:r>
            <a:r>
              <a:rPr lang="en-US" dirty="0"/>
              <a:t> 18:4) </a:t>
            </a:r>
          </a:p>
          <a:p>
            <a:endParaRPr lang="en-US" dirty="0"/>
          </a:p>
          <a:p>
            <a:endParaRPr lang="en-US" dirty="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8F489F9D-5A25-4709-BC88-750DE6179596}" type="slidenum">
              <a:rPr lang="en-US" smtClean="0"/>
              <a:t>8</a:t>
            </a:fld>
            <a:endParaRPr lang="en-US"/>
          </a:p>
        </p:txBody>
      </p:sp>
    </p:spTree>
    <p:extLst>
      <p:ext uri="{BB962C8B-B14F-4D97-AF65-F5344CB8AC3E}">
        <p14:creationId xmlns:p14="http://schemas.microsoft.com/office/powerpoint/2010/main" val="3535395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Generally, the term ‘adultery’ refers to a sexual relationship involving someone who is married to someone else.</a:t>
            </a:r>
          </a:p>
          <a:p>
            <a:endParaRPr lang="en-US" dirty="0"/>
          </a:p>
          <a:p>
            <a:r>
              <a:rPr lang="en-US" dirty="0"/>
              <a:t>Jesus explains that the actual physical action is not even necessary for us to fall in sin; just a sinful thought will make us guilty of disobedience. Thus it all starts in our hearts and minds. If we keep our minds and hearts clean, the rest will follow.</a:t>
            </a:r>
          </a:p>
          <a:p>
            <a:endParaRPr lang="en-US" dirty="0"/>
          </a:p>
          <a:p>
            <a:endParaRPr lang="en-US" dirty="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8F489F9D-5A25-4709-BC88-750DE6179596}" type="slidenum">
              <a:rPr lang="en-US" smtClean="0"/>
              <a:t>9</a:t>
            </a:fld>
            <a:endParaRPr lang="en-US"/>
          </a:p>
        </p:txBody>
      </p:sp>
    </p:spTree>
    <p:extLst>
      <p:ext uri="{BB962C8B-B14F-4D97-AF65-F5344CB8AC3E}">
        <p14:creationId xmlns:p14="http://schemas.microsoft.com/office/powerpoint/2010/main" val="4129843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does not refer only to get a gun and rob a bank. It also includes being dishonest in our transactions like promising some benefit to our employees and not fulfilling them, that is to steal. Or to evade paying taxes; that is to steal; or to do any other fraudulent action in order to gain something we know is not right; all that is to steal.</a:t>
            </a:r>
          </a:p>
          <a:p>
            <a:endParaRPr lang="en-US" dirty="0"/>
          </a:p>
          <a:p>
            <a:endParaRPr lang="en-US" dirty="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8F489F9D-5A25-4709-BC88-750DE6179596}" type="slidenum">
              <a:rPr lang="en-US" smtClean="0"/>
              <a:t>10</a:t>
            </a:fld>
            <a:endParaRPr lang="en-US"/>
          </a:p>
        </p:txBody>
      </p:sp>
    </p:spTree>
    <p:extLst>
      <p:ext uri="{BB962C8B-B14F-4D97-AF65-F5344CB8AC3E}">
        <p14:creationId xmlns:p14="http://schemas.microsoft.com/office/powerpoint/2010/main" val="4262051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A34030E-C5EF-4A6E-8940-146684E5D820}"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E8151-5CFD-4B01-9AFD-7D87FEB615F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513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4030E-C5EF-4A6E-8940-146684E5D820}"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E8151-5CFD-4B01-9AFD-7D87FEB615FD}" type="slidenum">
              <a:rPr lang="en-US" smtClean="0"/>
              <a:t>‹#›</a:t>
            </a:fld>
            <a:endParaRPr lang="en-US"/>
          </a:p>
        </p:txBody>
      </p:sp>
    </p:spTree>
    <p:extLst>
      <p:ext uri="{BB962C8B-B14F-4D97-AF65-F5344CB8AC3E}">
        <p14:creationId xmlns:p14="http://schemas.microsoft.com/office/powerpoint/2010/main" val="549586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4030E-C5EF-4A6E-8940-146684E5D820}"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E8151-5CFD-4B01-9AFD-7D87FEB615FD}"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52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4030E-C5EF-4A6E-8940-146684E5D820}"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E8151-5CFD-4B01-9AFD-7D87FEB615FD}" type="slidenum">
              <a:rPr lang="en-US" smtClean="0"/>
              <a:t>‹#›</a:t>
            </a:fld>
            <a:endParaRPr lang="en-US"/>
          </a:p>
        </p:txBody>
      </p:sp>
    </p:spTree>
    <p:extLst>
      <p:ext uri="{BB962C8B-B14F-4D97-AF65-F5344CB8AC3E}">
        <p14:creationId xmlns:p14="http://schemas.microsoft.com/office/powerpoint/2010/main" val="102054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34030E-C5EF-4A6E-8940-146684E5D820}"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E8151-5CFD-4B01-9AFD-7D87FEB615F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438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34030E-C5EF-4A6E-8940-146684E5D820}"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E8151-5CFD-4B01-9AFD-7D87FEB615FD}" type="slidenum">
              <a:rPr lang="en-US" smtClean="0"/>
              <a:t>‹#›</a:t>
            </a:fld>
            <a:endParaRPr lang="en-US"/>
          </a:p>
        </p:txBody>
      </p:sp>
    </p:spTree>
    <p:extLst>
      <p:ext uri="{BB962C8B-B14F-4D97-AF65-F5344CB8AC3E}">
        <p14:creationId xmlns:p14="http://schemas.microsoft.com/office/powerpoint/2010/main" val="163467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34030E-C5EF-4A6E-8940-146684E5D820}"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6E8151-5CFD-4B01-9AFD-7D87FEB615FD}" type="slidenum">
              <a:rPr lang="en-US" smtClean="0"/>
              <a:t>‹#›</a:t>
            </a:fld>
            <a:endParaRPr lang="en-US"/>
          </a:p>
        </p:txBody>
      </p:sp>
    </p:spTree>
    <p:extLst>
      <p:ext uri="{BB962C8B-B14F-4D97-AF65-F5344CB8AC3E}">
        <p14:creationId xmlns:p14="http://schemas.microsoft.com/office/powerpoint/2010/main" val="34360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34030E-C5EF-4A6E-8940-146684E5D820}"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6E8151-5CFD-4B01-9AFD-7D87FEB615FD}" type="slidenum">
              <a:rPr lang="en-US" smtClean="0"/>
              <a:t>‹#›</a:t>
            </a:fld>
            <a:endParaRPr lang="en-US"/>
          </a:p>
        </p:txBody>
      </p:sp>
    </p:spTree>
    <p:extLst>
      <p:ext uri="{BB962C8B-B14F-4D97-AF65-F5344CB8AC3E}">
        <p14:creationId xmlns:p14="http://schemas.microsoft.com/office/powerpoint/2010/main" val="67007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4030E-C5EF-4A6E-8940-146684E5D820}"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6E8151-5CFD-4B01-9AFD-7D87FEB615FD}" type="slidenum">
              <a:rPr lang="en-US" smtClean="0"/>
              <a:t>‹#›</a:t>
            </a:fld>
            <a:endParaRPr lang="en-US"/>
          </a:p>
        </p:txBody>
      </p:sp>
    </p:spTree>
    <p:extLst>
      <p:ext uri="{BB962C8B-B14F-4D97-AF65-F5344CB8AC3E}">
        <p14:creationId xmlns:p14="http://schemas.microsoft.com/office/powerpoint/2010/main" val="149540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A34030E-C5EF-4A6E-8940-146684E5D820}"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E8151-5CFD-4B01-9AFD-7D87FEB615FD}" type="slidenum">
              <a:rPr lang="en-US" smtClean="0"/>
              <a:t>‹#›</a:t>
            </a:fld>
            <a:endParaRPr lang="en-US"/>
          </a:p>
        </p:txBody>
      </p:sp>
    </p:spTree>
    <p:extLst>
      <p:ext uri="{BB962C8B-B14F-4D97-AF65-F5344CB8AC3E}">
        <p14:creationId xmlns:p14="http://schemas.microsoft.com/office/powerpoint/2010/main" val="240575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A34030E-C5EF-4A6E-8940-146684E5D820}"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6E8151-5CFD-4B01-9AFD-7D87FEB615F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612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A34030E-C5EF-4A6E-8940-146684E5D820}" type="datetimeFigureOut">
              <a:rPr lang="en-US" smtClean="0"/>
              <a:t>1/18/2018</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96E8151-5CFD-4B01-9AFD-7D87FEB615FD}"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53224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B863E-B284-4FB5-9D21-3D83D8B30F44}"/>
              </a:ext>
            </a:extLst>
          </p:cNvPr>
          <p:cNvSpPr>
            <a:spLocks noGrp="1"/>
          </p:cNvSpPr>
          <p:nvPr>
            <p:ph type="title"/>
          </p:nvPr>
        </p:nvSpPr>
        <p:spPr/>
        <p:txBody>
          <a:bodyPr/>
          <a:lstStyle/>
          <a:p>
            <a:r>
              <a:rPr lang="es-MX" dirty="0"/>
              <a:t>Exodus</a:t>
            </a:r>
            <a:br>
              <a:rPr lang="es-MX" dirty="0"/>
            </a:br>
            <a:r>
              <a:rPr lang="es-MX" sz="2800" dirty="0" err="1"/>
              <a:t>Part</a:t>
            </a:r>
            <a:r>
              <a:rPr lang="es-MX" sz="2800" dirty="0"/>
              <a:t> 3</a:t>
            </a:r>
            <a:endParaRPr lang="en-US" dirty="0"/>
          </a:p>
        </p:txBody>
      </p:sp>
      <p:sp>
        <p:nvSpPr>
          <p:cNvPr id="3" name="Content Placeholder 2">
            <a:extLst>
              <a:ext uri="{FF2B5EF4-FFF2-40B4-BE49-F238E27FC236}">
                <a16:creationId xmlns:a16="http://schemas.microsoft.com/office/drawing/2014/main" id="{9432CD29-51D8-481D-823C-2CBB7684BEA5}"/>
              </a:ext>
            </a:extLst>
          </p:cNvPr>
          <p:cNvSpPr>
            <a:spLocks noGrp="1"/>
          </p:cNvSpPr>
          <p:nvPr>
            <p:ph sz="half" idx="1"/>
          </p:nvPr>
        </p:nvSpPr>
        <p:spPr>
          <a:xfrm>
            <a:off x="685800" y="5135526"/>
            <a:ext cx="3657600" cy="1036674"/>
          </a:xfrm>
        </p:spPr>
        <p:txBody>
          <a:bodyPr>
            <a:normAutofit/>
          </a:bodyPr>
          <a:lstStyle/>
          <a:p>
            <a:pPr marL="0" indent="0">
              <a:buNone/>
            </a:pPr>
            <a:r>
              <a:rPr lang="es-MX" dirty="0"/>
              <a:t>OT Series</a:t>
            </a:r>
            <a:endParaRPr lang="en-US" dirty="0"/>
          </a:p>
          <a:p>
            <a:pPr marL="0" indent="0">
              <a:buNone/>
            </a:pPr>
            <a:r>
              <a:rPr lang="es-MX" dirty="0" err="1"/>
              <a:t>Sermon</a:t>
            </a:r>
            <a:r>
              <a:rPr lang="es-MX" dirty="0"/>
              <a:t> 10</a:t>
            </a:r>
          </a:p>
        </p:txBody>
      </p:sp>
      <p:sp>
        <p:nvSpPr>
          <p:cNvPr id="4" name="Content Placeholder 3">
            <a:extLst>
              <a:ext uri="{FF2B5EF4-FFF2-40B4-BE49-F238E27FC236}">
                <a16:creationId xmlns:a16="http://schemas.microsoft.com/office/drawing/2014/main" id="{38B2A330-19EA-4B6D-8E96-983FF0F10BD6}"/>
              </a:ext>
            </a:extLst>
          </p:cNvPr>
          <p:cNvSpPr>
            <a:spLocks noGrp="1"/>
          </p:cNvSpPr>
          <p:nvPr>
            <p:ph sz="half" idx="2"/>
          </p:nvPr>
        </p:nvSpPr>
        <p:spPr>
          <a:xfrm>
            <a:off x="5708074" y="5135526"/>
            <a:ext cx="2741744" cy="1036674"/>
          </a:xfrm>
        </p:spPr>
        <p:txBody>
          <a:bodyPr>
            <a:normAutofit/>
          </a:bodyPr>
          <a:lstStyle/>
          <a:p>
            <a:pPr marL="0" indent="0">
              <a:buNone/>
            </a:pPr>
            <a:r>
              <a:rPr lang="es-MX" dirty="0"/>
              <a:t>Gabe Orea</a:t>
            </a:r>
          </a:p>
          <a:p>
            <a:pPr marL="0" indent="0">
              <a:buNone/>
            </a:pPr>
            <a:r>
              <a:rPr lang="es-MX" dirty="0"/>
              <a:t>XICF – Jan 21, 2018.</a:t>
            </a:r>
            <a:endParaRPr lang="en-US" dirty="0"/>
          </a:p>
        </p:txBody>
      </p:sp>
    </p:spTree>
    <p:extLst>
      <p:ext uri="{BB962C8B-B14F-4D97-AF65-F5344CB8AC3E}">
        <p14:creationId xmlns:p14="http://schemas.microsoft.com/office/powerpoint/2010/main" val="2441327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C8F2-213A-4BDA-BAB1-6E0271EDAFC4}"/>
              </a:ext>
            </a:extLst>
          </p:cNvPr>
          <p:cNvSpPr>
            <a:spLocks noGrp="1"/>
          </p:cNvSpPr>
          <p:nvPr>
            <p:ph type="title"/>
          </p:nvPr>
        </p:nvSpPr>
        <p:spPr>
          <a:xfrm>
            <a:off x="285750" y="5531450"/>
            <a:ext cx="5829300" cy="1463040"/>
          </a:xfrm>
        </p:spPr>
        <p:txBody>
          <a:bodyPr/>
          <a:lstStyle/>
          <a:p>
            <a:r>
              <a:rPr lang="en-US" dirty="0"/>
              <a:t>The Ten Commandments</a:t>
            </a:r>
          </a:p>
        </p:txBody>
      </p:sp>
      <p:sp>
        <p:nvSpPr>
          <p:cNvPr id="4" name="Text Placeholder 3">
            <a:extLst>
              <a:ext uri="{FF2B5EF4-FFF2-40B4-BE49-F238E27FC236}">
                <a16:creationId xmlns:a16="http://schemas.microsoft.com/office/drawing/2014/main" id="{DB0AB120-F1C4-4E88-84D2-470F03B898CF}"/>
              </a:ext>
            </a:extLst>
          </p:cNvPr>
          <p:cNvSpPr>
            <a:spLocks noGrp="1"/>
          </p:cNvSpPr>
          <p:nvPr>
            <p:ph type="body" sz="half" idx="2"/>
          </p:nvPr>
        </p:nvSpPr>
        <p:spPr>
          <a:xfrm>
            <a:off x="6457950" y="5437815"/>
            <a:ext cx="2400300" cy="1463040"/>
          </a:xfrm>
        </p:spPr>
        <p:txBody>
          <a:bodyPr>
            <a:normAutofit/>
          </a:bodyPr>
          <a:lstStyle/>
          <a:p>
            <a:pPr algn="ctr"/>
            <a:r>
              <a:rPr lang="en-US" sz="4400" dirty="0"/>
              <a:t>20</a:t>
            </a:r>
          </a:p>
        </p:txBody>
      </p:sp>
      <p:sp>
        <p:nvSpPr>
          <p:cNvPr id="5" name="TextBox 4">
            <a:extLst>
              <a:ext uri="{FF2B5EF4-FFF2-40B4-BE49-F238E27FC236}">
                <a16:creationId xmlns:a16="http://schemas.microsoft.com/office/drawing/2014/main" id="{0508B4DC-AE4B-439C-88C0-80EE50686699}"/>
              </a:ext>
            </a:extLst>
          </p:cNvPr>
          <p:cNvSpPr txBox="1"/>
          <p:nvPr/>
        </p:nvSpPr>
        <p:spPr>
          <a:xfrm>
            <a:off x="285750" y="341187"/>
            <a:ext cx="8694477" cy="4401205"/>
          </a:xfrm>
          <a:prstGeom prst="rect">
            <a:avLst/>
          </a:prstGeom>
          <a:noFill/>
        </p:spPr>
        <p:txBody>
          <a:bodyPr wrap="square" rtlCol="0">
            <a:spAutoFit/>
          </a:bodyPr>
          <a:lstStyle/>
          <a:p>
            <a:r>
              <a:rPr lang="en-US" sz="2800" dirty="0"/>
              <a:t>1. You shall have no other gods before me. </a:t>
            </a:r>
          </a:p>
          <a:p>
            <a:r>
              <a:rPr lang="en-US" sz="2800" dirty="0"/>
              <a:t>2. You shall not make for yourself a carved image. You shall not bow down to them or serve them.</a:t>
            </a:r>
          </a:p>
          <a:p>
            <a:r>
              <a:rPr lang="en-US" sz="2800" dirty="0"/>
              <a:t>3 You shall not take the name of the LORD your God in vain. </a:t>
            </a:r>
          </a:p>
          <a:p>
            <a:r>
              <a:rPr lang="en-US" sz="2800" dirty="0"/>
              <a:t>4 Keep the Sabbath day. </a:t>
            </a:r>
          </a:p>
          <a:p>
            <a:r>
              <a:rPr lang="en-US" sz="2800" dirty="0"/>
              <a:t>5 Honor your father and your mother. </a:t>
            </a:r>
          </a:p>
          <a:p>
            <a:r>
              <a:rPr lang="en-US" sz="2800" dirty="0"/>
              <a:t>6 You shall not murder. </a:t>
            </a:r>
          </a:p>
          <a:p>
            <a:r>
              <a:rPr lang="en-US" sz="2800" dirty="0"/>
              <a:t>7 You shall not commit adultery. </a:t>
            </a:r>
          </a:p>
          <a:p>
            <a:r>
              <a:rPr lang="en-US" sz="2800" dirty="0"/>
              <a:t>8 You shall not steal. </a:t>
            </a:r>
          </a:p>
        </p:txBody>
      </p:sp>
    </p:spTree>
    <p:extLst>
      <p:ext uri="{BB962C8B-B14F-4D97-AF65-F5344CB8AC3E}">
        <p14:creationId xmlns:p14="http://schemas.microsoft.com/office/powerpoint/2010/main" val="3152063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C8F2-213A-4BDA-BAB1-6E0271EDAFC4}"/>
              </a:ext>
            </a:extLst>
          </p:cNvPr>
          <p:cNvSpPr>
            <a:spLocks noGrp="1"/>
          </p:cNvSpPr>
          <p:nvPr>
            <p:ph type="title"/>
          </p:nvPr>
        </p:nvSpPr>
        <p:spPr>
          <a:xfrm>
            <a:off x="285750" y="5531450"/>
            <a:ext cx="5829300" cy="1463040"/>
          </a:xfrm>
        </p:spPr>
        <p:txBody>
          <a:bodyPr/>
          <a:lstStyle/>
          <a:p>
            <a:r>
              <a:rPr lang="en-US" dirty="0"/>
              <a:t>The Ten Commandments</a:t>
            </a:r>
          </a:p>
        </p:txBody>
      </p:sp>
      <p:sp>
        <p:nvSpPr>
          <p:cNvPr id="4" name="Text Placeholder 3">
            <a:extLst>
              <a:ext uri="{FF2B5EF4-FFF2-40B4-BE49-F238E27FC236}">
                <a16:creationId xmlns:a16="http://schemas.microsoft.com/office/drawing/2014/main" id="{DB0AB120-F1C4-4E88-84D2-470F03B898CF}"/>
              </a:ext>
            </a:extLst>
          </p:cNvPr>
          <p:cNvSpPr>
            <a:spLocks noGrp="1"/>
          </p:cNvSpPr>
          <p:nvPr>
            <p:ph type="body" sz="half" idx="2"/>
          </p:nvPr>
        </p:nvSpPr>
        <p:spPr>
          <a:xfrm>
            <a:off x="6457950" y="5437815"/>
            <a:ext cx="2400300" cy="1463040"/>
          </a:xfrm>
        </p:spPr>
        <p:txBody>
          <a:bodyPr>
            <a:normAutofit/>
          </a:bodyPr>
          <a:lstStyle/>
          <a:p>
            <a:pPr algn="ctr"/>
            <a:r>
              <a:rPr lang="en-US" sz="4400" dirty="0"/>
              <a:t>20</a:t>
            </a:r>
          </a:p>
        </p:txBody>
      </p:sp>
      <p:sp>
        <p:nvSpPr>
          <p:cNvPr id="5" name="TextBox 4">
            <a:extLst>
              <a:ext uri="{FF2B5EF4-FFF2-40B4-BE49-F238E27FC236}">
                <a16:creationId xmlns:a16="http://schemas.microsoft.com/office/drawing/2014/main" id="{0508B4DC-AE4B-439C-88C0-80EE50686699}"/>
              </a:ext>
            </a:extLst>
          </p:cNvPr>
          <p:cNvSpPr txBox="1"/>
          <p:nvPr/>
        </p:nvSpPr>
        <p:spPr>
          <a:xfrm>
            <a:off x="285750" y="341187"/>
            <a:ext cx="8694477" cy="4832092"/>
          </a:xfrm>
          <a:prstGeom prst="rect">
            <a:avLst/>
          </a:prstGeom>
          <a:noFill/>
        </p:spPr>
        <p:txBody>
          <a:bodyPr wrap="square" rtlCol="0">
            <a:spAutoFit/>
          </a:bodyPr>
          <a:lstStyle/>
          <a:p>
            <a:r>
              <a:rPr lang="en-US" sz="2800" dirty="0"/>
              <a:t>1. You shall have no other gods before me. </a:t>
            </a:r>
          </a:p>
          <a:p>
            <a:r>
              <a:rPr lang="en-US" sz="2800" dirty="0"/>
              <a:t>2. You shall not make for yourself a carved image. You shall not bow down to them or serve them.</a:t>
            </a:r>
          </a:p>
          <a:p>
            <a:r>
              <a:rPr lang="en-US" sz="2800" dirty="0"/>
              <a:t>3 You shall not take the name of the LORD your God in vain. </a:t>
            </a:r>
          </a:p>
          <a:p>
            <a:r>
              <a:rPr lang="en-US" sz="2800" dirty="0"/>
              <a:t>4 Keep the Sabbath day. </a:t>
            </a:r>
          </a:p>
          <a:p>
            <a:r>
              <a:rPr lang="en-US" sz="2800" dirty="0"/>
              <a:t>5 Honor your father and your mother. </a:t>
            </a:r>
          </a:p>
          <a:p>
            <a:r>
              <a:rPr lang="en-US" sz="2800" dirty="0"/>
              <a:t>6 You shall not murder. </a:t>
            </a:r>
          </a:p>
          <a:p>
            <a:r>
              <a:rPr lang="en-US" sz="2800" dirty="0"/>
              <a:t>7 You shall not commit adultery. </a:t>
            </a:r>
          </a:p>
          <a:p>
            <a:r>
              <a:rPr lang="en-US" sz="2800" dirty="0"/>
              <a:t>8 You shall not steal. </a:t>
            </a:r>
          </a:p>
          <a:p>
            <a:r>
              <a:rPr lang="en-US" sz="2800" dirty="0"/>
              <a:t>9 You shall not bear false witness against your neighbor. </a:t>
            </a:r>
          </a:p>
        </p:txBody>
      </p:sp>
    </p:spTree>
    <p:extLst>
      <p:ext uri="{BB962C8B-B14F-4D97-AF65-F5344CB8AC3E}">
        <p14:creationId xmlns:p14="http://schemas.microsoft.com/office/powerpoint/2010/main" val="401884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C8F2-213A-4BDA-BAB1-6E0271EDAFC4}"/>
              </a:ext>
            </a:extLst>
          </p:cNvPr>
          <p:cNvSpPr>
            <a:spLocks noGrp="1"/>
          </p:cNvSpPr>
          <p:nvPr>
            <p:ph type="title"/>
          </p:nvPr>
        </p:nvSpPr>
        <p:spPr>
          <a:xfrm>
            <a:off x="285750" y="5531450"/>
            <a:ext cx="5829300" cy="1463040"/>
          </a:xfrm>
        </p:spPr>
        <p:txBody>
          <a:bodyPr/>
          <a:lstStyle/>
          <a:p>
            <a:r>
              <a:rPr lang="en-US" dirty="0"/>
              <a:t>The Ten Commandments</a:t>
            </a:r>
          </a:p>
        </p:txBody>
      </p:sp>
      <p:sp>
        <p:nvSpPr>
          <p:cNvPr id="4" name="Text Placeholder 3">
            <a:extLst>
              <a:ext uri="{FF2B5EF4-FFF2-40B4-BE49-F238E27FC236}">
                <a16:creationId xmlns:a16="http://schemas.microsoft.com/office/drawing/2014/main" id="{DB0AB120-F1C4-4E88-84D2-470F03B898CF}"/>
              </a:ext>
            </a:extLst>
          </p:cNvPr>
          <p:cNvSpPr>
            <a:spLocks noGrp="1"/>
          </p:cNvSpPr>
          <p:nvPr>
            <p:ph type="body" sz="half" idx="2"/>
          </p:nvPr>
        </p:nvSpPr>
        <p:spPr>
          <a:xfrm>
            <a:off x="6457950" y="5437815"/>
            <a:ext cx="2400300" cy="1463040"/>
          </a:xfrm>
        </p:spPr>
        <p:txBody>
          <a:bodyPr>
            <a:normAutofit/>
          </a:bodyPr>
          <a:lstStyle/>
          <a:p>
            <a:pPr algn="ctr"/>
            <a:r>
              <a:rPr lang="en-US" sz="4400" dirty="0"/>
              <a:t>20</a:t>
            </a:r>
          </a:p>
        </p:txBody>
      </p:sp>
      <p:sp>
        <p:nvSpPr>
          <p:cNvPr id="5" name="TextBox 4">
            <a:extLst>
              <a:ext uri="{FF2B5EF4-FFF2-40B4-BE49-F238E27FC236}">
                <a16:creationId xmlns:a16="http://schemas.microsoft.com/office/drawing/2014/main" id="{0508B4DC-AE4B-439C-88C0-80EE50686699}"/>
              </a:ext>
            </a:extLst>
          </p:cNvPr>
          <p:cNvSpPr txBox="1"/>
          <p:nvPr/>
        </p:nvSpPr>
        <p:spPr>
          <a:xfrm>
            <a:off x="285750" y="341187"/>
            <a:ext cx="8694477" cy="5262979"/>
          </a:xfrm>
          <a:prstGeom prst="rect">
            <a:avLst/>
          </a:prstGeom>
          <a:noFill/>
        </p:spPr>
        <p:txBody>
          <a:bodyPr wrap="square" rtlCol="0">
            <a:spAutoFit/>
          </a:bodyPr>
          <a:lstStyle/>
          <a:p>
            <a:r>
              <a:rPr lang="en-US" sz="2800" dirty="0"/>
              <a:t>1. You shall have no other gods before me. </a:t>
            </a:r>
          </a:p>
          <a:p>
            <a:r>
              <a:rPr lang="en-US" sz="2800" dirty="0"/>
              <a:t>2. You shall not make for yourself a carved image. You shall not bow down to them or serve them.</a:t>
            </a:r>
          </a:p>
          <a:p>
            <a:r>
              <a:rPr lang="en-US" sz="2800" dirty="0"/>
              <a:t>3 You shall not take the name of the LORD your God in vain. </a:t>
            </a:r>
          </a:p>
          <a:p>
            <a:r>
              <a:rPr lang="en-US" sz="2800" dirty="0"/>
              <a:t>4 Keep the Sabbath day. </a:t>
            </a:r>
          </a:p>
          <a:p>
            <a:r>
              <a:rPr lang="en-US" sz="2800" dirty="0"/>
              <a:t>5 Honor your father and your mother. </a:t>
            </a:r>
          </a:p>
          <a:p>
            <a:r>
              <a:rPr lang="en-US" sz="2800" dirty="0"/>
              <a:t>6 You shall not murder. </a:t>
            </a:r>
          </a:p>
          <a:p>
            <a:r>
              <a:rPr lang="en-US" sz="2800" dirty="0"/>
              <a:t>7 You shall not commit adultery. </a:t>
            </a:r>
          </a:p>
          <a:p>
            <a:r>
              <a:rPr lang="en-US" sz="2800" dirty="0"/>
              <a:t>8 You shall not steal. </a:t>
            </a:r>
          </a:p>
          <a:p>
            <a:r>
              <a:rPr lang="en-US" sz="2800" dirty="0"/>
              <a:t>9 You shall not bear false witness against your neighbor. </a:t>
            </a:r>
          </a:p>
          <a:p>
            <a:r>
              <a:rPr lang="en-US" sz="2800" dirty="0"/>
              <a:t>10 You shall not covet anything that is your neighbor’s.</a:t>
            </a:r>
          </a:p>
        </p:txBody>
      </p:sp>
    </p:spTree>
    <p:extLst>
      <p:ext uri="{BB962C8B-B14F-4D97-AF65-F5344CB8AC3E}">
        <p14:creationId xmlns:p14="http://schemas.microsoft.com/office/powerpoint/2010/main" val="2984996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AB2E8C7-186E-4B93-B9E9-22D236E34F70}"/>
              </a:ext>
            </a:extLst>
          </p:cNvPr>
          <p:cNvSpPr/>
          <p:nvPr/>
        </p:nvSpPr>
        <p:spPr>
          <a:xfrm>
            <a:off x="193964" y="193964"/>
            <a:ext cx="8802254" cy="5015345"/>
          </a:xfrm>
          <a:prstGeom prst="roundRect">
            <a:avLst/>
          </a:prstGeom>
          <a:pattFill prst="pct30">
            <a:fgClr>
              <a:schemeClr val="accent1">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093C9F-307E-46CF-AD1E-D82A7E83EC9D}"/>
              </a:ext>
            </a:extLst>
          </p:cNvPr>
          <p:cNvSpPr>
            <a:spLocks noGrp="1"/>
          </p:cNvSpPr>
          <p:nvPr>
            <p:ph type="title"/>
          </p:nvPr>
        </p:nvSpPr>
        <p:spPr>
          <a:xfrm>
            <a:off x="411307" y="5285971"/>
            <a:ext cx="5829300" cy="1463040"/>
          </a:xfrm>
        </p:spPr>
        <p:txBody>
          <a:bodyPr/>
          <a:lstStyle/>
          <a:p>
            <a:r>
              <a:rPr lang="en-US" dirty="0"/>
              <a:t>Big Picture</a:t>
            </a:r>
          </a:p>
        </p:txBody>
      </p:sp>
      <p:sp>
        <p:nvSpPr>
          <p:cNvPr id="5" name="TextBox 4">
            <a:extLst>
              <a:ext uri="{FF2B5EF4-FFF2-40B4-BE49-F238E27FC236}">
                <a16:creationId xmlns:a16="http://schemas.microsoft.com/office/drawing/2014/main" id="{8EF48C31-85F5-4EC7-8DBD-675C6B5897B6}"/>
              </a:ext>
            </a:extLst>
          </p:cNvPr>
          <p:cNvSpPr txBox="1"/>
          <p:nvPr/>
        </p:nvSpPr>
        <p:spPr>
          <a:xfrm>
            <a:off x="1256145" y="664864"/>
            <a:ext cx="1523238" cy="523220"/>
          </a:xfrm>
          <a:prstGeom prst="rect">
            <a:avLst/>
          </a:prstGeom>
          <a:noFill/>
        </p:spPr>
        <p:txBody>
          <a:bodyPr wrap="none" rtlCol="0">
            <a:spAutoFit/>
          </a:bodyPr>
          <a:lstStyle/>
          <a:p>
            <a:r>
              <a:rPr lang="en-US" sz="2800" dirty="0"/>
              <a:t>Hebrews </a:t>
            </a:r>
          </a:p>
        </p:txBody>
      </p:sp>
      <p:sp>
        <p:nvSpPr>
          <p:cNvPr id="7" name="TextBox 6">
            <a:extLst>
              <a:ext uri="{FF2B5EF4-FFF2-40B4-BE49-F238E27FC236}">
                <a16:creationId xmlns:a16="http://schemas.microsoft.com/office/drawing/2014/main" id="{D03FCB35-E91C-4AAA-A33D-C4D1F306BD7D}"/>
              </a:ext>
            </a:extLst>
          </p:cNvPr>
          <p:cNvSpPr txBox="1"/>
          <p:nvPr/>
        </p:nvSpPr>
        <p:spPr>
          <a:xfrm>
            <a:off x="5888181" y="664865"/>
            <a:ext cx="2539541" cy="523220"/>
          </a:xfrm>
          <a:prstGeom prst="rect">
            <a:avLst/>
          </a:prstGeom>
          <a:noFill/>
        </p:spPr>
        <p:txBody>
          <a:bodyPr wrap="none" rtlCol="0">
            <a:spAutoFit/>
          </a:bodyPr>
          <a:lstStyle/>
          <a:p>
            <a:r>
              <a:rPr lang="en-US" sz="2800" dirty="0"/>
              <a:t>People of Israel </a:t>
            </a:r>
          </a:p>
        </p:txBody>
      </p:sp>
      <p:cxnSp>
        <p:nvCxnSpPr>
          <p:cNvPr id="9" name="Straight Arrow Connector 8">
            <a:extLst>
              <a:ext uri="{FF2B5EF4-FFF2-40B4-BE49-F238E27FC236}">
                <a16:creationId xmlns:a16="http://schemas.microsoft.com/office/drawing/2014/main" id="{CE37515D-E0A1-474D-A904-FCDC8655C9EC}"/>
              </a:ext>
            </a:extLst>
          </p:cNvPr>
          <p:cNvCxnSpPr/>
          <p:nvPr/>
        </p:nvCxnSpPr>
        <p:spPr>
          <a:xfrm>
            <a:off x="3325957" y="957481"/>
            <a:ext cx="2032000" cy="0"/>
          </a:xfrm>
          <a:prstGeom prst="straightConnector1">
            <a:avLst/>
          </a:prstGeom>
          <a:ln w="57150">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A2B86CA-D4D8-48F5-8362-A2E1F8166F22}"/>
              </a:ext>
            </a:extLst>
          </p:cNvPr>
          <p:cNvSpPr txBox="1"/>
          <p:nvPr/>
        </p:nvSpPr>
        <p:spPr>
          <a:xfrm>
            <a:off x="1260767" y="1195951"/>
            <a:ext cx="1370119" cy="523220"/>
          </a:xfrm>
          <a:prstGeom prst="rect">
            <a:avLst/>
          </a:prstGeom>
          <a:noFill/>
        </p:spPr>
        <p:txBody>
          <a:bodyPr wrap="none" rtlCol="0">
            <a:spAutoFit/>
          </a:bodyPr>
          <a:lstStyle/>
          <a:p>
            <a:r>
              <a:rPr lang="en-US" sz="2800" dirty="0"/>
              <a:t>Slavery </a:t>
            </a:r>
          </a:p>
        </p:txBody>
      </p:sp>
      <p:sp>
        <p:nvSpPr>
          <p:cNvPr id="10" name="TextBox 9">
            <a:extLst>
              <a:ext uri="{FF2B5EF4-FFF2-40B4-BE49-F238E27FC236}">
                <a16:creationId xmlns:a16="http://schemas.microsoft.com/office/drawing/2014/main" id="{34DC61A5-0A84-4F6D-9C9E-8C8DAB7B3A47}"/>
              </a:ext>
            </a:extLst>
          </p:cNvPr>
          <p:cNvSpPr txBox="1"/>
          <p:nvPr/>
        </p:nvSpPr>
        <p:spPr>
          <a:xfrm>
            <a:off x="5892803" y="1195952"/>
            <a:ext cx="1534074" cy="523220"/>
          </a:xfrm>
          <a:prstGeom prst="rect">
            <a:avLst/>
          </a:prstGeom>
          <a:noFill/>
        </p:spPr>
        <p:txBody>
          <a:bodyPr wrap="none" rtlCol="0">
            <a:spAutoFit/>
          </a:bodyPr>
          <a:lstStyle/>
          <a:p>
            <a:r>
              <a:rPr lang="en-US" sz="2800" dirty="0"/>
              <a:t>Freedom </a:t>
            </a:r>
          </a:p>
        </p:txBody>
      </p:sp>
      <p:cxnSp>
        <p:nvCxnSpPr>
          <p:cNvPr id="11" name="Straight Arrow Connector 10">
            <a:extLst>
              <a:ext uri="{FF2B5EF4-FFF2-40B4-BE49-F238E27FC236}">
                <a16:creationId xmlns:a16="http://schemas.microsoft.com/office/drawing/2014/main" id="{80CFE6A6-6B1E-4D41-8597-2FC7801A1725}"/>
              </a:ext>
            </a:extLst>
          </p:cNvPr>
          <p:cNvCxnSpPr/>
          <p:nvPr/>
        </p:nvCxnSpPr>
        <p:spPr>
          <a:xfrm>
            <a:off x="3330579" y="1488568"/>
            <a:ext cx="2032000" cy="0"/>
          </a:xfrm>
          <a:prstGeom prst="straightConnector1">
            <a:avLst/>
          </a:prstGeom>
          <a:ln w="57150">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lin ang="2700000" scaled="1"/>
              <a:tileRect/>
            </a:gra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81F0700-645C-4B5A-80D1-37D6F7940134}"/>
              </a:ext>
            </a:extLst>
          </p:cNvPr>
          <p:cNvSpPr txBox="1"/>
          <p:nvPr/>
        </p:nvSpPr>
        <p:spPr>
          <a:xfrm>
            <a:off x="1260767" y="1753060"/>
            <a:ext cx="1358064" cy="523220"/>
          </a:xfrm>
          <a:prstGeom prst="rect">
            <a:avLst/>
          </a:prstGeom>
          <a:noFill/>
        </p:spPr>
        <p:txBody>
          <a:bodyPr wrap="none" rtlCol="0">
            <a:spAutoFit/>
          </a:bodyPr>
          <a:lstStyle/>
          <a:p>
            <a:r>
              <a:rPr lang="en-US" sz="2800" dirty="0"/>
              <a:t>Lawless </a:t>
            </a:r>
          </a:p>
        </p:txBody>
      </p:sp>
      <p:sp>
        <p:nvSpPr>
          <p:cNvPr id="16" name="TextBox 15">
            <a:extLst>
              <a:ext uri="{FF2B5EF4-FFF2-40B4-BE49-F238E27FC236}">
                <a16:creationId xmlns:a16="http://schemas.microsoft.com/office/drawing/2014/main" id="{3871CD30-9DEF-424B-B151-3D762EE88AE4}"/>
              </a:ext>
            </a:extLst>
          </p:cNvPr>
          <p:cNvSpPr txBox="1"/>
          <p:nvPr/>
        </p:nvSpPr>
        <p:spPr>
          <a:xfrm>
            <a:off x="5892803" y="1753061"/>
            <a:ext cx="2683170" cy="523220"/>
          </a:xfrm>
          <a:prstGeom prst="rect">
            <a:avLst/>
          </a:prstGeom>
          <a:noFill/>
        </p:spPr>
        <p:txBody>
          <a:bodyPr wrap="none" rtlCol="0">
            <a:spAutoFit/>
          </a:bodyPr>
          <a:lstStyle/>
          <a:p>
            <a:r>
              <a:rPr lang="en-US" sz="2800" dirty="0"/>
              <a:t>Traditions &amp; Laws</a:t>
            </a:r>
          </a:p>
        </p:txBody>
      </p:sp>
      <p:cxnSp>
        <p:nvCxnSpPr>
          <p:cNvPr id="17" name="Straight Arrow Connector 16">
            <a:extLst>
              <a:ext uri="{FF2B5EF4-FFF2-40B4-BE49-F238E27FC236}">
                <a16:creationId xmlns:a16="http://schemas.microsoft.com/office/drawing/2014/main" id="{55A64DBF-ADB3-4E44-B393-92FF791EDABE}"/>
              </a:ext>
            </a:extLst>
          </p:cNvPr>
          <p:cNvCxnSpPr/>
          <p:nvPr/>
        </p:nvCxnSpPr>
        <p:spPr>
          <a:xfrm>
            <a:off x="3330579" y="2045677"/>
            <a:ext cx="2032000" cy="0"/>
          </a:xfrm>
          <a:prstGeom prst="straightConnector1">
            <a:avLst/>
          </a:prstGeom>
          <a:ln w="57150">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2310E70-CEB1-45E5-8A45-16C323E3F9E2}"/>
              </a:ext>
            </a:extLst>
          </p:cNvPr>
          <p:cNvSpPr txBox="1"/>
          <p:nvPr/>
        </p:nvSpPr>
        <p:spPr>
          <a:xfrm>
            <a:off x="6767593" y="5680210"/>
            <a:ext cx="931665" cy="584775"/>
          </a:xfrm>
          <a:prstGeom prst="rect">
            <a:avLst/>
          </a:prstGeom>
          <a:noFill/>
        </p:spPr>
        <p:txBody>
          <a:bodyPr wrap="none" rtlCol="0">
            <a:spAutoFit/>
          </a:bodyPr>
          <a:lstStyle/>
          <a:p>
            <a:r>
              <a:rPr lang="en-US" sz="3200" dirty="0">
                <a:solidFill>
                  <a:schemeClr val="tx2"/>
                </a:solidFill>
                <a:latin typeface="Agency FB" panose="020B0503020202020204" pitchFamily="34" charset="0"/>
              </a:rPr>
              <a:t>Israel</a:t>
            </a:r>
          </a:p>
        </p:txBody>
      </p:sp>
    </p:spTree>
    <p:extLst>
      <p:ext uri="{BB962C8B-B14F-4D97-AF65-F5344CB8AC3E}">
        <p14:creationId xmlns:p14="http://schemas.microsoft.com/office/powerpoint/2010/main" val="253056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C8F2-213A-4BDA-BAB1-6E0271EDAFC4}"/>
              </a:ext>
            </a:extLst>
          </p:cNvPr>
          <p:cNvSpPr>
            <a:spLocks noGrp="1"/>
          </p:cNvSpPr>
          <p:nvPr>
            <p:ph type="title"/>
          </p:nvPr>
        </p:nvSpPr>
        <p:spPr>
          <a:xfrm>
            <a:off x="285750" y="5473911"/>
            <a:ext cx="5829300" cy="1463040"/>
          </a:xfrm>
        </p:spPr>
        <p:txBody>
          <a:bodyPr/>
          <a:lstStyle/>
          <a:p>
            <a:r>
              <a:rPr lang="en-US" dirty="0"/>
              <a:t>Traditions</a:t>
            </a:r>
          </a:p>
        </p:txBody>
      </p:sp>
      <p:sp>
        <p:nvSpPr>
          <p:cNvPr id="4" name="Text Placeholder 3">
            <a:extLst>
              <a:ext uri="{FF2B5EF4-FFF2-40B4-BE49-F238E27FC236}">
                <a16:creationId xmlns:a16="http://schemas.microsoft.com/office/drawing/2014/main" id="{DB0AB120-F1C4-4E88-84D2-470F03B898CF}"/>
              </a:ext>
            </a:extLst>
          </p:cNvPr>
          <p:cNvSpPr>
            <a:spLocks noGrp="1"/>
          </p:cNvSpPr>
          <p:nvPr>
            <p:ph type="body" sz="half" idx="2"/>
          </p:nvPr>
        </p:nvSpPr>
        <p:spPr>
          <a:xfrm>
            <a:off x="6457950" y="5380276"/>
            <a:ext cx="2400300" cy="1463040"/>
          </a:xfrm>
        </p:spPr>
        <p:txBody>
          <a:bodyPr>
            <a:normAutofit/>
          </a:bodyPr>
          <a:lstStyle/>
          <a:p>
            <a:pPr algn="ctr"/>
            <a:r>
              <a:rPr lang="en-US" sz="4400" dirty="0"/>
              <a:t>12</a:t>
            </a:r>
          </a:p>
        </p:txBody>
      </p:sp>
      <p:sp>
        <p:nvSpPr>
          <p:cNvPr id="5" name="TextBox 4">
            <a:extLst>
              <a:ext uri="{FF2B5EF4-FFF2-40B4-BE49-F238E27FC236}">
                <a16:creationId xmlns:a16="http://schemas.microsoft.com/office/drawing/2014/main" id="{0508B4DC-AE4B-439C-88C0-80EE50686699}"/>
              </a:ext>
            </a:extLst>
          </p:cNvPr>
          <p:cNvSpPr txBox="1"/>
          <p:nvPr/>
        </p:nvSpPr>
        <p:spPr>
          <a:xfrm>
            <a:off x="427080" y="302359"/>
            <a:ext cx="8289839" cy="6124754"/>
          </a:xfrm>
          <a:prstGeom prst="rect">
            <a:avLst/>
          </a:prstGeom>
          <a:noFill/>
        </p:spPr>
        <p:txBody>
          <a:bodyPr wrap="square" rtlCol="0">
            <a:spAutoFit/>
          </a:bodyPr>
          <a:lstStyle/>
          <a:p>
            <a:r>
              <a:rPr lang="en-US" sz="2800" dirty="0"/>
              <a:t>2 “This month will be the beginning of months; </a:t>
            </a:r>
            <a:r>
              <a:rPr lang="en-US" sz="2800" dirty="0">
                <a:solidFill>
                  <a:schemeClr val="accent2"/>
                </a:solidFill>
              </a:rPr>
              <a:t>it will be for you the first of the months of the year</a:t>
            </a:r>
            <a:r>
              <a:rPr lang="en-US" sz="2800" dirty="0"/>
              <a:t>. 3 ‘On the tenth of this month, they will each take for themselves a lamb for the household. 4 you will count out portions of the lamb according to how much each one can eat… 24 “And </a:t>
            </a:r>
            <a:r>
              <a:rPr lang="en-US" sz="2800" dirty="0">
                <a:solidFill>
                  <a:schemeClr val="accent2"/>
                </a:solidFill>
              </a:rPr>
              <a:t>you will keep this event as a rule for you and for your children forever</a:t>
            </a:r>
            <a:r>
              <a:rPr lang="en-US" sz="2800" dirty="0"/>
              <a:t>. 25 When you come into the land that Yahweh will give to you, you will keep this tradition. 26 </a:t>
            </a:r>
            <a:r>
              <a:rPr lang="en-US" sz="2800" dirty="0">
                <a:solidFill>
                  <a:schemeClr val="accent2"/>
                </a:solidFill>
              </a:rPr>
              <a:t>When your children say to you, ‘What is this tradition for you?’ 27 you will say</a:t>
            </a:r>
            <a:r>
              <a:rPr lang="en-US" sz="2800" dirty="0"/>
              <a:t>, ‘It is a Passover sacrifice for Yahweh, who passed over the houses of the Israelites when he struck Egypt; and he delivered our houses.’ ”</a:t>
            </a:r>
          </a:p>
          <a:p>
            <a:r>
              <a:rPr lang="en-US" sz="2800" dirty="0"/>
              <a:t> </a:t>
            </a:r>
          </a:p>
        </p:txBody>
      </p:sp>
    </p:spTree>
    <p:extLst>
      <p:ext uri="{BB962C8B-B14F-4D97-AF65-F5344CB8AC3E}">
        <p14:creationId xmlns:p14="http://schemas.microsoft.com/office/powerpoint/2010/main" val="6817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C8F2-213A-4BDA-BAB1-6E0271EDAFC4}"/>
              </a:ext>
            </a:extLst>
          </p:cNvPr>
          <p:cNvSpPr>
            <a:spLocks noGrp="1"/>
          </p:cNvSpPr>
          <p:nvPr>
            <p:ph type="title"/>
          </p:nvPr>
        </p:nvSpPr>
        <p:spPr>
          <a:xfrm>
            <a:off x="285750" y="5053773"/>
            <a:ext cx="5829300" cy="1463040"/>
          </a:xfrm>
        </p:spPr>
        <p:txBody>
          <a:bodyPr/>
          <a:lstStyle/>
          <a:p>
            <a:r>
              <a:rPr lang="en-US" dirty="0"/>
              <a:t>Laws</a:t>
            </a:r>
          </a:p>
        </p:txBody>
      </p:sp>
      <p:sp>
        <p:nvSpPr>
          <p:cNvPr id="4" name="Text Placeholder 3">
            <a:extLst>
              <a:ext uri="{FF2B5EF4-FFF2-40B4-BE49-F238E27FC236}">
                <a16:creationId xmlns:a16="http://schemas.microsoft.com/office/drawing/2014/main" id="{DB0AB120-F1C4-4E88-84D2-470F03B898CF}"/>
              </a:ext>
            </a:extLst>
          </p:cNvPr>
          <p:cNvSpPr>
            <a:spLocks noGrp="1"/>
          </p:cNvSpPr>
          <p:nvPr>
            <p:ph type="body" sz="half" idx="2"/>
          </p:nvPr>
        </p:nvSpPr>
        <p:spPr/>
        <p:txBody>
          <a:bodyPr>
            <a:normAutofit/>
          </a:bodyPr>
          <a:lstStyle/>
          <a:p>
            <a:pPr algn="ctr"/>
            <a:r>
              <a:rPr lang="en-US" sz="4400" dirty="0"/>
              <a:t>24</a:t>
            </a:r>
          </a:p>
        </p:txBody>
      </p:sp>
      <p:sp>
        <p:nvSpPr>
          <p:cNvPr id="5" name="TextBox 4">
            <a:extLst>
              <a:ext uri="{FF2B5EF4-FFF2-40B4-BE49-F238E27FC236}">
                <a16:creationId xmlns:a16="http://schemas.microsoft.com/office/drawing/2014/main" id="{0508B4DC-AE4B-439C-88C0-80EE50686699}"/>
              </a:ext>
            </a:extLst>
          </p:cNvPr>
          <p:cNvSpPr txBox="1"/>
          <p:nvPr/>
        </p:nvSpPr>
        <p:spPr>
          <a:xfrm>
            <a:off x="1112109" y="827901"/>
            <a:ext cx="7053991" cy="2246769"/>
          </a:xfrm>
          <a:prstGeom prst="rect">
            <a:avLst/>
          </a:prstGeom>
          <a:noFill/>
        </p:spPr>
        <p:txBody>
          <a:bodyPr wrap="square" rtlCol="0">
            <a:spAutoFit/>
          </a:bodyPr>
          <a:lstStyle/>
          <a:p>
            <a:r>
              <a:rPr lang="en-US" sz="2800" dirty="0"/>
              <a:t>12 And Yahweh said to Moses, “Come up to me on the mountain, and be there, and I will give you the tablets of stone and the law and the commandments that I have written to instruct them.”</a:t>
            </a:r>
          </a:p>
        </p:txBody>
      </p:sp>
    </p:spTree>
    <p:extLst>
      <p:ext uri="{BB962C8B-B14F-4D97-AF65-F5344CB8AC3E}">
        <p14:creationId xmlns:p14="http://schemas.microsoft.com/office/powerpoint/2010/main" val="2543572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AB2E8C7-186E-4B93-B9E9-22D236E34F70}"/>
              </a:ext>
            </a:extLst>
          </p:cNvPr>
          <p:cNvSpPr/>
          <p:nvPr/>
        </p:nvSpPr>
        <p:spPr>
          <a:xfrm>
            <a:off x="193964" y="193964"/>
            <a:ext cx="8802254" cy="5015345"/>
          </a:xfrm>
          <a:prstGeom prst="roundRect">
            <a:avLst/>
          </a:prstGeom>
          <a:pattFill prst="pct30">
            <a:fgClr>
              <a:schemeClr val="accent1">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093C9F-307E-46CF-AD1E-D82A7E83EC9D}"/>
              </a:ext>
            </a:extLst>
          </p:cNvPr>
          <p:cNvSpPr>
            <a:spLocks noGrp="1"/>
          </p:cNvSpPr>
          <p:nvPr>
            <p:ph type="title"/>
          </p:nvPr>
        </p:nvSpPr>
        <p:spPr>
          <a:xfrm>
            <a:off x="411307" y="5285971"/>
            <a:ext cx="5829300" cy="1463040"/>
          </a:xfrm>
        </p:spPr>
        <p:txBody>
          <a:bodyPr/>
          <a:lstStyle/>
          <a:p>
            <a:r>
              <a:rPr lang="en-US" dirty="0"/>
              <a:t>Big Picture</a:t>
            </a:r>
          </a:p>
        </p:txBody>
      </p:sp>
      <p:sp>
        <p:nvSpPr>
          <p:cNvPr id="5" name="TextBox 4">
            <a:extLst>
              <a:ext uri="{FF2B5EF4-FFF2-40B4-BE49-F238E27FC236}">
                <a16:creationId xmlns:a16="http://schemas.microsoft.com/office/drawing/2014/main" id="{8EF48C31-85F5-4EC7-8DBD-675C6B5897B6}"/>
              </a:ext>
            </a:extLst>
          </p:cNvPr>
          <p:cNvSpPr txBox="1"/>
          <p:nvPr/>
        </p:nvSpPr>
        <p:spPr>
          <a:xfrm>
            <a:off x="1256145" y="664864"/>
            <a:ext cx="1523238" cy="523220"/>
          </a:xfrm>
          <a:prstGeom prst="rect">
            <a:avLst/>
          </a:prstGeom>
          <a:noFill/>
        </p:spPr>
        <p:txBody>
          <a:bodyPr wrap="none" rtlCol="0">
            <a:spAutoFit/>
          </a:bodyPr>
          <a:lstStyle/>
          <a:p>
            <a:r>
              <a:rPr lang="en-US" sz="2800" dirty="0"/>
              <a:t>Hebrews </a:t>
            </a:r>
          </a:p>
        </p:txBody>
      </p:sp>
      <p:sp>
        <p:nvSpPr>
          <p:cNvPr id="7" name="TextBox 6">
            <a:extLst>
              <a:ext uri="{FF2B5EF4-FFF2-40B4-BE49-F238E27FC236}">
                <a16:creationId xmlns:a16="http://schemas.microsoft.com/office/drawing/2014/main" id="{D03FCB35-E91C-4AAA-A33D-C4D1F306BD7D}"/>
              </a:ext>
            </a:extLst>
          </p:cNvPr>
          <p:cNvSpPr txBox="1"/>
          <p:nvPr/>
        </p:nvSpPr>
        <p:spPr>
          <a:xfrm>
            <a:off x="5888181" y="664865"/>
            <a:ext cx="2539541" cy="523220"/>
          </a:xfrm>
          <a:prstGeom prst="rect">
            <a:avLst/>
          </a:prstGeom>
          <a:noFill/>
        </p:spPr>
        <p:txBody>
          <a:bodyPr wrap="none" rtlCol="0">
            <a:spAutoFit/>
          </a:bodyPr>
          <a:lstStyle/>
          <a:p>
            <a:r>
              <a:rPr lang="en-US" sz="2800" dirty="0"/>
              <a:t>People of Israel </a:t>
            </a:r>
          </a:p>
        </p:txBody>
      </p:sp>
      <p:cxnSp>
        <p:nvCxnSpPr>
          <p:cNvPr id="9" name="Straight Arrow Connector 8">
            <a:extLst>
              <a:ext uri="{FF2B5EF4-FFF2-40B4-BE49-F238E27FC236}">
                <a16:creationId xmlns:a16="http://schemas.microsoft.com/office/drawing/2014/main" id="{CE37515D-E0A1-474D-A904-FCDC8655C9EC}"/>
              </a:ext>
            </a:extLst>
          </p:cNvPr>
          <p:cNvCxnSpPr/>
          <p:nvPr/>
        </p:nvCxnSpPr>
        <p:spPr>
          <a:xfrm>
            <a:off x="3325957" y="957481"/>
            <a:ext cx="2032000" cy="0"/>
          </a:xfrm>
          <a:prstGeom prst="straightConnector1">
            <a:avLst/>
          </a:prstGeom>
          <a:ln w="57150">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A2B86CA-D4D8-48F5-8362-A2E1F8166F22}"/>
              </a:ext>
            </a:extLst>
          </p:cNvPr>
          <p:cNvSpPr txBox="1"/>
          <p:nvPr/>
        </p:nvSpPr>
        <p:spPr>
          <a:xfrm>
            <a:off x="1260767" y="1195951"/>
            <a:ext cx="1370119" cy="523220"/>
          </a:xfrm>
          <a:prstGeom prst="rect">
            <a:avLst/>
          </a:prstGeom>
          <a:noFill/>
        </p:spPr>
        <p:txBody>
          <a:bodyPr wrap="none" rtlCol="0">
            <a:spAutoFit/>
          </a:bodyPr>
          <a:lstStyle/>
          <a:p>
            <a:r>
              <a:rPr lang="en-US" sz="2800" dirty="0"/>
              <a:t>Slavery </a:t>
            </a:r>
          </a:p>
        </p:txBody>
      </p:sp>
      <p:sp>
        <p:nvSpPr>
          <p:cNvPr id="10" name="TextBox 9">
            <a:extLst>
              <a:ext uri="{FF2B5EF4-FFF2-40B4-BE49-F238E27FC236}">
                <a16:creationId xmlns:a16="http://schemas.microsoft.com/office/drawing/2014/main" id="{34DC61A5-0A84-4F6D-9C9E-8C8DAB7B3A47}"/>
              </a:ext>
            </a:extLst>
          </p:cNvPr>
          <p:cNvSpPr txBox="1"/>
          <p:nvPr/>
        </p:nvSpPr>
        <p:spPr>
          <a:xfrm>
            <a:off x="5892803" y="1195952"/>
            <a:ext cx="1534074" cy="523220"/>
          </a:xfrm>
          <a:prstGeom prst="rect">
            <a:avLst/>
          </a:prstGeom>
          <a:noFill/>
        </p:spPr>
        <p:txBody>
          <a:bodyPr wrap="none" rtlCol="0">
            <a:spAutoFit/>
          </a:bodyPr>
          <a:lstStyle/>
          <a:p>
            <a:r>
              <a:rPr lang="en-US" sz="2800" dirty="0"/>
              <a:t>Freedom </a:t>
            </a:r>
          </a:p>
        </p:txBody>
      </p:sp>
      <p:cxnSp>
        <p:nvCxnSpPr>
          <p:cNvPr id="11" name="Straight Arrow Connector 10">
            <a:extLst>
              <a:ext uri="{FF2B5EF4-FFF2-40B4-BE49-F238E27FC236}">
                <a16:creationId xmlns:a16="http://schemas.microsoft.com/office/drawing/2014/main" id="{80CFE6A6-6B1E-4D41-8597-2FC7801A1725}"/>
              </a:ext>
            </a:extLst>
          </p:cNvPr>
          <p:cNvCxnSpPr/>
          <p:nvPr/>
        </p:nvCxnSpPr>
        <p:spPr>
          <a:xfrm>
            <a:off x="3330579" y="1488568"/>
            <a:ext cx="2032000" cy="0"/>
          </a:xfrm>
          <a:prstGeom prst="straightConnector1">
            <a:avLst/>
          </a:prstGeom>
          <a:ln w="57150">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lin ang="2700000" scaled="1"/>
              <a:tileRect/>
            </a:gra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81F0700-645C-4B5A-80D1-37D6F7940134}"/>
              </a:ext>
            </a:extLst>
          </p:cNvPr>
          <p:cNvSpPr txBox="1"/>
          <p:nvPr/>
        </p:nvSpPr>
        <p:spPr>
          <a:xfrm>
            <a:off x="1260767" y="1753060"/>
            <a:ext cx="1358064" cy="523220"/>
          </a:xfrm>
          <a:prstGeom prst="rect">
            <a:avLst/>
          </a:prstGeom>
          <a:noFill/>
        </p:spPr>
        <p:txBody>
          <a:bodyPr wrap="none" rtlCol="0">
            <a:spAutoFit/>
          </a:bodyPr>
          <a:lstStyle/>
          <a:p>
            <a:r>
              <a:rPr lang="en-US" sz="2800" dirty="0"/>
              <a:t>Lawless </a:t>
            </a:r>
          </a:p>
        </p:txBody>
      </p:sp>
      <p:sp>
        <p:nvSpPr>
          <p:cNvPr id="16" name="TextBox 15">
            <a:extLst>
              <a:ext uri="{FF2B5EF4-FFF2-40B4-BE49-F238E27FC236}">
                <a16:creationId xmlns:a16="http://schemas.microsoft.com/office/drawing/2014/main" id="{3871CD30-9DEF-424B-B151-3D762EE88AE4}"/>
              </a:ext>
            </a:extLst>
          </p:cNvPr>
          <p:cNvSpPr txBox="1"/>
          <p:nvPr/>
        </p:nvSpPr>
        <p:spPr>
          <a:xfrm>
            <a:off x="5892803" y="1753061"/>
            <a:ext cx="2683170" cy="523220"/>
          </a:xfrm>
          <a:prstGeom prst="rect">
            <a:avLst/>
          </a:prstGeom>
          <a:noFill/>
        </p:spPr>
        <p:txBody>
          <a:bodyPr wrap="none" rtlCol="0">
            <a:spAutoFit/>
          </a:bodyPr>
          <a:lstStyle/>
          <a:p>
            <a:r>
              <a:rPr lang="en-US" sz="2800" dirty="0"/>
              <a:t>Traditions &amp; Laws</a:t>
            </a:r>
          </a:p>
        </p:txBody>
      </p:sp>
      <p:cxnSp>
        <p:nvCxnSpPr>
          <p:cNvPr id="17" name="Straight Arrow Connector 16">
            <a:extLst>
              <a:ext uri="{FF2B5EF4-FFF2-40B4-BE49-F238E27FC236}">
                <a16:creationId xmlns:a16="http://schemas.microsoft.com/office/drawing/2014/main" id="{55A64DBF-ADB3-4E44-B393-92FF791EDABE}"/>
              </a:ext>
            </a:extLst>
          </p:cNvPr>
          <p:cNvCxnSpPr/>
          <p:nvPr/>
        </p:nvCxnSpPr>
        <p:spPr>
          <a:xfrm>
            <a:off x="3330579" y="2045677"/>
            <a:ext cx="2032000" cy="0"/>
          </a:xfrm>
          <a:prstGeom prst="straightConnector1">
            <a:avLst/>
          </a:prstGeom>
          <a:ln w="57150">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2310E70-CEB1-45E5-8A45-16C323E3F9E2}"/>
              </a:ext>
            </a:extLst>
          </p:cNvPr>
          <p:cNvSpPr txBox="1"/>
          <p:nvPr/>
        </p:nvSpPr>
        <p:spPr>
          <a:xfrm>
            <a:off x="6767593" y="5680210"/>
            <a:ext cx="931665" cy="584775"/>
          </a:xfrm>
          <a:prstGeom prst="rect">
            <a:avLst/>
          </a:prstGeom>
          <a:noFill/>
        </p:spPr>
        <p:txBody>
          <a:bodyPr wrap="none" rtlCol="0">
            <a:spAutoFit/>
          </a:bodyPr>
          <a:lstStyle/>
          <a:p>
            <a:r>
              <a:rPr lang="en-US" sz="3200" dirty="0">
                <a:solidFill>
                  <a:schemeClr val="tx2"/>
                </a:solidFill>
                <a:latin typeface="Agency FB" panose="020B0503020202020204" pitchFamily="34" charset="0"/>
              </a:rPr>
              <a:t>Israel</a:t>
            </a:r>
          </a:p>
        </p:txBody>
      </p:sp>
      <p:sp>
        <p:nvSpPr>
          <p:cNvPr id="14" name="TextBox 13">
            <a:extLst>
              <a:ext uri="{FF2B5EF4-FFF2-40B4-BE49-F238E27FC236}">
                <a16:creationId xmlns:a16="http://schemas.microsoft.com/office/drawing/2014/main" id="{B18B402A-56D1-446D-AC3D-B7870C8CCDA4}"/>
              </a:ext>
            </a:extLst>
          </p:cNvPr>
          <p:cNvSpPr txBox="1"/>
          <p:nvPr/>
        </p:nvSpPr>
        <p:spPr>
          <a:xfrm>
            <a:off x="1256145" y="2325498"/>
            <a:ext cx="1257973" cy="523220"/>
          </a:xfrm>
          <a:prstGeom prst="rect">
            <a:avLst/>
          </a:prstGeom>
          <a:noFill/>
        </p:spPr>
        <p:txBody>
          <a:bodyPr wrap="none" rtlCol="0">
            <a:spAutoFit/>
          </a:bodyPr>
          <a:lstStyle/>
          <a:p>
            <a:r>
              <a:rPr lang="en-US" sz="2800" dirty="0"/>
              <a:t>People </a:t>
            </a:r>
          </a:p>
        </p:txBody>
      </p:sp>
      <p:sp>
        <p:nvSpPr>
          <p:cNvPr id="19" name="TextBox 18">
            <a:extLst>
              <a:ext uri="{FF2B5EF4-FFF2-40B4-BE49-F238E27FC236}">
                <a16:creationId xmlns:a16="http://schemas.microsoft.com/office/drawing/2014/main" id="{A712DEC1-9CD1-4E7B-96AD-509C856C99C2}"/>
              </a:ext>
            </a:extLst>
          </p:cNvPr>
          <p:cNvSpPr txBox="1"/>
          <p:nvPr/>
        </p:nvSpPr>
        <p:spPr>
          <a:xfrm>
            <a:off x="5888181" y="2325499"/>
            <a:ext cx="1135247" cy="523220"/>
          </a:xfrm>
          <a:prstGeom prst="rect">
            <a:avLst/>
          </a:prstGeom>
          <a:noFill/>
        </p:spPr>
        <p:txBody>
          <a:bodyPr wrap="none" rtlCol="0">
            <a:spAutoFit/>
          </a:bodyPr>
          <a:lstStyle/>
          <a:p>
            <a:r>
              <a:rPr lang="en-US" sz="2800" dirty="0"/>
              <a:t>Nation</a:t>
            </a:r>
          </a:p>
        </p:txBody>
      </p:sp>
      <p:cxnSp>
        <p:nvCxnSpPr>
          <p:cNvPr id="20" name="Straight Arrow Connector 19">
            <a:extLst>
              <a:ext uri="{FF2B5EF4-FFF2-40B4-BE49-F238E27FC236}">
                <a16:creationId xmlns:a16="http://schemas.microsoft.com/office/drawing/2014/main" id="{30219C3F-EAA9-4CBA-88F1-909704E4A317}"/>
              </a:ext>
            </a:extLst>
          </p:cNvPr>
          <p:cNvCxnSpPr/>
          <p:nvPr/>
        </p:nvCxnSpPr>
        <p:spPr>
          <a:xfrm>
            <a:off x="3325957" y="2618115"/>
            <a:ext cx="2032000" cy="0"/>
          </a:xfrm>
          <a:prstGeom prst="straightConnector1">
            <a:avLst/>
          </a:prstGeom>
          <a:ln w="57150">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50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AB2E8C7-186E-4B93-B9E9-22D236E34F70}"/>
              </a:ext>
            </a:extLst>
          </p:cNvPr>
          <p:cNvSpPr/>
          <p:nvPr/>
        </p:nvSpPr>
        <p:spPr>
          <a:xfrm>
            <a:off x="193964" y="193964"/>
            <a:ext cx="8802254" cy="5015345"/>
          </a:xfrm>
          <a:prstGeom prst="roundRect">
            <a:avLst/>
          </a:prstGeom>
          <a:pattFill prst="pct30">
            <a:fgClr>
              <a:schemeClr val="accent1">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093C9F-307E-46CF-AD1E-D82A7E83EC9D}"/>
              </a:ext>
            </a:extLst>
          </p:cNvPr>
          <p:cNvSpPr>
            <a:spLocks noGrp="1"/>
          </p:cNvSpPr>
          <p:nvPr>
            <p:ph type="title"/>
          </p:nvPr>
        </p:nvSpPr>
        <p:spPr>
          <a:xfrm>
            <a:off x="411307" y="5285971"/>
            <a:ext cx="5829300" cy="1463040"/>
          </a:xfrm>
        </p:spPr>
        <p:txBody>
          <a:bodyPr/>
          <a:lstStyle/>
          <a:p>
            <a:r>
              <a:rPr lang="en-US" dirty="0"/>
              <a:t>Big Picture</a:t>
            </a:r>
          </a:p>
        </p:txBody>
      </p:sp>
      <p:sp>
        <p:nvSpPr>
          <p:cNvPr id="5" name="TextBox 4">
            <a:extLst>
              <a:ext uri="{FF2B5EF4-FFF2-40B4-BE49-F238E27FC236}">
                <a16:creationId xmlns:a16="http://schemas.microsoft.com/office/drawing/2014/main" id="{8EF48C31-85F5-4EC7-8DBD-675C6B5897B6}"/>
              </a:ext>
            </a:extLst>
          </p:cNvPr>
          <p:cNvSpPr txBox="1"/>
          <p:nvPr/>
        </p:nvSpPr>
        <p:spPr>
          <a:xfrm>
            <a:off x="1256145" y="664864"/>
            <a:ext cx="1523238" cy="523220"/>
          </a:xfrm>
          <a:prstGeom prst="rect">
            <a:avLst/>
          </a:prstGeom>
          <a:noFill/>
        </p:spPr>
        <p:txBody>
          <a:bodyPr wrap="none" rtlCol="0">
            <a:spAutoFit/>
          </a:bodyPr>
          <a:lstStyle/>
          <a:p>
            <a:r>
              <a:rPr lang="en-US" sz="2800" dirty="0"/>
              <a:t>Hebrews </a:t>
            </a:r>
          </a:p>
        </p:txBody>
      </p:sp>
      <p:sp>
        <p:nvSpPr>
          <p:cNvPr id="7" name="TextBox 6">
            <a:extLst>
              <a:ext uri="{FF2B5EF4-FFF2-40B4-BE49-F238E27FC236}">
                <a16:creationId xmlns:a16="http://schemas.microsoft.com/office/drawing/2014/main" id="{D03FCB35-E91C-4AAA-A33D-C4D1F306BD7D}"/>
              </a:ext>
            </a:extLst>
          </p:cNvPr>
          <p:cNvSpPr txBox="1"/>
          <p:nvPr/>
        </p:nvSpPr>
        <p:spPr>
          <a:xfrm>
            <a:off x="5888181" y="664865"/>
            <a:ext cx="2539541" cy="523220"/>
          </a:xfrm>
          <a:prstGeom prst="rect">
            <a:avLst/>
          </a:prstGeom>
          <a:noFill/>
        </p:spPr>
        <p:txBody>
          <a:bodyPr wrap="none" rtlCol="0">
            <a:spAutoFit/>
          </a:bodyPr>
          <a:lstStyle/>
          <a:p>
            <a:r>
              <a:rPr lang="en-US" sz="2800" dirty="0"/>
              <a:t>People of Israel </a:t>
            </a:r>
          </a:p>
        </p:txBody>
      </p:sp>
      <p:cxnSp>
        <p:nvCxnSpPr>
          <p:cNvPr id="9" name="Straight Arrow Connector 8">
            <a:extLst>
              <a:ext uri="{FF2B5EF4-FFF2-40B4-BE49-F238E27FC236}">
                <a16:creationId xmlns:a16="http://schemas.microsoft.com/office/drawing/2014/main" id="{CE37515D-E0A1-474D-A904-FCDC8655C9EC}"/>
              </a:ext>
            </a:extLst>
          </p:cNvPr>
          <p:cNvCxnSpPr/>
          <p:nvPr/>
        </p:nvCxnSpPr>
        <p:spPr>
          <a:xfrm>
            <a:off x="3325957" y="957481"/>
            <a:ext cx="2032000" cy="0"/>
          </a:xfrm>
          <a:prstGeom prst="straightConnector1">
            <a:avLst/>
          </a:prstGeom>
          <a:ln w="57150">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A2B86CA-D4D8-48F5-8362-A2E1F8166F22}"/>
              </a:ext>
            </a:extLst>
          </p:cNvPr>
          <p:cNvSpPr txBox="1"/>
          <p:nvPr/>
        </p:nvSpPr>
        <p:spPr>
          <a:xfrm>
            <a:off x="1260767" y="1195951"/>
            <a:ext cx="1370119" cy="523220"/>
          </a:xfrm>
          <a:prstGeom prst="rect">
            <a:avLst/>
          </a:prstGeom>
          <a:noFill/>
        </p:spPr>
        <p:txBody>
          <a:bodyPr wrap="none" rtlCol="0">
            <a:spAutoFit/>
          </a:bodyPr>
          <a:lstStyle/>
          <a:p>
            <a:r>
              <a:rPr lang="en-US" sz="2800" dirty="0"/>
              <a:t>Slavery </a:t>
            </a:r>
          </a:p>
        </p:txBody>
      </p:sp>
      <p:sp>
        <p:nvSpPr>
          <p:cNvPr id="10" name="TextBox 9">
            <a:extLst>
              <a:ext uri="{FF2B5EF4-FFF2-40B4-BE49-F238E27FC236}">
                <a16:creationId xmlns:a16="http://schemas.microsoft.com/office/drawing/2014/main" id="{34DC61A5-0A84-4F6D-9C9E-8C8DAB7B3A47}"/>
              </a:ext>
            </a:extLst>
          </p:cNvPr>
          <p:cNvSpPr txBox="1"/>
          <p:nvPr/>
        </p:nvSpPr>
        <p:spPr>
          <a:xfrm>
            <a:off x="5892803" y="1195952"/>
            <a:ext cx="1534074" cy="523220"/>
          </a:xfrm>
          <a:prstGeom prst="rect">
            <a:avLst/>
          </a:prstGeom>
          <a:noFill/>
        </p:spPr>
        <p:txBody>
          <a:bodyPr wrap="none" rtlCol="0">
            <a:spAutoFit/>
          </a:bodyPr>
          <a:lstStyle/>
          <a:p>
            <a:r>
              <a:rPr lang="en-US" sz="2800" dirty="0"/>
              <a:t>Freedom </a:t>
            </a:r>
          </a:p>
        </p:txBody>
      </p:sp>
      <p:cxnSp>
        <p:nvCxnSpPr>
          <p:cNvPr id="11" name="Straight Arrow Connector 10">
            <a:extLst>
              <a:ext uri="{FF2B5EF4-FFF2-40B4-BE49-F238E27FC236}">
                <a16:creationId xmlns:a16="http://schemas.microsoft.com/office/drawing/2014/main" id="{80CFE6A6-6B1E-4D41-8597-2FC7801A1725}"/>
              </a:ext>
            </a:extLst>
          </p:cNvPr>
          <p:cNvCxnSpPr/>
          <p:nvPr/>
        </p:nvCxnSpPr>
        <p:spPr>
          <a:xfrm>
            <a:off x="3330579" y="1488568"/>
            <a:ext cx="2032000" cy="0"/>
          </a:xfrm>
          <a:prstGeom prst="straightConnector1">
            <a:avLst/>
          </a:prstGeom>
          <a:ln w="57150">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lin ang="2700000" scaled="1"/>
              <a:tileRect/>
            </a:gra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81F0700-645C-4B5A-80D1-37D6F7940134}"/>
              </a:ext>
            </a:extLst>
          </p:cNvPr>
          <p:cNvSpPr txBox="1"/>
          <p:nvPr/>
        </p:nvSpPr>
        <p:spPr>
          <a:xfrm>
            <a:off x="1260767" y="1753060"/>
            <a:ext cx="1358064" cy="523220"/>
          </a:xfrm>
          <a:prstGeom prst="rect">
            <a:avLst/>
          </a:prstGeom>
          <a:noFill/>
        </p:spPr>
        <p:txBody>
          <a:bodyPr wrap="none" rtlCol="0">
            <a:spAutoFit/>
          </a:bodyPr>
          <a:lstStyle/>
          <a:p>
            <a:r>
              <a:rPr lang="en-US" sz="2800" dirty="0"/>
              <a:t>Lawless </a:t>
            </a:r>
          </a:p>
        </p:txBody>
      </p:sp>
      <p:sp>
        <p:nvSpPr>
          <p:cNvPr id="16" name="TextBox 15">
            <a:extLst>
              <a:ext uri="{FF2B5EF4-FFF2-40B4-BE49-F238E27FC236}">
                <a16:creationId xmlns:a16="http://schemas.microsoft.com/office/drawing/2014/main" id="{3871CD30-9DEF-424B-B151-3D762EE88AE4}"/>
              </a:ext>
            </a:extLst>
          </p:cNvPr>
          <p:cNvSpPr txBox="1"/>
          <p:nvPr/>
        </p:nvSpPr>
        <p:spPr>
          <a:xfrm>
            <a:off x="5892803" y="1753061"/>
            <a:ext cx="2683170" cy="523220"/>
          </a:xfrm>
          <a:prstGeom prst="rect">
            <a:avLst/>
          </a:prstGeom>
          <a:noFill/>
        </p:spPr>
        <p:txBody>
          <a:bodyPr wrap="none" rtlCol="0">
            <a:spAutoFit/>
          </a:bodyPr>
          <a:lstStyle/>
          <a:p>
            <a:r>
              <a:rPr lang="en-US" sz="2800" dirty="0"/>
              <a:t>Traditions &amp; Laws</a:t>
            </a:r>
          </a:p>
        </p:txBody>
      </p:sp>
      <p:cxnSp>
        <p:nvCxnSpPr>
          <p:cNvPr id="17" name="Straight Arrow Connector 16">
            <a:extLst>
              <a:ext uri="{FF2B5EF4-FFF2-40B4-BE49-F238E27FC236}">
                <a16:creationId xmlns:a16="http://schemas.microsoft.com/office/drawing/2014/main" id="{55A64DBF-ADB3-4E44-B393-92FF791EDABE}"/>
              </a:ext>
            </a:extLst>
          </p:cNvPr>
          <p:cNvCxnSpPr/>
          <p:nvPr/>
        </p:nvCxnSpPr>
        <p:spPr>
          <a:xfrm>
            <a:off x="3330579" y="2045677"/>
            <a:ext cx="2032000" cy="0"/>
          </a:xfrm>
          <a:prstGeom prst="straightConnector1">
            <a:avLst/>
          </a:prstGeom>
          <a:ln w="57150">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2310E70-CEB1-45E5-8A45-16C323E3F9E2}"/>
              </a:ext>
            </a:extLst>
          </p:cNvPr>
          <p:cNvSpPr txBox="1"/>
          <p:nvPr/>
        </p:nvSpPr>
        <p:spPr>
          <a:xfrm>
            <a:off x="6767593" y="5680210"/>
            <a:ext cx="931665" cy="584775"/>
          </a:xfrm>
          <a:prstGeom prst="rect">
            <a:avLst/>
          </a:prstGeom>
          <a:noFill/>
        </p:spPr>
        <p:txBody>
          <a:bodyPr wrap="none" rtlCol="0">
            <a:spAutoFit/>
          </a:bodyPr>
          <a:lstStyle/>
          <a:p>
            <a:r>
              <a:rPr lang="en-US" sz="3200" dirty="0">
                <a:solidFill>
                  <a:schemeClr val="tx2"/>
                </a:solidFill>
                <a:latin typeface="Agency FB" panose="020B0503020202020204" pitchFamily="34" charset="0"/>
              </a:rPr>
              <a:t>Israel</a:t>
            </a:r>
          </a:p>
        </p:txBody>
      </p:sp>
      <p:sp>
        <p:nvSpPr>
          <p:cNvPr id="14" name="TextBox 13">
            <a:extLst>
              <a:ext uri="{FF2B5EF4-FFF2-40B4-BE49-F238E27FC236}">
                <a16:creationId xmlns:a16="http://schemas.microsoft.com/office/drawing/2014/main" id="{B18B402A-56D1-446D-AC3D-B7870C8CCDA4}"/>
              </a:ext>
            </a:extLst>
          </p:cNvPr>
          <p:cNvSpPr txBox="1"/>
          <p:nvPr/>
        </p:nvSpPr>
        <p:spPr>
          <a:xfrm>
            <a:off x="1256145" y="2325498"/>
            <a:ext cx="1257973" cy="523220"/>
          </a:xfrm>
          <a:prstGeom prst="rect">
            <a:avLst/>
          </a:prstGeom>
          <a:noFill/>
        </p:spPr>
        <p:txBody>
          <a:bodyPr wrap="none" rtlCol="0">
            <a:spAutoFit/>
          </a:bodyPr>
          <a:lstStyle/>
          <a:p>
            <a:r>
              <a:rPr lang="en-US" sz="2800" dirty="0"/>
              <a:t>People </a:t>
            </a:r>
          </a:p>
        </p:txBody>
      </p:sp>
      <p:sp>
        <p:nvSpPr>
          <p:cNvPr id="19" name="TextBox 18">
            <a:extLst>
              <a:ext uri="{FF2B5EF4-FFF2-40B4-BE49-F238E27FC236}">
                <a16:creationId xmlns:a16="http://schemas.microsoft.com/office/drawing/2014/main" id="{A712DEC1-9CD1-4E7B-96AD-509C856C99C2}"/>
              </a:ext>
            </a:extLst>
          </p:cNvPr>
          <p:cNvSpPr txBox="1"/>
          <p:nvPr/>
        </p:nvSpPr>
        <p:spPr>
          <a:xfrm>
            <a:off x="5888181" y="2325499"/>
            <a:ext cx="1135247" cy="523220"/>
          </a:xfrm>
          <a:prstGeom prst="rect">
            <a:avLst/>
          </a:prstGeom>
          <a:noFill/>
        </p:spPr>
        <p:txBody>
          <a:bodyPr wrap="none" rtlCol="0">
            <a:spAutoFit/>
          </a:bodyPr>
          <a:lstStyle/>
          <a:p>
            <a:r>
              <a:rPr lang="en-US" sz="2800" dirty="0"/>
              <a:t>Nation</a:t>
            </a:r>
          </a:p>
        </p:txBody>
      </p:sp>
      <p:cxnSp>
        <p:nvCxnSpPr>
          <p:cNvPr id="20" name="Straight Arrow Connector 19">
            <a:extLst>
              <a:ext uri="{FF2B5EF4-FFF2-40B4-BE49-F238E27FC236}">
                <a16:creationId xmlns:a16="http://schemas.microsoft.com/office/drawing/2014/main" id="{30219C3F-EAA9-4CBA-88F1-909704E4A317}"/>
              </a:ext>
            </a:extLst>
          </p:cNvPr>
          <p:cNvCxnSpPr/>
          <p:nvPr/>
        </p:nvCxnSpPr>
        <p:spPr>
          <a:xfrm>
            <a:off x="3325957" y="2618115"/>
            <a:ext cx="2032000" cy="0"/>
          </a:xfrm>
          <a:prstGeom prst="straightConnector1">
            <a:avLst/>
          </a:prstGeom>
          <a:ln w="57150">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908B5EF-3F86-4A15-90BE-90256DE949EE}"/>
              </a:ext>
            </a:extLst>
          </p:cNvPr>
          <p:cNvSpPr txBox="1"/>
          <p:nvPr/>
        </p:nvSpPr>
        <p:spPr>
          <a:xfrm>
            <a:off x="1256145" y="2897936"/>
            <a:ext cx="1734514" cy="523220"/>
          </a:xfrm>
          <a:prstGeom prst="rect">
            <a:avLst/>
          </a:prstGeom>
          <a:noFill/>
        </p:spPr>
        <p:txBody>
          <a:bodyPr wrap="none" rtlCol="0">
            <a:spAutoFit/>
          </a:bodyPr>
          <a:lstStyle/>
          <a:p>
            <a:r>
              <a:rPr lang="en-US" sz="2800" dirty="0"/>
              <a:t>Polytheists </a:t>
            </a:r>
          </a:p>
        </p:txBody>
      </p:sp>
      <p:sp>
        <p:nvSpPr>
          <p:cNvPr id="22" name="TextBox 21">
            <a:extLst>
              <a:ext uri="{FF2B5EF4-FFF2-40B4-BE49-F238E27FC236}">
                <a16:creationId xmlns:a16="http://schemas.microsoft.com/office/drawing/2014/main" id="{FD3F4FC1-4C32-4718-9D8F-58F4A682BECC}"/>
              </a:ext>
            </a:extLst>
          </p:cNvPr>
          <p:cNvSpPr txBox="1"/>
          <p:nvPr/>
        </p:nvSpPr>
        <p:spPr>
          <a:xfrm>
            <a:off x="5888181" y="2897937"/>
            <a:ext cx="1829347" cy="523220"/>
          </a:xfrm>
          <a:prstGeom prst="rect">
            <a:avLst/>
          </a:prstGeom>
          <a:noFill/>
        </p:spPr>
        <p:txBody>
          <a:bodyPr wrap="none" rtlCol="0">
            <a:spAutoFit/>
          </a:bodyPr>
          <a:lstStyle/>
          <a:p>
            <a:r>
              <a:rPr lang="en-US" sz="2800" dirty="0"/>
              <a:t>Monotheists</a:t>
            </a:r>
          </a:p>
        </p:txBody>
      </p:sp>
      <p:cxnSp>
        <p:nvCxnSpPr>
          <p:cNvPr id="23" name="Straight Arrow Connector 22">
            <a:extLst>
              <a:ext uri="{FF2B5EF4-FFF2-40B4-BE49-F238E27FC236}">
                <a16:creationId xmlns:a16="http://schemas.microsoft.com/office/drawing/2014/main" id="{DEE15BBE-810D-40F3-BC1C-E963E0B09C2C}"/>
              </a:ext>
            </a:extLst>
          </p:cNvPr>
          <p:cNvCxnSpPr/>
          <p:nvPr/>
        </p:nvCxnSpPr>
        <p:spPr>
          <a:xfrm>
            <a:off x="3325957" y="3190553"/>
            <a:ext cx="2032000" cy="0"/>
          </a:xfrm>
          <a:prstGeom prst="straightConnector1">
            <a:avLst/>
          </a:prstGeom>
          <a:ln w="57150">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0705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C8F2-213A-4BDA-BAB1-6E0271EDAFC4}"/>
              </a:ext>
            </a:extLst>
          </p:cNvPr>
          <p:cNvSpPr>
            <a:spLocks noGrp="1"/>
          </p:cNvSpPr>
          <p:nvPr>
            <p:ph type="title"/>
          </p:nvPr>
        </p:nvSpPr>
        <p:spPr>
          <a:xfrm>
            <a:off x="285750" y="5531450"/>
            <a:ext cx="5829300" cy="1463040"/>
          </a:xfrm>
        </p:spPr>
        <p:txBody>
          <a:bodyPr/>
          <a:lstStyle/>
          <a:p>
            <a:r>
              <a:rPr lang="en-US" dirty="0"/>
              <a:t>The Ten Commandments</a:t>
            </a:r>
          </a:p>
        </p:txBody>
      </p:sp>
      <p:sp>
        <p:nvSpPr>
          <p:cNvPr id="4" name="Text Placeholder 3">
            <a:extLst>
              <a:ext uri="{FF2B5EF4-FFF2-40B4-BE49-F238E27FC236}">
                <a16:creationId xmlns:a16="http://schemas.microsoft.com/office/drawing/2014/main" id="{DB0AB120-F1C4-4E88-84D2-470F03B898CF}"/>
              </a:ext>
            </a:extLst>
          </p:cNvPr>
          <p:cNvSpPr>
            <a:spLocks noGrp="1"/>
          </p:cNvSpPr>
          <p:nvPr>
            <p:ph type="body" sz="half" idx="2"/>
          </p:nvPr>
        </p:nvSpPr>
        <p:spPr>
          <a:xfrm>
            <a:off x="6457950" y="5437815"/>
            <a:ext cx="2400300" cy="1463040"/>
          </a:xfrm>
        </p:spPr>
        <p:txBody>
          <a:bodyPr>
            <a:normAutofit/>
          </a:bodyPr>
          <a:lstStyle/>
          <a:p>
            <a:pPr algn="ctr"/>
            <a:r>
              <a:rPr lang="en-US" sz="4400" dirty="0"/>
              <a:t>20</a:t>
            </a:r>
          </a:p>
        </p:txBody>
      </p:sp>
      <p:sp>
        <p:nvSpPr>
          <p:cNvPr id="5" name="TextBox 4">
            <a:extLst>
              <a:ext uri="{FF2B5EF4-FFF2-40B4-BE49-F238E27FC236}">
                <a16:creationId xmlns:a16="http://schemas.microsoft.com/office/drawing/2014/main" id="{0508B4DC-AE4B-439C-88C0-80EE50686699}"/>
              </a:ext>
            </a:extLst>
          </p:cNvPr>
          <p:cNvSpPr txBox="1"/>
          <p:nvPr/>
        </p:nvSpPr>
        <p:spPr>
          <a:xfrm>
            <a:off x="285750" y="341187"/>
            <a:ext cx="8694477" cy="3108543"/>
          </a:xfrm>
          <a:prstGeom prst="rect">
            <a:avLst/>
          </a:prstGeom>
          <a:noFill/>
        </p:spPr>
        <p:txBody>
          <a:bodyPr wrap="square" rtlCol="0">
            <a:spAutoFit/>
          </a:bodyPr>
          <a:lstStyle/>
          <a:p>
            <a:r>
              <a:rPr lang="en-US" sz="2800" dirty="0"/>
              <a:t>1. You shall have no other gods before me. </a:t>
            </a:r>
          </a:p>
          <a:p>
            <a:r>
              <a:rPr lang="en-US" sz="2800" dirty="0"/>
              <a:t>2. You shall not make for yourself a carved image. You shall not bow down to them or serve them.</a:t>
            </a:r>
          </a:p>
          <a:p>
            <a:r>
              <a:rPr lang="en-US" sz="2800" dirty="0"/>
              <a:t>3 You shall not take the name of the LORD your God in vain. </a:t>
            </a:r>
          </a:p>
          <a:p>
            <a:r>
              <a:rPr lang="en-US" sz="2800" dirty="0"/>
              <a:t>4 Keep the Sabbath day. </a:t>
            </a:r>
          </a:p>
          <a:p>
            <a:r>
              <a:rPr lang="en-US" sz="2800" dirty="0"/>
              <a:t>5 Honor your father and your mother. </a:t>
            </a:r>
          </a:p>
        </p:txBody>
      </p:sp>
    </p:spTree>
    <p:extLst>
      <p:ext uri="{BB962C8B-B14F-4D97-AF65-F5344CB8AC3E}">
        <p14:creationId xmlns:p14="http://schemas.microsoft.com/office/powerpoint/2010/main" val="1047189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C8F2-213A-4BDA-BAB1-6E0271EDAFC4}"/>
              </a:ext>
            </a:extLst>
          </p:cNvPr>
          <p:cNvSpPr>
            <a:spLocks noGrp="1"/>
          </p:cNvSpPr>
          <p:nvPr>
            <p:ph type="title"/>
          </p:nvPr>
        </p:nvSpPr>
        <p:spPr>
          <a:xfrm>
            <a:off x="285750" y="5531450"/>
            <a:ext cx="5829300" cy="1463040"/>
          </a:xfrm>
        </p:spPr>
        <p:txBody>
          <a:bodyPr/>
          <a:lstStyle/>
          <a:p>
            <a:r>
              <a:rPr lang="en-US" dirty="0"/>
              <a:t>The Ten Commandments</a:t>
            </a:r>
          </a:p>
        </p:txBody>
      </p:sp>
      <p:sp>
        <p:nvSpPr>
          <p:cNvPr id="4" name="Text Placeholder 3">
            <a:extLst>
              <a:ext uri="{FF2B5EF4-FFF2-40B4-BE49-F238E27FC236}">
                <a16:creationId xmlns:a16="http://schemas.microsoft.com/office/drawing/2014/main" id="{DB0AB120-F1C4-4E88-84D2-470F03B898CF}"/>
              </a:ext>
            </a:extLst>
          </p:cNvPr>
          <p:cNvSpPr>
            <a:spLocks noGrp="1"/>
          </p:cNvSpPr>
          <p:nvPr>
            <p:ph type="body" sz="half" idx="2"/>
          </p:nvPr>
        </p:nvSpPr>
        <p:spPr>
          <a:xfrm>
            <a:off x="6457950" y="5437815"/>
            <a:ext cx="2400300" cy="1463040"/>
          </a:xfrm>
        </p:spPr>
        <p:txBody>
          <a:bodyPr>
            <a:normAutofit/>
          </a:bodyPr>
          <a:lstStyle/>
          <a:p>
            <a:pPr algn="ctr"/>
            <a:r>
              <a:rPr lang="en-US" sz="4400" dirty="0"/>
              <a:t>20</a:t>
            </a:r>
          </a:p>
        </p:txBody>
      </p:sp>
      <p:sp>
        <p:nvSpPr>
          <p:cNvPr id="5" name="TextBox 4">
            <a:extLst>
              <a:ext uri="{FF2B5EF4-FFF2-40B4-BE49-F238E27FC236}">
                <a16:creationId xmlns:a16="http://schemas.microsoft.com/office/drawing/2014/main" id="{0508B4DC-AE4B-439C-88C0-80EE50686699}"/>
              </a:ext>
            </a:extLst>
          </p:cNvPr>
          <p:cNvSpPr txBox="1"/>
          <p:nvPr/>
        </p:nvSpPr>
        <p:spPr>
          <a:xfrm>
            <a:off x="285750" y="341187"/>
            <a:ext cx="8694477" cy="3539430"/>
          </a:xfrm>
          <a:prstGeom prst="rect">
            <a:avLst/>
          </a:prstGeom>
          <a:noFill/>
        </p:spPr>
        <p:txBody>
          <a:bodyPr wrap="square" rtlCol="0">
            <a:spAutoFit/>
          </a:bodyPr>
          <a:lstStyle/>
          <a:p>
            <a:r>
              <a:rPr lang="en-US" sz="2800" dirty="0"/>
              <a:t>1. You shall have no other gods before me. </a:t>
            </a:r>
          </a:p>
          <a:p>
            <a:r>
              <a:rPr lang="en-US" sz="2800" dirty="0"/>
              <a:t>2. You shall not make for yourself a carved image. You shall not bow down to them or serve them.</a:t>
            </a:r>
          </a:p>
          <a:p>
            <a:r>
              <a:rPr lang="en-US" sz="2800" dirty="0"/>
              <a:t>3 You shall not take the name of the LORD your God in vain. </a:t>
            </a:r>
          </a:p>
          <a:p>
            <a:r>
              <a:rPr lang="en-US" sz="2800" dirty="0"/>
              <a:t>4 Keep the Sabbath day. </a:t>
            </a:r>
          </a:p>
          <a:p>
            <a:r>
              <a:rPr lang="en-US" sz="2800" dirty="0"/>
              <a:t>5 Honor your father and your mother. </a:t>
            </a:r>
          </a:p>
          <a:p>
            <a:r>
              <a:rPr lang="en-US" sz="2800" dirty="0"/>
              <a:t>6 You shall not murder. </a:t>
            </a:r>
          </a:p>
        </p:txBody>
      </p:sp>
    </p:spTree>
    <p:extLst>
      <p:ext uri="{BB962C8B-B14F-4D97-AF65-F5344CB8AC3E}">
        <p14:creationId xmlns:p14="http://schemas.microsoft.com/office/powerpoint/2010/main" val="1202906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C8F2-213A-4BDA-BAB1-6E0271EDAFC4}"/>
              </a:ext>
            </a:extLst>
          </p:cNvPr>
          <p:cNvSpPr>
            <a:spLocks noGrp="1"/>
          </p:cNvSpPr>
          <p:nvPr>
            <p:ph type="title"/>
          </p:nvPr>
        </p:nvSpPr>
        <p:spPr>
          <a:xfrm>
            <a:off x="285750" y="5531450"/>
            <a:ext cx="5829300" cy="1463040"/>
          </a:xfrm>
        </p:spPr>
        <p:txBody>
          <a:bodyPr/>
          <a:lstStyle/>
          <a:p>
            <a:r>
              <a:rPr lang="en-US" dirty="0"/>
              <a:t>The Ten Commandments</a:t>
            </a:r>
          </a:p>
        </p:txBody>
      </p:sp>
      <p:sp>
        <p:nvSpPr>
          <p:cNvPr id="4" name="Text Placeholder 3">
            <a:extLst>
              <a:ext uri="{FF2B5EF4-FFF2-40B4-BE49-F238E27FC236}">
                <a16:creationId xmlns:a16="http://schemas.microsoft.com/office/drawing/2014/main" id="{DB0AB120-F1C4-4E88-84D2-470F03B898CF}"/>
              </a:ext>
            </a:extLst>
          </p:cNvPr>
          <p:cNvSpPr>
            <a:spLocks noGrp="1"/>
          </p:cNvSpPr>
          <p:nvPr>
            <p:ph type="body" sz="half" idx="2"/>
          </p:nvPr>
        </p:nvSpPr>
        <p:spPr>
          <a:xfrm>
            <a:off x="6457950" y="5437815"/>
            <a:ext cx="2400300" cy="1463040"/>
          </a:xfrm>
        </p:spPr>
        <p:txBody>
          <a:bodyPr>
            <a:normAutofit/>
          </a:bodyPr>
          <a:lstStyle/>
          <a:p>
            <a:pPr algn="ctr"/>
            <a:r>
              <a:rPr lang="en-US" sz="4400" dirty="0"/>
              <a:t>20</a:t>
            </a:r>
          </a:p>
        </p:txBody>
      </p:sp>
      <p:sp>
        <p:nvSpPr>
          <p:cNvPr id="5" name="TextBox 4">
            <a:extLst>
              <a:ext uri="{FF2B5EF4-FFF2-40B4-BE49-F238E27FC236}">
                <a16:creationId xmlns:a16="http://schemas.microsoft.com/office/drawing/2014/main" id="{0508B4DC-AE4B-439C-88C0-80EE50686699}"/>
              </a:ext>
            </a:extLst>
          </p:cNvPr>
          <p:cNvSpPr txBox="1"/>
          <p:nvPr/>
        </p:nvSpPr>
        <p:spPr>
          <a:xfrm>
            <a:off x="285750" y="341187"/>
            <a:ext cx="8694477" cy="3970318"/>
          </a:xfrm>
          <a:prstGeom prst="rect">
            <a:avLst/>
          </a:prstGeom>
          <a:noFill/>
        </p:spPr>
        <p:txBody>
          <a:bodyPr wrap="square" rtlCol="0">
            <a:spAutoFit/>
          </a:bodyPr>
          <a:lstStyle/>
          <a:p>
            <a:r>
              <a:rPr lang="en-US" sz="2800" dirty="0"/>
              <a:t>1. You shall have no other gods before me. </a:t>
            </a:r>
          </a:p>
          <a:p>
            <a:r>
              <a:rPr lang="en-US" sz="2800" dirty="0"/>
              <a:t>2. You shall not make for yourself a carved image. You shall not bow down to them or serve them.</a:t>
            </a:r>
          </a:p>
          <a:p>
            <a:r>
              <a:rPr lang="en-US" sz="2800" dirty="0"/>
              <a:t>3 You shall not take the name of the LORD your God in vain. </a:t>
            </a:r>
          </a:p>
          <a:p>
            <a:r>
              <a:rPr lang="en-US" sz="2800" dirty="0"/>
              <a:t>4 Keep the Sabbath day. </a:t>
            </a:r>
          </a:p>
          <a:p>
            <a:r>
              <a:rPr lang="en-US" sz="2800" dirty="0"/>
              <a:t>5 Honor your father and your mother. </a:t>
            </a:r>
          </a:p>
          <a:p>
            <a:r>
              <a:rPr lang="en-US" sz="2800" dirty="0"/>
              <a:t>6 You shall not murder. </a:t>
            </a:r>
          </a:p>
          <a:p>
            <a:r>
              <a:rPr lang="en-US" sz="2800" dirty="0"/>
              <a:t>7 You shall not commit adultery. </a:t>
            </a:r>
          </a:p>
        </p:txBody>
      </p:sp>
    </p:spTree>
    <p:extLst>
      <p:ext uri="{BB962C8B-B14F-4D97-AF65-F5344CB8AC3E}">
        <p14:creationId xmlns:p14="http://schemas.microsoft.com/office/powerpoint/2010/main" val="4137855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1005</TotalTime>
  <Words>1269</Words>
  <Application>Microsoft Office PowerPoint</Application>
  <PresentationFormat>On-screen Show (4:3)</PresentationFormat>
  <Paragraphs>184</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Agency FB</vt:lpstr>
      <vt:lpstr>Calibri</vt:lpstr>
      <vt:lpstr>Tw Cen MT</vt:lpstr>
      <vt:lpstr>Tw Cen MT Condensed</vt:lpstr>
      <vt:lpstr>Wingdings 3</vt:lpstr>
      <vt:lpstr>Integral</vt:lpstr>
      <vt:lpstr>Exodus Part 3</vt:lpstr>
      <vt:lpstr>Big Picture</vt:lpstr>
      <vt:lpstr>Traditions</vt:lpstr>
      <vt:lpstr>Laws</vt:lpstr>
      <vt:lpstr>Big Picture</vt:lpstr>
      <vt:lpstr>Big Picture</vt:lpstr>
      <vt:lpstr>The Ten Commandments</vt:lpstr>
      <vt:lpstr>The Ten Commandments</vt:lpstr>
      <vt:lpstr>The Ten Commandments</vt:lpstr>
      <vt:lpstr>The Ten Commandments</vt:lpstr>
      <vt:lpstr>The Ten Commandments</vt:lpstr>
      <vt:lpstr>The Ten Commandments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Exodus</dc:title>
  <dc:creator>Pastor Gabe</dc:creator>
  <cp:lastModifiedBy>Pastor Gabe</cp:lastModifiedBy>
  <cp:revision>82</cp:revision>
  <dcterms:created xsi:type="dcterms:W3CDTF">2017-12-15T22:47:22Z</dcterms:created>
  <dcterms:modified xsi:type="dcterms:W3CDTF">2018-01-18T09:34:55Z</dcterms:modified>
</cp:coreProperties>
</file>