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60" r:id="rId5"/>
    <p:sldId id="263" r:id="rId6"/>
    <p:sldId id="264" r:id="rId7"/>
    <p:sldId id="265" r:id="rId8"/>
    <p:sldId id="266" r:id="rId9"/>
    <p:sldId id="267" r:id="rId10"/>
    <p:sldId id="268" r:id="rId11"/>
    <p:sldId id="269" r:id="rId12"/>
    <p:sldId id="270" r:id="rId13"/>
    <p:sldId id="271" r:id="rId14"/>
    <p:sldId id="281" r:id="rId15"/>
    <p:sldId id="272" r:id="rId16"/>
    <p:sldId id="273" r:id="rId17"/>
    <p:sldId id="274" r:id="rId18"/>
    <p:sldId id="275" r:id="rId19"/>
    <p:sldId id="276" r:id="rId20"/>
    <p:sldId id="277" r:id="rId21"/>
    <p:sldId id="279" r:id="rId22"/>
    <p:sldId id="278" r:id="rId23"/>
    <p:sldId id="280" r:id="rId24"/>
  </p:sldIdLst>
  <p:sldSz cx="9144000" cy="6858000" type="screen4x3"/>
  <p:notesSz cx="9144000" cy="6858000"/>
  <p:defaultText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74"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FB2C146-B6DD-4CC3-BEEE-D25BD0B05E23}" type="datetimeFigureOut">
              <a:rPr lang="en-US" smtClean="0"/>
              <a:t>15-Sep-18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E522A81-3A00-452C-BCD0-E910740E5296}" type="slidenum">
              <a:rPr lang="en-US" smtClean="0"/>
              <a:t>‹#›</a:t>
            </a:fld>
            <a:endParaRPr lang="en-US"/>
          </a:p>
        </p:txBody>
      </p:sp>
    </p:spTree>
    <p:extLst>
      <p:ext uri="{BB962C8B-B14F-4D97-AF65-F5344CB8AC3E}">
        <p14:creationId xmlns:p14="http://schemas.microsoft.com/office/powerpoint/2010/main" val="1909750259"/>
      </p:ext>
    </p:extLst>
  </p:cSld>
  <p:clrMap bg1="lt1" tx1="dk1" bg2="lt2" tx2="dk2" accent1="accent1" accent2="accent2" accent3="accent3" accent4="accent4" accent5="accent5" accent6="accent6" hlink="hlink" folHlink="folHlink"/>
  <p:notesStyle>
    <a:lvl1pPr marL="0" algn="l" defTabSz="914378" rtl="0" eaLnBrk="1" latinLnBrk="0" hangingPunct="1">
      <a:defRPr sz="1200" kern="1200">
        <a:solidFill>
          <a:schemeClr val="tx1"/>
        </a:solidFill>
        <a:latin typeface="+mn-lt"/>
        <a:ea typeface="+mn-ea"/>
        <a:cs typeface="+mn-cs"/>
      </a:defRPr>
    </a:lvl1pPr>
    <a:lvl2pPr marL="457189" algn="l" defTabSz="914378" rtl="0" eaLnBrk="1" latinLnBrk="0" hangingPunct="1">
      <a:defRPr sz="1200" kern="1200">
        <a:solidFill>
          <a:schemeClr val="tx1"/>
        </a:solidFill>
        <a:latin typeface="+mn-lt"/>
        <a:ea typeface="+mn-ea"/>
        <a:cs typeface="+mn-cs"/>
      </a:defRPr>
    </a:lvl2pPr>
    <a:lvl3pPr marL="914378" algn="l" defTabSz="914378" rtl="0" eaLnBrk="1" latinLnBrk="0" hangingPunct="1">
      <a:defRPr sz="1200" kern="1200">
        <a:solidFill>
          <a:schemeClr val="tx1"/>
        </a:solidFill>
        <a:latin typeface="+mn-lt"/>
        <a:ea typeface="+mn-ea"/>
        <a:cs typeface="+mn-cs"/>
      </a:defRPr>
    </a:lvl3pPr>
    <a:lvl4pPr marL="1371566" algn="l" defTabSz="914378" rtl="0" eaLnBrk="1" latinLnBrk="0" hangingPunct="1">
      <a:defRPr sz="1200" kern="1200">
        <a:solidFill>
          <a:schemeClr val="tx1"/>
        </a:solidFill>
        <a:latin typeface="+mn-lt"/>
        <a:ea typeface="+mn-ea"/>
        <a:cs typeface="+mn-cs"/>
      </a:defRPr>
    </a:lvl4pPr>
    <a:lvl5pPr marL="1828754" algn="l" defTabSz="914378" rtl="0" eaLnBrk="1" latinLnBrk="0" hangingPunct="1">
      <a:defRPr sz="1200" kern="1200">
        <a:solidFill>
          <a:schemeClr val="tx1"/>
        </a:solidFill>
        <a:latin typeface="+mn-lt"/>
        <a:ea typeface="+mn-ea"/>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4"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24" name="Rectangle 23"/>
          <p:cNvSpPr/>
          <p:nvPr/>
        </p:nvSpPr>
        <p:spPr>
          <a:xfrm flipV="1">
            <a:off x="5410202"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25" name="Rectangle 24"/>
          <p:cNvSpPr/>
          <p:nvPr/>
        </p:nvSpPr>
        <p:spPr>
          <a:xfrm flipV="1">
            <a:off x="5410202"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10" name="Rectangle 9"/>
          <p:cNvSpPr/>
          <p:nvPr/>
        </p:nvSpPr>
        <p:spPr>
          <a:xfrm>
            <a:off x="2"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11" name="Rectangle 10"/>
          <p:cNvSpPr/>
          <p:nvPr/>
        </p:nvSpPr>
        <p:spPr>
          <a:xfrm flipV="1">
            <a:off x="6414051"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8" name="Title 7"/>
          <p:cNvSpPr>
            <a:spLocks noGrp="1"/>
          </p:cNvSpPr>
          <p:nvPr>
            <p:ph type="ctrTitle"/>
          </p:nvPr>
        </p:nvSpPr>
        <p:spPr>
          <a:xfrm>
            <a:off x="457200" y="2401889"/>
            <a:ext cx="8458200" cy="1470025"/>
          </a:xfrm>
        </p:spPr>
        <p:txBody>
          <a:bodyPr anchor="b"/>
          <a:lstStyle>
            <a:lvl1pPr>
              <a:defRPr sz="33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9E8E6D0-0485-4D9A-9504-C29AE87A4FE4}" type="datetime1">
              <a:rPr lang="en-US" smtClean="0"/>
              <a:t>15-Sep-18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400">
                <a:solidFill>
                  <a:schemeClr val="bg1"/>
                </a:solidFill>
              </a:defRPr>
            </a:lvl1pPr>
          </a:lstStyle>
          <a:p>
            <a:fld id="{995F66E0-E444-41EB-B60F-7F24B9744F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37BC4-0A41-42B9-9E29-6D4C098CDA62}" type="datetime1">
              <a:rPr lang="en-US" smtClean="0"/>
              <a:t>15-Sep-18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1E5D9F-F525-486D-B0C4-A7C4CFFCE562}" type="datetime1">
              <a:rPr lang="en-US" smtClean="0"/>
              <a:t>15-Sep-18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FC9B9-1896-47C5-9068-327321B48D4A}" type="datetime1">
              <a:rPr lang="en-US" smtClean="0"/>
              <a:t>15-Sep-18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32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34290" indent="0">
              <a:buNone/>
              <a:defRPr sz="1600" b="0">
                <a:solidFill>
                  <a:schemeClr val="tx2"/>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4FF85B-416B-4919-ABFB-1D3E3D96AA81}" type="datetime1">
              <a:rPr lang="en-US" smtClean="0"/>
              <a:t>15-Sep-18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6"/>
            <a:ext cx="4038600" cy="4525963"/>
          </a:xfrm>
        </p:spPr>
        <p:txBody>
          <a:bodyPr/>
          <a:lstStyle>
            <a:lvl1pPr>
              <a:defRPr sz="1500"/>
            </a:lvl1pPr>
            <a:lvl2pPr>
              <a:defRPr sz="1400"/>
            </a:lvl2pPr>
            <a:lvl3pPr>
              <a:defRPr sz="1400"/>
            </a:lvl3pPr>
            <a:lvl4pPr>
              <a:defRPr sz="1400"/>
            </a:lvl4pPr>
            <a:lvl5pPr>
              <a:defRPr sz="1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6"/>
            <a:ext cx="4038600" cy="4525963"/>
          </a:xfrm>
        </p:spPr>
        <p:txBody>
          <a:bodyPr/>
          <a:lstStyle>
            <a:lvl1pPr>
              <a:defRPr sz="1500"/>
            </a:lvl1pPr>
            <a:lvl2pPr>
              <a:defRPr sz="1400"/>
            </a:lvl2pPr>
            <a:lvl3pPr>
              <a:defRPr sz="1400"/>
            </a:lvl3pPr>
            <a:lvl4pPr>
              <a:defRPr sz="1400"/>
            </a:lvl4pPr>
            <a:lvl5pPr>
              <a:defRPr sz="1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9A2998-01D4-4DD1-B087-9590F366AD7B}" type="datetime1">
              <a:rPr lang="en-US" smtClean="0"/>
              <a:t>15-Sep-18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3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34290" indent="0">
              <a:buNone/>
              <a:defRPr sz="1400" b="1">
                <a:solidFill>
                  <a:schemeClr val="tx1">
                    <a:tint val="95000"/>
                  </a:schemeClr>
                </a:solidFill>
              </a:defRPr>
            </a:lvl1pPr>
            <a:lvl2pPr>
              <a:buNone/>
              <a:defRPr sz="1500" b="1"/>
            </a:lvl2pPr>
            <a:lvl3pPr>
              <a:buNone/>
              <a:defRPr sz="1400" b="1"/>
            </a:lvl3pPr>
            <a:lvl4pPr>
              <a:buNone/>
              <a:defRPr sz="1200" b="1"/>
            </a:lvl4pPr>
            <a:lvl5pPr>
              <a:buNone/>
              <a:defRPr sz="12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7" y="2244970"/>
            <a:ext cx="4041775" cy="457200"/>
          </a:xfrm>
          <a:solidFill>
            <a:schemeClr val="accent2">
              <a:satMod val="150000"/>
              <a:alpha val="25000"/>
            </a:schemeClr>
          </a:solidFill>
          <a:ln w="12700">
            <a:solidFill>
              <a:schemeClr val="accent2"/>
            </a:solidFill>
          </a:ln>
        </p:spPr>
        <p:txBody>
          <a:bodyPr anchor="ctr">
            <a:noAutofit/>
          </a:bodyPr>
          <a:lstStyle>
            <a:lvl1pPr marL="34290" indent="0">
              <a:buNone/>
              <a:defRPr sz="1400" b="1">
                <a:solidFill>
                  <a:schemeClr val="tx1">
                    <a:tint val="95000"/>
                  </a:schemeClr>
                </a:solidFill>
              </a:defRPr>
            </a:lvl1pPr>
            <a:lvl2pPr>
              <a:buNone/>
              <a:defRPr sz="1500" b="1"/>
            </a:lvl2pPr>
            <a:lvl3pPr>
              <a:buNone/>
              <a:defRPr sz="1400" b="1"/>
            </a:lvl3pPr>
            <a:lvl4pPr>
              <a:buNone/>
              <a:defRPr sz="1200" b="1"/>
            </a:lvl4pPr>
            <a:lvl5pPr>
              <a:buNone/>
              <a:defRPr sz="12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1500"/>
            </a:lvl1pPr>
            <a:lvl2pPr>
              <a:defRPr sz="1500"/>
            </a:lvl2pPr>
            <a:lvl3pPr>
              <a:defRPr sz="1400"/>
            </a:lvl3pPr>
            <a:lvl4pPr>
              <a:defRPr sz="1200"/>
            </a:lvl4pPr>
            <a:lvl5pPr>
              <a:defRPr sz="1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6" y="2708519"/>
            <a:ext cx="4041775" cy="3886200"/>
          </a:xfrm>
        </p:spPr>
        <p:txBody>
          <a:bodyPr/>
          <a:lstStyle>
            <a:lvl1pPr>
              <a:defRPr sz="1500"/>
            </a:lvl1pPr>
            <a:lvl2pPr>
              <a:defRPr sz="1500"/>
            </a:lvl2pPr>
            <a:lvl3pPr>
              <a:defRPr sz="1400"/>
            </a:lvl3pPr>
            <a:lvl4pPr>
              <a:defRPr sz="1200"/>
            </a:lvl4pPr>
            <a:lvl5pPr>
              <a:defRPr sz="1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56D64AA-1DC7-48C9-8906-91A8884C73B0}" type="datetime1">
              <a:rPr lang="en-US" smtClean="0"/>
              <a:t>15-Sep-18</a:t>
            </a:fld>
            <a:endParaRPr lang="en-US"/>
          </a:p>
        </p:txBody>
      </p:sp>
      <p:sp>
        <p:nvSpPr>
          <p:cNvPr id="27" name="Slide Number Placeholder 26"/>
          <p:cNvSpPr>
            <a:spLocks noGrp="1"/>
          </p:cNvSpPr>
          <p:nvPr>
            <p:ph type="sldNum" sz="quarter" idx="11"/>
          </p:nvPr>
        </p:nvSpPr>
        <p:spPr/>
        <p:txBody>
          <a:bodyPr rtlCol="0"/>
          <a:lstStyle/>
          <a:p>
            <a:fld id="{995F66E0-E444-41EB-B60F-7F24B9744F7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3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DD771A2-3344-4229-B14F-0956F33FA972}" type="datetime1">
              <a:rPr lang="en-US" smtClean="0"/>
              <a:t>15-Sep-18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95F66E0-E444-41EB-B60F-7F24B9744F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7844E-FF09-4DC2-90FE-35566CDEAD38}" type="datetime1">
              <a:rPr lang="en-US" smtClean="0"/>
              <a:t>15-Sep-18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4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6858" indent="0">
              <a:buNone/>
              <a:defRPr sz="1100"/>
            </a:lvl1pPr>
            <a:lvl2pPr>
              <a:buNone/>
              <a:defRPr sz="900"/>
            </a:lvl2pPr>
            <a:lvl3pPr>
              <a:buNone/>
              <a:defRPr sz="800"/>
            </a:lvl3pPr>
            <a:lvl4pPr>
              <a:buNone/>
              <a:defRPr sz="700"/>
            </a:lvl4pPr>
            <a:lvl5pPr>
              <a:buNone/>
              <a:defRPr sz="7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2400"/>
            </a:lvl1pPr>
            <a:lvl2pPr>
              <a:defRPr sz="2100"/>
            </a:lvl2pPr>
            <a:lvl3pPr>
              <a:defRPr sz="1800"/>
            </a:lvl3pPr>
            <a:lvl4pPr>
              <a:defRPr sz="1500"/>
            </a:lvl4pPr>
            <a:lvl5pPr>
              <a:defRPr sz="1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1874F9-C0FF-426C-91F0-5A0AE4348943}" type="datetime1">
              <a:rPr lang="en-US" smtClean="0"/>
              <a:t>15-Sep-18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6" y="1109162"/>
            <a:ext cx="586803" cy="4681637"/>
          </a:xfrm>
        </p:spPr>
        <p:txBody>
          <a:bodyPr vert="vert270" lIns="34290" tIns="0" rIns="34290" anchor="t"/>
          <a:lstStyle>
            <a:lvl1pPr algn="ctr">
              <a:buNone/>
              <a:defRPr sz="15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24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10"/>
            <a:ext cx="2590800" cy="2516489"/>
          </a:xfrm>
        </p:spPr>
        <p:txBody>
          <a:bodyPr lIns="0" tIns="0" rIns="34290" anchor="t"/>
          <a:lstStyle>
            <a:lvl1pPr marL="0" indent="0">
              <a:lnSpc>
                <a:spcPct val="100000"/>
              </a:lnSpc>
              <a:spcBef>
                <a:spcPts val="0"/>
              </a:spcBef>
              <a:buFontTx/>
              <a:buNone/>
              <a:defRPr sz="1000"/>
            </a:lvl1pPr>
            <a:lvl2pPr>
              <a:buFontTx/>
              <a:buNone/>
              <a:defRPr sz="900"/>
            </a:lvl2pPr>
            <a:lvl3pPr>
              <a:buFontTx/>
              <a:buNone/>
              <a:defRPr sz="800"/>
            </a:lvl3pPr>
            <a:lvl4pPr>
              <a:buFontTx/>
              <a:buNone/>
              <a:defRPr sz="700"/>
            </a:lvl4pPr>
            <a:lvl5pPr>
              <a:buFontTx/>
              <a:buNone/>
              <a:defRPr sz="7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0D4480-27D6-4D90-B357-6FEADD4ED466}" type="datetime1">
              <a:rPr lang="en-US" smtClean="0"/>
              <a:t>15-Sep-18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F66E0-E444-41EB-B60F-7F24B9744F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0"/>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30" name="Rectangle 29"/>
          <p:cNvSpPr/>
          <p:nvPr/>
        </p:nvSpPr>
        <p:spPr>
          <a:xfrm>
            <a:off x="2" y="308278"/>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31" name="Rectangle 30"/>
          <p:cNvSpPr/>
          <p:nvPr/>
        </p:nvSpPr>
        <p:spPr>
          <a:xfrm flipV="1">
            <a:off x="5410184"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32" name="Rectangle 31"/>
          <p:cNvSpPr/>
          <p:nvPr/>
        </p:nvSpPr>
        <p:spPr>
          <a:xfrm flipV="1">
            <a:off x="5410202" y="440114"/>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useBgFill="1">
        <p:nvSpPr>
          <p:cNvPr id="34" name="Rounded Rectangle 33"/>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35" name="Rectangle 34"/>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lIns="68580" tIns="34290" rIns="68580" bIns="34290"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lIns="68580" tIns="34290" rIns="68580" bIns="3429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68580" tIns="34290" rIns="68580" bIns="34290"/>
          <a:lstStyle>
            <a:lvl1pPr algn="l" eaLnBrk="1" latinLnBrk="0" hangingPunct="1">
              <a:defRPr kumimoji="0" sz="600">
                <a:solidFill>
                  <a:schemeClr val="accent2"/>
                </a:solidFill>
              </a:defRPr>
            </a:lvl1pPr>
          </a:lstStyle>
          <a:p>
            <a:fld id="{2C30C22E-6122-418C-8C4C-71B5C423DE3B}" type="datetime1">
              <a:rPr lang="en-US" smtClean="0"/>
              <a:t>15-Sep-18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68580" tIns="34290" rIns="68580" bIns="34290"/>
          <a:lstStyle>
            <a:lvl1pPr algn="r" eaLnBrk="1" latinLnBrk="0" hangingPunct="1">
              <a:defRPr kumimoji="0" sz="6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68580" tIns="34290" rIns="68580" bIns="34290" anchor="b"/>
          <a:lstStyle>
            <a:lvl1pPr algn="r" eaLnBrk="1" latinLnBrk="0" hangingPunct="1">
              <a:defRPr kumimoji="0" sz="1400">
                <a:solidFill>
                  <a:srgbClr val="FFFFFF"/>
                </a:solidFill>
              </a:defRPr>
            </a:lvl1pPr>
          </a:lstStyle>
          <a:p>
            <a:fld id="{995F66E0-E444-41EB-B60F-7F24B9744F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kern="1200">
          <a:solidFill>
            <a:schemeClr val="tx2"/>
          </a:solidFill>
          <a:latin typeface="+mj-lt"/>
          <a:ea typeface="+mj-ea"/>
          <a:cs typeface="+mj-cs"/>
        </a:defRPr>
      </a:lvl1pPr>
    </p:titleStyle>
    <p:bodyStyle>
      <a:lvl1pPr marL="274320" indent="-192024" algn="l" rtl="0" eaLnBrk="1" latinLnBrk="0" hangingPunct="1">
        <a:spcBef>
          <a:spcPts val="225"/>
        </a:spcBef>
        <a:buClr>
          <a:schemeClr val="accent3"/>
        </a:buClr>
        <a:buFont typeface="Georgia"/>
        <a:buChar char="•"/>
        <a:defRPr kumimoji="0" sz="2100" kern="1200">
          <a:solidFill>
            <a:schemeClr val="tx1"/>
          </a:solidFill>
          <a:latin typeface="+mn-lt"/>
          <a:ea typeface="+mn-ea"/>
          <a:cs typeface="+mn-cs"/>
        </a:defRPr>
      </a:lvl1pPr>
      <a:lvl2pPr marL="493776" indent="-185166" algn="l" rtl="0" eaLnBrk="1" latinLnBrk="0" hangingPunct="1">
        <a:spcBef>
          <a:spcPts val="225"/>
        </a:spcBef>
        <a:buClr>
          <a:schemeClr val="accent2"/>
        </a:buClr>
        <a:buFont typeface="Georgia"/>
        <a:buChar char="▫"/>
        <a:defRPr kumimoji="0" sz="2000" kern="1200">
          <a:solidFill>
            <a:schemeClr val="accent2"/>
          </a:solidFill>
          <a:latin typeface="+mn-lt"/>
          <a:ea typeface="+mn-ea"/>
          <a:cs typeface="+mn-cs"/>
        </a:defRPr>
      </a:lvl2pPr>
      <a:lvl3pPr marL="692658" indent="-164592" algn="l" rtl="0" eaLnBrk="1" latinLnBrk="0" hangingPunct="1">
        <a:spcBef>
          <a:spcPts val="225"/>
        </a:spcBef>
        <a:buClr>
          <a:schemeClr val="accent1"/>
        </a:buClr>
        <a:buFont typeface="Wingdings 2"/>
        <a:buChar char=""/>
        <a:defRPr kumimoji="0" sz="1800" kern="1200">
          <a:solidFill>
            <a:schemeClr val="accent1"/>
          </a:solidFill>
          <a:latin typeface="+mn-lt"/>
          <a:ea typeface="+mn-ea"/>
          <a:cs typeface="+mn-cs"/>
        </a:defRPr>
      </a:lvl3pPr>
      <a:lvl4pPr marL="884682" indent="-150876" algn="l" rtl="0" eaLnBrk="1" latinLnBrk="0" hangingPunct="1">
        <a:spcBef>
          <a:spcPts val="225"/>
        </a:spcBef>
        <a:buClr>
          <a:schemeClr val="accent1"/>
        </a:buClr>
        <a:buFont typeface="Wingdings 2"/>
        <a:buChar char=""/>
        <a:defRPr kumimoji="0" sz="1700" kern="1200">
          <a:solidFill>
            <a:schemeClr val="accent1"/>
          </a:solidFill>
          <a:latin typeface="+mn-lt"/>
          <a:ea typeface="+mn-ea"/>
          <a:cs typeface="+mn-cs"/>
        </a:defRPr>
      </a:lvl4pPr>
      <a:lvl5pPr marL="1042416" indent="-137160" algn="l" rtl="0" eaLnBrk="1" latinLnBrk="0" hangingPunct="1">
        <a:spcBef>
          <a:spcPts val="225"/>
        </a:spcBef>
        <a:buClr>
          <a:schemeClr val="accent3"/>
        </a:buClr>
        <a:buFont typeface="Georgia"/>
        <a:buChar char="▫"/>
        <a:defRPr kumimoji="0" sz="1500" kern="1200">
          <a:solidFill>
            <a:schemeClr val="accent3"/>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40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00"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1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4343400" cy="1184275"/>
          </a:xfrm>
        </p:spPr>
        <p:txBody>
          <a:bodyPr>
            <a:noAutofit/>
          </a:bodyPr>
          <a:lstStyle/>
          <a:p>
            <a:r>
              <a:rPr lang="en-US" sz="5300" dirty="0"/>
              <a:t>I &amp; II KINGS</a:t>
            </a:r>
          </a:p>
        </p:txBody>
      </p:sp>
      <p:sp>
        <p:nvSpPr>
          <p:cNvPr id="3" name="Subtitle 2"/>
          <p:cNvSpPr>
            <a:spLocks noGrp="1"/>
          </p:cNvSpPr>
          <p:nvPr>
            <p:ph type="subTitle" idx="1"/>
          </p:nvPr>
        </p:nvSpPr>
        <p:spPr>
          <a:xfrm>
            <a:off x="6477000" y="3200400"/>
            <a:ext cx="2514600" cy="457200"/>
          </a:xfrm>
        </p:spPr>
        <p:txBody>
          <a:bodyPr/>
          <a:lstStyle/>
          <a:p>
            <a:r>
              <a:rPr lang="en-US" dirty="0" smtClean="0">
                <a:solidFill>
                  <a:schemeClr val="bg1"/>
                </a:solidFill>
              </a:rPr>
              <a:t>Old Testament Series</a:t>
            </a:r>
            <a:endParaRPr lang="en-US" dirty="0">
              <a:solidFill>
                <a:schemeClr val="bg1"/>
              </a:solidFill>
            </a:endParaRPr>
          </a:p>
        </p:txBody>
      </p:sp>
      <p:sp>
        <p:nvSpPr>
          <p:cNvPr id="4" name="TextBox 3"/>
          <p:cNvSpPr txBox="1"/>
          <p:nvPr/>
        </p:nvSpPr>
        <p:spPr>
          <a:xfrm>
            <a:off x="2743200" y="1836923"/>
            <a:ext cx="3276600" cy="746358"/>
          </a:xfrm>
          <a:prstGeom prst="rect">
            <a:avLst/>
          </a:prstGeom>
          <a:noFill/>
        </p:spPr>
        <p:txBody>
          <a:bodyPr wrap="square" lIns="68580" tIns="34290" rIns="68580" bIns="34290" rtlCol="0">
            <a:spAutoFit/>
          </a:bodyPr>
          <a:lstStyle/>
          <a:p>
            <a:r>
              <a:rPr lang="en-US" sz="4400" dirty="0" smtClean="0">
                <a:solidFill>
                  <a:schemeClr val="bg1"/>
                </a:solidFill>
              </a:rPr>
              <a:t>Faithfulness</a:t>
            </a:r>
            <a:endParaRPr lang="en-US" sz="4400" dirty="0">
              <a:solidFill>
                <a:schemeClr val="bg1"/>
              </a:solidFill>
            </a:endParaRPr>
          </a:p>
        </p:txBody>
      </p:sp>
      <p:sp>
        <p:nvSpPr>
          <p:cNvPr id="5" name="TextBox 4"/>
          <p:cNvSpPr txBox="1"/>
          <p:nvPr/>
        </p:nvSpPr>
        <p:spPr>
          <a:xfrm>
            <a:off x="5943600" y="871463"/>
            <a:ext cx="1930400" cy="500137"/>
          </a:xfrm>
          <a:prstGeom prst="rect">
            <a:avLst/>
          </a:prstGeom>
          <a:noFill/>
        </p:spPr>
        <p:txBody>
          <a:bodyPr wrap="square" lIns="68580" tIns="34290" rIns="68580" bIns="34290" rtlCol="0">
            <a:spAutoFit/>
          </a:bodyPr>
          <a:lstStyle/>
          <a:p>
            <a:r>
              <a:rPr lang="en-US" sz="2800" dirty="0" smtClean="0">
                <a:solidFill>
                  <a:schemeClr val="bg1"/>
                </a:solidFill>
              </a:rPr>
              <a:t>(Part I)</a:t>
            </a:r>
            <a:endParaRPr lang="en-US" sz="2800" dirty="0">
              <a:solidFill>
                <a:schemeClr val="bg1"/>
              </a:solidFill>
            </a:endParaRPr>
          </a:p>
        </p:txBody>
      </p:sp>
      <p:sp>
        <p:nvSpPr>
          <p:cNvPr id="6" name="TextBox 5"/>
          <p:cNvSpPr txBox="1"/>
          <p:nvPr/>
        </p:nvSpPr>
        <p:spPr>
          <a:xfrm>
            <a:off x="6604000" y="6019800"/>
            <a:ext cx="2387600" cy="623248"/>
          </a:xfrm>
          <a:prstGeom prst="rect">
            <a:avLst/>
          </a:prstGeom>
          <a:noFill/>
        </p:spPr>
        <p:txBody>
          <a:bodyPr wrap="square" lIns="68580" tIns="34290" rIns="68580" bIns="34290" rtlCol="0">
            <a:spAutoFit/>
          </a:bodyPr>
          <a:lstStyle/>
          <a:p>
            <a:pPr algn="ctr"/>
            <a:r>
              <a:rPr lang="en-US" dirty="0" smtClean="0">
                <a:solidFill>
                  <a:schemeClr val="accent6">
                    <a:lumMod val="50000"/>
                  </a:schemeClr>
                </a:solidFill>
              </a:rPr>
              <a:t>Philip A. Atitianti</a:t>
            </a:r>
          </a:p>
          <a:p>
            <a:pPr algn="ctr"/>
            <a:r>
              <a:rPr lang="en-US" dirty="0" smtClean="0">
                <a:solidFill>
                  <a:schemeClr val="accent6">
                    <a:lumMod val="50000"/>
                  </a:schemeClr>
                </a:solidFill>
              </a:rPr>
              <a:t>September 16, 2018</a:t>
            </a:r>
            <a:endParaRPr lang="en-US" dirty="0">
              <a:solidFill>
                <a:schemeClr val="accent6">
                  <a:lumMod val="50000"/>
                </a:schemeClr>
              </a:solidFill>
            </a:endParaRPr>
          </a:p>
        </p:txBody>
      </p:sp>
      <p:sp>
        <p:nvSpPr>
          <p:cNvPr id="7" name="TextBox 6"/>
          <p:cNvSpPr txBox="1"/>
          <p:nvPr/>
        </p:nvSpPr>
        <p:spPr>
          <a:xfrm>
            <a:off x="173426" y="3897868"/>
            <a:ext cx="5139548" cy="369332"/>
          </a:xfrm>
          <a:prstGeom prst="rect">
            <a:avLst/>
          </a:prstGeom>
          <a:noFill/>
        </p:spPr>
        <p:txBody>
          <a:bodyPr wrap="none" rtlCol="0">
            <a:spAutoFit/>
          </a:bodyPr>
          <a:lstStyle/>
          <a:p>
            <a:r>
              <a:rPr lang="en-US" dirty="0" smtClean="0">
                <a:solidFill>
                  <a:schemeClr val="accent6">
                    <a:lumMod val="50000"/>
                  </a:schemeClr>
                </a:solidFill>
              </a:rPr>
              <a:t>Scriptures in the slides are taken from ESV Bible</a:t>
            </a:r>
            <a:endParaRPr lang="en-US" dirty="0">
              <a:solidFill>
                <a:schemeClr val="accent6">
                  <a:lumMod val="50000"/>
                </a:schemeClr>
              </a:solidFill>
            </a:endParaRPr>
          </a:p>
        </p:txBody>
      </p:sp>
    </p:spTree>
    <p:extLst>
      <p:ext uri="{BB962C8B-B14F-4D97-AF65-F5344CB8AC3E}">
        <p14:creationId xmlns:p14="http://schemas.microsoft.com/office/powerpoint/2010/main" val="234957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Jeroboam is to abide by the same condition</a:t>
            </a:r>
            <a:endParaRPr lang="en-US" dirty="0"/>
          </a:p>
        </p:txBody>
      </p:sp>
      <p:sp>
        <p:nvSpPr>
          <p:cNvPr id="3" name="Content Placeholder 2"/>
          <p:cNvSpPr>
            <a:spLocks noGrp="1"/>
          </p:cNvSpPr>
          <p:nvPr>
            <p:ph idx="1"/>
          </p:nvPr>
        </p:nvSpPr>
        <p:spPr>
          <a:xfrm>
            <a:off x="457200" y="2456688"/>
            <a:ext cx="8229600" cy="4325112"/>
          </a:xfrm>
        </p:spPr>
        <p:txBody>
          <a:bodyPr/>
          <a:lstStyle/>
          <a:p>
            <a:r>
              <a:rPr lang="en-US" b="1" dirty="0" smtClean="0"/>
              <a:t>1 Kings </a:t>
            </a:r>
            <a:r>
              <a:rPr lang="en-US" b="1" dirty="0"/>
              <a:t>11:38 </a:t>
            </a:r>
            <a:endParaRPr lang="en-US" b="1" dirty="0" smtClean="0"/>
          </a:p>
          <a:p>
            <a:pPr marL="82296" indent="0">
              <a:buNone/>
            </a:pPr>
            <a:r>
              <a:rPr lang="en-US" dirty="0" smtClean="0"/>
              <a:t>And </a:t>
            </a:r>
            <a:r>
              <a:rPr lang="en-US" dirty="0"/>
              <a:t>if you will listen to all that I command you, and will walk in my ways, and do what is right in my eyes by keeping my statutes and my commandments, as David my servant did, I will be with you and will build you a sure house, as I built for David, and I will give Israel to you.</a:t>
            </a:r>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10</a:t>
            </a:fld>
            <a:endParaRPr lang="en-US"/>
          </a:p>
        </p:txBody>
      </p:sp>
    </p:spTree>
    <p:extLst>
      <p:ext uri="{BB962C8B-B14F-4D97-AF65-F5344CB8AC3E}">
        <p14:creationId xmlns:p14="http://schemas.microsoft.com/office/powerpoint/2010/main" val="316147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smtClean="0"/>
              <a:t>Solomon</a:t>
            </a:r>
            <a:endParaRPr lang="en-US" dirty="0"/>
          </a:p>
        </p:txBody>
      </p:sp>
      <p:sp>
        <p:nvSpPr>
          <p:cNvPr id="3" name="Content Placeholder 2"/>
          <p:cNvSpPr>
            <a:spLocks noGrp="1"/>
          </p:cNvSpPr>
          <p:nvPr>
            <p:ph idx="1"/>
          </p:nvPr>
        </p:nvSpPr>
        <p:spPr>
          <a:xfrm>
            <a:off x="508000" y="1905000"/>
            <a:ext cx="2997200" cy="1408176"/>
          </a:xfrm>
        </p:spPr>
        <p:txBody>
          <a:bodyPr/>
          <a:lstStyle/>
          <a:p>
            <a:pPr marL="82296" indent="0" algn="ctr">
              <a:buNone/>
            </a:pPr>
            <a:r>
              <a:rPr lang="en-US" dirty="0" err="1" smtClean="0"/>
              <a:t>Rehoboam</a:t>
            </a:r>
            <a:endParaRPr lang="en-US" dirty="0"/>
          </a:p>
          <a:p>
            <a:pPr marL="82296" indent="0" algn="ctr">
              <a:buNone/>
            </a:pPr>
            <a:r>
              <a:rPr lang="en-US" dirty="0" smtClean="0"/>
              <a:t>(King of Judah)</a:t>
            </a: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11</a:t>
            </a:fld>
            <a:endParaRPr lang="en-US"/>
          </a:p>
        </p:txBody>
      </p:sp>
      <p:sp>
        <p:nvSpPr>
          <p:cNvPr id="5" name="Content Placeholder 2"/>
          <p:cNvSpPr txBox="1">
            <a:spLocks/>
          </p:cNvSpPr>
          <p:nvPr/>
        </p:nvSpPr>
        <p:spPr>
          <a:xfrm>
            <a:off x="5638800" y="1905000"/>
            <a:ext cx="2997200" cy="1408176"/>
          </a:xfrm>
          <a:prstGeom prst="rect">
            <a:avLst/>
          </a:prstGeom>
        </p:spPr>
        <p:txBody>
          <a:bodyPr vert="horz" lIns="68580" tIns="34290" rIns="68580" bIns="34290">
            <a:normAutofit/>
          </a:bodyPr>
          <a:lstStyle>
            <a:lvl1pPr marL="274320" indent="-192024" algn="l" rtl="0" eaLnBrk="1" latinLnBrk="0" hangingPunct="1">
              <a:spcBef>
                <a:spcPts val="225"/>
              </a:spcBef>
              <a:buClr>
                <a:schemeClr val="accent3"/>
              </a:buClr>
              <a:buFont typeface="Georgia"/>
              <a:buChar char="•"/>
              <a:defRPr kumimoji="0" sz="2100" kern="1200">
                <a:solidFill>
                  <a:schemeClr val="tx1"/>
                </a:solidFill>
                <a:latin typeface="+mn-lt"/>
                <a:ea typeface="+mn-ea"/>
                <a:cs typeface="+mn-cs"/>
              </a:defRPr>
            </a:lvl1pPr>
            <a:lvl2pPr marL="493776" indent="-185166" algn="l" rtl="0" eaLnBrk="1" latinLnBrk="0" hangingPunct="1">
              <a:spcBef>
                <a:spcPts val="225"/>
              </a:spcBef>
              <a:buClr>
                <a:schemeClr val="accent2"/>
              </a:buClr>
              <a:buFont typeface="Georgia"/>
              <a:buChar char="▫"/>
              <a:defRPr kumimoji="0" sz="2000" kern="1200">
                <a:solidFill>
                  <a:schemeClr val="accent2"/>
                </a:solidFill>
                <a:latin typeface="+mn-lt"/>
                <a:ea typeface="+mn-ea"/>
                <a:cs typeface="+mn-cs"/>
              </a:defRPr>
            </a:lvl2pPr>
            <a:lvl3pPr marL="692658" indent="-164592" algn="l" rtl="0" eaLnBrk="1" latinLnBrk="0" hangingPunct="1">
              <a:spcBef>
                <a:spcPts val="225"/>
              </a:spcBef>
              <a:buClr>
                <a:schemeClr val="accent1"/>
              </a:buClr>
              <a:buFont typeface="Wingdings 2"/>
              <a:buChar char=""/>
              <a:defRPr kumimoji="0" sz="1800" kern="1200">
                <a:solidFill>
                  <a:schemeClr val="accent1"/>
                </a:solidFill>
                <a:latin typeface="+mn-lt"/>
                <a:ea typeface="+mn-ea"/>
                <a:cs typeface="+mn-cs"/>
              </a:defRPr>
            </a:lvl3pPr>
            <a:lvl4pPr marL="884682" indent="-150876" algn="l" rtl="0" eaLnBrk="1" latinLnBrk="0" hangingPunct="1">
              <a:spcBef>
                <a:spcPts val="225"/>
              </a:spcBef>
              <a:buClr>
                <a:schemeClr val="accent1"/>
              </a:buClr>
              <a:buFont typeface="Wingdings 2"/>
              <a:buChar char=""/>
              <a:defRPr kumimoji="0" sz="1700" kern="1200">
                <a:solidFill>
                  <a:schemeClr val="accent1"/>
                </a:solidFill>
                <a:latin typeface="+mn-lt"/>
                <a:ea typeface="+mn-ea"/>
                <a:cs typeface="+mn-cs"/>
              </a:defRPr>
            </a:lvl4pPr>
            <a:lvl5pPr marL="1042416" indent="-137160" algn="l" rtl="0" eaLnBrk="1" latinLnBrk="0" hangingPunct="1">
              <a:spcBef>
                <a:spcPts val="225"/>
              </a:spcBef>
              <a:buClr>
                <a:schemeClr val="accent3"/>
              </a:buClr>
              <a:buFont typeface="Georgia"/>
              <a:buChar char="▫"/>
              <a:defRPr kumimoji="0" sz="1500" kern="1200">
                <a:solidFill>
                  <a:schemeClr val="accent3"/>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40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00"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100" kern="1200" baseline="0">
                <a:solidFill>
                  <a:schemeClr val="accent3"/>
                </a:solidFill>
                <a:latin typeface="+mn-lt"/>
                <a:ea typeface="+mn-ea"/>
                <a:cs typeface="+mn-cs"/>
              </a:defRPr>
            </a:lvl9pPr>
          </a:lstStyle>
          <a:p>
            <a:pPr marL="82296" indent="0" algn="ctr">
              <a:buFont typeface="Georgia"/>
              <a:buNone/>
            </a:pPr>
            <a:r>
              <a:rPr lang="en-US" dirty="0" smtClean="0"/>
              <a:t>Jeroboam</a:t>
            </a:r>
          </a:p>
          <a:p>
            <a:pPr marL="82296" indent="0" algn="ctr">
              <a:buFont typeface="Georgia"/>
              <a:buNone/>
            </a:pPr>
            <a:r>
              <a:rPr lang="en-US" dirty="0" smtClean="0"/>
              <a:t>(King of Israel)</a:t>
            </a:r>
            <a:endParaRPr lang="en-US" dirty="0"/>
          </a:p>
        </p:txBody>
      </p:sp>
      <p:pic>
        <p:nvPicPr>
          <p:cNvPr id="2050" name="Picture 2" descr="C:\Users\ATITIANTI\Desktop\Ministry\Sermon__Kings\2107572110-A-Kingdom-Torn-sermon-pic-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00375"/>
            <a:ext cx="9144000" cy="3857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351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Jeroboam forgets God</a:t>
            </a:r>
            <a:endParaRPr lang="en-US" dirty="0"/>
          </a:p>
        </p:txBody>
      </p:sp>
      <p:sp>
        <p:nvSpPr>
          <p:cNvPr id="3" name="Content Placeholder 2"/>
          <p:cNvSpPr>
            <a:spLocks noGrp="1"/>
          </p:cNvSpPr>
          <p:nvPr>
            <p:ph idx="1"/>
          </p:nvPr>
        </p:nvSpPr>
        <p:spPr/>
        <p:txBody>
          <a:bodyPr/>
          <a:lstStyle/>
          <a:p>
            <a:r>
              <a:rPr lang="en-US" b="1" dirty="0" smtClean="0"/>
              <a:t>1 Kings 12:27 - 28 </a:t>
            </a:r>
          </a:p>
          <a:p>
            <a:pPr marL="82296" indent="0" algn="just">
              <a:buNone/>
            </a:pPr>
            <a:r>
              <a:rPr lang="en-US" dirty="0" smtClean="0"/>
              <a:t>If </a:t>
            </a:r>
            <a:r>
              <a:rPr lang="en-US" dirty="0"/>
              <a:t>this people go up to offer sacrifices in the temple of the LORD at Jerusalem, then the heart of this people will turn again to their lord, to </a:t>
            </a:r>
            <a:r>
              <a:rPr lang="en-US" dirty="0" err="1"/>
              <a:t>Rehoboam</a:t>
            </a:r>
            <a:r>
              <a:rPr lang="en-US" dirty="0"/>
              <a:t> king of Judah, and they will kill me and return to </a:t>
            </a:r>
            <a:r>
              <a:rPr lang="en-US" dirty="0" err="1"/>
              <a:t>Rehoboam</a:t>
            </a:r>
            <a:r>
              <a:rPr lang="en-US" dirty="0"/>
              <a:t> king of Judah</a:t>
            </a:r>
            <a:r>
              <a:rPr lang="en-US" dirty="0" smtClean="0"/>
              <a:t>.” So </a:t>
            </a:r>
            <a:r>
              <a:rPr lang="en-US" dirty="0"/>
              <a:t>the king took counsel and made two calves of gold. And he said to the people, “You have gone up to Jerusalem long enough. Behold your gods, O Israel, who brought you up out of the land of Egypt.”</a:t>
            </a:r>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12</a:t>
            </a:fld>
            <a:endParaRPr lang="en-US"/>
          </a:p>
        </p:txBody>
      </p:sp>
    </p:spTree>
    <p:extLst>
      <p:ext uri="{BB962C8B-B14F-4D97-AF65-F5344CB8AC3E}">
        <p14:creationId xmlns:p14="http://schemas.microsoft.com/office/powerpoint/2010/main" val="42345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066800"/>
          </a:xfrm>
        </p:spPr>
        <p:txBody>
          <a:bodyPr/>
          <a:lstStyle/>
          <a:p>
            <a:r>
              <a:rPr lang="en-US" dirty="0" smtClean="0"/>
              <a:t>Crisis loom</a:t>
            </a:r>
            <a:endParaRPr lang="en-US" dirty="0"/>
          </a:p>
        </p:txBody>
      </p:sp>
      <p:sp>
        <p:nvSpPr>
          <p:cNvPr id="3" name="Content Placeholder 2"/>
          <p:cNvSpPr>
            <a:spLocks noGrp="1"/>
          </p:cNvSpPr>
          <p:nvPr>
            <p:ph idx="1"/>
          </p:nvPr>
        </p:nvSpPr>
        <p:spPr>
          <a:xfrm>
            <a:off x="457200" y="1905000"/>
            <a:ext cx="8229600" cy="4325112"/>
          </a:xfrm>
        </p:spPr>
        <p:txBody>
          <a:bodyPr>
            <a:normAutofit/>
          </a:bodyPr>
          <a:lstStyle/>
          <a:p>
            <a:r>
              <a:rPr lang="en-US" sz="2800" dirty="0" smtClean="0"/>
              <a:t>Jeroboam remembers the LORD</a:t>
            </a:r>
          </a:p>
          <a:p>
            <a:pPr marL="308610" lvl="1" indent="0">
              <a:buNone/>
            </a:pPr>
            <a:r>
              <a:rPr lang="en-US" sz="2100" b="1" dirty="0" smtClean="0"/>
              <a:t>1 Kings 14:1-3 </a:t>
            </a:r>
          </a:p>
          <a:p>
            <a:pPr marL="308610" lvl="1" indent="0" algn="just">
              <a:buNone/>
            </a:pPr>
            <a:r>
              <a:rPr lang="en-US" sz="2100" dirty="0" smtClean="0"/>
              <a:t>At </a:t>
            </a:r>
            <a:r>
              <a:rPr lang="en-US" sz="2100" dirty="0"/>
              <a:t>that time </a:t>
            </a:r>
            <a:r>
              <a:rPr lang="en-US" sz="2100" dirty="0" err="1"/>
              <a:t>Abijah</a:t>
            </a:r>
            <a:r>
              <a:rPr lang="en-US" sz="2100" dirty="0"/>
              <a:t> the son of Jeroboam fell sick</a:t>
            </a:r>
            <a:r>
              <a:rPr lang="en-US" sz="2100" dirty="0" smtClean="0"/>
              <a:t>. And </a:t>
            </a:r>
            <a:r>
              <a:rPr lang="en-US" sz="2100" dirty="0"/>
              <a:t>Jeroboam said to his wife, “Arise, and disguise yourself, that it not be known that you are the wife of Jeroboam, and go to Shiloh. Behold, </a:t>
            </a:r>
            <a:r>
              <a:rPr lang="en-US" sz="2100" dirty="0" err="1"/>
              <a:t>Ahijah</a:t>
            </a:r>
            <a:r>
              <a:rPr lang="en-US" sz="2100" dirty="0"/>
              <a:t> the prophet is there, who said of me that I should be king over this people</a:t>
            </a:r>
            <a:r>
              <a:rPr lang="en-US" sz="2100" dirty="0" smtClean="0"/>
              <a:t>. Take </a:t>
            </a:r>
            <a:r>
              <a:rPr lang="en-US" sz="2100" dirty="0"/>
              <a:t>with you ten loaves, some cakes, and a jar of honey, and go to him. </a:t>
            </a:r>
            <a:r>
              <a:rPr lang="en-US" sz="2100" b="1" dirty="0"/>
              <a:t>He will tell you what shall happen to the child</a:t>
            </a:r>
            <a:r>
              <a:rPr lang="en-US" sz="2100" dirty="0"/>
              <a:t>.”</a:t>
            </a:r>
            <a:endParaRPr lang="en-US" sz="2100" b="1" dirty="0"/>
          </a:p>
          <a:p>
            <a:endParaRPr lang="en-US" sz="2400" b="1" dirty="0"/>
          </a:p>
          <a:p>
            <a:pPr lvl="1"/>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13</a:t>
            </a:fld>
            <a:endParaRPr lang="en-US"/>
          </a:p>
        </p:txBody>
      </p:sp>
      <p:sp>
        <p:nvSpPr>
          <p:cNvPr id="5" name="TextBox 4"/>
          <p:cNvSpPr txBox="1"/>
          <p:nvPr/>
        </p:nvSpPr>
        <p:spPr>
          <a:xfrm>
            <a:off x="6934200" y="6400800"/>
            <a:ext cx="1733167" cy="369332"/>
          </a:xfrm>
          <a:prstGeom prst="rect">
            <a:avLst/>
          </a:prstGeom>
          <a:noFill/>
        </p:spPr>
        <p:txBody>
          <a:bodyPr wrap="none" rtlCol="0">
            <a:spAutoFit/>
          </a:bodyPr>
          <a:lstStyle/>
          <a:p>
            <a:r>
              <a:rPr lang="en-US" i="1" dirty="0"/>
              <a:t>e</a:t>
            </a:r>
            <a:r>
              <a:rPr lang="en-US" i="1" dirty="0" smtClean="0"/>
              <a:t>mphasis mine</a:t>
            </a:r>
            <a:endParaRPr lang="en-US" i="1" dirty="0"/>
          </a:p>
        </p:txBody>
      </p:sp>
    </p:spTree>
    <p:extLst>
      <p:ext uri="{BB962C8B-B14F-4D97-AF65-F5344CB8AC3E}">
        <p14:creationId xmlns:p14="http://schemas.microsoft.com/office/powerpoint/2010/main" val="291923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524000"/>
            <a:ext cx="8229600" cy="1828800"/>
          </a:xfrm>
        </p:spPr>
        <p:txBody>
          <a:bodyPr>
            <a:normAutofit/>
          </a:bodyPr>
          <a:lstStyle/>
          <a:p>
            <a:pPr algn="ctr"/>
            <a:r>
              <a:rPr lang="en-US" b="1" dirty="0" smtClean="0"/>
              <a:t>Jeroboam </a:t>
            </a:r>
            <a:r>
              <a:rPr lang="en-US" b="1" dirty="0" smtClean="0"/>
              <a:t>couldn’t remain faithful</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14</a:t>
            </a:fld>
            <a:endParaRPr lang="en-US"/>
          </a:p>
        </p:txBody>
      </p:sp>
      <p:sp>
        <p:nvSpPr>
          <p:cNvPr id="5" name="Title 1"/>
          <p:cNvSpPr txBox="1">
            <a:spLocks/>
          </p:cNvSpPr>
          <p:nvPr/>
        </p:nvSpPr>
        <p:spPr>
          <a:xfrm>
            <a:off x="403746" y="3276600"/>
            <a:ext cx="8229600" cy="1828800"/>
          </a:xfrm>
          <a:prstGeom prst="rect">
            <a:avLst/>
          </a:prstGeom>
        </p:spPr>
        <p:txBody>
          <a:bodyPr vert="horz" lIns="68580" tIns="34290" rIns="68580" bIns="34290" anchor="ctr">
            <a:normAutofit lnSpcReduction="10000"/>
          </a:bodyPr>
          <a:lstStyle>
            <a:lvl1pPr algn="l" rtl="0" eaLnBrk="1" latinLnBrk="0" hangingPunct="1">
              <a:spcBef>
                <a:spcPct val="0"/>
              </a:spcBef>
              <a:buNone/>
              <a:defRPr kumimoji="0" sz="3000" kern="1200">
                <a:solidFill>
                  <a:schemeClr val="tx2"/>
                </a:solidFill>
                <a:latin typeface="+mj-lt"/>
                <a:ea typeface="+mj-ea"/>
                <a:cs typeface="+mj-cs"/>
              </a:defRPr>
            </a:lvl1pPr>
          </a:lstStyle>
          <a:p>
            <a:pPr algn="ctr"/>
            <a:r>
              <a:rPr lang="en-US" b="1" dirty="0"/>
              <a:t>Condition is broken</a:t>
            </a:r>
            <a:r>
              <a:rPr lang="en-US" dirty="0"/>
              <a:t/>
            </a:r>
            <a:br>
              <a:rPr lang="en-US" dirty="0"/>
            </a:br>
            <a:r>
              <a:rPr lang="en-US" dirty="0"/>
              <a:t/>
            </a:r>
            <a:br>
              <a:rPr lang="en-US" dirty="0"/>
            </a:br>
            <a:r>
              <a:rPr lang="en-US" dirty="0" smtClean="0"/>
              <a:t/>
            </a:r>
            <a:br>
              <a:rPr lang="en-US" dirty="0" smtClean="0"/>
            </a:br>
            <a:endParaRPr lang="en-US" dirty="0"/>
          </a:p>
        </p:txBody>
      </p:sp>
      <p:sp>
        <p:nvSpPr>
          <p:cNvPr id="6" name="Title 1"/>
          <p:cNvSpPr txBox="1">
            <a:spLocks/>
          </p:cNvSpPr>
          <p:nvPr/>
        </p:nvSpPr>
        <p:spPr>
          <a:xfrm>
            <a:off x="381000" y="4724400"/>
            <a:ext cx="8229600" cy="1828800"/>
          </a:xfrm>
          <a:prstGeom prst="rect">
            <a:avLst/>
          </a:prstGeom>
        </p:spPr>
        <p:txBody>
          <a:bodyPr vert="horz" lIns="68580" tIns="34290" rIns="68580" bIns="34290" anchor="ctr">
            <a:normAutofit lnSpcReduction="10000"/>
          </a:bodyPr>
          <a:lstStyle>
            <a:lvl1pPr algn="l" rtl="0" eaLnBrk="1" latinLnBrk="0" hangingPunct="1">
              <a:spcBef>
                <a:spcPct val="0"/>
              </a:spcBef>
              <a:buNone/>
              <a:defRPr kumimoji="0" sz="3000" kern="1200">
                <a:solidFill>
                  <a:schemeClr val="tx2"/>
                </a:solidFill>
                <a:latin typeface="+mj-lt"/>
                <a:ea typeface="+mj-ea"/>
                <a:cs typeface="+mj-cs"/>
              </a:defRPr>
            </a:lvl1pPr>
          </a:lstStyle>
          <a:p>
            <a:pPr algn="ctr"/>
            <a:r>
              <a:rPr lang="en-US" b="1" dirty="0"/>
              <a:t>Consequences are activated</a:t>
            </a:r>
            <a:r>
              <a:rPr lang="en-US" dirty="0"/>
              <a:t/>
            </a:r>
            <a:br>
              <a:rPr lang="en-US" dirty="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255849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Jeroboam is rejected</a:t>
            </a:r>
            <a:endParaRPr lang="en-US" dirty="0"/>
          </a:p>
        </p:txBody>
      </p:sp>
      <p:sp>
        <p:nvSpPr>
          <p:cNvPr id="3" name="Content Placeholder 2"/>
          <p:cNvSpPr>
            <a:spLocks noGrp="1"/>
          </p:cNvSpPr>
          <p:nvPr>
            <p:ph idx="1"/>
          </p:nvPr>
        </p:nvSpPr>
        <p:spPr/>
        <p:txBody>
          <a:bodyPr/>
          <a:lstStyle/>
          <a:p>
            <a:r>
              <a:rPr lang="en-US" b="1" dirty="0"/>
              <a:t>1Kgs 14:9 </a:t>
            </a:r>
            <a:r>
              <a:rPr lang="en-US" dirty="0"/>
              <a:t>but you have done evil above all who were before you and have gone and made for yourself other gods and metal images, provoking me to anger, and have cast me behind your back,</a:t>
            </a:r>
            <a:endParaRPr lang="en-US" b="1" dirty="0"/>
          </a:p>
          <a:p>
            <a:pPr marL="82296" indent="0">
              <a:buNone/>
            </a:pPr>
            <a:endParaRPr lang="en-US" b="1" dirty="0"/>
          </a:p>
          <a:p>
            <a:endParaRPr lang="en-US" b="1" dirty="0" smtClean="0"/>
          </a:p>
          <a:p>
            <a:r>
              <a:rPr lang="en-US" b="1" dirty="0" smtClean="0"/>
              <a:t>1Kgs </a:t>
            </a:r>
            <a:r>
              <a:rPr lang="en-US" b="1" dirty="0"/>
              <a:t>14:14 </a:t>
            </a:r>
            <a:r>
              <a:rPr lang="en-US" dirty="0"/>
              <a:t>Moreover, the LORD will raise up for himself a king over Israel who shall cut off the house of Jeroboam today. </a:t>
            </a:r>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15</a:t>
            </a:fld>
            <a:endParaRPr lang="en-US"/>
          </a:p>
        </p:txBody>
      </p:sp>
    </p:spTree>
    <p:extLst>
      <p:ext uri="{BB962C8B-B14F-4D97-AF65-F5344CB8AC3E}">
        <p14:creationId xmlns:p14="http://schemas.microsoft.com/office/powerpoint/2010/main" val="410634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to note/Application</a:t>
            </a:r>
            <a:endParaRPr lang="en-US" dirty="0"/>
          </a:p>
        </p:txBody>
      </p:sp>
      <p:sp>
        <p:nvSpPr>
          <p:cNvPr id="3" name="Content Placeholder 2"/>
          <p:cNvSpPr>
            <a:spLocks noGrp="1"/>
          </p:cNvSpPr>
          <p:nvPr>
            <p:ph idx="1"/>
          </p:nvPr>
        </p:nvSpPr>
        <p:spPr/>
        <p:txBody>
          <a:bodyPr/>
          <a:lstStyle/>
          <a:p>
            <a:r>
              <a:rPr lang="en-US" dirty="0" smtClean="0"/>
              <a:t>It is important to always remember the doings of the LORD in our lives</a:t>
            </a:r>
            <a:r>
              <a:rPr lang="en-US" dirty="0" smtClean="0"/>
              <a:t>.</a:t>
            </a:r>
          </a:p>
          <a:p>
            <a:pPr lvl="1"/>
            <a:r>
              <a:rPr lang="en-US" dirty="0" smtClean="0"/>
              <a:t>How God has brought us up the ladder of life.</a:t>
            </a:r>
          </a:p>
          <a:p>
            <a:pPr lvl="1"/>
            <a:r>
              <a:rPr lang="en-US" dirty="0"/>
              <a:t>Forgetfulness is a breeding ground for unfaithfulness.</a:t>
            </a:r>
          </a:p>
          <a:p>
            <a:pPr marL="308610" lvl="1" indent="0">
              <a:buNone/>
            </a:pPr>
            <a:endParaRPr lang="en-US" dirty="0" smtClean="0"/>
          </a:p>
          <a:p>
            <a:r>
              <a:rPr lang="en-US" dirty="0" smtClean="0"/>
              <a:t>We must ensure that God’s provisions, our possession, our goals etc. do not take the place of God in our lives.</a:t>
            </a:r>
          </a:p>
          <a:p>
            <a:pPr lvl="1"/>
            <a:r>
              <a:rPr lang="en-US" dirty="0" smtClean="0"/>
              <a:t> Nothing must cost us our relationship with God.</a:t>
            </a:r>
          </a:p>
        </p:txBody>
      </p:sp>
      <p:sp>
        <p:nvSpPr>
          <p:cNvPr id="4" name="Slide Number Placeholder 3"/>
          <p:cNvSpPr>
            <a:spLocks noGrp="1"/>
          </p:cNvSpPr>
          <p:nvPr>
            <p:ph type="sldNum" sz="quarter" idx="12"/>
          </p:nvPr>
        </p:nvSpPr>
        <p:spPr/>
        <p:txBody>
          <a:bodyPr/>
          <a:lstStyle/>
          <a:p>
            <a:fld id="{995F66E0-E444-41EB-B60F-7F24B9744F75}" type="slidenum">
              <a:rPr lang="en-US" smtClean="0"/>
              <a:t>16</a:t>
            </a:fld>
            <a:endParaRPr lang="en-US"/>
          </a:p>
        </p:txBody>
      </p:sp>
    </p:spTree>
    <p:extLst>
      <p:ext uri="{BB962C8B-B14F-4D97-AF65-F5344CB8AC3E}">
        <p14:creationId xmlns:p14="http://schemas.microsoft.com/office/powerpoint/2010/main" val="74526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continues</a:t>
            </a:r>
            <a:endParaRPr lang="en-US" sz="2000" dirty="0"/>
          </a:p>
        </p:txBody>
      </p:sp>
      <p:sp>
        <p:nvSpPr>
          <p:cNvPr id="3" name="Content Placeholder 2"/>
          <p:cNvSpPr>
            <a:spLocks noGrp="1"/>
          </p:cNvSpPr>
          <p:nvPr>
            <p:ph idx="1"/>
          </p:nvPr>
        </p:nvSpPr>
        <p:spPr/>
        <p:txBody>
          <a:bodyPr/>
          <a:lstStyle/>
          <a:p>
            <a:r>
              <a:rPr lang="en-US" dirty="0" smtClean="0"/>
              <a:t>18 Kings rise after Jeroboam to rule Israel</a:t>
            </a:r>
          </a:p>
          <a:p>
            <a:pPr marL="82296" indent="0">
              <a:buNone/>
            </a:pPr>
            <a:endParaRPr lang="en-US" dirty="0" smtClean="0"/>
          </a:p>
          <a:p>
            <a:pPr marL="82296" indent="0" algn="ctr">
              <a:buNone/>
            </a:pPr>
            <a:r>
              <a:rPr lang="en-US" dirty="0" err="1" smtClean="0">
                <a:solidFill>
                  <a:srgbClr val="FF0000"/>
                </a:solidFill>
              </a:rPr>
              <a:t>Nadab__Baasha__Elah__Zimri__Omri</a:t>
            </a:r>
            <a:endParaRPr lang="en-US" dirty="0" smtClean="0">
              <a:solidFill>
                <a:srgbClr val="FF0000"/>
              </a:solidFill>
            </a:endParaRPr>
          </a:p>
          <a:p>
            <a:pPr marL="82296" indent="0" algn="ctr">
              <a:buNone/>
            </a:pPr>
            <a:endParaRPr lang="en-US" dirty="0">
              <a:solidFill>
                <a:srgbClr val="FF0000"/>
              </a:solidFill>
            </a:endParaRPr>
          </a:p>
          <a:p>
            <a:pPr marL="82296" indent="0" algn="ctr">
              <a:buNone/>
            </a:pPr>
            <a:r>
              <a:rPr lang="en-US" dirty="0" smtClean="0">
                <a:solidFill>
                  <a:srgbClr val="FF0000"/>
                </a:solidFill>
              </a:rPr>
              <a:t>Ahab__Ahaziah__Joram__Jehu__</a:t>
            </a:r>
            <a:r>
              <a:rPr lang="en-US" dirty="0" err="1" smtClean="0">
                <a:solidFill>
                  <a:srgbClr val="FF0000"/>
                </a:solidFill>
              </a:rPr>
              <a:t>Jehoahaz</a:t>
            </a:r>
            <a:endParaRPr lang="en-US" dirty="0" smtClean="0">
              <a:solidFill>
                <a:srgbClr val="FF0000"/>
              </a:solidFill>
            </a:endParaRPr>
          </a:p>
          <a:p>
            <a:pPr marL="82296" indent="0" algn="ctr">
              <a:buNone/>
            </a:pPr>
            <a:endParaRPr lang="en-US" dirty="0">
              <a:solidFill>
                <a:srgbClr val="FF0000"/>
              </a:solidFill>
            </a:endParaRPr>
          </a:p>
          <a:p>
            <a:pPr marL="82296" indent="0" algn="ctr">
              <a:buNone/>
            </a:pPr>
            <a:r>
              <a:rPr lang="en-US" dirty="0" smtClean="0">
                <a:solidFill>
                  <a:srgbClr val="FF0000"/>
                </a:solidFill>
              </a:rPr>
              <a:t>Jehoash__Jeroboam__Zechariah__</a:t>
            </a:r>
            <a:r>
              <a:rPr lang="en-US" dirty="0" err="1" smtClean="0">
                <a:solidFill>
                  <a:srgbClr val="FF0000"/>
                </a:solidFill>
              </a:rPr>
              <a:t>Shallum</a:t>
            </a:r>
            <a:endParaRPr lang="en-US" dirty="0" smtClean="0">
              <a:solidFill>
                <a:srgbClr val="FF0000"/>
              </a:solidFill>
            </a:endParaRPr>
          </a:p>
          <a:p>
            <a:pPr marL="82296" indent="0" algn="ctr">
              <a:buNone/>
            </a:pPr>
            <a:endParaRPr lang="en-US" dirty="0">
              <a:solidFill>
                <a:srgbClr val="FF0000"/>
              </a:solidFill>
            </a:endParaRPr>
          </a:p>
          <a:p>
            <a:pPr marL="82296" indent="0" algn="ctr">
              <a:buNone/>
            </a:pPr>
            <a:r>
              <a:rPr lang="en-US" dirty="0" err="1" smtClean="0">
                <a:solidFill>
                  <a:srgbClr val="FF0000"/>
                </a:solidFill>
              </a:rPr>
              <a:t>Menahem</a:t>
            </a:r>
            <a:r>
              <a:rPr lang="en-US" dirty="0" smtClean="0">
                <a:solidFill>
                  <a:srgbClr val="FF0000"/>
                </a:solidFill>
              </a:rPr>
              <a:t>__Pekahiah__Pekah__Hoshea</a:t>
            </a:r>
            <a:endParaRPr lang="en-US" dirty="0">
              <a:solidFill>
                <a:srgbClr val="FF0000"/>
              </a:solidFill>
            </a:endParaRPr>
          </a:p>
          <a:p>
            <a:pPr marL="82296" indent="0">
              <a:buNone/>
            </a:pP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17</a:t>
            </a:fld>
            <a:endParaRPr lang="en-US"/>
          </a:p>
        </p:txBody>
      </p:sp>
      <p:sp>
        <p:nvSpPr>
          <p:cNvPr id="5" name="TextBox 4"/>
          <p:cNvSpPr txBox="1"/>
          <p:nvPr/>
        </p:nvSpPr>
        <p:spPr>
          <a:xfrm>
            <a:off x="2133600" y="5840083"/>
            <a:ext cx="5054589" cy="400110"/>
          </a:xfrm>
          <a:prstGeom prst="rect">
            <a:avLst/>
          </a:prstGeom>
          <a:noFill/>
        </p:spPr>
        <p:txBody>
          <a:bodyPr wrap="none" rtlCol="0">
            <a:spAutoFit/>
          </a:bodyPr>
          <a:lstStyle/>
          <a:p>
            <a:r>
              <a:rPr lang="en-US" sz="2000" dirty="0" smtClean="0"/>
              <a:t>Yet none of them was faithful  to the LORD</a:t>
            </a:r>
            <a:endParaRPr lang="en-US" sz="2000" dirty="0"/>
          </a:p>
        </p:txBody>
      </p:sp>
    </p:spTree>
    <p:extLst>
      <p:ext uri="{BB962C8B-B14F-4D97-AF65-F5344CB8AC3E}">
        <p14:creationId xmlns:p14="http://schemas.microsoft.com/office/powerpoint/2010/main" val="337988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Kings of Judah</a:t>
            </a:r>
            <a:endParaRPr lang="en-US" sz="2000" dirty="0"/>
          </a:p>
        </p:txBody>
      </p:sp>
      <p:sp>
        <p:nvSpPr>
          <p:cNvPr id="3" name="Content Placeholder 2"/>
          <p:cNvSpPr>
            <a:spLocks noGrp="1"/>
          </p:cNvSpPr>
          <p:nvPr>
            <p:ph idx="1"/>
          </p:nvPr>
        </p:nvSpPr>
        <p:spPr/>
        <p:txBody>
          <a:bodyPr/>
          <a:lstStyle/>
          <a:p>
            <a:pPr marL="82296" indent="0" algn="ctr">
              <a:buNone/>
            </a:pPr>
            <a:r>
              <a:rPr lang="en-US" dirty="0" err="1">
                <a:solidFill>
                  <a:srgbClr val="FF0000"/>
                </a:solidFill>
              </a:rPr>
              <a:t>Rehoboam</a:t>
            </a:r>
            <a:r>
              <a:rPr lang="en-US" dirty="0"/>
              <a:t>__</a:t>
            </a:r>
            <a:r>
              <a:rPr lang="en-US" dirty="0" err="1">
                <a:solidFill>
                  <a:srgbClr val="FF0000"/>
                </a:solidFill>
              </a:rPr>
              <a:t>Abijam</a:t>
            </a:r>
            <a:r>
              <a:rPr lang="en-US" dirty="0"/>
              <a:t>__</a:t>
            </a:r>
            <a:r>
              <a:rPr lang="en-US" dirty="0" err="1">
                <a:solidFill>
                  <a:srgbClr val="00B050"/>
                </a:solidFill>
              </a:rPr>
              <a:t>Asa</a:t>
            </a:r>
            <a:r>
              <a:rPr lang="en-US" dirty="0" err="1"/>
              <a:t>__</a:t>
            </a:r>
            <a:r>
              <a:rPr lang="en-US" dirty="0" err="1" smtClean="0">
                <a:solidFill>
                  <a:srgbClr val="00B050"/>
                </a:solidFill>
              </a:rPr>
              <a:t>Jehoshaphat</a:t>
            </a:r>
            <a:endParaRPr lang="en-US" dirty="0" smtClean="0">
              <a:solidFill>
                <a:srgbClr val="00B050"/>
              </a:solidFill>
            </a:endParaRPr>
          </a:p>
          <a:p>
            <a:pPr marL="82296" indent="0" algn="ctr">
              <a:buNone/>
            </a:pPr>
            <a:endParaRPr lang="en-US" dirty="0"/>
          </a:p>
          <a:p>
            <a:pPr marL="82296" indent="0" algn="ctr">
              <a:buNone/>
            </a:pPr>
            <a:r>
              <a:rPr lang="en-US" dirty="0" err="1" smtClean="0">
                <a:solidFill>
                  <a:srgbClr val="FF0000"/>
                </a:solidFill>
              </a:rPr>
              <a:t>Jehoram</a:t>
            </a:r>
            <a:r>
              <a:rPr lang="en-US" dirty="0" smtClean="0"/>
              <a:t>__</a:t>
            </a:r>
            <a:r>
              <a:rPr lang="en-US" dirty="0" err="1" smtClean="0">
                <a:solidFill>
                  <a:srgbClr val="FF0000"/>
                </a:solidFill>
              </a:rPr>
              <a:t>Ahaziah</a:t>
            </a:r>
            <a:r>
              <a:rPr lang="en-US" dirty="0"/>
              <a:t>__</a:t>
            </a:r>
            <a:r>
              <a:rPr lang="en-US" dirty="0" err="1">
                <a:solidFill>
                  <a:srgbClr val="FF0000"/>
                </a:solidFill>
              </a:rPr>
              <a:t>Athaliah</a:t>
            </a:r>
            <a:r>
              <a:rPr lang="en-US" dirty="0"/>
              <a:t>__</a:t>
            </a:r>
            <a:r>
              <a:rPr lang="en-US" dirty="0" smtClean="0">
                <a:solidFill>
                  <a:srgbClr val="00B050"/>
                </a:solidFill>
              </a:rPr>
              <a:t>Jehoash</a:t>
            </a:r>
          </a:p>
          <a:p>
            <a:pPr marL="82296" indent="0" algn="ctr">
              <a:buNone/>
            </a:pPr>
            <a:endParaRPr lang="en-US" dirty="0"/>
          </a:p>
          <a:p>
            <a:pPr marL="82296" indent="0" algn="ctr">
              <a:buNone/>
            </a:pPr>
            <a:r>
              <a:rPr lang="en-US" dirty="0" err="1" smtClean="0">
                <a:solidFill>
                  <a:srgbClr val="00B050"/>
                </a:solidFill>
              </a:rPr>
              <a:t>Amaziah</a:t>
            </a:r>
            <a:r>
              <a:rPr lang="en-US" dirty="0" smtClean="0"/>
              <a:t>__</a:t>
            </a:r>
            <a:r>
              <a:rPr lang="en-US" dirty="0" err="1" smtClean="0">
                <a:solidFill>
                  <a:srgbClr val="00B050"/>
                </a:solidFill>
              </a:rPr>
              <a:t>Azariah</a:t>
            </a:r>
            <a:r>
              <a:rPr lang="en-US" dirty="0"/>
              <a:t>__</a:t>
            </a:r>
            <a:r>
              <a:rPr lang="en-US" dirty="0">
                <a:solidFill>
                  <a:srgbClr val="00B050"/>
                </a:solidFill>
              </a:rPr>
              <a:t>Jotham</a:t>
            </a:r>
            <a:r>
              <a:rPr lang="en-US" dirty="0"/>
              <a:t>__</a:t>
            </a:r>
            <a:r>
              <a:rPr lang="en-US" dirty="0" err="1" smtClean="0">
                <a:solidFill>
                  <a:srgbClr val="FF0000"/>
                </a:solidFill>
              </a:rPr>
              <a:t>Ahaz</a:t>
            </a:r>
            <a:endParaRPr lang="en-US" dirty="0" smtClean="0">
              <a:solidFill>
                <a:srgbClr val="FF0000"/>
              </a:solidFill>
            </a:endParaRPr>
          </a:p>
          <a:p>
            <a:pPr marL="82296" indent="0" algn="ctr">
              <a:buNone/>
            </a:pPr>
            <a:endParaRPr lang="en-US" dirty="0"/>
          </a:p>
          <a:p>
            <a:pPr marL="82296" indent="0" algn="ctr">
              <a:buNone/>
            </a:pPr>
            <a:r>
              <a:rPr lang="en-US" dirty="0" smtClean="0">
                <a:solidFill>
                  <a:srgbClr val="00B050"/>
                </a:solidFill>
              </a:rPr>
              <a:t>Hezekiah</a:t>
            </a:r>
            <a:r>
              <a:rPr lang="en-US" dirty="0"/>
              <a:t>__</a:t>
            </a:r>
            <a:r>
              <a:rPr lang="en-US" dirty="0">
                <a:solidFill>
                  <a:srgbClr val="FF0000"/>
                </a:solidFill>
              </a:rPr>
              <a:t>Manasseh</a:t>
            </a:r>
            <a:r>
              <a:rPr lang="en-US" dirty="0"/>
              <a:t>__</a:t>
            </a:r>
            <a:r>
              <a:rPr lang="en-US" dirty="0">
                <a:solidFill>
                  <a:srgbClr val="FF0000"/>
                </a:solidFill>
              </a:rPr>
              <a:t>Amon</a:t>
            </a:r>
            <a:r>
              <a:rPr lang="en-US" dirty="0"/>
              <a:t>__</a:t>
            </a:r>
            <a:r>
              <a:rPr lang="en-US" dirty="0" smtClean="0">
                <a:solidFill>
                  <a:srgbClr val="00B050"/>
                </a:solidFill>
              </a:rPr>
              <a:t>Josiah</a:t>
            </a:r>
          </a:p>
          <a:p>
            <a:pPr marL="82296" indent="0" algn="ctr">
              <a:buNone/>
            </a:pPr>
            <a:endParaRPr lang="en-US" dirty="0"/>
          </a:p>
          <a:p>
            <a:pPr marL="82296" indent="0" algn="ctr">
              <a:buNone/>
            </a:pPr>
            <a:r>
              <a:rPr lang="en-US" dirty="0" err="1" smtClean="0">
                <a:solidFill>
                  <a:srgbClr val="FF0000"/>
                </a:solidFill>
              </a:rPr>
              <a:t>Jehoahoz</a:t>
            </a:r>
            <a:r>
              <a:rPr lang="en-US" dirty="0"/>
              <a:t>__</a:t>
            </a:r>
            <a:r>
              <a:rPr lang="en-US" dirty="0" err="1">
                <a:solidFill>
                  <a:srgbClr val="FF0000"/>
                </a:solidFill>
              </a:rPr>
              <a:t>Eliakim</a:t>
            </a:r>
            <a:r>
              <a:rPr lang="en-US" dirty="0">
                <a:solidFill>
                  <a:srgbClr val="FF0000"/>
                </a:solidFill>
              </a:rPr>
              <a:t>/</a:t>
            </a:r>
            <a:r>
              <a:rPr lang="en-US" dirty="0" err="1">
                <a:solidFill>
                  <a:srgbClr val="FF0000"/>
                </a:solidFill>
              </a:rPr>
              <a:t>Jehoakim</a:t>
            </a:r>
            <a:r>
              <a:rPr lang="en-US" dirty="0" smtClean="0"/>
              <a:t>__</a:t>
            </a:r>
            <a:r>
              <a:rPr lang="en-US" dirty="0" err="1" smtClean="0">
                <a:solidFill>
                  <a:srgbClr val="FF0000"/>
                </a:solidFill>
              </a:rPr>
              <a:t>Jehoiachin</a:t>
            </a:r>
            <a:endParaRPr lang="en-US" dirty="0" smtClean="0">
              <a:solidFill>
                <a:srgbClr val="FF0000"/>
              </a:solidFill>
            </a:endParaRPr>
          </a:p>
          <a:p>
            <a:pPr marL="82296" indent="0" algn="ctr">
              <a:buNone/>
            </a:pPr>
            <a:endParaRPr lang="en-US" dirty="0" smtClean="0"/>
          </a:p>
          <a:p>
            <a:pPr marL="82296" indent="0" algn="ctr">
              <a:buNone/>
            </a:pPr>
            <a:r>
              <a:rPr lang="en-US" dirty="0" err="1" smtClean="0">
                <a:solidFill>
                  <a:srgbClr val="FF0000"/>
                </a:solidFill>
              </a:rPr>
              <a:t>Mattaniah</a:t>
            </a:r>
            <a:r>
              <a:rPr lang="en-US" dirty="0" smtClean="0">
                <a:solidFill>
                  <a:srgbClr val="FF0000"/>
                </a:solidFill>
              </a:rPr>
              <a:t>/Zedekiah</a:t>
            </a:r>
            <a:r>
              <a:rPr lang="en-US" dirty="0"/>
              <a:t>. </a:t>
            </a:r>
          </a:p>
          <a:p>
            <a:pPr marL="82296" indent="0">
              <a:buNone/>
            </a:pP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18</a:t>
            </a:fld>
            <a:endParaRPr lang="en-US"/>
          </a:p>
        </p:txBody>
      </p:sp>
    </p:spTree>
    <p:extLst>
      <p:ext uri="{BB962C8B-B14F-4D97-AF65-F5344CB8AC3E}">
        <p14:creationId xmlns:p14="http://schemas.microsoft.com/office/powerpoint/2010/main" val="3490642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066800"/>
          </a:xfrm>
        </p:spPr>
        <p:txBody>
          <a:bodyPr/>
          <a:lstStyle/>
          <a:p>
            <a:r>
              <a:rPr lang="en-US" dirty="0" smtClean="0"/>
              <a:t>Defying the odds</a:t>
            </a: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19</a:t>
            </a:fld>
            <a:endParaRPr lang="en-US"/>
          </a:p>
        </p:txBody>
      </p:sp>
      <p:sp>
        <p:nvSpPr>
          <p:cNvPr id="5" name="Content Placeholder 2"/>
          <p:cNvSpPr txBox="1">
            <a:spLocks/>
          </p:cNvSpPr>
          <p:nvPr/>
        </p:nvSpPr>
        <p:spPr>
          <a:xfrm>
            <a:off x="660400" y="2401824"/>
            <a:ext cx="8229600" cy="2932176"/>
          </a:xfrm>
          <a:prstGeom prst="rect">
            <a:avLst/>
          </a:prstGeom>
        </p:spPr>
        <p:txBody>
          <a:bodyPr vert="horz" lIns="68580" tIns="34290" rIns="68580" bIns="34290">
            <a:normAutofit/>
          </a:bodyPr>
          <a:lstStyle>
            <a:lvl1pPr marL="274320" indent="-192024" algn="l" rtl="0" eaLnBrk="1" latinLnBrk="0" hangingPunct="1">
              <a:spcBef>
                <a:spcPts val="225"/>
              </a:spcBef>
              <a:buClr>
                <a:schemeClr val="accent3"/>
              </a:buClr>
              <a:buFont typeface="Georgia"/>
              <a:buChar char="•"/>
              <a:defRPr kumimoji="0" sz="2100" kern="1200">
                <a:solidFill>
                  <a:schemeClr val="tx1"/>
                </a:solidFill>
                <a:latin typeface="+mn-lt"/>
                <a:ea typeface="+mn-ea"/>
                <a:cs typeface="+mn-cs"/>
              </a:defRPr>
            </a:lvl1pPr>
            <a:lvl2pPr marL="493776" indent="-185166" algn="l" rtl="0" eaLnBrk="1" latinLnBrk="0" hangingPunct="1">
              <a:spcBef>
                <a:spcPts val="225"/>
              </a:spcBef>
              <a:buClr>
                <a:schemeClr val="accent2"/>
              </a:buClr>
              <a:buFont typeface="Georgia"/>
              <a:buChar char="▫"/>
              <a:defRPr kumimoji="0" sz="2000" kern="1200">
                <a:solidFill>
                  <a:schemeClr val="accent2"/>
                </a:solidFill>
                <a:latin typeface="+mn-lt"/>
                <a:ea typeface="+mn-ea"/>
                <a:cs typeface="+mn-cs"/>
              </a:defRPr>
            </a:lvl2pPr>
            <a:lvl3pPr marL="692658" indent="-164592" algn="l" rtl="0" eaLnBrk="1" latinLnBrk="0" hangingPunct="1">
              <a:spcBef>
                <a:spcPts val="225"/>
              </a:spcBef>
              <a:buClr>
                <a:schemeClr val="accent1"/>
              </a:buClr>
              <a:buFont typeface="Wingdings 2"/>
              <a:buChar char=""/>
              <a:defRPr kumimoji="0" sz="1800" kern="1200">
                <a:solidFill>
                  <a:schemeClr val="accent1"/>
                </a:solidFill>
                <a:latin typeface="+mn-lt"/>
                <a:ea typeface="+mn-ea"/>
                <a:cs typeface="+mn-cs"/>
              </a:defRPr>
            </a:lvl3pPr>
            <a:lvl4pPr marL="884682" indent="-150876" algn="l" rtl="0" eaLnBrk="1" latinLnBrk="0" hangingPunct="1">
              <a:spcBef>
                <a:spcPts val="225"/>
              </a:spcBef>
              <a:buClr>
                <a:schemeClr val="accent1"/>
              </a:buClr>
              <a:buFont typeface="Wingdings 2"/>
              <a:buChar char=""/>
              <a:defRPr kumimoji="0" sz="1700" kern="1200">
                <a:solidFill>
                  <a:schemeClr val="accent1"/>
                </a:solidFill>
                <a:latin typeface="+mn-lt"/>
                <a:ea typeface="+mn-ea"/>
                <a:cs typeface="+mn-cs"/>
              </a:defRPr>
            </a:lvl4pPr>
            <a:lvl5pPr marL="1042416" indent="-137160" algn="l" rtl="0" eaLnBrk="1" latinLnBrk="0" hangingPunct="1">
              <a:spcBef>
                <a:spcPts val="225"/>
              </a:spcBef>
              <a:buClr>
                <a:schemeClr val="accent3"/>
              </a:buClr>
              <a:buFont typeface="Georgia"/>
              <a:buChar char="▫"/>
              <a:defRPr kumimoji="0" sz="1500" kern="1200">
                <a:solidFill>
                  <a:schemeClr val="accent3"/>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40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00"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100" kern="1200" baseline="0">
                <a:solidFill>
                  <a:schemeClr val="accent3"/>
                </a:solidFill>
                <a:latin typeface="+mn-lt"/>
                <a:ea typeface="+mn-ea"/>
                <a:cs typeface="+mn-cs"/>
              </a:defRPr>
            </a:lvl9pPr>
          </a:lstStyle>
          <a:p>
            <a:pPr marL="82296" indent="0">
              <a:buNone/>
            </a:pPr>
            <a:endParaRPr lang="en-US" dirty="0" smtClean="0"/>
          </a:p>
        </p:txBody>
      </p:sp>
      <p:sp>
        <p:nvSpPr>
          <p:cNvPr id="6" name="Rounded Rectangle 5"/>
          <p:cNvSpPr/>
          <p:nvPr/>
        </p:nvSpPr>
        <p:spPr>
          <a:xfrm>
            <a:off x="2286000" y="2401824"/>
            <a:ext cx="23622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a:solidFill>
                    <a:schemeClr val="bg1"/>
                  </a:solidFill>
                </a:ln>
              </a:rPr>
              <a:t>Asa</a:t>
            </a:r>
            <a:endParaRPr lang="en-US" sz="3600" b="1" dirty="0">
              <a:ln>
                <a:solidFill>
                  <a:schemeClr val="bg1"/>
                </a:solidFill>
              </a:ln>
            </a:endParaRPr>
          </a:p>
        </p:txBody>
      </p:sp>
      <p:sp>
        <p:nvSpPr>
          <p:cNvPr id="7" name="Rounded Rectangle 6"/>
          <p:cNvSpPr/>
          <p:nvPr/>
        </p:nvSpPr>
        <p:spPr>
          <a:xfrm>
            <a:off x="4953000" y="2401824"/>
            <a:ext cx="23622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Jehoash</a:t>
            </a:r>
            <a:endParaRPr lang="en-US" sz="3600" b="1" dirty="0">
              <a:ln>
                <a:solidFill>
                  <a:schemeClr val="bg1"/>
                </a:solidFill>
              </a:ln>
            </a:endParaRPr>
          </a:p>
        </p:txBody>
      </p:sp>
      <p:sp>
        <p:nvSpPr>
          <p:cNvPr id="8" name="Rounded Rectangle 7"/>
          <p:cNvSpPr/>
          <p:nvPr/>
        </p:nvSpPr>
        <p:spPr>
          <a:xfrm>
            <a:off x="2286000" y="3810000"/>
            <a:ext cx="23622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a:solidFill>
                    <a:schemeClr val="bg1"/>
                  </a:solidFill>
                </a:ln>
              </a:rPr>
              <a:t>Hezekiah</a:t>
            </a:r>
            <a:endParaRPr lang="en-US" sz="3600" dirty="0">
              <a:ln>
                <a:solidFill>
                  <a:schemeClr val="bg1"/>
                </a:solidFill>
              </a:ln>
            </a:endParaRPr>
          </a:p>
        </p:txBody>
      </p:sp>
      <p:sp>
        <p:nvSpPr>
          <p:cNvPr id="9" name="Rounded Rectangle 8"/>
          <p:cNvSpPr/>
          <p:nvPr/>
        </p:nvSpPr>
        <p:spPr>
          <a:xfrm>
            <a:off x="4953000" y="3834740"/>
            <a:ext cx="23622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a:solidFill>
                    <a:schemeClr val="bg1"/>
                  </a:solidFill>
                </a:ln>
              </a:rPr>
              <a:t>Josiah</a:t>
            </a:r>
            <a:endParaRPr lang="en-US" sz="3600" b="1" dirty="0">
              <a:ln>
                <a:solidFill>
                  <a:schemeClr val="bg1"/>
                </a:solidFill>
              </a:ln>
            </a:endParaRPr>
          </a:p>
        </p:txBody>
      </p:sp>
    </p:spTree>
    <p:extLst>
      <p:ext uri="{BB962C8B-B14F-4D97-AF65-F5344CB8AC3E}">
        <p14:creationId xmlns:p14="http://schemas.microsoft.com/office/powerpoint/2010/main" val="2258090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1905000"/>
            <a:ext cx="8229600" cy="4325112"/>
          </a:xfrm>
        </p:spPr>
        <p:txBody>
          <a:bodyPr>
            <a:normAutofit/>
          </a:bodyPr>
          <a:lstStyle/>
          <a:p>
            <a:pPr marL="82296" indent="0">
              <a:buNone/>
            </a:pPr>
            <a:r>
              <a:rPr lang="en-US" b="1" dirty="0" smtClean="0"/>
              <a:t>1 Kings 2:1-4 </a:t>
            </a:r>
          </a:p>
          <a:p>
            <a:pPr marL="82296" indent="0">
              <a:buNone/>
            </a:pPr>
            <a:endParaRPr lang="en-US" b="1" dirty="0" smtClean="0"/>
          </a:p>
          <a:p>
            <a:pPr marL="82296" indent="0" algn="just">
              <a:buNone/>
            </a:pPr>
            <a:r>
              <a:rPr lang="en-US" dirty="0" smtClean="0"/>
              <a:t>When </a:t>
            </a:r>
            <a:r>
              <a:rPr lang="en-US" dirty="0"/>
              <a:t>David's time to die drew near, he commanded Solomon his son, saying</a:t>
            </a:r>
            <a:r>
              <a:rPr lang="en-US" dirty="0" smtClean="0"/>
              <a:t>, “</a:t>
            </a:r>
            <a:r>
              <a:rPr lang="en-US" dirty="0"/>
              <a:t>I am about to go the way of all the earth. Be strong, and show yourself a </a:t>
            </a:r>
            <a:r>
              <a:rPr lang="en-US" dirty="0" smtClean="0"/>
              <a:t>man, and </a:t>
            </a:r>
            <a:r>
              <a:rPr lang="en-US" b="1" dirty="0"/>
              <a:t>keep the charge of the LORD your God, walking in his ways and keeping his statutes, his commandments, his rules, and his testimonies</a:t>
            </a:r>
            <a:r>
              <a:rPr lang="en-US" dirty="0"/>
              <a:t>, as it is written in the Law of Moses, that you may prosper in all that you do and wherever you </a:t>
            </a:r>
            <a:r>
              <a:rPr lang="en-US" dirty="0" smtClean="0"/>
              <a:t>turn, that </a:t>
            </a:r>
            <a:r>
              <a:rPr lang="en-US" dirty="0"/>
              <a:t>the LORD may establish his word that he spoke concerning me, saying, ‘If your sons pay close attention to their way, to walk before me in faithfulness with all their heart and with all their soul, </a:t>
            </a:r>
            <a:r>
              <a:rPr lang="en-US" b="1" dirty="0"/>
              <a:t>you shall not lack a man on the throne of Israel</a:t>
            </a:r>
            <a:r>
              <a:rPr lang="en-US" dirty="0"/>
              <a:t>.’</a:t>
            </a:r>
            <a:endParaRPr lang="en-US" b="1" dirty="0"/>
          </a:p>
          <a:p>
            <a:pPr marL="82296" indent="0">
              <a:buNone/>
            </a:pPr>
            <a:endParaRPr lang="en-US" b="1" dirty="0"/>
          </a:p>
          <a:p>
            <a:endParaRPr lang="en-US" dirty="0"/>
          </a:p>
        </p:txBody>
      </p:sp>
      <p:sp>
        <p:nvSpPr>
          <p:cNvPr id="4" name="TextBox 3"/>
          <p:cNvSpPr txBox="1"/>
          <p:nvPr/>
        </p:nvSpPr>
        <p:spPr>
          <a:xfrm>
            <a:off x="2184400" y="1066800"/>
            <a:ext cx="4978400" cy="553998"/>
          </a:xfrm>
          <a:prstGeom prst="rect">
            <a:avLst/>
          </a:prstGeom>
          <a:noFill/>
        </p:spPr>
        <p:txBody>
          <a:bodyPr wrap="square" rtlCol="0">
            <a:spAutoFit/>
          </a:bodyPr>
          <a:lstStyle/>
          <a:p>
            <a:r>
              <a:rPr lang="en-US" sz="3000" dirty="0" smtClean="0">
                <a:solidFill>
                  <a:schemeClr val="accent6">
                    <a:lumMod val="50000"/>
                  </a:schemeClr>
                </a:solidFill>
                <a:latin typeface="+mj-lt"/>
              </a:rPr>
              <a:t>David’s advice to Solomon</a:t>
            </a:r>
            <a:endParaRPr lang="en-US" sz="3000" dirty="0">
              <a:solidFill>
                <a:schemeClr val="accent6">
                  <a:lumMod val="50000"/>
                </a:schemeClr>
              </a:solidFill>
              <a:latin typeface="+mj-lt"/>
            </a:endParaRPr>
          </a:p>
        </p:txBody>
      </p:sp>
      <p:sp>
        <p:nvSpPr>
          <p:cNvPr id="5" name="Slide Number Placeholder 4"/>
          <p:cNvSpPr>
            <a:spLocks noGrp="1"/>
          </p:cNvSpPr>
          <p:nvPr>
            <p:ph type="sldNum" sz="quarter" idx="12"/>
          </p:nvPr>
        </p:nvSpPr>
        <p:spPr/>
        <p:txBody>
          <a:bodyPr/>
          <a:lstStyle/>
          <a:p>
            <a:fld id="{995F66E0-E444-41EB-B60F-7F24B9744F75}" type="slidenum">
              <a:rPr lang="en-US" smtClean="0"/>
              <a:t>2</a:t>
            </a:fld>
            <a:endParaRPr lang="en-US"/>
          </a:p>
        </p:txBody>
      </p:sp>
      <p:sp>
        <p:nvSpPr>
          <p:cNvPr id="6" name="TextBox 5"/>
          <p:cNvSpPr txBox="1"/>
          <p:nvPr/>
        </p:nvSpPr>
        <p:spPr>
          <a:xfrm>
            <a:off x="6953633" y="6324600"/>
            <a:ext cx="1733167" cy="369332"/>
          </a:xfrm>
          <a:prstGeom prst="rect">
            <a:avLst/>
          </a:prstGeom>
          <a:noFill/>
        </p:spPr>
        <p:txBody>
          <a:bodyPr wrap="none" rtlCol="0">
            <a:spAutoFit/>
          </a:bodyPr>
          <a:lstStyle/>
          <a:p>
            <a:r>
              <a:rPr lang="en-US" i="1" dirty="0"/>
              <a:t>e</a:t>
            </a:r>
            <a:r>
              <a:rPr lang="en-US" i="1" dirty="0" smtClean="0"/>
              <a:t>mphasis mine</a:t>
            </a:r>
            <a:endParaRPr lang="en-US" i="1" dirty="0"/>
          </a:p>
        </p:txBody>
      </p:sp>
    </p:spTree>
    <p:extLst>
      <p:ext uri="{BB962C8B-B14F-4D97-AF65-F5344CB8AC3E}">
        <p14:creationId xmlns:p14="http://schemas.microsoft.com/office/powerpoint/2010/main" val="305094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5F66E0-E444-41EB-B60F-7F24B9744F75}" type="slidenum">
              <a:rPr lang="en-US" smtClean="0"/>
              <a:t>20</a:t>
            </a:fld>
            <a:endParaRPr lang="en-US"/>
          </a:p>
        </p:txBody>
      </p:sp>
      <p:sp>
        <p:nvSpPr>
          <p:cNvPr id="5" name="Content Placeholder 4"/>
          <p:cNvSpPr>
            <a:spLocks noGrp="1"/>
          </p:cNvSpPr>
          <p:nvPr>
            <p:ph idx="1"/>
          </p:nvPr>
        </p:nvSpPr>
        <p:spPr/>
        <p:txBody>
          <a:bodyPr/>
          <a:lstStyle/>
          <a:p>
            <a:r>
              <a:rPr lang="en-US" dirty="0" smtClean="0"/>
              <a:t>We can remain faithful to God despite the depravity that may surround us.</a:t>
            </a:r>
          </a:p>
          <a:p>
            <a:pPr lvl="1"/>
            <a:r>
              <a:rPr lang="en-US" dirty="0" smtClean="0"/>
              <a:t>Work</a:t>
            </a:r>
          </a:p>
          <a:p>
            <a:pPr lvl="1"/>
            <a:r>
              <a:rPr lang="en-US" dirty="0" smtClean="0"/>
              <a:t>School</a:t>
            </a:r>
          </a:p>
          <a:p>
            <a:pPr lvl="1"/>
            <a:r>
              <a:rPr lang="en-US" dirty="0"/>
              <a:t>C</a:t>
            </a:r>
            <a:r>
              <a:rPr lang="en-US" dirty="0" smtClean="0"/>
              <a:t>ommunity</a:t>
            </a:r>
            <a:endParaRPr lang="en-US" dirty="0"/>
          </a:p>
        </p:txBody>
      </p:sp>
      <p:sp>
        <p:nvSpPr>
          <p:cNvPr id="6" name="Title 1"/>
          <p:cNvSpPr>
            <a:spLocks noGrp="1"/>
          </p:cNvSpPr>
          <p:nvPr>
            <p:ph type="title"/>
          </p:nvPr>
        </p:nvSpPr>
        <p:spPr/>
        <p:txBody>
          <a:bodyPr/>
          <a:lstStyle/>
          <a:p>
            <a:r>
              <a:rPr lang="en-US" dirty="0" smtClean="0"/>
              <a:t>Lesson to note/Application</a:t>
            </a:r>
            <a:endParaRPr lang="en-US" dirty="0"/>
          </a:p>
        </p:txBody>
      </p:sp>
    </p:spTree>
    <p:extLst>
      <p:ext uri="{BB962C8B-B14F-4D97-AF65-F5344CB8AC3E}">
        <p14:creationId xmlns:p14="http://schemas.microsoft.com/office/powerpoint/2010/main" val="2781122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of rebellion</a:t>
            </a:r>
            <a:endParaRPr lang="en-US" dirty="0"/>
          </a:p>
        </p:txBody>
      </p:sp>
      <p:sp>
        <p:nvSpPr>
          <p:cNvPr id="3" name="Content Placeholder 2"/>
          <p:cNvSpPr>
            <a:spLocks noGrp="1"/>
          </p:cNvSpPr>
          <p:nvPr>
            <p:ph idx="1"/>
          </p:nvPr>
        </p:nvSpPr>
        <p:spPr/>
        <p:txBody>
          <a:bodyPr/>
          <a:lstStyle/>
          <a:p>
            <a:pPr marL="82296" indent="0">
              <a:buNone/>
            </a:pPr>
            <a:r>
              <a:rPr lang="en-US" b="1" dirty="0"/>
              <a:t>1 Kings </a:t>
            </a:r>
            <a:r>
              <a:rPr lang="en-US" b="1" dirty="0" smtClean="0"/>
              <a:t>9:6 </a:t>
            </a:r>
            <a:r>
              <a:rPr lang="en-US" b="1" dirty="0"/>
              <a:t>- </a:t>
            </a:r>
            <a:r>
              <a:rPr lang="en-US" b="1" dirty="0" smtClean="0"/>
              <a:t>7 </a:t>
            </a:r>
            <a:endParaRPr lang="en-US" b="1" dirty="0"/>
          </a:p>
          <a:p>
            <a:pPr marL="82296" indent="0" algn="just">
              <a:buNone/>
            </a:pPr>
            <a:r>
              <a:rPr lang="en-US" dirty="0" smtClean="0"/>
              <a:t>But </a:t>
            </a:r>
            <a:r>
              <a:rPr lang="en-US" dirty="0"/>
              <a:t>if you turn aside from following me, you or your children, and do not keep my commandments and my statutes that I have set before you, but go and serve other gods and worship them, then I will cut off Israel from the land that I have given them, and the house that I have consecrated for my name I will cast out of my sight, and Israel will become a proverb and a byword among all peoples.</a:t>
            </a:r>
            <a:endParaRPr lang="en-US" b="1" dirty="0"/>
          </a:p>
          <a:p>
            <a:pPr marL="82296" indent="0">
              <a:buNone/>
            </a:pP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21</a:t>
            </a:fld>
            <a:endParaRPr lang="en-US"/>
          </a:p>
        </p:txBody>
      </p:sp>
    </p:spTree>
    <p:extLst>
      <p:ext uri="{BB962C8B-B14F-4D97-AF65-F5344CB8AC3E}">
        <p14:creationId xmlns:p14="http://schemas.microsoft.com/office/powerpoint/2010/main" val="1629909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286000"/>
            <a:ext cx="8229600" cy="1066800"/>
          </a:xfrm>
        </p:spPr>
        <p:txBody>
          <a:bodyPr/>
          <a:lstStyle/>
          <a:p>
            <a:pPr algn="ctr"/>
            <a:r>
              <a:rPr lang="en-US" dirty="0"/>
              <a:t>Israel and Judah </a:t>
            </a:r>
            <a:r>
              <a:rPr lang="en-US" dirty="0" smtClean="0"/>
              <a:t/>
            </a:r>
            <a:br>
              <a:rPr lang="en-US" dirty="0" smtClean="0"/>
            </a:br>
            <a:r>
              <a:rPr lang="en-US" dirty="0" smtClean="0"/>
              <a:t>end </a:t>
            </a:r>
            <a:r>
              <a:rPr lang="en-US" dirty="0"/>
              <a:t>up in captivity</a:t>
            </a:r>
          </a:p>
        </p:txBody>
      </p:sp>
      <p:sp>
        <p:nvSpPr>
          <p:cNvPr id="3" name="Content Placeholder 2"/>
          <p:cNvSpPr>
            <a:spLocks noGrp="1"/>
          </p:cNvSpPr>
          <p:nvPr>
            <p:ph idx="1"/>
          </p:nvPr>
        </p:nvSpPr>
        <p:spPr>
          <a:xfrm>
            <a:off x="508000" y="3581400"/>
            <a:ext cx="8229600" cy="2307336"/>
          </a:xfrm>
        </p:spPr>
        <p:txBody>
          <a:bodyPr/>
          <a:lstStyle/>
          <a:p>
            <a:r>
              <a:rPr lang="en-US" dirty="0" smtClean="0"/>
              <a:t>Israel is taken captive by the Assyrians</a:t>
            </a:r>
          </a:p>
          <a:p>
            <a:r>
              <a:rPr lang="en-US" dirty="0" smtClean="0"/>
              <a:t>Judah is taken captive by the Babylonians</a:t>
            </a: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22</a:t>
            </a:fld>
            <a:endParaRPr lang="en-US"/>
          </a:p>
        </p:txBody>
      </p:sp>
    </p:spTree>
    <p:extLst>
      <p:ext uri="{BB962C8B-B14F-4D97-AF65-F5344CB8AC3E}">
        <p14:creationId xmlns:p14="http://schemas.microsoft.com/office/powerpoint/2010/main" val="1779317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Echo</a:t>
            </a:r>
            <a:endParaRPr lang="en-US" dirty="0"/>
          </a:p>
        </p:txBody>
      </p:sp>
      <p:sp>
        <p:nvSpPr>
          <p:cNvPr id="3" name="Content Placeholder 2"/>
          <p:cNvSpPr>
            <a:spLocks noGrp="1"/>
          </p:cNvSpPr>
          <p:nvPr>
            <p:ph idx="1"/>
          </p:nvPr>
        </p:nvSpPr>
        <p:spPr>
          <a:xfrm>
            <a:off x="457200" y="2249424"/>
            <a:ext cx="8483600" cy="4325112"/>
          </a:xfrm>
        </p:spPr>
        <p:txBody>
          <a:bodyPr/>
          <a:lstStyle/>
          <a:p>
            <a:r>
              <a:rPr lang="en-US" dirty="0" smtClean="0"/>
              <a:t>Let’s not forget God’s doings.</a:t>
            </a:r>
          </a:p>
          <a:p>
            <a:r>
              <a:rPr lang="en-US" dirty="0" smtClean="0"/>
              <a:t>Nothing should take the place of God in our lives.</a:t>
            </a:r>
          </a:p>
          <a:p>
            <a:r>
              <a:rPr lang="en-US" dirty="0" smtClean="0"/>
              <a:t>We can defy the odds and stand for God.</a:t>
            </a: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23</a:t>
            </a:fld>
            <a:endParaRPr lang="en-US"/>
          </a:p>
        </p:txBody>
      </p:sp>
    </p:spTree>
    <p:extLst>
      <p:ext uri="{BB962C8B-B14F-4D97-AF65-F5344CB8AC3E}">
        <p14:creationId xmlns:p14="http://schemas.microsoft.com/office/powerpoint/2010/main" val="3522948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914400"/>
            <a:ext cx="8229600" cy="1066800"/>
          </a:xfrm>
        </p:spPr>
        <p:txBody>
          <a:bodyPr/>
          <a:lstStyle/>
          <a:p>
            <a:r>
              <a:rPr lang="en-US" dirty="0" smtClean="0"/>
              <a:t>Solomon starts his rule on a good note. </a:t>
            </a:r>
            <a:endParaRPr lang="en-US" dirty="0"/>
          </a:p>
        </p:txBody>
      </p:sp>
      <p:sp>
        <p:nvSpPr>
          <p:cNvPr id="3" name="Content Placeholder 2"/>
          <p:cNvSpPr>
            <a:spLocks noGrp="1"/>
          </p:cNvSpPr>
          <p:nvPr>
            <p:ph idx="1"/>
          </p:nvPr>
        </p:nvSpPr>
        <p:spPr>
          <a:xfrm>
            <a:off x="457200" y="1981200"/>
            <a:ext cx="8229600" cy="4325112"/>
          </a:xfrm>
        </p:spPr>
        <p:txBody>
          <a:bodyPr/>
          <a:lstStyle/>
          <a:p>
            <a:r>
              <a:rPr lang="en-US" sz="2800" dirty="0" smtClean="0"/>
              <a:t>Reverence for the LORD</a:t>
            </a:r>
          </a:p>
          <a:p>
            <a:pPr marL="308610" lvl="1" indent="0">
              <a:buNone/>
            </a:pPr>
            <a:r>
              <a:rPr lang="en-US" sz="2300" b="1" dirty="0" smtClean="0"/>
              <a:t>1 Kings 3:3 </a:t>
            </a:r>
          </a:p>
          <a:p>
            <a:pPr marL="308610" lvl="1" indent="0">
              <a:buNone/>
            </a:pPr>
            <a:r>
              <a:rPr lang="en-US" sz="2400" dirty="0" smtClean="0"/>
              <a:t>Solomon loved the LORD... </a:t>
            </a:r>
            <a:endParaRPr lang="en-US" sz="2400" b="1" dirty="0" smtClean="0"/>
          </a:p>
          <a:p>
            <a:endParaRPr lang="en-US" dirty="0"/>
          </a:p>
          <a:p>
            <a:r>
              <a:rPr lang="en-US" sz="2800" dirty="0" smtClean="0"/>
              <a:t>He is endowed with wisdom.</a:t>
            </a:r>
          </a:p>
          <a:p>
            <a:pPr marL="308610" lvl="1" indent="0">
              <a:buNone/>
            </a:pPr>
            <a:r>
              <a:rPr lang="en-US" sz="2300" b="1" dirty="0" smtClean="0"/>
              <a:t>1 Kings </a:t>
            </a:r>
            <a:r>
              <a:rPr lang="en-US" sz="2300" b="1" dirty="0"/>
              <a:t>4:29 </a:t>
            </a:r>
            <a:endParaRPr lang="en-US" sz="2300" b="1" dirty="0" smtClean="0"/>
          </a:p>
          <a:p>
            <a:pPr marL="308610" lvl="1" indent="0" algn="just">
              <a:buNone/>
            </a:pPr>
            <a:r>
              <a:rPr lang="en-US" sz="2300" dirty="0" smtClean="0"/>
              <a:t>And </a:t>
            </a:r>
            <a:r>
              <a:rPr lang="en-US" sz="2300" dirty="0"/>
              <a:t>God gave Solomon wisdom and understanding beyond measure, and breadth of mind like the sand on the </a:t>
            </a:r>
            <a:r>
              <a:rPr lang="en-US" sz="2300" dirty="0" smtClean="0"/>
              <a:t>seashore</a:t>
            </a:r>
          </a:p>
          <a:p>
            <a:pPr marL="308610" lvl="1" indent="0" algn="just">
              <a:buNone/>
            </a:pPr>
            <a:endParaRPr lang="en-US" sz="2300" b="1" dirty="0"/>
          </a:p>
          <a:p>
            <a:r>
              <a:rPr lang="en-US" sz="2800" dirty="0"/>
              <a:t>He builds the temple of the LORD.</a:t>
            </a:r>
          </a:p>
          <a:p>
            <a:endParaRPr lang="en-US" sz="2400" b="1" dirty="0"/>
          </a:p>
          <a:p>
            <a:endParaRPr lang="en-US" sz="2400" b="1" dirty="0"/>
          </a:p>
          <a:p>
            <a:pPr lvl="1"/>
            <a:endParaRPr lang="en-US" sz="2300" dirty="0"/>
          </a:p>
        </p:txBody>
      </p:sp>
      <p:sp>
        <p:nvSpPr>
          <p:cNvPr id="4" name="Slide Number Placeholder 3"/>
          <p:cNvSpPr>
            <a:spLocks noGrp="1"/>
          </p:cNvSpPr>
          <p:nvPr>
            <p:ph type="sldNum" sz="quarter" idx="12"/>
          </p:nvPr>
        </p:nvSpPr>
        <p:spPr/>
        <p:txBody>
          <a:bodyPr/>
          <a:lstStyle/>
          <a:p>
            <a:fld id="{995F66E0-E444-41EB-B60F-7F24B9744F75}" type="slidenum">
              <a:rPr lang="en-US" smtClean="0"/>
              <a:t>3</a:t>
            </a:fld>
            <a:endParaRPr lang="en-US"/>
          </a:p>
        </p:txBody>
      </p:sp>
    </p:spTree>
    <p:extLst>
      <p:ext uri="{BB962C8B-B14F-4D97-AF65-F5344CB8AC3E}">
        <p14:creationId xmlns:p14="http://schemas.microsoft.com/office/powerpoint/2010/main" val="77333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An important reminder</a:t>
            </a:r>
            <a:endParaRPr lang="en-US" dirty="0"/>
          </a:p>
        </p:txBody>
      </p:sp>
      <p:sp>
        <p:nvSpPr>
          <p:cNvPr id="3" name="Content Placeholder 2"/>
          <p:cNvSpPr>
            <a:spLocks noGrp="1"/>
          </p:cNvSpPr>
          <p:nvPr>
            <p:ph idx="1"/>
          </p:nvPr>
        </p:nvSpPr>
        <p:spPr>
          <a:xfrm>
            <a:off x="533400" y="1655064"/>
            <a:ext cx="8229600" cy="4974336"/>
          </a:xfrm>
        </p:spPr>
        <p:txBody>
          <a:bodyPr>
            <a:normAutofit/>
          </a:bodyPr>
          <a:lstStyle/>
          <a:p>
            <a:pPr algn="just"/>
            <a:r>
              <a:rPr lang="en-US" b="1" dirty="0" smtClean="0"/>
              <a:t>1 Kings 9:1-2, </a:t>
            </a:r>
          </a:p>
          <a:p>
            <a:pPr marL="82296" indent="0" algn="just">
              <a:buNone/>
            </a:pPr>
            <a:r>
              <a:rPr lang="en-US" dirty="0" smtClean="0"/>
              <a:t>As </a:t>
            </a:r>
            <a:r>
              <a:rPr lang="en-US" dirty="0"/>
              <a:t>soon as Solomon had finished building the house of the LORD and the king's house and all that Solomon desired to </a:t>
            </a:r>
            <a:r>
              <a:rPr lang="en-US" dirty="0" smtClean="0"/>
              <a:t>build,</a:t>
            </a:r>
            <a:r>
              <a:rPr lang="en-US" b="1" dirty="0"/>
              <a:t> </a:t>
            </a:r>
            <a:r>
              <a:rPr lang="en-US" dirty="0" smtClean="0"/>
              <a:t>the </a:t>
            </a:r>
            <a:r>
              <a:rPr lang="en-US" dirty="0"/>
              <a:t>LORD appeared to Solomon a second time, as he had appeared to him at Gibeon. </a:t>
            </a:r>
            <a:endParaRPr lang="en-US" dirty="0" smtClean="0"/>
          </a:p>
          <a:p>
            <a:pPr marL="82296" indent="0" algn="just">
              <a:buNone/>
            </a:pPr>
            <a:endParaRPr lang="en-US" dirty="0" smtClean="0"/>
          </a:p>
          <a:p>
            <a:pPr marL="82296" indent="0" algn="just">
              <a:buNone/>
            </a:pPr>
            <a:r>
              <a:rPr lang="en-US" b="1" dirty="0"/>
              <a:t>4 - 5</a:t>
            </a:r>
            <a:endParaRPr lang="en-US" dirty="0" smtClean="0"/>
          </a:p>
          <a:p>
            <a:pPr marL="82296" indent="0" algn="just">
              <a:buNone/>
            </a:pPr>
            <a:r>
              <a:rPr lang="en-US" dirty="0" smtClean="0"/>
              <a:t>And </a:t>
            </a:r>
            <a:r>
              <a:rPr lang="en-US" dirty="0"/>
              <a:t>as for you, if you will walk before me, as David your father walked, with integrity of heart and uprightness, </a:t>
            </a:r>
            <a:r>
              <a:rPr lang="en-US" b="1" dirty="0"/>
              <a:t>doing according to all that I have commanded you, and keeping my statutes and my rules, then I will establish your royal throne over Israel forever</a:t>
            </a:r>
            <a:r>
              <a:rPr lang="en-US" dirty="0"/>
              <a:t>, as I promised David your father, saying, ‘</a:t>
            </a:r>
            <a:r>
              <a:rPr lang="en-US" b="1" dirty="0"/>
              <a:t>You shall not lack a man on the throne of Israel</a:t>
            </a:r>
            <a:r>
              <a:rPr lang="en-US" dirty="0"/>
              <a:t>.’</a:t>
            </a:r>
            <a:endParaRPr lang="en-US" b="1" dirty="0"/>
          </a:p>
          <a:p>
            <a:pPr marL="82296" indent="0" algn="just">
              <a:buNone/>
            </a:pPr>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4</a:t>
            </a:fld>
            <a:endParaRPr lang="en-US"/>
          </a:p>
        </p:txBody>
      </p:sp>
      <p:sp>
        <p:nvSpPr>
          <p:cNvPr id="5" name="TextBox 4"/>
          <p:cNvSpPr txBox="1"/>
          <p:nvPr/>
        </p:nvSpPr>
        <p:spPr>
          <a:xfrm>
            <a:off x="7086600" y="6172200"/>
            <a:ext cx="1733167" cy="369332"/>
          </a:xfrm>
          <a:prstGeom prst="rect">
            <a:avLst/>
          </a:prstGeom>
          <a:noFill/>
        </p:spPr>
        <p:txBody>
          <a:bodyPr wrap="none" rtlCol="0">
            <a:spAutoFit/>
          </a:bodyPr>
          <a:lstStyle/>
          <a:p>
            <a:r>
              <a:rPr lang="en-US" i="1" dirty="0"/>
              <a:t>e</a:t>
            </a:r>
            <a:r>
              <a:rPr lang="en-US" i="1" dirty="0" smtClean="0"/>
              <a:t>mphasis mine</a:t>
            </a:r>
            <a:endParaRPr lang="en-US" i="1" dirty="0"/>
          </a:p>
        </p:txBody>
      </p:sp>
    </p:spTree>
    <p:extLst>
      <p:ext uri="{BB962C8B-B14F-4D97-AF65-F5344CB8AC3E}">
        <p14:creationId xmlns:p14="http://schemas.microsoft.com/office/powerpoint/2010/main" val="204165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Pitfall</a:t>
            </a:r>
            <a:endParaRPr lang="en-US" dirty="0"/>
          </a:p>
        </p:txBody>
      </p:sp>
      <p:sp>
        <p:nvSpPr>
          <p:cNvPr id="3" name="Content Placeholder 2"/>
          <p:cNvSpPr>
            <a:spLocks noGrp="1"/>
          </p:cNvSpPr>
          <p:nvPr>
            <p:ph idx="1"/>
          </p:nvPr>
        </p:nvSpPr>
        <p:spPr>
          <a:xfrm>
            <a:off x="457200" y="1828800"/>
            <a:ext cx="8229600" cy="4325112"/>
          </a:xfrm>
        </p:spPr>
        <p:txBody>
          <a:bodyPr>
            <a:normAutofit/>
          </a:bodyPr>
          <a:lstStyle/>
          <a:p>
            <a:r>
              <a:rPr lang="en-US" dirty="0" smtClean="0"/>
              <a:t>Solomon loved many foreign women.</a:t>
            </a:r>
          </a:p>
          <a:p>
            <a:pPr lvl="1"/>
            <a:r>
              <a:rPr lang="en-US" dirty="0" smtClean="0"/>
              <a:t>700 wives, 300 concubines</a:t>
            </a:r>
          </a:p>
          <a:p>
            <a:pPr marL="308610" lvl="1" indent="0">
              <a:buNone/>
            </a:pPr>
            <a:endParaRPr lang="en-US" dirty="0" smtClean="0"/>
          </a:p>
          <a:p>
            <a:pPr marL="308610" lvl="1" indent="0">
              <a:buNone/>
            </a:pPr>
            <a:r>
              <a:rPr lang="en-US" b="1" dirty="0" smtClean="0"/>
              <a:t>1 Kings 11:4  </a:t>
            </a:r>
          </a:p>
          <a:p>
            <a:pPr marL="308610" lvl="1" indent="0">
              <a:buNone/>
            </a:pPr>
            <a:r>
              <a:rPr lang="en-US" sz="2300" dirty="0" smtClean="0"/>
              <a:t>For </a:t>
            </a:r>
            <a:r>
              <a:rPr lang="en-US" sz="2300" dirty="0"/>
              <a:t>when Solomon was old his wives turned away his heart after other gods, and his heart was not wholly true to the L</a:t>
            </a:r>
            <a:r>
              <a:rPr lang="en-US" sz="1700" dirty="0"/>
              <a:t>ORD</a:t>
            </a:r>
            <a:r>
              <a:rPr lang="en-US" sz="2300" dirty="0"/>
              <a:t> his </a:t>
            </a:r>
            <a:r>
              <a:rPr lang="en-US" sz="2300" dirty="0" smtClean="0"/>
              <a:t>God...</a:t>
            </a:r>
          </a:p>
          <a:p>
            <a:pPr marL="308610" lvl="1" indent="0">
              <a:buNone/>
            </a:pPr>
            <a:endParaRPr lang="en-US" sz="2300" dirty="0"/>
          </a:p>
          <a:p>
            <a:pPr marL="308610" lvl="1" indent="0">
              <a:buNone/>
            </a:pPr>
            <a:r>
              <a:rPr lang="en-US" b="1" dirty="0" smtClean="0"/>
              <a:t>1 Kings 11:5 </a:t>
            </a:r>
          </a:p>
          <a:p>
            <a:pPr marL="308610" lvl="1" indent="0">
              <a:buNone/>
            </a:pPr>
            <a:r>
              <a:rPr lang="en-US" sz="2300" dirty="0" smtClean="0"/>
              <a:t>For </a:t>
            </a:r>
            <a:r>
              <a:rPr lang="en-US" sz="2300" dirty="0"/>
              <a:t>Solomon went after Ashtoreth the goddess of the </a:t>
            </a:r>
            <a:r>
              <a:rPr lang="en-US" sz="2300" dirty="0" err="1"/>
              <a:t>Sidonians</a:t>
            </a:r>
            <a:r>
              <a:rPr lang="en-US" sz="2300" dirty="0"/>
              <a:t>, and after </a:t>
            </a:r>
            <a:r>
              <a:rPr lang="en-US" sz="2300" dirty="0" err="1"/>
              <a:t>Milcom</a:t>
            </a:r>
            <a:r>
              <a:rPr lang="en-US" sz="2300" dirty="0"/>
              <a:t> the abomination of the Ammonites.</a:t>
            </a:r>
            <a:endParaRPr lang="en-US" sz="1700" b="1" dirty="0"/>
          </a:p>
          <a:p>
            <a:endParaRPr lang="en-US" sz="2400" b="1" dirty="0"/>
          </a:p>
          <a:p>
            <a:pPr lvl="1"/>
            <a:endParaRPr lang="en-US" sz="1700" b="1" dirty="0"/>
          </a:p>
          <a:p>
            <a:endParaRPr lang="en-US" sz="2400" b="1" dirty="0"/>
          </a:p>
        </p:txBody>
      </p:sp>
      <p:sp>
        <p:nvSpPr>
          <p:cNvPr id="4" name="Slide Number Placeholder 3"/>
          <p:cNvSpPr>
            <a:spLocks noGrp="1"/>
          </p:cNvSpPr>
          <p:nvPr>
            <p:ph type="sldNum" sz="quarter" idx="12"/>
          </p:nvPr>
        </p:nvSpPr>
        <p:spPr/>
        <p:txBody>
          <a:bodyPr/>
          <a:lstStyle/>
          <a:p>
            <a:fld id="{995F66E0-E444-41EB-B60F-7F24B9744F75}" type="slidenum">
              <a:rPr lang="en-US" smtClean="0"/>
              <a:t>5</a:t>
            </a:fld>
            <a:endParaRPr lang="en-US"/>
          </a:p>
        </p:txBody>
      </p:sp>
    </p:spTree>
    <p:extLst>
      <p:ext uri="{BB962C8B-B14F-4D97-AF65-F5344CB8AC3E}">
        <p14:creationId xmlns:p14="http://schemas.microsoft.com/office/powerpoint/2010/main" val="63665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524000"/>
            <a:ext cx="8229600" cy="1828800"/>
          </a:xfrm>
        </p:spPr>
        <p:txBody>
          <a:bodyPr>
            <a:normAutofit/>
          </a:bodyPr>
          <a:lstStyle/>
          <a:p>
            <a:pPr algn="ctr"/>
            <a:r>
              <a:rPr lang="en-US" b="1" dirty="0" smtClean="0"/>
              <a:t>Solomon couldn’t remain faithful</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6</a:t>
            </a:fld>
            <a:endParaRPr lang="en-US"/>
          </a:p>
        </p:txBody>
      </p:sp>
      <p:sp>
        <p:nvSpPr>
          <p:cNvPr id="5" name="Title 1"/>
          <p:cNvSpPr txBox="1">
            <a:spLocks/>
          </p:cNvSpPr>
          <p:nvPr/>
        </p:nvSpPr>
        <p:spPr>
          <a:xfrm>
            <a:off x="403746" y="3276600"/>
            <a:ext cx="8229600" cy="1828800"/>
          </a:xfrm>
          <a:prstGeom prst="rect">
            <a:avLst/>
          </a:prstGeom>
        </p:spPr>
        <p:txBody>
          <a:bodyPr vert="horz" lIns="68580" tIns="34290" rIns="68580" bIns="34290" anchor="ctr">
            <a:normAutofit lnSpcReduction="10000"/>
          </a:bodyPr>
          <a:lstStyle>
            <a:lvl1pPr algn="l" rtl="0" eaLnBrk="1" latinLnBrk="0" hangingPunct="1">
              <a:spcBef>
                <a:spcPct val="0"/>
              </a:spcBef>
              <a:buNone/>
              <a:defRPr kumimoji="0" sz="3000" kern="1200">
                <a:solidFill>
                  <a:schemeClr val="tx2"/>
                </a:solidFill>
                <a:latin typeface="+mj-lt"/>
                <a:ea typeface="+mj-ea"/>
                <a:cs typeface="+mj-cs"/>
              </a:defRPr>
            </a:lvl1pPr>
          </a:lstStyle>
          <a:p>
            <a:pPr algn="ctr"/>
            <a:r>
              <a:rPr lang="en-US" b="1" dirty="0"/>
              <a:t>Condition is broken</a:t>
            </a:r>
            <a:r>
              <a:rPr lang="en-US" dirty="0"/>
              <a:t/>
            </a:r>
            <a:br>
              <a:rPr lang="en-US" dirty="0"/>
            </a:br>
            <a:r>
              <a:rPr lang="en-US" dirty="0"/>
              <a:t/>
            </a:r>
            <a:br>
              <a:rPr lang="en-US" dirty="0"/>
            </a:br>
            <a:r>
              <a:rPr lang="en-US" dirty="0" smtClean="0"/>
              <a:t/>
            </a:r>
            <a:br>
              <a:rPr lang="en-US" dirty="0" smtClean="0"/>
            </a:br>
            <a:endParaRPr lang="en-US" dirty="0"/>
          </a:p>
        </p:txBody>
      </p:sp>
      <p:sp>
        <p:nvSpPr>
          <p:cNvPr id="6" name="Title 1"/>
          <p:cNvSpPr txBox="1">
            <a:spLocks/>
          </p:cNvSpPr>
          <p:nvPr/>
        </p:nvSpPr>
        <p:spPr>
          <a:xfrm>
            <a:off x="381000" y="4724400"/>
            <a:ext cx="8229600" cy="1828800"/>
          </a:xfrm>
          <a:prstGeom prst="rect">
            <a:avLst/>
          </a:prstGeom>
        </p:spPr>
        <p:txBody>
          <a:bodyPr vert="horz" lIns="68580" tIns="34290" rIns="68580" bIns="34290" anchor="ctr">
            <a:normAutofit lnSpcReduction="10000"/>
          </a:bodyPr>
          <a:lstStyle>
            <a:lvl1pPr algn="l" rtl="0" eaLnBrk="1" latinLnBrk="0" hangingPunct="1">
              <a:spcBef>
                <a:spcPct val="0"/>
              </a:spcBef>
              <a:buNone/>
              <a:defRPr kumimoji="0" sz="3000" kern="1200">
                <a:solidFill>
                  <a:schemeClr val="tx2"/>
                </a:solidFill>
                <a:latin typeface="+mj-lt"/>
                <a:ea typeface="+mj-ea"/>
                <a:cs typeface="+mj-cs"/>
              </a:defRPr>
            </a:lvl1pPr>
          </a:lstStyle>
          <a:p>
            <a:pPr algn="ctr"/>
            <a:r>
              <a:rPr lang="en-US" b="1" dirty="0"/>
              <a:t>Consequences are activated</a:t>
            </a:r>
            <a:r>
              <a:rPr lang="en-US" dirty="0"/>
              <a:t/>
            </a:r>
            <a:br>
              <a:rPr lang="en-US" dirty="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66334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1433"/>
            <a:ext cx="8229600" cy="1066800"/>
          </a:xfrm>
        </p:spPr>
        <p:txBody>
          <a:bodyPr/>
          <a:lstStyle/>
          <a:p>
            <a:r>
              <a:rPr lang="en-US" dirty="0"/>
              <a:t>Condition</a:t>
            </a:r>
          </a:p>
        </p:txBody>
      </p:sp>
      <p:sp>
        <p:nvSpPr>
          <p:cNvPr id="4" name="Slide Number Placeholder 3"/>
          <p:cNvSpPr>
            <a:spLocks noGrp="1"/>
          </p:cNvSpPr>
          <p:nvPr>
            <p:ph type="sldNum" sz="quarter" idx="12"/>
          </p:nvPr>
        </p:nvSpPr>
        <p:spPr/>
        <p:txBody>
          <a:bodyPr/>
          <a:lstStyle/>
          <a:p>
            <a:fld id="{995F66E0-E444-41EB-B60F-7F24B9744F75}" type="slidenum">
              <a:rPr lang="en-US" smtClean="0"/>
              <a:t>7</a:t>
            </a:fld>
            <a:endParaRPr lang="en-US"/>
          </a:p>
        </p:txBody>
      </p:sp>
      <p:pic>
        <p:nvPicPr>
          <p:cNvPr id="1026" name="Picture 2" descr="C:\Users\ATITIANTI\Desktop\Ministry\Sermon__Kings\check-mark-42622_960_720.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73419" y="1447800"/>
            <a:ext cx="535503" cy="4626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08000" y="2057401"/>
            <a:ext cx="8128000" cy="461665"/>
          </a:xfrm>
          <a:prstGeom prst="rect">
            <a:avLst/>
          </a:prstGeom>
        </p:spPr>
        <p:txBody>
          <a:bodyPr wrap="square">
            <a:spAutoFit/>
          </a:bodyPr>
          <a:lstStyle/>
          <a:p>
            <a:pPr algn="ctr"/>
            <a:r>
              <a:rPr lang="en-US" sz="2400" dirty="0" smtClean="0"/>
              <a:t>He shall not lack a man on the throne of Israel</a:t>
            </a:r>
            <a:endParaRPr lang="en-US" sz="2400" dirty="0"/>
          </a:p>
        </p:txBody>
      </p:sp>
      <p:sp>
        <p:nvSpPr>
          <p:cNvPr id="7" name="Title 1"/>
          <p:cNvSpPr txBox="1">
            <a:spLocks/>
          </p:cNvSpPr>
          <p:nvPr/>
        </p:nvSpPr>
        <p:spPr>
          <a:xfrm>
            <a:off x="406400" y="3429000"/>
            <a:ext cx="8229600" cy="1066800"/>
          </a:xfrm>
          <a:prstGeom prst="rect">
            <a:avLst/>
          </a:prstGeom>
        </p:spPr>
        <p:txBody>
          <a:bodyPr vert="horz" lIns="68580" tIns="34290" rIns="68580" bIns="34290" anchor="ctr">
            <a:normAutofit/>
          </a:bodyPr>
          <a:lstStyle>
            <a:lvl1pPr algn="l" rtl="0" eaLnBrk="1" latinLnBrk="0" hangingPunct="1">
              <a:spcBef>
                <a:spcPct val="0"/>
              </a:spcBef>
              <a:buNone/>
              <a:defRPr kumimoji="0" sz="3000" kern="1200">
                <a:solidFill>
                  <a:schemeClr val="tx2"/>
                </a:solidFill>
                <a:latin typeface="+mj-lt"/>
                <a:ea typeface="+mj-ea"/>
                <a:cs typeface="+mj-cs"/>
              </a:defRPr>
            </a:lvl1pPr>
          </a:lstStyle>
          <a:p>
            <a:r>
              <a:rPr lang="en-US" dirty="0" smtClean="0"/>
              <a:t>Condition</a:t>
            </a:r>
            <a:endParaRPr lang="en-US" dirty="0"/>
          </a:p>
        </p:txBody>
      </p:sp>
      <p:pic>
        <p:nvPicPr>
          <p:cNvPr id="1027" name="Picture 3" descr="C:\Users\ATITIANTI\Desktop\Ministry\Sermon__Kings\wron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6803" y="3779838"/>
            <a:ext cx="507999" cy="36512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82600" y="4343401"/>
            <a:ext cx="8128000" cy="461665"/>
          </a:xfrm>
          <a:prstGeom prst="rect">
            <a:avLst/>
          </a:prstGeom>
        </p:spPr>
        <p:txBody>
          <a:bodyPr wrap="square">
            <a:spAutoFit/>
          </a:bodyPr>
          <a:lstStyle/>
          <a:p>
            <a:pPr algn="ctr"/>
            <a:r>
              <a:rPr lang="en-US" sz="2400" dirty="0"/>
              <a:t>H</a:t>
            </a:r>
            <a:r>
              <a:rPr lang="en-US" sz="2400" dirty="0" smtClean="0"/>
              <a:t>is lineage will lack a man on the throne</a:t>
            </a:r>
            <a:endParaRPr lang="en-US" sz="2400" dirty="0"/>
          </a:p>
        </p:txBody>
      </p:sp>
    </p:spTree>
    <p:extLst>
      <p:ext uri="{BB962C8B-B14F-4D97-AF65-F5344CB8AC3E}">
        <p14:creationId xmlns:p14="http://schemas.microsoft.com/office/powerpoint/2010/main" val="1958631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990600"/>
            <a:ext cx="8229600" cy="1066800"/>
          </a:xfrm>
        </p:spPr>
        <p:txBody>
          <a:bodyPr/>
          <a:lstStyle/>
          <a:p>
            <a:r>
              <a:rPr lang="en-US" dirty="0" smtClean="0"/>
              <a:t>Consequence declared</a:t>
            </a:r>
            <a:endParaRPr lang="en-US" dirty="0"/>
          </a:p>
        </p:txBody>
      </p:sp>
      <p:sp>
        <p:nvSpPr>
          <p:cNvPr id="3" name="Content Placeholder 2"/>
          <p:cNvSpPr>
            <a:spLocks noGrp="1"/>
          </p:cNvSpPr>
          <p:nvPr>
            <p:ph idx="1"/>
          </p:nvPr>
        </p:nvSpPr>
        <p:spPr/>
        <p:txBody>
          <a:bodyPr/>
          <a:lstStyle/>
          <a:p>
            <a:pPr marL="82296" indent="0">
              <a:buNone/>
            </a:pPr>
            <a:r>
              <a:rPr lang="en-US" b="1" dirty="0" smtClean="0"/>
              <a:t>1 Kings 11:11 - 13 </a:t>
            </a:r>
          </a:p>
          <a:p>
            <a:pPr marL="82296" indent="0" algn="just">
              <a:buNone/>
            </a:pPr>
            <a:r>
              <a:rPr lang="en-US" dirty="0" smtClean="0"/>
              <a:t>Therefore </a:t>
            </a:r>
            <a:r>
              <a:rPr lang="en-US" dirty="0"/>
              <a:t>the LORD said to Solomon, “Since this has been your practice and you have not kept my covenant and my statutes that I have commanded you, I will surely tear the kingdom from you and will give it to your </a:t>
            </a:r>
            <a:r>
              <a:rPr lang="en-US" dirty="0" smtClean="0"/>
              <a:t>servant. Yet </a:t>
            </a:r>
            <a:r>
              <a:rPr lang="en-US" dirty="0"/>
              <a:t>for the sake of David your father I will not do it in your days, but I will tear it out of the hand of your </a:t>
            </a:r>
            <a:r>
              <a:rPr lang="en-US" dirty="0" smtClean="0"/>
              <a:t>son.</a:t>
            </a:r>
            <a:r>
              <a:rPr lang="en-US" b="1" dirty="0"/>
              <a:t> </a:t>
            </a:r>
            <a:r>
              <a:rPr lang="en-US" dirty="0" smtClean="0"/>
              <a:t>However</a:t>
            </a:r>
            <a:r>
              <a:rPr lang="en-US" dirty="0"/>
              <a:t>, I will not tear away all the kingdom, but I will give one tribe to your son, for the sake of David my servant and for the sake of Jerusalem that I have chosen.”</a:t>
            </a:r>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8</a:t>
            </a:fld>
            <a:endParaRPr lang="en-US"/>
          </a:p>
        </p:txBody>
      </p:sp>
    </p:spTree>
    <p:extLst>
      <p:ext uri="{BB962C8B-B14F-4D97-AF65-F5344CB8AC3E}">
        <p14:creationId xmlns:p14="http://schemas.microsoft.com/office/powerpoint/2010/main" val="292005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Jeroboam is chosen</a:t>
            </a:r>
            <a:endParaRPr lang="en-US" dirty="0"/>
          </a:p>
        </p:txBody>
      </p:sp>
      <p:sp>
        <p:nvSpPr>
          <p:cNvPr id="3" name="Content Placeholder 2"/>
          <p:cNvSpPr>
            <a:spLocks noGrp="1"/>
          </p:cNvSpPr>
          <p:nvPr>
            <p:ph idx="1"/>
          </p:nvPr>
        </p:nvSpPr>
        <p:spPr/>
        <p:txBody>
          <a:bodyPr>
            <a:normAutofit/>
          </a:bodyPr>
          <a:lstStyle/>
          <a:p>
            <a:r>
              <a:rPr lang="en-US" b="1" dirty="0" smtClean="0"/>
              <a:t>1 Kings 11:30 - 32 </a:t>
            </a:r>
          </a:p>
          <a:p>
            <a:pPr marL="82296" indent="0" algn="just">
              <a:buNone/>
            </a:pPr>
            <a:r>
              <a:rPr lang="en-US" dirty="0" smtClean="0"/>
              <a:t>Then </a:t>
            </a:r>
            <a:r>
              <a:rPr lang="en-US" dirty="0" err="1"/>
              <a:t>Ahijah</a:t>
            </a:r>
            <a:r>
              <a:rPr lang="en-US" dirty="0"/>
              <a:t> laid hold of the new garment that was on him, and tore it into twelve </a:t>
            </a:r>
            <a:r>
              <a:rPr lang="en-US" dirty="0" smtClean="0"/>
              <a:t>pieces. And </a:t>
            </a:r>
            <a:r>
              <a:rPr lang="en-US" dirty="0"/>
              <a:t>he said to Jeroboam, “Take for yourself ten pieces, for thus says the LORD, the God of Israel, ‘Behold, I am about to tear the kingdom from the hand of Solomon and will give you ten </a:t>
            </a:r>
            <a:r>
              <a:rPr lang="en-US" dirty="0" smtClean="0"/>
              <a:t>tribes (</a:t>
            </a:r>
            <a:r>
              <a:rPr lang="en-US" dirty="0"/>
              <a:t>but he shall have one tribe, for the sake of my servant David and for the sake of Jerusalem, the city that I have chosen out of all the tribes of Israel),</a:t>
            </a:r>
            <a:endParaRPr lang="en-US" b="1" dirty="0"/>
          </a:p>
          <a:p>
            <a:endParaRPr lang="en-US" b="1" dirty="0"/>
          </a:p>
          <a:p>
            <a:endParaRPr lang="en-US" dirty="0"/>
          </a:p>
        </p:txBody>
      </p:sp>
      <p:sp>
        <p:nvSpPr>
          <p:cNvPr id="4" name="Slide Number Placeholder 3"/>
          <p:cNvSpPr>
            <a:spLocks noGrp="1"/>
          </p:cNvSpPr>
          <p:nvPr>
            <p:ph type="sldNum" sz="quarter" idx="12"/>
          </p:nvPr>
        </p:nvSpPr>
        <p:spPr/>
        <p:txBody>
          <a:bodyPr/>
          <a:lstStyle/>
          <a:p>
            <a:fld id="{995F66E0-E444-41EB-B60F-7F24B9744F75}" type="slidenum">
              <a:rPr lang="en-US" smtClean="0"/>
              <a:t>9</a:t>
            </a:fld>
            <a:endParaRPr lang="en-US"/>
          </a:p>
        </p:txBody>
      </p:sp>
    </p:spTree>
    <p:extLst>
      <p:ext uri="{BB962C8B-B14F-4D97-AF65-F5344CB8AC3E}">
        <p14:creationId xmlns:p14="http://schemas.microsoft.com/office/powerpoint/2010/main" val="20190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1311</TotalTime>
  <Words>1428</Words>
  <Application>Microsoft Office PowerPoint</Application>
  <PresentationFormat>On-screen Show (4:3)</PresentationFormat>
  <Paragraphs>150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I &amp; II KINGS</vt:lpstr>
      <vt:lpstr>PowerPoint Presentation</vt:lpstr>
      <vt:lpstr>Solomon starts his rule on a good note. </vt:lpstr>
      <vt:lpstr>An important reminder</vt:lpstr>
      <vt:lpstr>Pitfall</vt:lpstr>
      <vt:lpstr>Solomon couldn’t remain faithful </vt:lpstr>
      <vt:lpstr>Condition</vt:lpstr>
      <vt:lpstr>Consequence declared</vt:lpstr>
      <vt:lpstr>Jeroboam is chosen</vt:lpstr>
      <vt:lpstr>Jeroboam is to abide by the same condition</vt:lpstr>
      <vt:lpstr>Solomon</vt:lpstr>
      <vt:lpstr>Jeroboam forgets God</vt:lpstr>
      <vt:lpstr>Crisis loom</vt:lpstr>
      <vt:lpstr>Jeroboam couldn’t remain faithful </vt:lpstr>
      <vt:lpstr>Jeroboam is rejected</vt:lpstr>
      <vt:lpstr>Lessons to note/Application</vt:lpstr>
      <vt:lpstr>Trend continues</vt:lpstr>
      <vt:lpstr>Kings of Judah</vt:lpstr>
      <vt:lpstr>Defying the odds</vt:lpstr>
      <vt:lpstr>Lesson to note/Application</vt:lpstr>
      <vt:lpstr>Consequence of rebellion</vt:lpstr>
      <vt:lpstr>Israel and Judah  end up in captivity</vt:lpstr>
      <vt:lpstr>Echo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&amp; II KINGS</dc:title>
  <dc:creator>ATITIANTI</dc:creator>
  <cp:lastModifiedBy>ATITIANTI</cp:lastModifiedBy>
  <cp:revision>93</cp:revision>
  <dcterms:created xsi:type="dcterms:W3CDTF">2018-09-13T00:29:19Z</dcterms:created>
  <dcterms:modified xsi:type="dcterms:W3CDTF">2018-09-15T15:19:45Z</dcterms:modified>
</cp:coreProperties>
</file>