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64" r:id="rId2"/>
    <p:sldId id="257" r:id="rId3"/>
    <p:sldId id="265" r:id="rId4"/>
    <p:sldId id="258" r:id="rId5"/>
    <p:sldId id="259" r:id="rId6"/>
    <p:sldId id="260" r:id="rId7"/>
    <p:sldId id="270" r:id="rId8"/>
    <p:sldId id="261" r:id="rId9"/>
    <p:sldId id="271" r:id="rId10"/>
    <p:sldId id="262" r:id="rId11"/>
    <p:sldId id="272" r:id="rId12"/>
    <p:sldId id="263" r:id="rId13"/>
    <p:sldId id="266" r:id="rId14"/>
    <p:sldId id="267" r:id="rId15"/>
    <p:sldId id="273" r:id="rId16"/>
    <p:sldId id="268" r:id="rId17"/>
    <p:sldId id="269" r:id="rId18"/>
    <p:sldId id="274" r:id="rId19"/>
    <p:sldId id="275"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1340"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07BA2E-FF25-4D97-9691-161F685D0AA1}" type="datetimeFigureOut">
              <a:rPr lang="en-US" smtClean="0"/>
              <a:t>9/30/2018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FC46E0-5D5E-4617-B756-B457F2C43110}" type="slidenum">
              <a:rPr lang="en-US" smtClean="0"/>
              <a:t>‹#›</a:t>
            </a:fld>
            <a:endParaRPr lang="en-US"/>
          </a:p>
        </p:txBody>
      </p:sp>
    </p:spTree>
    <p:extLst>
      <p:ext uri="{BB962C8B-B14F-4D97-AF65-F5344CB8AC3E}">
        <p14:creationId xmlns:p14="http://schemas.microsoft.com/office/powerpoint/2010/main" val="37769983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FC46E0-5D5E-4617-B756-B457F2C43110}" type="slidenum">
              <a:rPr lang="en-US" smtClean="0"/>
              <a:t>10</a:t>
            </a:fld>
            <a:endParaRPr lang="en-US"/>
          </a:p>
        </p:txBody>
      </p:sp>
    </p:spTree>
    <p:extLst>
      <p:ext uri="{BB962C8B-B14F-4D97-AF65-F5344CB8AC3E}">
        <p14:creationId xmlns:p14="http://schemas.microsoft.com/office/powerpoint/2010/main" val="24362943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41AA8CF-F90B-47F3-9B5F-44CDBADCC5B1}" type="datetimeFigureOut">
              <a:rPr lang="en-US" smtClean="0"/>
              <a:t>9/30/2018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BAD5A9-D0AF-4014-99BB-3100D729E747}" type="slidenum">
              <a:rPr lang="en-US" smtClean="0"/>
              <a:t>‹#›</a:t>
            </a:fld>
            <a:endParaRPr lang="en-US"/>
          </a:p>
        </p:txBody>
      </p:sp>
    </p:spTree>
    <p:extLst>
      <p:ext uri="{BB962C8B-B14F-4D97-AF65-F5344CB8AC3E}">
        <p14:creationId xmlns:p14="http://schemas.microsoft.com/office/powerpoint/2010/main" val="1698742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1AA8CF-F90B-47F3-9B5F-44CDBADCC5B1}" type="datetimeFigureOut">
              <a:rPr lang="en-US" smtClean="0"/>
              <a:t>9/30/2018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BAD5A9-D0AF-4014-99BB-3100D729E747}" type="slidenum">
              <a:rPr lang="en-US" smtClean="0"/>
              <a:t>‹#›</a:t>
            </a:fld>
            <a:endParaRPr lang="en-US"/>
          </a:p>
        </p:txBody>
      </p:sp>
    </p:spTree>
    <p:extLst>
      <p:ext uri="{BB962C8B-B14F-4D97-AF65-F5344CB8AC3E}">
        <p14:creationId xmlns:p14="http://schemas.microsoft.com/office/powerpoint/2010/main" val="427701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1AA8CF-F90B-47F3-9B5F-44CDBADCC5B1}" type="datetimeFigureOut">
              <a:rPr lang="en-US" smtClean="0"/>
              <a:t>9/30/2018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BAD5A9-D0AF-4014-99BB-3100D729E747}" type="slidenum">
              <a:rPr lang="en-US" smtClean="0"/>
              <a:t>‹#›</a:t>
            </a:fld>
            <a:endParaRPr lang="en-US"/>
          </a:p>
        </p:txBody>
      </p:sp>
    </p:spTree>
    <p:extLst>
      <p:ext uri="{BB962C8B-B14F-4D97-AF65-F5344CB8AC3E}">
        <p14:creationId xmlns:p14="http://schemas.microsoft.com/office/powerpoint/2010/main" val="1060694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1AA8CF-F90B-47F3-9B5F-44CDBADCC5B1}" type="datetimeFigureOut">
              <a:rPr lang="en-US" smtClean="0"/>
              <a:t>9/30/2018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BAD5A9-D0AF-4014-99BB-3100D729E747}" type="slidenum">
              <a:rPr lang="en-US" smtClean="0"/>
              <a:t>‹#›</a:t>
            </a:fld>
            <a:endParaRPr lang="en-US"/>
          </a:p>
        </p:txBody>
      </p:sp>
    </p:spTree>
    <p:extLst>
      <p:ext uri="{BB962C8B-B14F-4D97-AF65-F5344CB8AC3E}">
        <p14:creationId xmlns:p14="http://schemas.microsoft.com/office/powerpoint/2010/main" val="1722132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41AA8CF-F90B-47F3-9B5F-44CDBADCC5B1}" type="datetimeFigureOut">
              <a:rPr lang="en-US" smtClean="0"/>
              <a:t>9/30/2018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BAD5A9-D0AF-4014-99BB-3100D729E747}" type="slidenum">
              <a:rPr lang="en-US" smtClean="0"/>
              <a:t>‹#›</a:t>
            </a:fld>
            <a:endParaRPr lang="en-US"/>
          </a:p>
        </p:txBody>
      </p:sp>
    </p:spTree>
    <p:extLst>
      <p:ext uri="{BB962C8B-B14F-4D97-AF65-F5344CB8AC3E}">
        <p14:creationId xmlns:p14="http://schemas.microsoft.com/office/powerpoint/2010/main" val="3964510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41AA8CF-F90B-47F3-9B5F-44CDBADCC5B1}" type="datetimeFigureOut">
              <a:rPr lang="en-US" smtClean="0"/>
              <a:t>9/30/2018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BAD5A9-D0AF-4014-99BB-3100D729E747}" type="slidenum">
              <a:rPr lang="en-US" smtClean="0"/>
              <a:t>‹#›</a:t>
            </a:fld>
            <a:endParaRPr lang="en-US"/>
          </a:p>
        </p:txBody>
      </p:sp>
    </p:spTree>
    <p:extLst>
      <p:ext uri="{BB962C8B-B14F-4D97-AF65-F5344CB8AC3E}">
        <p14:creationId xmlns:p14="http://schemas.microsoft.com/office/powerpoint/2010/main" val="660730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41AA8CF-F90B-47F3-9B5F-44CDBADCC5B1}" type="datetimeFigureOut">
              <a:rPr lang="en-US" smtClean="0"/>
              <a:t>9/30/2018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BAD5A9-D0AF-4014-99BB-3100D729E747}" type="slidenum">
              <a:rPr lang="en-US" smtClean="0"/>
              <a:t>‹#›</a:t>
            </a:fld>
            <a:endParaRPr lang="en-US"/>
          </a:p>
        </p:txBody>
      </p:sp>
    </p:spTree>
    <p:extLst>
      <p:ext uri="{BB962C8B-B14F-4D97-AF65-F5344CB8AC3E}">
        <p14:creationId xmlns:p14="http://schemas.microsoft.com/office/powerpoint/2010/main" val="3856222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41AA8CF-F90B-47F3-9B5F-44CDBADCC5B1}" type="datetimeFigureOut">
              <a:rPr lang="en-US" smtClean="0"/>
              <a:t>9/30/2018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BAD5A9-D0AF-4014-99BB-3100D729E747}" type="slidenum">
              <a:rPr lang="en-US" smtClean="0"/>
              <a:t>‹#›</a:t>
            </a:fld>
            <a:endParaRPr lang="en-US"/>
          </a:p>
        </p:txBody>
      </p:sp>
    </p:spTree>
    <p:extLst>
      <p:ext uri="{BB962C8B-B14F-4D97-AF65-F5344CB8AC3E}">
        <p14:creationId xmlns:p14="http://schemas.microsoft.com/office/powerpoint/2010/main" val="709381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1AA8CF-F90B-47F3-9B5F-44CDBADCC5B1}" type="datetimeFigureOut">
              <a:rPr lang="en-US" smtClean="0"/>
              <a:t>9/30/2018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BAD5A9-D0AF-4014-99BB-3100D729E747}" type="slidenum">
              <a:rPr lang="en-US" smtClean="0"/>
              <a:t>‹#›</a:t>
            </a:fld>
            <a:endParaRPr lang="en-US"/>
          </a:p>
        </p:txBody>
      </p:sp>
    </p:spTree>
    <p:extLst>
      <p:ext uri="{BB962C8B-B14F-4D97-AF65-F5344CB8AC3E}">
        <p14:creationId xmlns:p14="http://schemas.microsoft.com/office/powerpoint/2010/main" val="825462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41AA8CF-F90B-47F3-9B5F-44CDBADCC5B1}" type="datetimeFigureOut">
              <a:rPr lang="en-US" smtClean="0"/>
              <a:t>9/30/2018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BAD5A9-D0AF-4014-99BB-3100D729E747}" type="slidenum">
              <a:rPr lang="en-US" smtClean="0"/>
              <a:t>‹#›</a:t>
            </a:fld>
            <a:endParaRPr lang="en-US"/>
          </a:p>
        </p:txBody>
      </p:sp>
    </p:spTree>
    <p:extLst>
      <p:ext uri="{BB962C8B-B14F-4D97-AF65-F5344CB8AC3E}">
        <p14:creationId xmlns:p14="http://schemas.microsoft.com/office/powerpoint/2010/main" val="1376916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41AA8CF-F90B-47F3-9B5F-44CDBADCC5B1}" type="datetimeFigureOut">
              <a:rPr lang="en-US" smtClean="0"/>
              <a:t>9/30/2018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BAD5A9-D0AF-4014-99BB-3100D729E747}" type="slidenum">
              <a:rPr lang="en-US" smtClean="0"/>
              <a:t>‹#›</a:t>
            </a:fld>
            <a:endParaRPr lang="en-US"/>
          </a:p>
        </p:txBody>
      </p:sp>
    </p:spTree>
    <p:extLst>
      <p:ext uri="{BB962C8B-B14F-4D97-AF65-F5344CB8AC3E}">
        <p14:creationId xmlns:p14="http://schemas.microsoft.com/office/powerpoint/2010/main" val="3802837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1AA8CF-F90B-47F3-9B5F-44CDBADCC5B1}" type="datetimeFigureOut">
              <a:rPr lang="en-US" smtClean="0"/>
              <a:t>9/30/2018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BAD5A9-D0AF-4014-99BB-3100D729E747}" type="slidenum">
              <a:rPr lang="en-US" smtClean="0"/>
              <a:t>‹#›</a:t>
            </a:fld>
            <a:endParaRPr lang="en-US"/>
          </a:p>
        </p:txBody>
      </p:sp>
    </p:spTree>
    <p:extLst>
      <p:ext uri="{BB962C8B-B14F-4D97-AF65-F5344CB8AC3E}">
        <p14:creationId xmlns:p14="http://schemas.microsoft.com/office/powerpoint/2010/main" val="31000721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biblegateway.com/passage/?search=1+Kings+1:1-31&amp;version=ESV#fen-ESV-8743c"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37000">
              <a:schemeClr val="bg2">
                <a:lumMod val="50000"/>
              </a:schemeClr>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3996" y="2057400"/>
            <a:ext cx="8743949" cy="2594113"/>
          </a:xfrm>
          <a:solidFill>
            <a:schemeClr val="bg2">
              <a:lumMod val="90000"/>
            </a:schemeClr>
          </a:solidFill>
        </p:spPr>
        <p:txBody>
          <a:bodyPr>
            <a:normAutofit/>
          </a:bodyPr>
          <a:lstStyle/>
          <a:p>
            <a:pPr>
              <a:defRPr/>
            </a:pPr>
            <a:r>
              <a:rPr lang="en-US" sz="4500" dirty="0">
                <a:solidFill>
                  <a:schemeClr val="tx1">
                    <a:lumMod val="85000"/>
                    <a:lumOff val="15000"/>
                  </a:schemeClr>
                </a:solidFill>
                <a:latin typeface="Papyrus" pitchFamily="66" charset="0"/>
              </a:rPr>
              <a:t>On Solomon: Beyond the wisdom </a:t>
            </a:r>
            <a:endParaRPr lang="en-US" sz="4500" dirty="0">
              <a:solidFill>
                <a:schemeClr val="tx1">
                  <a:lumMod val="85000"/>
                  <a:lumOff val="15000"/>
                </a:schemeClr>
              </a:solidFill>
            </a:endParaRPr>
          </a:p>
        </p:txBody>
      </p:sp>
      <p:sp>
        <p:nvSpPr>
          <p:cNvPr id="3" name="Rectangle 2"/>
          <p:cNvSpPr/>
          <p:nvPr/>
        </p:nvSpPr>
        <p:spPr>
          <a:xfrm>
            <a:off x="163996" y="1207606"/>
            <a:ext cx="8676861" cy="715581"/>
          </a:xfrm>
          <a:prstGeom prst="rect">
            <a:avLst/>
          </a:prstGeom>
          <a:noFill/>
        </p:spPr>
        <p:txBody>
          <a:bodyPr wrap="square">
            <a:spAutoFit/>
          </a:bodyPr>
          <a:lstStyle/>
          <a:p>
            <a:r>
              <a:rPr lang="en-US" sz="4050" dirty="0">
                <a:latin typeface="Trebuchet MS" panose="020B0603020202020204" pitchFamily="34" charset="0"/>
              </a:rPr>
              <a:t>            1 &amp; 2 KINGS </a:t>
            </a:r>
            <a:r>
              <a:rPr lang="en-US" sz="2100" dirty="0">
                <a:latin typeface="Georgia (body)"/>
              </a:rPr>
              <a:t>(PART II)</a:t>
            </a:r>
          </a:p>
        </p:txBody>
      </p:sp>
      <p:sp>
        <p:nvSpPr>
          <p:cNvPr id="5" name="Subtitle 2"/>
          <p:cNvSpPr txBox="1">
            <a:spLocks/>
          </p:cNvSpPr>
          <p:nvPr/>
        </p:nvSpPr>
        <p:spPr>
          <a:xfrm>
            <a:off x="6674127" y="1024974"/>
            <a:ext cx="2107096" cy="395081"/>
          </a:xfrm>
          <a:prstGeom prst="rect">
            <a:avLst/>
          </a:prstGeom>
        </p:spPr>
        <p:txBody>
          <a:bodyPr vert="horz" lIns="68580" tIns="34290" rIns="68580" bIns="3429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100" dirty="0">
                <a:solidFill>
                  <a:schemeClr val="tx1">
                    <a:lumMod val="85000"/>
                    <a:lumOff val="15000"/>
                  </a:schemeClr>
                </a:solidFill>
              </a:rPr>
              <a:t>Old Testament Series</a:t>
            </a:r>
          </a:p>
        </p:txBody>
      </p:sp>
      <p:sp>
        <p:nvSpPr>
          <p:cNvPr id="6" name="TextBox 5"/>
          <p:cNvSpPr txBox="1"/>
          <p:nvPr/>
        </p:nvSpPr>
        <p:spPr>
          <a:xfrm>
            <a:off x="6552373" y="5415583"/>
            <a:ext cx="2646293" cy="467437"/>
          </a:xfrm>
          <a:prstGeom prst="rect">
            <a:avLst/>
          </a:prstGeom>
          <a:noFill/>
        </p:spPr>
        <p:txBody>
          <a:bodyPr wrap="square" lIns="51435" tIns="25718" rIns="51435" bIns="25718" rtlCol="0">
            <a:spAutoFit/>
          </a:bodyPr>
          <a:lstStyle/>
          <a:p>
            <a:pPr algn="ctr"/>
            <a:r>
              <a:rPr lang="en-US" sz="1350" b="1" dirty="0">
                <a:solidFill>
                  <a:schemeClr val="accent6">
                    <a:lumMod val="50000"/>
                  </a:schemeClr>
                </a:solidFill>
                <a:latin typeface="Comic Sans MS" panose="030F0702030302020204" pitchFamily="66" charset="0"/>
              </a:rPr>
              <a:t>Isaac Ankrah</a:t>
            </a:r>
          </a:p>
          <a:p>
            <a:pPr algn="ctr"/>
            <a:r>
              <a:rPr lang="en-US" sz="1350" b="1" dirty="0">
                <a:solidFill>
                  <a:schemeClr val="accent6">
                    <a:lumMod val="50000"/>
                  </a:schemeClr>
                </a:solidFill>
                <a:latin typeface="Comic Sans MS" panose="030F0702030302020204" pitchFamily="66" charset="0"/>
              </a:rPr>
              <a:t>September 30, 2018</a:t>
            </a:r>
          </a:p>
        </p:txBody>
      </p:sp>
      <p:sp>
        <p:nvSpPr>
          <p:cNvPr id="7" name="TextBox 6"/>
          <p:cNvSpPr txBox="1"/>
          <p:nvPr/>
        </p:nvSpPr>
        <p:spPr>
          <a:xfrm>
            <a:off x="241885" y="4745367"/>
            <a:ext cx="4774640" cy="300082"/>
          </a:xfrm>
          <a:prstGeom prst="rect">
            <a:avLst/>
          </a:prstGeom>
          <a:noFill/>
        </p:spPr>
        <p:txBody>
          <a:bodyPr wrap="none" rtlCol="0">
            <a:spAutoFit/>
          </a:bodyPr>
          <a:lstStyle/>
          <a:p>
            <a:r>
              <a:rPr lang="en-US" sz="1350" b="1" dirty="0">
                <a:solidFill>
                  <a:schemeClr val="accent6">
                    <a:lumMod val="50000"/>
                  </a:schemeClr>
                </a:solidFill>
              </a:rPr>
              <a:t>Every Scripture is taken from the English Standard Version (ESV) </a:t>
            </a:r>
          </a:p>
        </p:txBody>
      </p:sp>
    </p:spTree>
    <p:extLst>
      <p:ext uri="{BB962C8B-B14F-4D97-AF65-F5344CB8AC3E}">
        <p14:creationId xmlns:p14="http://schemas.microsoft.com/office/powerpoint/2010/main" val="15798382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0"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1"/>
                                          </p:val>
                                        </p:tav>
                                        <p:tav tm="100000">
                                          <p:val>
                                            <p:strVal val="#ppt_x"/>
                                          </p:val>
                                        </p:tav>
                                      </p:tavLst>
                                    </p:anim>
                                    <p:anim calcmode="lin" valueType="num">
                                      <p:cBhvr>
                                        <p:cTn id="9" dur="10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440" y="73401"/>
            <a:ext cx="9235440" cy="7417415"/>
          </a:xfrm>
          <a:prstGeom prst="rect">
            <a:avLst/>
          </a:prstGeom>
          <a:gradFill>
            <a:gsLst>
              <a:gs pos="100000">
                <a:schemeClr val="bg2">
                  <a:lumMod val="50000"/>
                </a:schemeClr>
              </a:gs>
              <a:gs pos="0">
                <a:schemeClr val="accent1">
                  <a:lumMod val="5000"/>
                  <a:lumOff val="95000"/>
                </a:schemeClr>
              </a:gs>
              <a:gs pos="74000">
                <a:schemeClr val="accent1">
                  <a:lumMod val="45000"/>
                  <a:lumOff val="55000"/>
                </a:schemeClr>
              </a:gs>
              <a:gs pos="0">
                <a:schemeClr val="accent1">
                  <a:lumMod val="45000"/>
                  <a:lumOff val="55000"/>
                </a:schemeClr>
              </a:gs>
              <a:gs pos="100000">
                <a:schemeClr val="accent1">
                  <a:lumMod val="30000"/>
                  <a:lumOff val="70000"/>
                </a:schemeClr>
              </a:gs>
            </a:gsLst>
            <a:lin ang="5400000" scaled="1"/>
          </a:gradFill>
        </p:spPr>
        <p:txBody>
          <a:bodyPr wrap="square">
            <a:spAutoFit/>
          </a:bodyPr>
          <a:lstStyle/>
          <a:p>
            <a:pPr algn="just"/>
            <a:endParaRPr lang="en-US" sz="2800" dirty="0">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While some believe that Solomon became a king as a result of a political machination by Bathsheba and Nathan, others believe that God and David already had Solomon in mind </a:t>
            </a:r>
            <a:r>
              <a:rPr lang="en-US" sz="2800" b="1" dirty="0">
                <a:latin typeface="Times New Roman" panose="02020603050405020304" pitchFamily="18" charset="0"/>
                <a:cs typeface="Times New Roman" panose="02020603050405020304" pitchFamily="18" charset="0"/>
              </a:rPr>
              <a:t>(1 Chronicles 1:28 )</a:t>
            </a:r>
            <a:r>
              <a:rPr lang="en-US" sz="2800" dirty="0">
                <a:latin typeface="Times New Roman" panose="02020603050405020304" pitchFamily="18" charset="0"/>
                <a:cs typeface="Times New Roman" panose="02020603050405020304" pitchFamily="18" charset="0"/>
              </a:rPr>
              <a:t>. I side with the latter interpretation because of the following reasons:</a:t>
            </a:r>
          </a:p>
          <a:p>
            <a:pPr algn="just"/>
            <a:r>
              <a:rPr lang="en-US" sz="2800" dirty="0">
                <a:latin typeface="Times New Roman" panose="02020603050405020304" pitchFamily="18" charset="0"/>
                <a:cs typeface="Times New Roman" panose="02020603050405020304" pitchFamily="18" charset="0"/>
              </a:rPr>
              <a:t> </a:t>
            </a:r>
          </a:p>
          <a:p>
            <a:pPr marL="214313" indent="-214313" algn="just">
              <a:buFont typeface="Wingdings" panose="05000000000000000000" pitchFamily="2" charset="2"/>
              <a:buChar char="ü"/>
            </a:pPr>
            <a:r>
              <a:rPr lang="en-US" sz="2800" dirty="0">
                <a:latin typeface="Times New Roman" panose="02020603050405020304" pitchFamily="18" charset="0"/>
                <a:cs typeface="Times New Roman" panose="02020603050405020304" pitchFamily="18" charset="0"/>
              </a:rPr>
              <a:t>God called him Jedidiah, which means “beloved of Jehovah” (2 Samuel 12: 25).</a:t>
            </a:r>
          </a:p>
          <a:p>
            <a:pPr algn="just"/>
            <a:endParaRPr lang="en-US" sz="2800" dirty="0">
              <a:latin typeface="Times New Roman" panose="02020603050405020304" pitchFamily="18" charset="0"/>
              <a:cs typeface="Times New Roman" panose="02020603050405020304" pitchFamily="18" charset="0"/>
            </a:endParaRPr>
          </a:p>
          <a:p>
            <a:pPr marL="214313" indent="-214313" algn="just">
              <a:buFont typeface="Wingdings" panose="05000000000000000000" pitchFamily="2" charset="2"/>
              <a:buChar char="ü"/>
            </a:pPr>
            <a:r>
              <a:rPr lang="en-US" sz="2800" dirty="0">
                <a:latin typeface="Times New Roman" panose="02020603050405020304" pitchFamily="18" charset="0"/>
                <a:cs typeface="Times New Roman" panose="02020603050405020304" pitchFamily="18" charset="0"/>
              </a:rPr>
              <a:t>He was the one chosen by God to build the temple whiles David was still on the throne ( 1 Chronicles 1: 28)</a:t>
            </a:r>
          </a:p>
          <a:p>
            <a:pPr marL="214313" indent="-214313" algn="just">
              <a:buFont typeface="Wingdings" panose="05000000000000000000" pitchFamily="2" charset="2"/>
              <a:buChar char="ü"/>
            </a:pPr>
            <a:endParaRPr lang="en-US" sz="2800" dirty="0">
              <a:latin typeface="Times New Roman" panose="02020603050405020304" pitchFamily="18" charset="0"/>
              <a:cs typeface="Times New Roman" panose="02020603050405020304" pitchFamily="18" charset="0"/>
            </a:endParaRPr>
          </a:p>
          <a:p>
            <a:pPr marL="214313" indent="-214313" algn="just">
              <a:buFont typeface="Wingdings" panose="05000000000000000000" pitchFamily="2" charset="2"/>
              <a:buChar char="ü"/>
            </a:pPr>
            <a:r>
              <a:rPr lang="en-US" sz="2800" dirty="0">
                <a:latin typeface="Times New Roman" panose="02020603050405020304" pitchFamily="18" charset="0"/>
                <a:cs typeface="Times New Roman" panose="02020603050405020304" pitchFamily="18" charset="0"/>
              </a:rPr>
              <a:t>Among David’s sons, it was only Solomon who inclined his ears unto his father’s words (proverb 4:3-7).</a:t>
            </a:r>
          </a:p>
          <a:p>
            <a:pPr algn="just"/>
            <a:r>
              <a:rPr lang="en-US" sz="2800" dirty="0">
                <a:latin typeface="Times New Roman" panose="02020603050405020304" pitchFamily="18" charset="0"/>
                <a:cs typeface="Times New Roman" panose="02020603050405020304" pitchFamily="18" charset="0"/>
              </a:rPr>
              <a:t> </a:t>
            </a:r>
          </a:p>
          <a:p>
            <a:pPr algn="just"/>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551025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16229" y="1295914"/>
            <a:ext cx="7921486" cy="3539430"/>
          </a:xfrm>
          <a:prstGeom prst="rect">
            <a:avLst/>
          </a:prstGeom>
          <a:gradFill>
            <a:gsLst>
              <a:gs pos="100000">
                <a:schemeClr val="bg2">
                  <a:lumMod val="50000"/>
                </a:schemeClr>
              </a:gs>
              <a:gs pos="0">
                <a:schemeClr val="accent1">
                  <a:lumMod val="5000"/>
                  <a:lumOff val="95000"/>
                </a:schemeClr>
              </a:gs>
              <a:gs pos="74000">
                <a:schemeClr val="accent1">
                  <a:lumMod val="45000"/>
                  <a:lumOff val="55000"/>
                </a:schemeClr>
              </a:gs>
              <a:gs pos="0">
                <a:schemeClr val="accent1">
                  <a:lumMod val="45000"/>
                  <a:lumOff val="55000"/>
                </a:schemeClr>
              </a:gs>
              <a:gs pos="100000">
                <a:schemeClr val="accent1">
                  <a:lumMod val="30000"/>
                  <a:lumOff val="70000"/>
                </a:schemeClr>
              </a:gs>
            </a:gsLst>
            <a:lin ang="5400000" scaled="1"/>
          </a:gradFill>
        </p:spPr>
        <p:txBody>
          <a:bodyPr wrap="square">
            <a:spAutoFit/>
          </a:bodyPr>
          <a:lstStyle/>
          <a:p>
            <a:pPr algn="just"/>
            <a:endParaRPr lang="en-US" sz="2800" dirty="0">
              <a:latin typeface="Times New Roman" panose="02020603050405020304" pitchFamily="18" charset="0"/>
              <a:cs typeface="Times New Roman" panose="02020603050405020304" pitchFamily="18" charset="0"/>
            </a:endParaRPr>
          </a:p>
          <a:p>
            <a:pPr marL="257175" indent="-257175" algn="just">
              <a:buFont typeface="Arial" panose="020B0604020202020204" pitchFamily="34" charset="0"/>
              <a:buChar char="•"/>
            </a:pPr>
            <a:r>
              <a:rPr lang="en-US" sz="2800" b="1" dirty="0">
                <a:latin typeface="Times New Roman" panose="02020603050405020304" pitchFamily="18" charset="0"/>
                <a:cs typeface="Times New Roman" panose="02020603050405020304" pitchFamily="18" charset="0"/>
              </a:rPr>
              <a:t>Lesson/Application</a:t>
            </a:r>
          </a:p>
          <a:p>
            <a:pPr algn="just"/>
            <a:r>
              <a:rPr lang="en-US" sz="2800" dirty="0">
                <a:latin typeface="Times New Roman" panose="02020603050405020304" pitchFamily="18" charset="0"/>
                <a:cs typeface="Times New Roman" panose="02020603050405020304" pitchFamily="18" charset="0"/>
              </a:rPr>
              <a:t>Ideal recognition and promotion come only from God, and it is highly dependent on our willingness and ability to listen and follow His instructions. And one way of doing this is to take advice and learn from those who are ahead of us and have been faithful to our God.</a:t>
            </a:r>
          </a:p>
        </p:txBody>
      </p:sp>
    </p:spTree>
    <p:extLst>
      <p:ext uri="{BB962C8B-B14F-4D97-AF65-F5344CB8AC3E}">
        <p14:creationId xmlns:p14="http://schemas.microsoft.com/office/powerpoint/2010/main" val="8408999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9270" y="74945"/>
            <a:ext cx="8770729" cy="6555641"/>
          </a:xfrm>
          <a:prstGeom prst="rect">
            <a:avLst/>
          </a:prstGeom>
        </p:spPr>
        <p:txBody>
          <a:bodyPr wrap="square">
            <a:spAutoFit/>
          </a:bodyPr>
          <a:lstStyle/>
          <a:p>
            <a:pPr algn="ctr"/>
            <a:r>
              <a:rPr lang="en-US" sz="2800" b="1" dirty="0">
                <a:latin typeface="Times New Roman" panose="02020603050405020304" pitchFamily="18" charset="0"/>
                <a:cs typeface="Times New Roman" panose="02020603050405020304" pitchFamily="18" charset="0"/>
              </a:rPr>
              <a:t>HOW  HE  BECAME  WISE</a:t>
            </a:r>
          </a:p>
          <a:p>
            <a:pPr algn="just"/>
            <a:r>
              <a:rPr lang="en-US" sz="2800" b="1" dirty="0">
                <a:latin typeface="Times New Roman" panose="02020603050405020304" pitchFamily="18" charset="0"/>
                <a:cs typeface="Times New Roman" panose="02020603050405020304" pitchFamily="18" charset="0"/>
              </a:rPr>
              <a:t>1 Kings 3:9-13</a:t>
            </a:r>
          </a:p>
          <a:p>
            <a:pPr algn="just"/>
            <a:r>
              <a:rPr lang="en-US" sz="2800" b="1" dirty="0">
                <a:solidFill>
                  <a:schemeClr val="accent5"/>
                </a:solidFill>
                <a:latin typeface="Times New Roman" panose="02020603050405020304" pitchFamily="18" charset="0"/>
                <a:cs typeface="Times New Roman" panose="02020603050405020304" pitchFamily="18" charset="0"/>
              </a:rPr>
              <a:t> </a:t>
            </a:r>
            <a:r>
              <a:rPr lang="en-US" sz="2800" b="1" baseline="30000" dirty="0">
                <a:solidFill>
                  <a:schemeClr val="accent5"/>
                </a:solidFill>
                <a:latin typeface="Times New Roman" panose="02020603050405020304" pitchFamily="18" charset="0"/>
                <a:cs typeface="Times New Roman" panose="02020603050405020304" pitchFamily="18" charset="0"/>
              </a:rPr>
              <a:t>9 </a:t>
            </a:r>
            <a:r>
              <a:rPr lang="en-US" sz="2800" dirty="0">
                <a:latin typeface="Times New Roman" panose="02020603050405020304" pitchFamily="18" charset="0"/>
                <a:cs typeface="Times New Roman" panose="02020603050405020304" pitchFamily="18" charset="0"/>
              </a:rPr>
              <a:t>Give your servant therefore an understanding mind </a:t>
            </a:r>
            <a:r>
              <a:rPr lang="en-US" sz="2800" u="sng" dirty="0">
                <a:latin typeface="Times New Roman" panose="02020603050405020304" pitchFamily="18" charset="0"/>
                <a:cs typeface="Times New Roman" panose="02020603050405020304" pitchFamily="18" charset="0"/>
              </a:rPr>
              <a:t>to govern your people, </a:t>
            </a:r>
            <a:r>
              <a:rPr lang="en-US" sz="2800" dirty="0">
                <a:latin typeface="Times New Roman" panose="02020603050405020304" pitchFamily="18" charset="0"/>
                <a:cs typeface="Times New Roman" panose="02020603050405020304" pitchFamily="18" charset="0"/>
              </a:rPr>
              <a:t>that I may discern between good and evil, for who is able to govern this your great people?”</a:t>
            </a:r>
          </a:p>
          <a:p>
            <a:pPr algn="just"/>
            <a:r>
              <a:rPr lang="en-US" sz="2800" b="1" baseline="30000" dirty="0">
                <a:solidFill>
                  <a:schemeClr val="accent5"/>
                </a:solidFill>
                <a:latin typeface="Times New Roman" panose="02020603050405020304" pitchFamily="18" charset="0"/>
                <a:cs typeface="Times New Roman" panose="02020603050405020304" pitchFamily="18" charset="0"/>
              </a:rPr>
              <a:t>10</a:t>
            </a:r>
            <a:r>
              <a:rPr lang="en-US" sz="2800" baseline="30000" dirty="0">
                <a:latin typeface="Times New Roman" panose="02020603050405020304" pitchFamily="18" charset="0"/>
                <a:cs typeface="Times New Roman" panose="02020603050405020304" pitchFamily="18" charset="0"/>
              </a:rPr>
              <a:t> </a:t>
            </a:r>
            <a:r>
              <a:rPr lang="en-US" sz="2800" u="sng" dirty="0">
                <a:latin typeface="Times New Roman" panose="02020603050405020304" pitchFamily="18" charset="0"/>
                <a:cs typeface="Times New Roman" panose="02020603050405020304" pitchFamily="18" charset="0"/>
              </a:rPr>
              <a:t>It pleased the Lord that Solomon had asked this.</a:t>
            </a:r>
            <a:r>
              <a:rPr lang="en-US" sz="2800" dirty="0">
                <a:latin typeface="Times New Roman" panose="02020603050405020304" pitchFamily="18" charset="0"/>
                <a:cs typeface="Times New Roman" panose="02020603050405020304" pitchFamily="18" charset="0"/>
              </a:rPr>
              <a:t> </a:t>
            </a:r>
            <a:r>
              <a:rPr lang="en-US" sz="2800" b="1" baseline="30000" dirty="0">
                <a:solidFill>
                  <a:schemeClr val="accent5"/>
                </a:solidFill>
                <a:latin typeface="Times New Roman" panose="02020603050405020304" pitchFamily="18" charset="0"/>
                <a:cs typeface="Times New Roman" panose="02020603050405020304" pitchFamily="18" charset="0"/>
              </a:rPr>
              <a:t>11</a:t>
            </a:r>
            <a:r>
              <a:rPr lang="en-US" sz="2800" baseline="300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And God said to him, “Because you have asked this, and have not asked </a:t>
            </a:r>
            <a:r>
              <a:rPr lang="en-US" sz="2800" u="sng" dirty="0">
                <a:latin typeface="Times New Roman" panose="02020603050405020304" pitchFamily="18" charset="0"/>
                <a:cs typeface="Times New Roman" panose="02020603050405020304" pitchFamily="18" charset="0"/>
              </a:rPr>
              <a:t>for yourself long life or riches or the life of your enemies,</a:t>
            </a:r>
            <a:r>
              <a:rPr lang="en-US" sz="2800" dirty="0">
                <a:latin typeface="Times New Roman" panose="02020603050405020304" pitchFamily="18" charset="0"/>
                <a:cs typeface="Times New Roman" panose="02020603050405020304" pitchFamily="18" charset="0"/>
              </a:rPr>
              <a:t> but have asked for yourself understanding to discern what is right,</a:t>
            </a:r>
            <a:r>
              <a:rPr lang="en-US" sz="2800" b="1" dirty="0">
                <a:solidFill>
                  <a:schemeClr val="accent5"/>
                </a:solidFill>
                <a:latin typeface="Times New Roman" panose="02020603050405020304" pitchFamily="18" charset="0"/>
                <a:cs typeface="Times New Roman" panose="02020603050405020304" pitchFamily="18" charset="0"/>
              </a:rPr>
              <a:t> </a:t>
            </a:r>
            <a:r>
              <a:rPr lang="en-US" sz="2800" b="1" baseline="30000" dirty="0">
                <a:solidFill>
                  <a:schemeClr val="accent5"/>
                </a:solidFill>
                <a:latin typeface="Times New Roman" panose="02020603050405020304" pitchFamily="18" charset="0"/>
                <a:cs typeface="Times New Roman" panose="02020603050405020304" pitchFamily="18" charset="0"/>
              </a:rPr>
              <a:t>12 </a:t>
            </a:r>
            <a:r>
              <a:rPr lang="en-US" sz="2800" dirty="0">
                <a:latin typeface="Times New Roman" panose="02020603050405020304" pitchFamily="18" charset="0"/>
                <a:cs typeface="Times New Roman" panose="02020603050405020304" pitchFamily="18" charset="0"/>
              </a:rPr>
              <a:t>behold, </a:t>
            </a:r>
            <a:r>
              <a:rPr lang="en-US" sz="2800" u="sng" dirty="0">
                <a:latin typeface="Times New Roman" panose="02020603050405020304" pitchFamily="18" charset="0"/>
                <a:cs typeface="Times New Roman" panose="02020603050405020304" pitchFamily="18" charset="0"/>
              </a:rPr>
              <a:t>I now do according to your word. Behold, I give you a wise and discerning mind, </a:t>
            </a:r>
            <a:r>
              <a:rPr lang="en-US" sz="2800" dirty="0">
                <a:latin typeface="Times New Roman" panose="02020603050405020304" pitchFamily="18" charset="0"/>
                <a:cs typeface="Times New Roman" panose="02020603050405020304" pitchFamily="18" charset="0"/>
              </a:rPr>
              <a:t>so that none like you has been before you and none like you shall arise after you. </a:t>
            </a:r>
            <a:r>
              <a:rPr lang="en-US" sz="2800" b="1" baseline="30000" dirty="0">
                <a:solidFill>
                  <a:schemeClr val="accent5"/>
                </a:solidFill>
                <a:latin typeface="Times New Roman" panose="02020603050405020304" pitchFamily="18" charset="0"/>
                <a:cs typeface="Times New Roman" panose="02020603050405020304" pitchFamily="18" charset="0"/>
              </a:rPr>
              <a:t>13</a:t>
            </a:r>
            <a:r>
              <a:rPr lang="en-US" sz="2800" baseline="300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I give you also what you have not asked, both riches and honor, so that no other king shall compare with you, all your days. </a:t>
            </a:r>
          </a:p>
        </p:txBody>
      </p:sp>
    </p:spTree>
    <p:extLst>
      <p:ext uri="{BB962C8B-B14F-4D97-AF65-F5344CB8AC3E}">
        <p14:creationId xmlns:p14="http://schemas.microsoft.com/office/powerpoint/2010/main" val="400789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43840" y="69696"/>
            <a:ext cx="8788400" cy="7402026"/>
          </a:xfrm>
          <a:prstGeom prst="rect">
            <a:avLst/>
          </a:prstGeom>
          <a:solidFill>
            <a:schemeClr val="bg1">
              <a:alpha val="0"/>
            </a:schemeClr>
          </a:solidFill>
        </p:spPr>
        <p:txBody>
          <a:bodyPr wrap="square">
            <a:spAutoFit/>
          </a:bodyPr>
          <a:lstStyle/>
          <a:p>
            <a:pPr algn="just"/>
            <a:r>
              <a:rPr lang="en-US" sz="2500" b="1"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Note:</a:t>
            </a:r>
          </a:p>
          <a:p>
            <a:pPr marL="214313" indent="-214313" algn="just">
              <a:buFont typeface="Wingdings" panose="05000000000000000000" pitchFamily="2" charset="2"/>
              <a:buChar char="ü"/>
            </a:pPr>
            <a:endParaRPr lang="en-US" sz="25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endParaRPr>
          </a:p>
          <a:p>
            <a:pPr marL="214313" indent="-214313" algn="just">
              <a:buFont typeface="Wingdings" panose="05000000000000000000" pitchFamily="2" charset="2"/>
              <a:buChar char="ü"/>
            </a:pPr>
            <a:r>
              <a:rPr lang="en-US" sz="25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First, he asked for something that can help him advance God’s agenda.</a:t>
            </a:r>
          </a:p>
          <a:p>
            <a:pPr algn="just"/>
            <a:endParaRPr lang="en-US" sz="25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endParaRPr>
          </a:p>
          <a:p>
            <a:pPr marL="214313" indent="-214313" algn="just">
              <a:buFont typeface="Wingdings" panose="05000000000000000000" pitchFamily="2" charset="2"/>
              <a:buChar char="ü"/>
            </a:pPr>
            <a:r>
              <a:rPr lang="en-US" sz="25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 The </a:t>
            </a:r>
            <a:r>
              <a:rPr lang="en-US" sz="2500" dirty="0">
                <a:latin typeface="Times New Roman" panose="02020603050405020304" pitchFamily="18" charset="0"/>
                <a:cs typeface="Times New Roman" panose="02020603050405020304" pitchFamily="18" charset="0"/>
              </a:rPr>
              <a:t>Lord was pleased with his request. Look at God praising someone for not asking for the life of his enemies, yet most of us are literally killing people with our prayers.(Jesus taught us to pray for our enemies-Mat 5:44)</a:t>
            </a:r>
          </a:p>
          <a:p>
            <a:pPr algn="just"/>
            <a:endParaRPr lang="en-US" sz="2500" dirty="0">
              <a:latin typeface="Times New Roman" panose="02020603050405020304" pitchFamily="18" charset="0"/>
              <a:cs typeface="Times New Roman" panose="02020603050405020304" pitchFamily="18" charset="0"/>
            </a:endParaRPr>
          </a:p>
          <a:p>
            <a:pPr marL="214313" indent="-214313" algn="just">
              <a:buFont typeface="Wingdings" panose="05000000000000000000" pitchFamily="2" charset="2"/>
              <a:buChar char="ü"/>
            </a:pPr>
            <a:r>
              <a:rPr lang="en-US" sz="2500" dirty="0">
                <a:latin typeface="Times New Roman" panose="02020603050405020304" pitchFamily="18" charset="0"/>
                <a:cs typeface="Times New Roman" panose="02020603050405020304" pitchFamily="18" charset="0"/>
              </a:rPr>
              <a:t>You realize that God didn’t give him something to drink or eat; neither did he give him a belt or an attire to put on. He also didn’t say that He will send one of the angels to come and open Solomon’s head and place a book in it. He just spoke words in the affirmative </a:t>
            </a:r>
            <a:r>
              <a:rPr lang="en-US" sz="2500" b="1" dirty="0">
                <a:latin typeface="Times New Roman" panose="02020603050405020304" pitchFamily="18" charset="0"/>
                <a:cs typeface="Times New Roman" panose="02020603050405020304" pitchFamily="18" charset="0"/>
              </a:rPr>
              <a:t>(“Behold, I give you a wise and discerning mind”….)</a:t>
            </a:r>
          </a:p>
          <a:p>
            <a:pPr algn="just"/>
            <a:endParaRPr lang="en-US" sz="2500" b="1"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v"/>
            </a:pPr>
            <a:r>
              <a:rPr lang="en-US" sz="2500" dirty="0">
                <a:solidFill>
                  <a:srgbClr val="222222"/>
                </a:solidFill>
                <a:latin typeface="Papyrus" panose="03070502060502030205" pitchFamily="66" charset="0"/>
                <a:ea typeface="Calibri" panose="020F0502020204030204" pitchFamily="34" charset="0"/>
                <a:cs typeface="Times New Roman" panose="02020603050405020304" pitchFamily="18" charset="0"/>
              </a:rPr>
              <a:t>“</a:t>
            </a:r>
            <a:r>
              <a:rPr lang="en-US" sz="25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A miracle, for the most part, begins  with a word”.</a:t>
            </a:r>
            <a:endParaRPr lang="en-US" sz="2500" dirty="0">
              <a:latin typeface="Times New Roman" panose="02020603050405020304" pitchFamily="18" charset="0"/>
              <a:ea typeface="Calibri" panose="020F0502020204030204" pitchFamily="34" charset="0"/>
              <a:cs typeface="Times New Roman" panose="02020603050405020304" pitchFamily="18" charset="0"/>
            </a:endParaRPr>
          </a:p>
          <a:p>
            <a:pPr algn="just"/>
            <a:endParaRPr lang="en-US" sz="25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25903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16560" y="436880"/>
            <a:ext cx="8237220" cy="6124754"/>
          </a:xfrm>
          <a:prstGeom prst="rect">
            <a:avLst/>
          </a:prstGeom>
        </p:spPr>
        <p:txBody>
          <a:bodyPr wrap="square">
            <a:spAutoFit/>
          </a:bodyPr>
          <a:lstStyle/>
          <a:p>
            <a:pPr algn="just"/>
            <a:endParaRPr lang="en-US" sz="2800" b="1" dirty="0">
              <a:latin typeface="Times New Roman" panose="02020603050405020304" pitchFamily="18" charset="0"/>
              <a:cs typeface="Times New Roman" panose="02020603050405020304" pitchFamily="18" charset="0"/>
            </a:endParaRPr>
          </a:p>
          <a:p>
            <a:pPr algn="ctr"/>
            <a:r>
              <a:rPr lang="en-US" sz="2800" b="1" dirty="0">
                <a:latin typeface="Times New Roman" panose="02020603050405020304" pitchFamily="18" charset="0"/>
                <a:cs typeface="Times New Roman" panose="02020603050405020304" pitchFamily="18" charset="0"/>
              </a:rPr>
              <a:t>THE  LATTER  DAYS  OF  HIS LIFE</a:t>
            </a:r>
          </a:p>
          <a:p>
            <a:pPr algn="ctr"/>
            <a:endParaRPr lang="en-US" sz="2800" b="1" dirty="0">
              <a:latin typeface="Times New Roman" panose="02020603050405020304" pitchFamily="18" charset="0"/>
              <a:cs typeface="Times New Roman" panose="02020603050405020304" pitchFamily="18" charset="0"/>
            </a:endParaRPr>
          </a:p>
          <a:p>
            <a:pPr algn="just"/>
            <a:r>
              <a:rPr lang="en-US" sz="2800" b="1" dirty="0">
                <a:solidFill>
                  <a:srgbClr val="000000"/>
                </a:solidFill>
                <a:latin typeface="Times New Roman" panose="02020603050405020304" pitchFamily="18" charset="0"/>
                <a:cs typeface="Times New Roman" panose="02020603050405020304" pitchFamily="18" charset="0"/>
              </a:rPr>
              <a:t>1 Kings 11:1-6</a:t>
            </a:r>
          </a:p>
          <a:p>
            <a:pPr algn="just"/>
            <a:r>
              <a:rPr lang="en-US" sz="2800" dirty="0">
                <a:solidFill>
                  <a:srgbClr val="000000"/>
                </a:solidFill>
                <a:latin typeface="Times New Roman" panose="02020603050405020304" pitchFamily="18" charset="0"/>
                <a:cs typeface="Times New Roman" panose="02020603050405020304" pitchFamily="18" charset="0"/>
              </a:rPr>
              <a:t>Now King Solomon loved many foreign women, along with the daughter of Pharaoh: Moabite, Ammonite, Edomite, Sidonian, and Hittite women, </a:t>
            </a:r>
            <a:r>
              <a:rPr lang="en-US" sz="2800" b="1" baseline="30000" dirty="0">
                <a:solidFill>
                  <a:schemeClr val="accent1"/>
                </a:solidFill>
                <a:latin typeface="Times New Roman" panose="02020603050405020304" pitchFamily="18" charset="0"/>
                <a:cs typeface="Times New Roman" panose="02020603050405020304" pitchFamily="18" charset="0"/>
              </a:rPr>
              <a:t>2 </a:t>
            </a:r>
            <a:r>
              <a:rPr lang="en-US" sz="2800" dirty="0">
                <a:solidFill>
                  <a:srgbClr val="000000"/>
                </a:solidFill>
                <a:latin typeface="Times New Roman" panose="02020603050405020304" pitchFamily="18" charset="0"/>
                <a:cs typeface="Times New Roman" panose="02020603050405020304" pitchFamily="18" charset="0"/>
              </a:rPr>
              <a:t>from the nations concerning which the </a:t>
            </a:r>
            <a:r>
              <a:rPr lang="en-US" sz="2800" cap="small" dirty="0">
                <a:solidFill>
                  <a:srgbClr val="000000"/>
                </a:solidFill>
                <a:latin typeface="Times New Roman" panose="02020603050405020304" pitchFamily="18" charset="0"/>
                <a:cs typeface="Times New Roman" panose="02020603050405020304" pitchFamily="18" charset="0"/>
              </a:rPr>
              <a:t>Lord</a:t>
            </a:r>
            <a:r>
              <a:rPr lang="en-US" sz="2800" dirty="0">
                <a:solidFill>
                  <a:srgbClr val="000000"/>
                </a:solidFill>
                <a:latin typeface="Times New Roman" panose="02020603050405020304" pitchFamily="18" charset="0"/>
                <a:cs typeface="Times New Roman" panose="02020603050405020304" pitchFamily="18" charset="0"/>
              </a:rPr>
              <a:t> had said to the people of Israel, “You shall not enter into marriage with them, neither shall they with you, for surely they will turn away your heart after their gods.” Solomon clung to these in love. </a:t>
            </a:r>
            <a:r>
              <a:rPr lang="en-US" sz="2800" b="1" baseline="30000" dirty="0">
                <a:solidFill>
                  <a:schemeClr val="accent1"/>
                </a:solidFill>
                <a:latin typeface="Times New Roman" panose="02020603050405020304" pitchFamily="18" charset="0"/>
                <a:cs typeface="Times New Roman" panose="02020603050405020304" pitchFamily="18" charset="0"/>
              </a:rPr>
              <a:t>3 </a:t>
            </a:r>
            <a:r>
              <a:rPr lang="en-US" sz="2800" dirty="0">
                <a:solidFill>
                  <a:srgbClr val="000000"/>
                </a:solidFill>
                <a:latin typeface="Times New Roman" panose="02020603050405020304" pitchFamily="18" charset="0"/>
                <a:cs typeface="Times New Roman" panose="02020603050405020304" pitchFamily="18" charset="0"/>
              </a:rPr>
              <a:t>He had 700 wives, who were princesses, and 300 concubines. And his wives turned away his heart</a:t>
            </a:r>
            <a:r>
              <a:rPr lang="en-US" sz="2800" dirty="0">
                <a:solidFill>
                  <a:schemeClr val="accent1"/>
                </a:solidFill>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776136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5280" y="914400"/>
            <a:ext cx="8237220" cy="4401205"/>
          </a:xfrm>
          <a:prstGeom prst="rect">
            <a:avLst/>
          </a:prstGeom>
        </p:spPr>
        <p:txBody>
          <a:bodyPr wrap="square">
            <a:spAutoFit/>
          </a:bodyPr>
          <a:lstStyle/>
          <a:p>
            <a:pPr algn="just"/>
            <a:endParaRPr lang="en-US" sz="2800" b="1" dirty="0">
              <a:latin typeface="Times New Roman" panose="02020603050405020304" pitchFamily="18" charset="0"/>
              <a:cs typeface="Times New Roman" panose="02020603050405020304" pitchFamily="18" charset="0"/>
            </a:endParaRPr>
          </a:p>
          <a:p>
            <a:pPr algn="just"/>
            <a:r>
              <a:rPr lang="en-US" sz="2800" b="1" dirty="0">
                <a:solidFill>
                  <a:srgbClr val="000000"/>
                </a:solidFill>
                <a:latin typeface="Times New Roman" panose="02020603050405020304" pitchFamily="18" charset="0"/>
                <a:cs typeface="Times New Roman" panose="02020603050405020304" pitchFamily="18" charset="0"/>
              </a:rPr>
              <a:t>1 Kings 11:1-6</a:t>
            </a:r>
          </a:p>
          <a:p>
            <a:pPr algn="just"/>
            <a:r>
              <a:rPr lang="en-US" sz="2800" b="1" baseline="30000" dirty="0">
                <a:solidFill>
                  <a:schemeClr val="accent1"/>
                </a:solidFill>
                <a:latin typeface="Times New Roman" panose="02020603050405020304" pitchFamily="18" charset="0"/>
                <a:cs typeface="Times New Roman" panose="02020603050405020304" pitchFamily="18" charset="0"/>
              </a:rPr>
              <a:t>4</a:t>
            </a:r>
            <a:r>
              <a:rPr lang="en-US" sz="2800" b="1" baseline="30000" dirty="0">
                <a:solidFill>
                  <a:srgbClr val="000000"/>
                </a:solidFill>
                <a:latin typeface="Times New Roman" panose="02020603050405020304" pitchFamily="18" charset="0"/>
                <a:cs typeface="Times New Roman" panose="02020603050405020304" pitchFamily="18" charset="0"/>
              </a:rPr>
              <a:t> </a:t>
            </a:r>
            <a:r>
              <a:rPr lang="en-US" sz="2800" dirty="0">
                <a:solidFill>
                  <a:srgbClr val="000000"/>
                </a:solidFill>
                <a:latin typeface="Times New Roman" panose="02020603050405020304" pitchFamily="18" charset="0"/>
                <a:cs typeface="Times New Roman" panose="02020603050405020304" pitchFamily="18" charset="0"/>
              </a:rPr>
              <a:t>For when Solomon was old his wives turned away his heart after other gods, and his heart was not wholly true to the </a:t>
            </a:r>
            <a:r>
              <a:rPr lang="en-US" sz="2800" cap="small" dirty="0">
                <a:solidFill>
                  <a:srgbClr val="000000"/>
                </a:solidFill>
                <a:latin typeface="Times New Roman" panose="02020603050405020304" pitchFamily="18" charset="0"/>
                <a:cs typeface="Times New Roman" panose="02020603050405020304" pitchFamily="18" charset="0"/>
              </a:rPr>
              <a:t>Lord</a:t>
            </a:r>
            <a:r>
              <a:rPr lang="en-US" sz="2800" dirty="0">
                <a:solidFill>
                  <a:srgbClr val="000000"/>
                </a:solidFill>
                <a:latin typeface="Times New Roman" panose="02020603050405020304" pitchFamily="18" charset="0"/>
                <a:cs typeface="Times New Roman" panose="02020603050405020304" pitchFamily="18" charset="0"/>
              </a:rPr>
              <a:t> his God, as was the heart of David his father. </a:t>
            </a:r>
            <a:r>
              <a:rPr lang="en-US" sz="2800" b="1" baseline="30000" dirty="0">
                <a:solidFill>
                  <a:schemeClr val="accent1"/>
                </a:solidFill>
                <a:latin typeface="Times New Roman" panose="02020603050405020304" pitchFamily="18" charset="0"/>
                <a:cs typeface="Times New Roman" panose="02020603050405020304" pitchFamily="18" charset="0"/>
              </a:rPr>
              <a:t>5 </a:t>
            </a:r>
            <a:r>
              <a:rPr lang="en-US" sz="2800" dirty="0">
                <a:solidFill>
                  <a:srgbClr val="000000"/>
                </a:solidFill>
                <a:latin typeface="Times New Roman" panose="02020603050405020304" pitchFamily="18" charset="0"/>
                <a:cs typeface="Times New Roman" panose="02020603050405020304" pitchFamily="18" charset="0"/>
              </a:rPr>
              <a:t>For Solomon went after Ashtoreth the goddess of the Sidonians, and after </a:t>
            </a:r>
            <a:r>
              <a:rPr lang="en-US" sz="2800" dirty="0" err="1">
                <a:solidFill>
                  <a:srgbClr val="000000"/>
                </a:solidFill>
                <a:latin typeface="Times New Roman" panose="02020603050405020304" pitchFamily="18" charset="0"/>
                <a:cs typeface="Times New Roman" panose="02020603050405020304" pitchFamily="18" charset="0"/>
              </a:rPr>
              <a:t>Milcom</a:t>
            </a:r>
            <a:r>
              <a:rPr lang="en-US" sz="2800" dirty="0">
                <a:solidFill>
                  <a:srgbClr val="000000"/>
                </a:solidFill>
                <a:latin typeface="Times New Roman" panose="02020603050405020304" pitchFamily="18" charset="0"/>
                <a:cs typeface="Times New Roman" panose="02020603050405020304" pitchFamily="18" charset="0"/>
              </a:rPr>
              <a:t> the abomination of the Ammonites.</a:t>
            </a:r>
            <a:r>
              <a:rPr lang="en-US" sz="2800" dirty="0">
                <a:solidFill>
                  <a:schemeClr val="accent1"/>
                </a:solidFill>
                <a:latin typeface="Times New Roman" panose="02020603050405020304" pitchFamily="18" charset="0"/>
                <a:cs typeface="Times New Roman" panose="02020603050405020304" pitchFamily="18" charset="0"/>
              </a:rPr>
              <a:t> </a:t>
            </a:r>
            <a:r>
              <a:rPr lang="en-US" sz="2800" b="1" baseline="30000" dirty="0">
                <a:solidFill>
                  <a:schemeClr val="accent1"/>
                </a:solidFill>
                <a:latin typeface="Times New Roman" panose="02020603050405020304" pitchFamily="18" charset="0"/>
                <a:cs typeface="Times New Roman" panose="02020603050405020304" pitchFamily="18" charset="0"/>
              </a:rPr>
              <a:t>6 </a:t>
            </a:r>
            <a:r>
              <a:rPr lang="en-US" sz="2800" dirty="0">
                <a:solidFill>
                  <a:srgbClr val="000000"/>
                </a:solidFill>
                <a:latin typeface="Times New Roman" panose="02020603050405020304" pitchFamily="18" charset="0"/>
                <a:cs typeface="Times New Roman" panose="02020603050405020304" pitchFamily="18" charset="0"/>
              </a:rPr>
              <a:t>So Solomon did what was evil in the sight of the </a:t>
            </a:r>
            <a:r>
              <a:rPr lang="en-US" sz="2800" cap="small" dirty="0">
                <a:solidFill>
                  <a:srgbClr val="000000"/>
                </a:solidFill>
                <a:latin typeface="Times New Roman" panose="02020603050405020304" pitchFamily="18" charset="0"/>
                <a:cs typeface="Times New Roman" panose="02020603050405020304" pitchFamily="18" charset="0"/>
              </a:rPr>
              <a:t>Lord</a:t>
            </a:r>
            <a:r>
              <a:rPr lang="en-US" sz="2800" dirty="0">
                <a:solidFill>
                  <a:srgbClr val="000000"/>
                </a:solidFill>
                <a:latin typeface="Times New Roman" panose="02020603050405020304" pitchFamily="18" charset="0"/>
                <a:cs typeface="Times New Roman" panose="02020603050405020304" pitchFamily="18" charset="0"/>
              </a:rPr>
              <a:t> and did not wholly follow the </a:t>
            </a:r>
            <a:r>
              <a:rPr lang="en-US" sz="2800" cap="small" dirty="0">
                <a:solidFill>
                  <a:srgbClr val="000000"/>
                </a:solidFill>
                <a:latin typeface="Times New Roman" panose="02020603050405020304" pitchFamily="18" charset="0"/>
                <a:cs typeface="Times New Roman" panose="02020603050405020304" pitchFamily="18" charset="0"/>
              </a:rPr>
              <a:t>Lord</a:t>
            </a:r>
            <a:r>
              <a:rPr lang="en-US" sz="2800" dirty="0">
                <a:solidFill>
                  <a:srgbClr val="000000"/>
                </a:solidFill>
                <a:latin typeface="Times New Roman" panose="02020603050405020304" pitchFamily="18" charset="0"/>
                <a:cs typeface="Times New Roman" panose="02020603050405020304" pitchFamily="18" charset="0"/>
              </a:rPr>
              <a:t>, as David his father had done.</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414857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360" y="223889"/>
            <a:ext cx="8237220" cy="6555641"/>
          </a:xfrm>
          <a:prstGeom prst="rect">
            <a:avLst/>
          </a:prstGeom>
        </p:spPr>
        <p:txBody>
          <a:bodyPr wrap="square">
            <a:spAutoFit/>
          </a:bodyPr>
          <a:lstStyle/>
          <a:p>
            <a:pPr marL="214313" indent="-214313" algn="jus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The narrative surrounding the latter days of Solomon’s life is mainly characterized by his choice to disregard God’s instruction in the area of his marriage.</a:t>
            </a:r>
          </a:p>
          <a:p>
            <a:pPr marL="214313" indent="-214313" algn="just">
              <a:buFont typeface="Arial" panose="020B0604020202020204" pitchFamily="34" charset="0"/>
              <a:buChar char="•"/>
            </a:pPr>
            <a:endParaRPr lang="en-US" sz="2800" dirty="0">
              <a:latin typeface="Times New Roman" panose="02020603050405020304" pitchFamily="18" charset="0"/>
              <a:cs typeface="Times New Roman" panose="02020603050405020304" pitchFamily="18" charset="0"/>
            </a:endParaRPr>
          </a:p>
          <a:p>
            <a:pPr marL="214313" indent="-214313" algn="just">
              <a:buFont typeface="Wingdings" panose="05000000000000000000" pitchFamily="2" charset="2"/>
              <a:buChar char="ü"/>
            </a:pPr>
            <a:r>
              <a:rPr lang="en-US" sz="2800" dirty="0">
                <a:latin typeface="Times New Roman" panose="02020603050405020304" pitchFamily="18" charset="0"/>
                <a:cs typeface="Times New Roman" panose="02020603050405020304" pitchFamily="18" charset="0"/>
              </a:rPr>
              <a:t>Was it a matter of forgetfulness of the instructions or a way of depicting his political perfection and insight? </a:t>
            </a:r>
          </a:p>
          <a:p>
            <a:pPr marL="214313" indent="-214313" algn="just">
              <a:buFont typeface="Wingdings" panose="05000000000000000000" pitchFamily="2" charset="2"/>
              <a:buChar char="ü"/>
            </a:pPr>
            <a:r>
              <a:rPr lang="en-US" sz="2800" dirty="0">
                <a:latin typeface="Times New Roman" panose="02020603050405020304" pitchFamily="18" charset="0"/>
                <a:cs typeface="Times New Roman" panose="02020603050405020304" pitchFamily="18" charset="0"/>
              </a:rPr>
              <a:t>Or, may be, he just took the instructions lightly, and perhaps, didn’t realized the moral implication of having relationships with thousand women who have gods other than the one true God? </a:t>
            </a:r>
          </a:p>
          <a:p>
            <a:pPr algn="just"/>
            <a:endParaRPr lang="en-US" sz="2800" dirty="0">
              <a:latin typeface="Times New Roman" panose="02020603050405020304" pitchFamily="18" charset="0"/>
              <a:cs typeface="Times New Roman" panose="02020603050405020304" pitchFamily="18" charset="0"/>
            </a:endParaRPr>
          </a:p>
          <a:p>
            <a:pPr marL="257175" indent="-257175" algn="just">
              <a:buFont typeface="Arial" panose="020B0604020202020204" pitchFamily="34" charset="0"/>
              <a:buChar char="•"/>
            </a:pPr>
            <a:r>
              <a:rPr lang="en-US" sz="2800" dirty="0">
                <a:latin typeface="Times New Roman" panose="02020603050405020304" pitchFamily="18" charset="0"/>
                <a:cs typeface="Times New Roman" panose="02020603050405020304" pitchFamily="18" charset="0"/>
              </a:rPr>
              <a:t>I believe Solomon took the instructions lightly, and unlike his father David, there is no prophet to make sure he accounts for his actions.    </a:t>
            </a:r>
          </a:p>
          <a:p>
            <a:pPr algn="just"/>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70207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629921" y="762000"/>
            <a:ext cx="8148320" cy="4616648"/>
          </a:xfrm>
          <a:prstGeom prst="rect">
            <a:avLst/>
          </a:prstGeom>
          <a:solidFill>
            <a:schemeClr val="accent2">
              <a:alpha val="41000"/>
            </a:schemeClr>
          </a:solidFill>
        </p:spPr>
        <p:txBody>
          <a:bodyPr wrap="square">
            <a:spAutoFit/>
          </a:bodyPr>
          <a:lstStyle/>
          <a:p>
            <a:pPr algn="just">
              <a:lnSpc>
                <a:spcPct val="150000"/>
              </a:lnSpc>
            </a:pPr>
            <a:r>
              <a:rPr lang="en-US" sz="2800" b="1" dirty="0">
                <a:latin typeface="Times New Roman" panose="02020603050405020304" pitchFamily="18" charset="0"/>
                <a:cs typeface="Times New Roman" panose="02020603050405020304" pitchFamily="18" charset="0"/>
              </a:rPr>
              <a:t>Lesson/Application:</a:t>
            </a:r>
          </a:p>
          <a:p>
            <a:pPr algn="just">
              <a:lnSpc>
                <a:spcPct val="150000"/>
              </a:lnSpc>
            </a:pPr>
            <a:r>
              <a:rPr lang="en-US" sz="2800" dirty="0">
                <a:latin typeface="Times New Roman" panose="02020603050405020304" pitchFamily="18" charset="0"/>
                <a:cs typeface="Times New Roman" panose="02020603050405020304" pitchFamily="18" charset="0"/>
              </a:rPr>
              <a:t>“We live with a body that produces hormones and provoke us to certain desires; we live with an imagination that tantalizes and tells us stolen water is actually sweet; we live with a will that is so fragile and weak, and unable to resist things that are appealing to the eye. </a:t>
            </a:r>
            <a:endParaRPr lang="en-US"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91384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355601" y="416560"/>
            <a:ext cx="8331200" cy="5909310"/>
          </a:xfrm>
          <a:prstGeom prst="rect">
            <a:avLst/>
          </a:prstGeom>
          <a:solidFill>
            <a:schemeClr val="accent2">
              <a:alpha val="41000"/>
            </a:schemeClr>
          </a:solidFill>
        </p:spPr>
        <p:txBody>
          <a:bodyPr wrap="square">
            <a:spAutoFit/>
          </a:bodyPr>
          <a:lstStyle/>
          <a:p>
            <a:pPr algn="just">
              <a:lnSpc>
                <a:spcPct val="150000"/>
              </a:lnSpc>
            </a:pPr>
            <a:r>
              <a:rPr lang="en-US" sz="2800" dirty="0">
                <a:latin typeface="Times New Roman" panose="02020603050405020304" pitchFamily="18" charset="0"/>
                <a:cs typeface="Times New Roman" panose="02020603050405020304" pitchFamily="18" charset="0"/>
              </a:rPr>
              <a:t>So, no matter how much wisdom you have and know to differentiate between right and wrong; no matter how many privileges God gives to you, even He gives to you greater wisdom than he ever measured out to anyone and gives you the grandest ministry He has ever given to anyone, you will have to wrestle with your passions and if your passions are untamed, your gift is going to be abused, misused, and devastated ultimately” </a:t>
            </a:r>
          </a:p>
          <a:p>
            <a:pPr algn="just">
              <a:lnSpc>
                <a:spcPct val="150000"/>
              </a:lnSpc>
            </a:pPr>
            <a:r>
              <a:rPr lang="en-US" sz="2800" b="1" dirty="0">
                <a:latin typeface="Times New Roman" panose="02020603050405020304" pitchFamily="18" charset="0"/>
                <a:cs typeface="Times New Roman" panose="02020603050405020304" pitchFamily="18" charset="0"/>
              </a:rPr>
              <a:t>(Ravi Zacharias).</a:t>
            </a:r>
          </a:p>
        </p:txBody>
      </p:sp>
    </p:spTree>
    <p:extLst>
      <p:ext uri="{BB962C8B-B14F-4D97-AF65-F5344CB8AC3E}">
        <p14:creationId xmlns:p14="http://schemas.microsoft.com/office/powerpoint/2010/main" val="30115871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p:nvSpPr>
        <p:spPr>
          <a:xfrm>
            <a:off x="1429026" y="2265239"/>
            <a:ext cx="5816599" cy="1477328"/>
          </a:xfrm>
          <a:prstGeom prst="rect">
            <a:avLst/>
          </a:prstGeom>
          <a:solidFill>
            <a:schemeClr val="accent2">
              <a:alpha val="41000"/>
            </a:schemeClr>
          </a:solidFill>
        </p:spPr>
        <p:txBody>
          <a:bodyPr wrap="square">
            <a:spAutoFit/>
          </a:bodyPr>
          <a:lstStyle/>
          <a:p>
            <a:pPr algn="ctr">
              <a:lnSpc>
                <a:spcPct val="150000"/>
              </a:lnSpc>
            </a:pPr>
            <a:r>
              <a:rPr lang="en-US" sz="6000" b="1" dirty="0">
                <a:latin typeface="Times New Roman" panose="02020603050405020304" pitchFamily="18" charset="0"/>
                <a:cs typeface="Times New Roman" panose="02020603050405020304" pitchFamily="18" charset="0"/>
              </a:rPr>
              <a:t>THANK YOU</a:t>
            </a:r>
          </a:p>
        </p:txBody>
      </p:sp>
    </p:spTree>
    <p:extLst>
      <p:ext uri="{BB962C8B-B14F-4D97-AF65-F5344CB8AC3E}">
        <p14:creationId xmlns:p14="http://schemas.microsoft.com/office/powerpoint/2010/main" val="11875660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b="1" dirty="0">
                <a:latin typeface="Times New Roman" panose="02020603050405020304" pitchFamily="18" charset="0"/>
                <a:ea typeface="Calibri" panose="020F0502020204030204" pitchFamily="34" charset="0"/>
                <a:cs typeface="Times New Roman" panose="02020603050405020304" pitchFamily="18" charset="0"/>
              </a:rPr>
              <a:t>Introductory thoughts</a:t>
            </a:r>
            <a:br>
              <a:rPr lang="en-US"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9" name="Content Placeholder 8"/>
          <p:cNvSpPr>
            <a:spLocks noGrp="1"/>
          </p:cNvSpPr>
          <p:nvPr>
            <p:ph sz="half" idx="1"/>
          </p:nvPr>
        </p:nvSpPr>
        <p:spPr>
          <a:xfrm>
            <a:off x="86710" y="1621877"/>
            <a:ext cx="5687926" cy="3868095"/>
          </a:xfrm>
        </p:spPr>
        <p:txBody>
          <a:bodyPr>
            <a:normAutofit fontScale="92500" lnSpcReduction="20000"/>
          </a:bodyPr>
          <a:lstStyle/>
          <a:p>
            <a:pPr algn="just"/>
            <a:r>
              <a:rPr lang="en-US" sz="3000" dirty="0">
                <a:solidFill>
                  <a:srgbClr val="222222"/>
                </a:solidFill>
                <a:latin typeface="Times New Roman" panose="02020603050405020304" pitchFamily="18" charset="0"/>
                <a:ea typeface="Calibri" panose="020F0502020204030204" pitchFamily="34" charset="0"/>
              </a:rPr>
              <a:t>“Few figures are difficult to evaluate Solomon. He was a man of great astuteness, who was able to realize the economic potentials of an empire created by his father David. But at the same time, he exhibited, in other areas, a blindness and a blatant foolishness which hastened the empire towards disintegration”. </a:t>
            </a:r>
          </a:p>
          <a:p>
            <a:pPr marL="0" indent="0" algn="just">
              <a:buNone/>
            </a:pPr>
            <a:endParaRPr lang="en-US" dirty="0">
              <a:solidFill>
                <a:srgbClr val="222222"/>
              </a:solidFill>
              <a:latin typeface="Times New Roman" panose="02020603050405020304" pitchFamily="18" charset="0"/>
              <a:ea typeface="Calibri" panose="020F0502020204030204" pitchFamily="34" charset="0"/>
            </a:endParaRPr>
          </a:p>
          <a:p>
            <a:pPr marL="0" indent="0" algn="ctr">
              <a:buNone/>
            </a:pPr>
            <a:r>
              <a:rPr lang="en-US" sz="1900" b="1" dirty="0">
                <a:solidFill>
                  <a:schemeClr val="tx1">
                    <a:lumMod val="85000"/>
                    <a:lumOff val="15000"/>
                  </a:schemeClr>
                </a:solidFill>
                <a:latin typeface="Times New Roman" panose="02020603050405020304" pitchFamily="18" charset="0"/>
                <a:ea typeface="Calibri" panose="020F0502020204030204" pitchFamily="34" charset="0"/>
              </a:rPr>
              <a:t>(John Bright, author of  “A History of Israel 1959”).</a:t>
            </a:r>
          </a:p>
          <a:p>
            <a:endParaRPr lang="en-US" dirty="0"/>
          </a:p>
        </p:txBody>
      </p:sp>
      <p:pic>
        <p:nvPicPr>
          <p:cNvPr id="1026" name="Picture 2" descr="A History of Israel"/>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5847037" y="936077"/>
            <a:ext cx="3210254" cy="49819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63760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6296" y="0"/>
            <a:ext cx="5916269" cy="5693866"/>
          </a:xfrm>
          <a:prstGeom prst="rect">
            <a:avLst/>
          </a:prstGeom>
          <a:noFill/>
        </p:spPr>
        <p:txBody>
          <a:bodyPr wrap="square">
            <a:spAutoFit/>
          </a:bodyPr>
          <a:lstStyle/>
          <a:p>
            <a:pPr algn="just"/>
            <a:r>
              <a:rPr lang="en-US" sz="2800" dirty="0">
                <a:latin typeface="Times New Roman" panose="02020603050405020304" pitchFamily="18" charset="0"/>
                <a:cs typeface="Times New Roman" panose="02020603050405020304" pitchFamily="18" charset="0"/>
              </a:rPr>
              <a:t>The word wisdom is hardly used prior to the arrival of Solomon to the landscape of the political scene. After Solomon, came in a prolific usage of thousand times such that the whole corpus of biblical materials (Psalms, Proverbs, Ecclesiastes, etc.) is branded wisdom literature because Solomon was well known for his wisdom. </a:t>
            </a:r>
          </a:p>
          <a:p>
            <a:pPr algn="just"/>
            <a:endParaRPr lang="en-US" sz="2800" dirty="0">
              <a:latin typeface="Times New Roman" panose="02020603050405020304" pitchFamily="18" charset="0"/>
              <a:cs typeface="Times New Roman" panose="02020603050405020304" pitchFamily="18" charset="0"/>
            </a:endParaRPr>
          </a:p>
          <a:p>
            <a:pPr algn="just"/>
            <a:r>
              <a:rPr lang="en-US" sz="2800" dirty="0">
                <a:latin typeface="Times New Roman" panose="02020603050405020304" pitchFamily="18" charset="0"/>
                <a:cs typeface="Times New Roman" panose="02020603050405020304" pitchFamily="18" charset="0"/>
              </a:rPr>
              <a:t>But he asked: “in those liabilities and in those resources, what happened to this man?” </a:t>
            </a:r>
          </a:p>
        </p:txBody>
      </p:sp>
      <p:sp>
        <p:nvSpPr>
          <p:cNvPr id="2" name="AutoShape 2" descr="Image result for ravi zacharias"/>
          <p:cNvSpPr>
            <a:spLocks noChangeAspect="1" noChangeArrowheads="1"/>
          </p:cNvSpPr>
          <p:nvPr/>
        </p:nvSpPr>
        <p:spPr bwMode="auto">
          <a:xfrm>
            <a:off x="4457700" y="3314700"/>
            <a:ext cx="228600" cy="228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a:p>
        </p:txBody>
      </p:sp>
      <p:pic>
        <p:nvPicPr>
          <p:cNvPr id="6" name="Picture 5"/>
          <p:cNvPicPr>
            <a:picLocks noChangeAspect="1"/>
          </p:cNvPicPr>
          <p:nvPr/>
        </p:nvPicPr>
        <p:blipFill>
          <a:blip r:embed="rId2"/>
          <a:stretch>
            <a:fillRect/>
          </a:stretch>
        </p:blipFill>
        <p:spPr>
          <a:xfrm>
            <a:off x="6112565" y="0"/>
            <a:ext cx="3133910" cy="3484178"/>
          </a:xfrm>
          <a:prstGeom prst="rect">
            <a:avLst/>
          </a:prstGeom>
        </p:spPr>
      </p:pic>
      <p:sp>
        <p:nvSpPr>
          <p:cNvPr id="10" name="Rectangle 9"/>
          <p:cNvSpPr/>
          <p:nvPr/>
        </p:nvSpPr>
        <p:spPr>
          <a:xfrm>
            <a:off x="6006661" y="3640189"/>
            <a:ext cx="3239814" cy="553998"/>
          </a:xfrm>
          <a:prstGeom prst="rect">
            <a:avLst/>
          </a:prstGeom>
        </p:spPr>
        <p:txBody>
          <a:bodyPr wrap="square">
            <a:spAutoFit/>
          </a:bodyPr>
          <a:lstStyle/>
          <a:p>
            <a:pPr algn="ctr"/>
            <a:r>
              <a:rPr lang="en-US" sz="1500" b="1" dirty="0">
                <a:solidFill>
                  <a:prstClr val="black"/>
                </a:solidFill>
                <a:latin typeface="Times New Roman" panose="02020603050405020304" pitchFamily="18" charset="0"/>
                <a:cs typeface="Times New Roman" panose="02020603050405020304" pitchFamily="18" charset="0"/>
              </a:rPr>
              <a:t>Dr. Ravi Zacharias </a:t>
            </a:r>
          </a:p>
          <a:p>
            <a:pPr algn="ctr"/>
            <a:r>
              <a:rPr lang="en-US" sz="1500" b="1" dirty="0">
                <a:solidFill>
                  <a:prstClr val="black"/>
                </a:solidFill>
                <a:latin typeface="Times New Roman" panose="02020603050405020304" pitchFamily="18" charset="0"/>
                <a:cs typeface="Times New Roman" panose="02020603050405020304" pitchFamily="18" charset="0"/>
              </a:rPr>
              <a:t>(A renowned Christian apologist)  </a:t>
            </a:r>
            <a:endParaRPr lang="en-US" sz="1500" b="1" dirty="0"/>
          </a:p>
        </p:txBody>
      </p:sp>
    </p:spTree>
    <p:extLst>
      <p:ext uri="{BB962C8B-B14F-4D97-AF65-F5344CB8AC3E}">
        <p14:creationId xmlns:p14="http://schemas.microsoft.com/office/powerpoint/2010/main" val="39718938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37000">
              <a:schemeClr val="bg2">
                <a:lumMod val="50000"/>
              </a:schemeClr>
            </a:gs>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Rectangle 3"/>
          <p:cNvSpPr/>
          <p:nvPr/>
        </p:nvSpPr>
        <p:spPr>
          <a:xfrm>
            <a:off x="0" y="0"/>
            <a:ext cx="6767992" cy="6555641"/>
          </a:xfrm>
          <a:prstGeom prst="rect">
            <a:avLst/>
          </a:prstGeom>
        </p:spPr>
        <p:txBody>
          <a:bodyPr wrap="square">
            <a:spAutoFit/>
          </a:bodyPr>
          <a:lstStyle/>
          <a:p>
            <a:pPr algn="just"/>
            <a:r>
              <a:rPr lang="en-US" sz="2800" dirty="0">
                <a:latin typeface="Times New Roman" panose="02020603050405020304" pitchFamily="18" charset="0"/>
                <a:cs typeface="Times New Roman" panose="02020603050405020304" pitchFamily="18" charset="0"/>
              </a:rPr>
              <a:t>On the words of these two biblical scholars, I ask three profound questions to help open-up our assumptions on the story of Solomon: </a:t>
            </a:r>
          </a:p>
          <a:p>
            <a:pPr marL="457200" indent="-457200" algn="just">
              <a:buFont typeface="Wingdings" panose="05000000000000000000" pitchFamily="2" charset="2"/>
              <a:buChar char="v"/>
            </a:pPr>
            <a:r>
              <a:rPr lang="en-US" sz="2800" dirty="0">
                <a:latin typeface="Times New Roman" panose="02020603050405020304" pitchFamily="18" charset="0"/>
                <a:cs typeface="Times New Roman" panose="02020603050405020304" pitchFamily="18" charset="0"/>
              </a:rPr>
              <a:t>How can someone so wise manifest such a blindness and foolishness? </a:t>
            </a:r>
          </a:p>
          <a:p>
            <a:pPr marL="457200" indent="-457200" algn="just">
              <a:buFont typeface="Wingdings" panose="05000000000000000000" pitchFamily="2" charset="2"/>
              <a:buChar char="v"/>
            </a:pPr>
            <a:endParaRPr lang="en-US"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v"/>
            </a:pPr>
            <a:r>
              <a:rPr lang="en-US" sz="2800" dirty="0">
                <a:latin typeface="Times New Roman" panose="02020603050405020304" pitchFamily="18" charset="0"/>
                <a:cs typeface="Times New Roman" panose="02020603050405020304" pitchFamily="18" charset="0"/>
              </a:rPr>
              <a:t>Did he intentionally forget God’s instructions or it was just his way of displaying political correctness and wisdom? </a:t>
            </a:r>
          </a:p>
          <a:p>
            <a:pPr marL="457200" indent="-457200" algn="just">
              <a:buFont typeface="Wingdings" panose="05000000000000000000" pitchFamily="2" charset="2"/>
              <a:buChar char="v"/>
            </a:pPr>
            <a:endParaRPr lang="en-US" sz="2800" dirty="0">
              <a:latin typeface="Times New Roman" panose="02020603050405020304" pitchFamily="18" charset="0"/>
              <a:cs typeface="Times New Roman" panose="02020603050405020304" pitchFamily="18" charset="0"/>
            </a:endParaRPr>
          </a:p>
          <a:p>
            <a:pPr marL="457200" indent="-457200" algn="just">
              <a:buFont typeface="Wingdings" panose="05000000000000000000" pitchFamily="2" charset="2"/>
              <a:buChar char="v"/>
            </a:pPr>
            <a:r>
              <a:rPr lang="en-US" sz="2800" dirty="0">
                <a:latin typeface="Times New Roman" panose="02020603050405020304" pitchFamily="18" charset="0"/>
                <a:cs typeface="Times New Roman" panose="02020603050405020304" pitchFamily="18" charset="0"/>
              </a:rPr>
              <a:t>Did he even think about the moral implication of having relationships with thousand women who have gods other than the one true God? </a:t>
            </a:r>
          </a:p>
        </p:txBody>
      </p:sp>
      <p:pic>
        <p:nvPicPr>
          <p:cNvPr id="2" name="Picture 1"/>
          <p:cNvPicPr>
            <a:picLocks noChangeAspect="1"/>
          </p:cNvPicPr>
          <p:nvPr/>
        </p:nvPicPr>
        <p:blipFill>
          <a:blip r:embed="rId2">
            <a:extLst>
              <a:ext uri="{BEBA8EAE-BF5A-486C-A8C5-ECC9F3942E4B}">
                <a14:imgProps xmlns:a14="http://schemas.microsoft.com/office/drawing/2010/main">
                  <a14:imgLayer r:embed="rId3">
                    <a14:imgEffect>
                      <a14:colorTemperature colorTemp="4700"/>
                    </a14:imgEffect>
                  </a14:imgLayer>
                </a14:imgProps>
              </a:ext>
            </a:extLst>
          </a:blip>
          <a:stretch>
            <a:fillRect/>
          </a:stretch>
        </p:blipFill>
        <p:spPr>
          <a:xfrm>
            <a:off x="6767992" y="82438"/>
            <a:ext cx="2711670" cy="2018233"/>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2011347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18052" y="822130"/>
            <a:ext cx="8279296" cy="3970318"/>
          </a:xfrm>
          <a:prstGeom prst="rect">
            <a:avLst/>
          </a:prstGeom>
          <a:blipFill>
            <a:blip r:embed="rId2">
              <a:alphaModFix amt="99000"/>
            </a:blip>
            <a:tile tx="0" ty="0" sx="100000" sy="100000" flip="none" algn="tl"/>
          </a:blipFill>
        </p:spPr>
        <p:txBody>
          <a:bodyPr wrap="square">
            <a:spAutoFit/>
          </a:bodyPr>
          <a:lstStyle/>
          <a:p>
            <a:r>
              <a:rPr lang="en-US" sz="2800" dirty="0">
                <a:latin typeface="Times New Roman" panose="02020603050405020304" pitchFamily="18" charset="0"/>
                <a:cs typeface="Times New Roman" panose="02020603050405020304" pitchFamily="18" charset="0"/>
              </a:rPr>
              <a:t>Indeed, a lot can be discussed when it comes to Solomon, but I would like to present my </a:t>
            </a:r>
            <a:r>
              <a:rPr lang="en-US" sz="2800">
                <a:latin typeface="Times New Roman" panose="02020603050405020304" pitchFamily="18" charset="0"/>
                <a:cs typeface="Times New Roman" panose="02020603050405020304" pitchFamily="18" charset="0"/>
              </a:rPr>
              <a:t>sermon in </a:t>
            </a:r>
            <a:r>
              <a:rPr lang="en-US" sz="2800" dirty="0">
                <a:latin typeface="Times New Roman" panose="02020603050405020304" pitchFamily="18" charset="0"/>
                <a:cs typeface="Times New Roman" panose="02020603050405020304" pitchFamily="18" charset="0"/>
              </a:rPr>
              <a:t>three main strands: </a:t>
            </a:r>
          </a:p>
          <a:p>
            <a:endParaRPr lang="en-US" sz="28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v"/>
            </a:pPr>
            <a:r>
              <a:rPr lang="en-US" sz="2800" b="1" dirty="0">
                <a:latin typeface="Times New Roman" panose="02020603050405020304" pitchFamily="18" charset="0"/>
                <a:cs typeface="Times New Roman" panose="02020603050405020304" pitchFamily="18" charset="0"/>
              </a:rPr>
              <a:t>How he became a king </a:t>
            </a:r>
          </a:p>
          <a:p>
            <a:endParaRPr lang="en-US" sz="2800" b="1"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v"/>
            </a:pPr>
            <a:r>
              <a:rPr lang="en-US" sz="2800" b="1" dirty="0">
                <a:latin typeface="Times New Roman" panose="02020603050405020304" pitchFamily="18" charset="0"/>
                <a:cs typeface="Times New Roman" panose="02020603050405020304" pitchFamily="18" charset="0"/>
              </a:rPr>
              <a:t>How he became the wisest person in his days </a:t>
            </a:r>
          </a:p>
          <a:p>
            <a:pPr marL="342900" indent="-342900">
              <a:buFont typeface="Wingdings" panose="05000000000000000000" pitchFamily="2" charset="2"/>
              <a:buChar char="v"/>
            </a:pPr>
            <a:endParaRPr lang="en-US" sz="2800" b="1"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v"/>
            </a:pPr>
            <a:r>
              <a:rPr lang="en-US" sz="2800" b="1" dirty="0">
                <a:latin typeface="Times New Roman" panose="02020603050405020304" pitchFamily="18" charset="0"/>
                <a:cs typeface="Times New Roman" panose="02020603050405020304" pitchFamily="18" charset="0"/>
              </a:rPr>
              <a:t>The latter days of his life</a:t>
            </a:r>
          </a:p>
        </p:txBody>
      </p:sp>
    </p:spTree>
    <p:extLst>
      <p:ext uri="{BB962C8B-B14F-4D97-AF65-F5344CB8AC3E}">
        <p14:creationId xmlns:p14="http://schemas.microsoft.com/office/powerpoint/2010/main" val="22775177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8557" y="83347"/>
            <a:ext cx="8557086" cy="5780739"/>
          </a:xfrm>
          <a:prstGeom prst="rect">
            <a:avLst/>
          </a:prstGeom>
          <a:solidFill>
            <a:schemeClr val="bg1">
              <a:lumMod val="95000"/>
            </a:schemeClr>
          </a:solidFill>
          <a:ln>
            <a:solidFill>
              <a:schemeClr val="accent1"/>
            </a:solidFill>
          </a:ln>
        </p:spPr>
        <p:txBody>
          <a:bodyPr wrap="square">
            <a:spAutoFit/>
          </a:bodyPr>
          <a:lstStyle/>
          <a:p>
            <a:pPr algn="ctr"/>
            <a:endParaRPr lang="en-US" sz="3200" b="1" baseline="30000" dirty="0">
              <a:latin typeface="Times New Roman" panose="02020603050405020304" pitchFamily="18" charset="0"/>
              <a:cs typeface="Times New Roman" panose="02020603050405020304" pitchFamily="18" charset="0"/>
            </a:endParaRPr>
          </a:p>
          <a:p>
            <a:pPr algn="ctr"/>
            <a:r>
              <a:rPr lang="en-US" sz="3200" b="1" baseline="30000" dirty="0">
                <a:latin typeface="Times New Roman" panose="02020603050405020304" pitchFamily="18" charset="0"/>
                <a:cs typeface="Times New Roman" panose="02020603050405020304" pitchFamily="18" charset="0"/>
              </a:rPr>
              <a:t>HOW HE BECAME A KING</a:t>
            </a:r>
          </a:p>
          <a:p>
            <a:pPr algn="just"/>
            <a:r>
              <a:rPr lang="en-US" sz="3200" b="1" baseline="30000" dirty="0">
                <a:latin typeface="Times New Roman" panose="02020603050405020304" pitchFamily="18" charset="0"/>
                <a:cs typeface="Times New Roman" panose="02020603050405020304" pitchFamily="18" charset="0"/>
              </a:rPr>
              <a:t> (I KINGS 1: 17-31)</a:t>
            </a:r>
          </a:p>
          <a:p>
            <a:r>
              <a:rPr lang="en-US" sz="2800" b="1" baseline="30000" dirty="0">
                <a:solidFill>
                  <a:schemeClr val="accent1"/>
                </a:solidFill>
                <a:latin typeface="Times New Roman" panose="02020603050405020304" pitchFamily="18" charset="0"/>
                <a:cs typeface="Times New Roman" panose="02020603050405020304" pitchFamily="18" charset="0"/>
              </a:rPr>
              <a:t>17 </a:t>
            </a:r>
            <a:r>
              <a:rPr lang="en-US" sz="2800" dirty="0">
                <a:latin typeface="Times New Roman" panose="02020603050405020304" pitchFamily="18" charset="0"/>
                <a:cs typeface="Times New Roman" panose="02020603050405020304" pitchFamily="18" charset="0"/>
              </a:rPr>
              <a:t>She said to him, “My lord, you swore to your servant by the </a:t>
            </a:r>
            <a:r>
              <a:rPr lang="en-US" sz="2800" cap="small" dirty="0">
                <a:latin typeface="Times New Roman" panose="02020603050405020304" pitchFamily="18" charset="0"/>
                <a:cs typeface="Times New Roman" panose="02020603050405020304" pitchFamily="18" charset="0"/>
              </a:rPr>
              <a:t>Lord</a:t>
            </a:r>
            <a:r>
              <a:rPr lang="en-US" sz="2800" dirty="0">
                <a:latin typeface="Times New Roman" panose="02020603050405020304" pitchFamily="18" charset="0"/>
                <a:cs typeface="Times New Roman" panose="02020603050405020304" pitchFamily="18" charset="0"/>
              </a:rPr>
              <a:t> your God, saying, ‘Solomon your son shall reign after me, and he shall sit on my throne.’ </a:t>
            </a:r>
            <a:r>
              <a:rPr lang="en-US" sz="2800" b="1" baseline="30000" dirty="0">
                <a:solidFill>
                  <a:schemeClr val="accent1"/>
                </a:solidFill>
                <a:latin typeface="Times New Roman" panose="02020603050405020304" pitchFamily="18" charset="0"/>
                <a:cs typeface="Times New Roman" panose="02020603050405020304" pitchFamily="18" charset="0"/>
              </a:rPr>
              <a:t>18</a:t>
            </a:r>
            <a:r>
              <a:rPr lang="en-US" sz="2800" b="1" baseline="300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And now, behold, </a:t>
            </a:r>
            <a:r>
              <a:rPr lang="en-US" sz="2800" dirty="0" err="1">
                <a:latin typeface="Times New Roman" panose="02020603050405020304" pitchFamily="18" charset="0"/>
                <a:cs typeface="Times New Roman" panose="02020603050405020304" pitchFamily="18" charset="0"/>
              </a:rPr>
              <a:t>Adonijah</a:t>
            </a:r>
            <a:r>
              <a:rPr lang="en-US" sz="2800" dirty="0">
                <a:latin typeface="Times New Roman" panose="02020603050405020304" pitchFamily="18" charset="0"/>
                <a:cs typeface="Times New Roman" panose="02020603050405020304" pitchFamily="18" charset="0"/>
              </a:rPr>
              <a:t> is king, although you, my lord the king, do not know it. </a:t>
            </a:r>
            <a:r>
              <a:rPr lang="en-US" sz="2800" b="1" baseline="30000" dirty="0">
                <a:solidFill>
                  <a:schemeClr val="accent1"/>
                </a:solidFill>
                <a:latin typeface="Times New Roman" panose="02020603050405020304" pitchFamily="18" charset="0"/>
                <a:cs typeface="Times New Roman" panose="02020603050405020304" pitchFamily="18" charset="0"/>
              </a:rPr>
              <a:t>19 </a:t>
            </a:r>
            <a:r>
              <a:rPr lang="en-US" sz="2800" dirty="0">
                <a:latin typeface="Times New Roman" panose="02020603050405020304" pitchFamily="18" charset="0"/>
                <a:cs typeface="Times New Roman" panose="02020603050405020304" pitchFamily="18" charset="0"/>
              </a:rPr>
              <a:t>He has sacrificed oxen, fattened cattle, and sheep in abundance, and has invited all the sons of the king, </a:t>
            </a:r>
            <a:r>
              <a:rPr lang="en-US" sz="2800" dirty="0" err="1">
                <a:latin typeface="Times New Roman" panose="02020603050405020304" pitchFamily="18" charset="0"/>
                <a:cs typeface="Times New Roman" panose="02020603050405020304" pitchFamily="18" charset="0"/>
              </a:rPr>
              <a:t>Abiathar</a:t>
            </a:r>
            <a:r>
              <a:rPr lang="en-US" sz="2800" dirty="0">
                <a:latin typeface="Times New Roman" panose="02020603050405020304" pitchFamily="18" charset="0"/>
                <a:cs typeface="Times New Roman" panose="02020603050405020304" pitchFamily="18" charset="0"/>
              </a:rPr>
              <a:t> the priest, and Joab the commander of the army, but Solomon your servant he has not invited. </a:t>
            </a:r>
            <a:r>
              <a:rPr lang="en-US" sz="2800" b="1" baseline="30000" dirty="0">
                <a:solidFill>
                  <a:schemeClr val="accent1"/>
                </a:solidFill>
                <a:latin typeface="Times New Roman" panose="02020603050405020304" pitchFamily="18" charset="0"/>
                <a:cs typeface="Times New Roman" panose="02020603050405020304" pitchFamily="18" charset="0"/>
              </a:rPr>
              <a:t>20 </a:t>
            </a:r>
            <a:r>
              <a:rPr lang="en-US" sz="2800" dirty="0">
                <a:latin typeface="Times New Roman" panose="02020603050405020304" pitchFamily="18" charset="0"/>
                <a:cs typeface="Times New Roman" panose="02020603050405020304" pitchFamily="18" charset="0"/>
              </a:rPr>
              <a:t>And now, my lord the king, the eyes of all Israel are on you, to tell them who shall sit on the throne of my lord the king after him.</a:t>
            </a:r>
            <a:r>
              <a:rPr lang="en-US" sz="2800" dirty="0">
                <a:solidFill>
                  <a:schemeClr val="accent1"/>
                </a:solidFill>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3889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8435" y="1136896"/>
            <a:ext cx="8626661" cy="4626908"/>
          </a:xfrm>
          <a:prstGeom prst="rect">
            <a:avLst/>
          </a:prstGeom>
          <a:solidFill>
            <a:schemeClr val="bg1">
              <a:lumMod val="95000"/>
            </a:schemeClr>
          </a:solidFill>
          <a:ln>
            <a:solidFill>
              <a:schemeClr val="accent1"/>
            </a:solidFill>
          </a:ln>
        </p:spPr>
        <p:txBody>
          <a:bodyPr wrap="square">
            <a:spAutoFit/>
          </a:bodyPr>
          <a:lstStyle/>
          <a:p>
            <a:pPr algn="just"/>
            <a:r>
              <a:rPr lang="en-US" sz="3200" b="1" baseline="30000" dirty="0">
                <a:latin typeface="Times New Roman" panose="02020603050405020304" pitchFamily="18" charset="0"/>
                <a:cs typeface="Times New Roman" panose="02020603050405020304" pitchFamily="18" charset="0"/>
              </a:rPr>
              <a:t> </a:t>
            </a:r>
          </a:p>
          <a:p>
            <a:pPr algn="just"/>
            <a:r>
              <a:rPr lang="en-US" sz="3200" b="1" baseline="30000" dirty="0">
                <a:latin typeface="Times New Roman" panose="02020603050405020304" pitchFamily="18" charset="0"/>
                <a:cs typeface="Times New Roman" panose="02020603050405020304" pitchFamily="18" charset="0"/>
              </a:rPr>
              <a:t>(I KINGS 1: 17-31)</a:t>
            </a:r>
          </a:p>
          <a:p>
            <a:pPr algn="just"/>
            <a:r>
              <a:rPr lang="en-US" sz="2800" dirty="0">
                <a:solidFill>
                  <a:schemeClr val="accent1"/>
                </a:solidFill>
                <a:latin typeface="Times New Roman" panose="02020603050405020304" pitchFamily="18" charset="0"/>
                <a:cs typeface="Times New Roman" panose="02020603050405020304" pitchFamily="18" charset="0"/>
              </a:rPr>
              <a:t> </a:t>
            </a:r>
            <a:r>
              <a:rPr lang="en-US" sz="2800" b="1" baseline="30000" dirty="0">
                <a:solidFill>
                  <a:schemeClr val="accent1"/>
                </a:solidFill>
                <a:latin typeface="Times New Roman" panose="02020603050405020304" pitchFamily="18" charset="0"/>
                <a:cs typeface="Times New Roman" panose="02020603050405020304" pitchFamily="18" charset="0"/>
              </a:rPr>
              <a:t>21</a:t>
            </a:r>
            <a:r>
              <a:rPr lang="en-US" sz="2800" b="1" baseline="300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Otherwise it will come to pass, when my lord the king sleeps with his fathers, that I and my son Solomon will be counted offenders.”</a:t>
            </a:r>
          </a:p>
          <a:p>
            <a:pPr algn="just"/>
            <a:r>
              <a:rPr lang="en-US" sz="2800" b="1" baseline="30000" dirty="0">
                <a:solidFill>
                  <a:schemeClr val="accent1"/>
                </a:solidFill>
                <a:latin typeface="Times New Roman" panose="02020603050405020304" pitchFamily="18" charset="0"/>
                <a:cs typeface="Times New Roman" panose="02020603050405020304" pitchFamily="18" charset="0"/>
              </a:rPr>
              <a:t>22 </a:t>
            </a:r>
            <a:r>
              <a:rPr lang="en-US" sz="2800" dirty="0">
                <a:latin typeface="Times New Roman" panose="02020603050405020304" pitchFamily="18" charset="0"/>
                <a:cs typeface="Times New Roman" panose="02020603050405020304" pitchFamily="18" charset="0"/>
              </a:rPr>
              <a:t>While she was still speaking with the king, Nathan the prophet came in.</a:t>
            </a:r>
            <a:r>
              <a:rPr lang="en-US" sz="2800" dirty="0">
                <a:solidFill>
                  <a:schemeClr val="accent1"/>
                </a:solidFill>
                <a:latin typeface="Times New Roman" panose="02020603050405020304" pitchFamily="18" charset="0"/>
                <a:cs typeface="Times New Roman" panose="02020603050405020304" pitchFamily="18" charset="0"/>
              </a:rPr>
              <a:t> </a:t>
            </a:r>
            <a:r>
              <a:rPr lang="en-US" sz="2800" b="1" baseline="30000" dirty="0">
                <a:solidFill>
                  <a:schemeClr val="accent1"/>
                </a:solidFill>
                <a:latin typeface="Times New Roman" panose="02020603050405020304" pitchFamily="18" charset="0"/>
                <a:cs typeface="Times New Roman" panose="02020603050405020304" pitchFamily="18" charset="0"/>
              </a:rPr>
              <a:t>23 </a:t>
            </a:r>
            <a:r>
              <a:rPr lang="en-US" sz="2800" dirty="0">
                <a:latin typeface="Times New Roman" panose="02020603050405020304" pitchFamily="18" charset="0"/>
                <a:cs typeface="Times New Roman" panose="02020603050405020304" pitchFamily="18" charset="0"/>
              </a:rPr>
              <a:t>And they told the king, “Here is Nathan the prophet.” And when he came in before the king, he bowed before the king, with his face to the ground. </a:t>
            </a:r>
            <a:r>
              <a:rPr lang="en-US" sz="2800" b="1" baseline="30000" dirty="0">
                <a:solidFill>
                  <a:schemeClr val="accent1"/>
                </a:solidFill>
                <a:latin typeface="Times New Roman" panose="02020603050405020304" pitchFamily="18" charset="0"/>
                <a:cs typeface="Times New Roman" panose="02020603050405020304" pitchFamily="18" charset="0"/>
              </a:rPr>
              <a:t>24 </a:t>
            </a:r>
            <a:r>
              <a:rPr lang="en-US" sz="2800" dirty="0">
                <a:latin typeface="Times New Roman" panose="02020603050405020304" pitchFamily="18" charset="0"/>
                <a:cs typeface="Times New Roman" panose="02020603050405020304" pitchFamily="18" charset="0"/>
              </a:rPr>
              <a:t>And Nathan said, “My lord the king, have you said, ‘</a:t>
            </a:r>
            <a:r>
              <a:rPr lang="en-US" sz="2800" dirty="0" err="1">
                <a:latin typeface="Times New Roman" panose="02020603050405020304" pitchFamily="18" charset="0"/>
                <a:cs typeface="Times New Roman" panose="02020603050405020304" pitchFamily="18" charset="0"/>
              </a:rPr>
              <a:t>Adonijah</a:t>
            </a:r>
            <a:r>
              <a:rPr lang="en-US" sz="2800" dirty="0">
                <a:latin typeface="Times New Roman" panose="02020603050405020304" pitchFamily="18" charset="0"/>
                <a:cs typeface="Times New Roman" panose="02020603050405020304" pitchFamily="18" charset="0"/>
              </a:rPr>
              <a:t> shall reign after me, and he shall sit on my throne’? </a:t>
            </a:r>
          </a:p>
        </p:txBody>
      </p:sp>
    </p:spTree>
    <p:extLst>
      <p:ext uri="{BB962C8B-B14F-4D97-AF65-F5344CB8AC3E}">
        <p14:creationId xmlns:p14="http://schemas.microsoft.com/office/powerpoint/2010/main" val="40768714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3874" y="629992"/>
            <a:ext cx="8699224" cy="6124754"/>
          </a:xfrm>
          <a:prstGeom prst="rect">
            <a:avLst/>
          </a:prstGeom>
          <a:solidFill>
            <a:schemeClr val="bg1">
              <a:lumMod val="95000"/>
            </a:schemeClr>
          </a:solidFill>
          <a:ln>
            <a:solidFill>
              <a:schemeClr val="accent1"/>
            </a:solidFill>
          </a:ln>
        </p:spPr>
        <p:txBody>
          <a:bodyPr wrap="square">
            <a:spAutoFit/>
          </a:bodyPr>
          <a:lstStyle/>
          <a:p>
            <a:pPr algn="just"/>
            <a:r>
              <a:rPr lang="en-US" sz="2800" dirty="0">
                <a:latin typeface="Times New Roman" panose="02020603050405020304" pitchFamily="18" charset="0"/>
                <a:cs typeface="Times New Roman" panose="02020603050405020304" pitchFamily="18" charset="0"/>
              </a:rPr>
              <a:t>  </a:t>
            </a:r>
            <a:endParaRPr lang="en-US" sz="2800" b="1" baseline="30000" dirty="0">
              <a:latin typeface="Times New Roman" panose="02020603050405020304" pitchFamily="18" charset="0"/>
              <a:cs typeface="Times New Roman" panose="02020603050405020304" pitchFamily="18" charset="0"/>
            </a:endParaRPr>
          </a:p>
          <a:p>
            <a:pPr algn="just"/>
            <a:r>
              <a:rPr lang="en-US" sz="2800" b="1" baseline="30000" dirty="0">
                <a:latin typeface="Times New Roman" panose="02020603050405020304" pitchFamily="18" charset="0"/>
                <a:cs typeface="Times New Roman" panose="02020603050405020304" pitchFamily="18" charset="0"/>
              </a:rPr>
              <a:t>(I KINGS 1: 17-31)</a:t>
            </a:r>
            <a:endParaRPr lang="en-US" sz="2800" dirty="0">
              <a:latin typeface="Times New Roman" panose="02020603050405020304" pitchFamily="18" charset="0"/>
              <a:cs typeface="Times New Roman" panose="02020603050405020304" pitchFamily="18" charset="0"/>
            </a:endParaRPr>
          </a:p>
          <a:p>
            <a:pPr algn="just"/>
            <a:r>
              <a:rPr lang="en-US" sz="2800" b="1" baseline="30000" dirty="0">
                <a:latin typeface="Times New Roman" panose="02020603050405020304" pitchFamily="18" charset="0"/>
                <a:cs typeface="Times New Roman" panose="02020603050405020304" pitchFamily="18" charset="0"/>
              </a:rPr>
              <a:t> </a:t>
            </a:r>
            <a:r>
              <a:rPr lang="en-US" sz="2800" b="1" baseline="30000" dirty="0">
                <a:solidFill>
                  <a:schemeClr val="accent1"/>
                </a:solidFill>
                <a:latin typeface="Times New Roman" panose="02020603050405020304" pitchFamily="18" charset="0"/>
                <a:cs typeface="Times New Roman" panose="02020603050405020304" pitchFamily="18" charset="0"/>
              </a:rPr>
              <a:t>25 </a:t>
            </a:r>
            <a:r>
              <a:rPr lang="en-US" sz="2800" dirty="0">
                <a:latin typeface="Times New Roman" panose="02020603050405020304" pitchFamily="18" charset="0"/>
                <a:cs typeface="Times New Roman" panose="02020603050405020304" pitchFamily="18" charset="0"/>
              </a:rPr>
              <a:t>For he has gone down this day and has sacrificed oxen, fattened cattle, and sheep in abundance, and has invited all the king's sons, the commanders</a:t>
            </a:r>
            <a:r>
              <a:rPr lang="en-US" sz="2800" baseline="30000" dirty="0">
                <a:latin typeface="Times New Roman" panose="02020603050405020304" pitchFamily="18" charset="0"/>
                <a:cs typeface="Times New Roman" panose="02020603050405020304" pitchFamily="18" charset="0"/>
              </a:rPr>
              <a:t>[</a:t>
            </a:r>
            <a:r>
              <a:rPr lang="en-US" sz="2800" baseline="30000" dirty="0">
                <a:latin typeface="Times New Roman" panose="02020603050405020304" pitchFamily="18" charset="0"/>
                <a:cs typeface="Times New Roman" panose="02020603050405020304" pitchFamily="18" charset="0"/>
                <a:hlinkClick r:id="rId2" tooltip="See footnote c"/>
              </a:rPr>
              <a:t>c</a:t>
            </a:r>
            <a:r>
              <a:rPr lang="en-US" sz="2800" baseline="30000" dirty="0">
                <a:latin typeface="Times New Roman" panose="02020603050405020304" pitchFamily="18" charset="0"/>
                <a:cs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 of the army, and </a:t>
            </a:r>
            <a:r>
              <a:rPr lang="en-US" sz="2800" dirty="0" err="1">
                <a:latin typeface="Times New Roman" panose="02020603050405020304" pitchFamily="18" charset="0"/>
                <a:cs typeface="Times New Roman" panose="02020603050405020304" pitchFamily="18" charset="0"/>
              </a:rPr>
              <a:t>Abiathar</a:t>
            </a:r>
            <a:r>
              <a:rPr lang="en-US" sz="2800" dirty="0">
                <a:latin typeface="Times New Roman" panose="02020603050405020304" pitchFamily="18" charset="0"/>
                <a:cs typeface="Times New Roman" panose="02020603050405020304" pitchFamily="18" charset="0"/>
              </a:rPr>
              <a:t> the priest. And behold, they are eating and drinking before him, and saying, ‘Long live King </a:t>
            </a:r>
            <a:r>
              <a:rPr lang="en-US" sz="2800" dirty="0" err="1">
                <a:latin typeface="Times New Roman" panose="02020603050405020304" pitchFamily="18" charset="0"/>
                <a:cs typeface="Times New Roman" panose="02020603050405020304" pitchFamily="18" charset="0"/>
              </a:rPr>
              <a:t>Adonijah</a:t>
            </a:r>
            <a:r>
              <a:rPr lang="en-US" sz="2800" dirty="0">
                <a:latin typeface="Times New Roman" panose="02020603050405020304" pitchFamily="18" charset="0"/>
                <a:cs typeface="Times New Roman" panose="02020603050405020304" pitchFamily="18" charset="0"/>
              </a:rPr>
              <a:t>!’ </a:t>
            </a:r>
          </a:p>
          <a:p>
            <a:pPr algn="just"/>
            <a:r>
              <a:rPr lang="en-US" sz="2800" b="1" baseline="30000" dirty="0">
                <a:solidFill>
                  <a:schemeClr val="accent1"/>
                </a:solidFill>
                <a:latin typeface="Times New Roman" panose="02020603050405020304" pitchFamily="18" charset="0"/>
                <a:cs typeface="Times New Roman" panose="02020603050405020304" pitchFamily="18" charset="0"/>
              </a:rPr>
              <a:t>26 </a:t>
            </a:r>
            <a:r>
              <a:rPr lang="en-US" sz="2800" dirty="0">
                <a:latin typeface="Times New Roman" panose="02020603050405020304" pitchFamily="18" charset="0"/>
                <a:cs typeface="Times New Roman" panose="02020603050405020304" pitchFamily="18" charset="0"/>
              </a:rPr>
              <a:t>But me, your servant, and Zadok the priest, and </a:t>
            </a:r>
            <a:r>
              <a:rPr lang="en-US" sz="2800" dirty="0" err="1">
                <a:latin typeface="Times New Roman" panose="02020603050405020304" pitchFamily="18" charset="0"/>
                <a:cs typeface="Times New Roman" panose="02020603050405020304" pitchFamily="18" charset="0"/>
              </a:rPr>
              <a:t>Benaiah</a:t>
            </a:r>
            <a:r>
              <a:rPr lang="en-US" sz="2800" dirty="0">
                <a:latin typeface="Times New Roman" panose="02020603050405020304" pitchFamily="18" charset="0"/>
                <a:cs typeface="Times New Roman" panose="02020603050405020304" pitchFamily="18" charset="0"/>
              </a:rPr>
              <a:t> the son of </a:t>
            </a:r>
            <a:r>
              <a:rPr lang="en-US" sz="2800" dirty="0" err="1">
                <a:latin typeface="Times New Roman" panose="02020603050405020304" pitchFamily="18" charset="0"/>
                <a:cs typeface="Times New Roman" panose="02020603050405020304" pitchFamily="18" charset="0"/>
              </a:rPr>
              <a:t>Jehoiada</a:t>
            </a:r>
            <a:r>
              <a:rPr lang="en-US" sz="2800" dirty="0">
                <a:latin typeface="Times New Roman" panose="02020603050405020304" pitchFamily="18" charset="0"/>
                <a:cs typeface="Times New Roman" panose="02020603050405020304" pitchFamily="18" charset="0"/>
              </a:rPr>
              <a:t>, and your servant Solomon he has not invited.</a:t>
            </a:r>
            <a:r>
              <a:rPr lang="en-US" sz="2800" dirty="0">
                <a:solidFill>
                  <a:schemeClr val="accent1"/>
                </a:solidFill>
                <a:latin typeface="Times New Roman" panose="02020603050405020304" pitchFamily="18" charset="0"/>
                <a:cs typeface="Times New Roman" panose="02020603050405020304" pitchFamily="18" charset="0"/>
              </a:rPr>
              <a:t> </a:t>
            </a:r>
            <a:r>
              <a:rPr lang="en-US" sz="2800" b="1" baseline="30000" dirty="0">
                <a:solidFill>
                  <a:schemeClr val="accent1"/>
                </a:solidFill>
                <a:latin typeface="Times New Roman" panose="02020603050405020304" pitchFamily="18" charset="0"/>
                <a:cs typeface="Times New Roman" panose="02020603050405020304" pitchFamily="18" charset="0"/>
              </a:rPr>
              <a:t>27 </a:t>
            </a:r>
            <a:r>
              <a:rPr lang="en-US" sz="2800" dirty="0">
                <a:latin typeface="Times New Roman" panose="02020603050405020304" pitchFamily="18" charset="0"/>
                <a:cs typeface="Times New Roman" panose="02020603050405020304" pitchFamily="18" charset="0"/>
              </a:rPr>
              <a:t>Has this thing been brought about by my lord the king and you have not told your servants who should sit on the throne of my lord the king after him?”</a:t>
            </a:r>
          </a:p>
          <a:p>
            <a:pPr algn="just"/>
            <a:r>
              <a:rPr lang="en-US" sz="2800" dirty="0">
                <a:latin typeface="Times New Roman" panose="02020603050405020304" pitchFamily="18" charset="0"/>
                <a:cs typeface="Times New Roman" panose="02020603050405020304" pitchFamily="18" charset="0"/>
              </a:rPr>
              <a:t>Solomon Anointed King</a:t>
            </a:r>
          </a:p>
        </p:txBody>
      </p:sp>
    </p:spTree>
    <p:extLst>
      <p:ext uri="{BB962C8B-B14F-4D97-AF65-F5344CB8AC3E}">
        <p14:creationId xmlns:p14="http://schemas.microsoft.com/office/powerpoint/2010/main" val="27583927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3935" y="103218"/>
            <a:ext cx="8699224" cy="5324535"/>
          </a:xfrm>
          <a:prstGeom prst="rect">
            <a:avLst/>
          </a:prstGeom>
          <a:solidFill>
            <a:schemeClr val="bg1">
              <a:lumMod val="95000"/>
            </a:schemeClr>
          </a:solidFill>
          <a:ln>
            <a:solidFill>
              <a:schemeClr val="accent1"/>
            </a:solidFill>
          </a:ln>
        </p:spPr>
        <p:txBody>
          <a:bodyPr wrap="square">
            <a:spAutoFit/>
          </a:bodyPr>
          <a:lstStyle/>
          <a:p>
            <a:pPr algn="just"/>
            <a:r>
              <a:rPr lang="en-US" sz="2800" dirty="0">
                <a:latin typeface="Times New Roman" panose="02020603050405020304" pitchFamily="18" charset="0"/>
                <a:cs typeface="Times New Roman" panose="02020603050405020304" pitchFamily="18" charset="0"/>
              </a:rPr>
              <a:t>  </a:t>
            </a:r>
            <a:endParaRPr lang="en-US" sz="2800" b="1" baseline="30000" dirty="0">
              <a:latin typeface="Times New Roman" panose="02020603050405020304" pitchFamily="18" charset="0"/>
              <a:cs typeface="Times New Roman" panose="02020603050405020304" pitchFamily="18" charset="0"/>
            </a:endParaRPr>
          </a:p>
          <a:p>
            <a:pPr algn="just"/>
            <a:r>
              <a:rPr lang="en-US" sz="3200" b="1" baseline="30000" dirty="0">
                <a:latin typeface="Times New Roman" panose="02020603050405020304" pitchFamily="18" charset="0"/>
                <a:cs typeface="Times New Roman" panose="02020603050405020304" pitchFamily="18" charset="0"/>
              </a:rPr>
              <a:t>(I KINGS 1: 17-31)</a:t>
            </a:r>
            <a:endParaRPr lang="en-US" sz="3200" b="1" dirty="0">
              <a:latin typeface="Times New Roman" panose="02020603050405020304" pitchFamily="18" charset="0"/>
              <a:cs typeface="Times New Roman" panose="02020603050405020304" pitchFamily="18" charset="0"/>
            </a:endParaRPr>
          </a:p>
          <a:p>
            <a:pPr algn="just"/>
            <a:r>
              <a:rPr lang="en-US" sz="2800" b="1" baseline="30000" dirty="0">
                <a:solidFill>
                  <a:schemeClr val="accent1"/>
                </a:solidFill>
                <a:latin typeface="Times New Roman" panose="02020603050405020304" pitchFamily="18" charset="0"/>
                <a:cs typeface="Times New Roman" panose="02020603050405020304" pitchFamily="18" charset="0"/>
              </a:rPr>
              <a:t>28 </a:t>
            </a:r>
            <a:r>
              <a:rPr lang="en-US" sz="2800" dirty="0">
                <a:latin typeface="Times New Roman" panose="02020603050405020304" pitchFamily="18" charset="0"/>
                <a:cs typeface="Times New Roman" panose="02020603050405020304" pitchFamily="18" charset="0"/>
              </a:rPr>
              <a:t>Then King David answered, “Call Bathsheba to me.” So she came into the king's presence and stood before the king.</a:t>
            </a:r>
            <a:r>
              <a:rPr lang="en-US" sz="2800" dirty="0">
                <a:solidFill>
                  <a:schemeClr val="accent1"/>
                </a:solidFill>
                <a:latin typeface="Times New Roman" panose="02020603050405020304" pitchFamily="18" charset="0"/>
                <a:cs typeface="Times New Roman" panose="02020603050405020304" pitchFamily="18" charset="0"/>
              </a:rPr>
              <a:t> </a:t>
            </a:r>
            <a:r>
              <a:rPr lang="en-US" sz="2800" b="1" baseline="30000" dirty="0">
                <a:solidFill>
                  <a:schemeClr val="accent1"/>
                </a:solidFill>
                <a:latin typeface="Times New Roman" panose="02020603050405020304" pitchFamily="18" charset="0"/>
                <a:cs typeface="Times New Roman" panose="02020603050405020304" pitchFamily="18" charset="0"/>
              </a:rPr>
              <a:t>29 </a:t>
            </a:r>
            <a:r>
              <a:rPr lang="en-US" sz="2800" dirty="0">
                <a:latin typeface="Times New Roman" panose="02020603050405020304" pitchFamily="18" charset="0"/>
                <a:cs typeface="Times New Roman" panose="02020603050405020304" pitchFamily="18" charset="0"/>
              </a:rPr>
              <a:t>And the king swore, saying, “As the </a:t>
            </a:r>
            <a:r>
              <a:rPr lang="en-US" sz="2800" cap="small" dirty="0">
                <a:latin typeface="Times New Roman" panose="02020603050405020304" pitchFamily="18" charset="0"/>
                <a:cs typeface="Times New Roman" panose="02020603050405020304" pitchFamily="18" charset="0"/>
              </a:rPr>
              <a:t>Lord</a:t>
            </a:r>
            <a:r>
              <a:rPr lang="en-US" sz="2800" dirty="0">
                <a:latin typeface="Times New Roman" panose="02020603050405020304" pitchFamily="18" charset="0"/>
                <a:cs typeface="Times New Roman" panose="02020603050405020304" pitchFamily="18" charset="0"/>
              </a:rPr>
              <a:t> lives, who has redeemed my soul out of every adversity, </a:t>
            </a:r>
            <a:r>
              <a:rPr lang="en-US" sz="2800" b="1" baseline="30000" dirty="0">
                <a:solidFill>
                  <a:schemeClr val="accent1"/>
                </a:solidFill>
                <a:latin typeface="Times New Roman" panose="02020603050405020304" pitchFamily="18" charset="0"/>
                <a:cs typeface="Times New Roman" panose="02020603050405020304" pitchFamily="18" charset="0"/>
              </a:rPr>
              <a:t>30 </a:t>
            </a:r>
            <a:r>
              <a:rPr lang="en-US" sz="2800" dirty="0">
                <a:latin typeface="Times New Roman" panose="02020603050405020304" pitchFamily="18" charset="0"/>
                <a:cs typeface="Times New Roman" panose="02020603050405020304" pitchFamily="18" charset="0"/>
              </a:rPr>
              <a:t>as I swore to you by the </a:t>
            </a:r>
            <a:r>
              <a:rPr lang="en-US" sz="2800" cap="small" dirty="0">
                <a:latin typeface="Times New Roman" panose="02020603050405020304" pitchFamily="18" charset="0"/>
                <a:cs typeface="Times New Roman" panose="02020603050405020304" pitchFamily="18" charset="0"/>
              </a:rPr>
              <a:t>Lord</a:t>
            </a:r>
            <a:r>
              <a:rPr lang="en-US" sz="2800" dirty="0">
                <a:latin typeface="Times New Roman" panose="02020603050405020304" pitchFamily="18" charset="0"/>
                <a:cs typeface="Times New Roman" panose="02020603050405020304" pitchFamily="18" charset="0"/>
              </a:rPr>
              <a:t>, the God of Israel, saying, ‘Solomon your son shall reign after me, and he shall sit on my throne in my place,’ even so will I do this day.” </a:t>
            </a:r>
            <a:r>
              <a:rPr lang="en-US" sz="2800" b="1" baseline="30000" dirty="0">
                <a:solidFill>
                  <a:schemeClr val="accent1"/>
                </a:solidFill>
                <a:latin typeface="Times New Roman" panose="02020603050405020304" pitchFamily="18" charset="0"/>
                <a:cs typeface="Times New Roman" panose="02020603050405020304" pitchFamily="18" charset="0"/>
              </a:rPr>
              <a:t>31 </a:t>
            </a:r>
            <a:r>
              <a:rPr lang="en-US" sz="2800" dirty="0">
                <a:latin typeface="Times New Roman" panose="02020603050405020304" pitchFamily="18" charset="0"/>
                <a:cs typeface="Times New Roman" panose="02020603050405020304" pitchFamily="18" charset="0"/>
              </a:rPr>
              <a:t>Then Bathsheba bowed with her face to the ground and paid homage to the king and said, “May my lord King David live forever!”</a:t>
            </a:r>
          </a:p>
        </p:txBody>
      </p:sp>
    </p:spTree>
    <p:extLst>
      <p:ext uri="{BB962C8B-B14F-4D97-AF65-F5344CB8AC3E}">
        <p14:creationId xmlns:p14="http://schemas.microsoft.com/office/powerpoint/2010/main" val="331488526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2667</TotalTime>
  <Words>917</Words>
  <Application>Microsoft Office PowerPoint</Application>
  <PresentationFormat>On-screen Show (4:3)</PresentationFormat>
  <Paragraphs>89</Paragraphs>
  <Slides>19</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19</vt:i4>
      </vt:variant>
    </vt:vector>
  </HeadingPairs>
  <TitlesOfParts>
    <vt:vector size="29" baseType="lpstr">
      <vt:lpstr>Arial</vt:lpstr>
      <vt:lpstr>Calibri</vt:lpstr>
      <vt:lpstr>Calibri Light</vt:lpstr>
      <vt:lpstr>Comic Sans MS</vt:lpstr>
      <vt:lpstr>Georgia (body)</vt:lpstr>
      <vt:lpstr>Papyrus</vt:lpstr>
      <vt:lpstr>Times New Roman</vt:lpstr>
      <vt:lpstr>Trebuchet MS</vt:lpstr>
      <vt:lpstr>Wingdings</vt:lpstr>
      <vt:lpstr>Office Theme</vt:lpstr>
      <vt:lpstr>On Solomon: Beyond the wisdom </vt:lpstr>
      <vt:lpstr>Introductory thoughts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Isaac Ankrah</dc:creator>
  <cp:lastModifiedBy>Isaac Ankrah</cp:lastModifiedBy>
  <cp:revision>67</cp:revision>
  <dcterms:created xsi:type="dcterms:W3CDTF">2018-09-27T16:41:47Z</dcterms:created>
  <dcterms:modified xsi:type="dcterms:W3CDTF">2018-09-30T02:26:12Z</dcterms:modified>
</cp:coreProperties>
</file>