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noFill/>
        </a:fill>
      </a:tcStyle>
    </a:wholeTbl>
    <a:band2H>
      <a:tcTxStyle/>
      <a:tcStyle>
        <a:tcBdr/>
        <a:fill>
          <a:solidFill>
            <a:srgbClr val="FFEBD2">
              <a:alpha val="48000"/>
            </a:srgbClr>
          </a:solidFill>
        </a:fill>
      </a:tcStyle>
    </a:band2H>
    <a:firstCol>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firstCol>
    <a:lastRow>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254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lastRow>
    <a:firstRow>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254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firstRow>
  </a:tblStyle>
  <a:tblStyle styleId="{C7B018BB-80A7-4F77-B60F-C8B233D01FF8}"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noFill/>
        </a:fill>
      </a:tcStyle>
    </a:wholeTbl>
    <a:band2H>
      <a:tcTxStyle/>
      <a:tcStyle>
        <a:tcBdr/>
        <a:fill>
          <a:solidFill>
            <a:srgbClr val="76654F">
              <a:alpha val="20000"/>
            </a:srgbClr>
          </a:solidFill>
        </a:fill>
      </a:tcStyle>
    </a:band2H>
    <a:firstCol>
      <a:tcTxStyle b="off" i="off">
        <a:fontRef idx="minor">
          <a:srgbClr val="FFFFFF"/>
        </a:fontRef>
        <a:srgbClr val="FFFFFF"/>
      </a:tcTxStyle>
      <a:tcStyle>
        <a:tcBdr>
          <a:left>
            <a:ln w="12700" cap="flat">
              <a:solidFill>
                <a:srgbClr val="3E231A"/>
              </a:solidFill>
              <a:prstDash val="solid"/>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3E231A"/>
              </a:solidFill>
              <a:prstDash val="solid"/>
              <a:miter lim="400000"/>
            </a:ln>
          </a:insideV>
        </a:tcBdr>
        <a:fill>
          <a:solidFill>
            <a:srgbClr val="9BA7B4">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6F8B9E">
              <a:alpha val="90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6F8B9E">
              <a:alpha val="90000"/>
            </a:srgbClr>
          </a:solidFill>
        </a:fill>
      </a:tcStyle>
    </a:firstRow>
  </a:tblStyle>
  <a:tblStyle styleId="{EEE7283C-3CF3-47DC-8721-378D4A62B228}"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noFill/>
        </a:fill>
      </a:tcStyle>
    </a:wholeTbl>
    <a:band2H>
      <a:tcTxStyle/>
      <a:tcStyle>
        <a:tcBdr/>
        <a:fill>
          <a:solidFill>
            <a:srgbClr val="B1A596">
              <a:alpha val="20000"/>
            </a:srgbClr>
          </a:solidFill>
        </a:fill>
      </a:tcStyle>
    </a:band2H>
    <a:firstCol>
      <a:tcTxStyle b="off" i="off">
        <a:fontRef idx="minor">
          <a:srgbClr val="3E231A"/>
        </a:fontRef>
        <a:srgbClr val="3E231A"/>
      </a:tcTxStyle>
      <a:tcStyle>
        <a:tcBdr>
          <a:left>
            <a:ln w="12700" cap="flat">
              <a:solidFill>
                <a:srgbClr val="3D231A"/>
              </a:solidFill>
              <a:prstDash val="solid"/>
              <a:miter lim="400000"/>
            </a:ln>
          </a:left>
          <a:right>
            <a:ln w="12700" cap="flat">
              <a:solidFill>
                <a:srgbClr val="3D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CA581">
              <a:alpha val="50000"/>
            </a:srgbClr>
          </a:solidFill>
        </a:fill>
      </a:tcStyle>
    </a:firstCol>
    <a:lastRow>
      <a:tcTxStyle b="off" i="off">
        <a:fontRef idx="minor">
          <a:srgbClr val="3E231A"/>
        </a:fontRef>
        <a:srgbClr val="3E231A"/>
      </a:tcTxStyle>
      <a:tcStyle>
        <a:tcBdr>
          <a:left>
            <a:ln w="12700" cap="flat">
              <a:noFill/>
              <a:miter lim="400000"/>
            </a:ln>
          </a:left>
          <a:right>
            <a:ln w="12700" cap="flat">
              <a:noFill/>
              <a:miter lim="400000"/>
            </a:ln>
          </a:right>
          <a:top>
            <a:ln w="254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solidFill>
            <a:srgbClr val="A56333">
              <a:alpha val="75000"/>
            </a:srgbClr>
          </a:solidFill>
        </a:fill>
      </a:tcStyle>
    </a:firstRow>
  </a:tblStyle>
  <a:tblStyle styleId="{CF821DB8-F4EB-4A41-A1BA-3FCAFE7338EE}"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C19B68">
              <a:alpha val="50000"/>
            </a:srgbClr>
          </a:solidFill>
        </a:fill>
      </a:tcStyle>
    </a:wholeTbl>
    <a:band2H>
      <a:tcTxStyle/>
      <a:tcStyle>
        <a:tcBdr/>
        <a:fill>
          <a:solidFill>
            <a:srgbClr val="C09B6C">
              <a:alpha val="26000"/>
            </a:srgbClr>
          </a:solidFill>
        </a:fill>
      </a:tcStyle>
    </a:band2H>
    <a:firstCol>
      <a:tcTxStyle b="off" i="off">
        <a:fontRef idx="minor">
          <a:srgbClr val="FFFFFF"/>
        </a:fontRef>
        <a:srgbClr val="FFFFFF"/>
      </a:tcTxStyle>
      <a:tcStyle>
        <a:tcBdr>
          <a:left>
            <a:ln w="12700" cap="flat">
              <a:solidFill>
                <a:srgbClr val="3E231A"/>
              </a:solidFill>
              <a:prstDash val="solid"/>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45C39">
              <a:alpha val="8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solidFill>
            <a:srgbClr val="A77A48">
              <a:alpha val="81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solidFill>
            <a:srgbClr val="633E29">
              <a:alpha val="85000"/>
            </a:srgbClr>
          </a:solidFill>
        </a:fill>
      </a:tcStyle>
    </a:firstRow>
  </a:tblStyle>
  <a:tblStyle styleId="{33BA23B1-9221-436E-865A-0063620EA4FD}"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solidFill>
                <a:srgbClr val="828D8E"/>
              </a:solidFill>
              <a:prstDash val="solid"/>
              <a:miter lim="400000"/>
            </a:ln>
          </a:insideH>
          <a:insideV>
            <a:ln w="12700" cap="flat">
              <a:noFill/>
              <a:miter lim="400000"/>
            </a:ln>
          </a:insideV>
        </a:tcBdr>
        <a:fill>
          <a:noFill/>
        </a:fill>
      </a:tcStyle>
    </a:wholeTbl>
    <a:band2H>
      <a:tcTxStyle/>
      <a:tcStyle>
        <a:tcBdr/>
        <a:fill>
          <a:solidFill>
            <a:srgbClr val="76654F">
              <a:alpha val="20000"/>
            </a:srgbClr>
          </a:solidFill>
        </a:fill>
      </a:tcStyle>
    </a:band2H>
    <a:firstCol>
      <a:tcTxStyle b="off" i="off">
        <a:fontRef idx="minor">
          <a:srgbClr val="3E231A"/>
        </a:fontRef>
        <a:srgbClr val="3E231A"/>
      </a:tcTxStyle>
      <a:tcStyle>
        <a:tcBdr>
          <a:left>
            <a:ln w="12700" cap="flat">
              <a:solidFill>
                <a:srgbClr val="828D8E"/>
              </a:solidFill>
              <a:prstDash val="solid"/>
              <a:miter lim="400000"/>
            </a:ln>
          </a:left>
          <a:right>
            <a:ln w="12700" cap="flat">
              <a:solidFill>
                <a:srgbClr val="828D8E"/>
              </a:solidFill>
              <a:prstDash val="solid"/>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solidFill>
                <a:srgbClr val="828D8E"/>
              </a:solidFill>
              <a:prstDash val="solid"/>
              <a:miter lim="400000"/>
            </a:ln>
          </a:insideH>
          <a:insideV>
            <a:ln w="12700" cap="flat">
              <a:noFill/>
              <a:miter lim="400000"/>
            </a:ln>
          </a:insideV>
        </a:tcBdr>
        <a:fill>
          <a:solidFill>
            <a:srgbClr val="E6DFD8">
              <a:alpha val="61000"/>
            </a:srgbClr>
          </a:solidFill>
        </a:fill>
      </a:tcStyle>
    </a:firstCol>
    <a:lastRow>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noFill/>
              <a:miter lim="400000"/>
            </a:ln>
          </a:insideH>
          <a:insideV>
            <a:ln w="12700" cap="flat">
              <a:noFill/>
              <a:miter lim="400000"/>
            </a:ln>
          </a:insideV>
        </a:tcBdr>
        <a:fill>
          <a:solidFill>
            <a:srgbClr val="E6DFD8">
              <a:alpha val="61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noFill/>
              <a:miter lim="400000"/>
            </a:ln>
          </a:insideH>
          <a:insideV>
            <a:ln w="12700" cap="flat">
              <a:noFill/>
              <a:miter lim="400000"/>
            </a:ln>
          </a:insideV>
        </a:tcBdr>
        <a:fill>
          <a:solidFill>
            <a:srgbClr val="5D5E5F"/>
          </a:solidFill>
        </a:fill>
      </a:tcStyle>
    </a:firstRow>
  </a:tblStyle>
  <a:tblStyle styleId="{2708684C-4D16-4618-839F-0558EEFCDFE6}" styleName="">
    <a:tblBg/>
    <a:wholeTbl>
      <a:tcTxStyle b="off" i="off">
        <a:fontRef idx="minor">
          <a:srgbClr val="232323"/>
        </a:fontRef>
        <a:srgbClr val="232323"/>
      </a:tcTxStyle>
      <a:tcStyle>
        <a:tcBdr>
          <a:left>
            <a:ln w="12700" cap="flat">
              <a:solidFill>
                <a:srgbClr val="83867F"/>
              </a:solidFill>
              <a:custDash>
                <a:ds d="200000" sp="200000"/>
              </a:custDash>
              <a:miter lim="400000"/>
            </a:ln>
          </a:left>
          <a:right>
            <a:ln w="12700" cap="flat">
              <a:solidFill>
                <a:srgbClr val="83867F"/>
              </a:solidFill>
              <a:custDash>
                <a:ds d="200000" sp="200000"/>
              </a:custDash>
              <a:miter lim="400000"/>
            </a:ln>
          </a:right>
          <a:top>
            <a:ln w="12700" cap="flat">
              <a:solidFill>
                <a:srgbClr val="83867F"/>
              </a:solidFill>
              <a:custDash>
                <a:ds d="200000" sp="200000"/>
              </a:custDash>
              <a:miter lim="400000"/>
            </a:ln>
          </a:top>
          <a:bottom>
            <a:ln w="12700" cap="flat">
              <a:solidFill>
                <a:srgbClr val="83867F"/>
              </a:solidFill>
              <a:custDash>
                <a:ds d="200000" sp="200000"/>
              </a:custDash>
              <a:miter lim="400000"/>
            </a:ln>
          </a:bottom>
          <a:insideH>
            <a:ln w="12700" cap="flat">
              <a:solidFill>
                <a:srgbClr val="83867F"/>
              </a:solidFill>
              <a:custDash>
                <a:ds d="200000" sp="200000"/>
              </a:custDash>
              <a:miter lim="400000"/>
            </a:ln>
          </a:insideH>
          <a:insideV>
            <a:ln w="12700" cap="flat">
              <a:solidFill>
                <a:srgbClr val="83867F"/>
              </a:solidFill>
              <a:custDash>
                <a:ds d="200000" sp="200000"/>
              </a:custDash>
              <a:miter lim="400000"/>
            </a:ln>
          </a:insideV>
        </a:tcBdr>
        <a:fill>
          <a:noFill/>
        </a:fill>
      </a:tcStyle>
    </a:wholeTbl>
    <a:band2H>
      <a:tcTxStyle/>
      <a:tcStyle>
        <a:tcBdr/>
        <a:fill>
          <a:solidFill>
            <a:srgbClr val="76654F">
              <a:alpha val="20000"/>
            </a:srgbClr>
          </a:solidFill>
        </a:fill>
      </a:tcStyle>
    </a:band2H>
    <a:firstCol>
      <a:tcTxStyle b="off" i="off">
        <a:fontRef idx="minor">
          <a:srgbClr val="232323"/>
        </a:fontRef>
        <a:srgbClr val="232323"/>
      </a:tcTxStyle>
      <a:tcStyle>
        <a:tcBdr>
          <a:left>
            <a:ln w="12700" cap="flat">
              <a:noFill/>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232323"/>
        </a:fontRef>
        <a:srgbClr val="232323"/>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32323"/>
        </a:fontRef>
        <a:srgbClr val="232323"/>
      </a:tcTxStyle>
      <a:tcStyle>
        <a:tcBdr>
          <a:left>
            <a:ln w="12700" cap="flat">
              <a:noFill/>
              <a:miter lim="400000"/>
            </a:ln>
          </a:left>
          <a:right>
            <a:ln w="12700" cap="flat">
              <a:noFill/>
              <a:miter lim="400000"/>
            </a:ln>
          </a:right>
          <a:top>
            <a:ln w="12700" cap="flat">
              <a:noFill/>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1224" y="0"/>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15202126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89100"/>
            <a:ext cx="10464800" cy="3467100"/>
          </a:xfrm>
          <a:prstGeom prst="rect">
            <a:avLst/>
          </a:prstGeom>
        </p:spPr>
        <p:txBody>
          <a:bodyPr anchor="b"/>
          <a:lstStyle>
            <a:lvl1pPr algn="ctr"/>
          </a:lstStyle>
          <a:p>
            <a:r>
              <a:t>Title Text</a:t>
            </a:r>
          </a:p>
        </p:txBody>
      </p:sp>
      <p:sp>
        <p:nvSpPr>
          <p:cNvPr id="12" name="Shape 12"/>
          <p:cNvSpPr>
            <a:spLocks noGrp="1"/>
          </p:cNvSpPr>
          <p:nvPr>
            <p:ph type="body" sz="quarter" idx="1"/>
          </p:nvPr>
        </p:nvSpPr>
        <p:spPr>
          <a:xfrm>
            <a:off x="1270000" y="5181600"/>
            <a:ext cx="10464800" cy="14605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4267200"/>
            <a:ext cx="10464800" cy="850900"/>
          </a:xfrm>
          <a:prstGeom prst="rect">
            <a:avLst/>
          </a:prstGeom>
        </p:spPr>
        <p:txBody>
          <a:bodyPr>
            <a:spAutoFit/>
          </a:bodyPr>
          <a:lstStyle>
            <a:lvl1pPr marL="0" indent="0" algn="ctr">
              <a:spcBef>
                <a:spcPts val="0"/>
              </a:spcBef>
              <a:buSzTx/>
              <a:buNone/>
            </a:lvl1pPr>
          </a:lstStyle>
          <a:p>
            <a:r>
              <a:t>“Type a quote here.”</a:t>
            </a:r>
          </a:p>
        </p:txBody>
      </p:sp>
      <p:sp>
        <p:nvSpPr>
          <p:cNvPr id="94" name="Shape 94"/>
          <p:cNvSpPr>
            <a:spLocks noGrp="1"/>
          </p:cNvSpPr>
          <p:nvPr>
            <p:ph type="body" sz="quarter" idx="14"/>
          </p:nvPr>
        </p:nvSpPr>
        <p:spPr>
          <a:xfrm>
            <a:off x="1270000" y="6362700"/>
            <a:ext cx="10464800" cy="647700"/>
          </a:xfrm>
          <a:prstGeom prst="rect">
            <a:avLst/>
          </a:prstGeom>
        </p:spPr>
        <p:txBody>
          <a:bodyPr anchor="t">
            <a:spAutoFit/>
          </a:bodyPr>
          <a:lstStyle>
            <a:lvl1pPr marL="0" indent="0" algn="ctr">
              <a:spcBef>
                <a:spcPts val="0"/>
              </a:spcBef>
              <a:buSzTx/>
              <a:buNone/>
              <a:defRPr sz="2800"/>
            </a:lvl1pPr>
          </a:lstStyle>
          <a:p>
            <a:r>
              <a:t>–Johnny Appleseed</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sz="half" idx="13"/>
          </p:nvPr>
        </p:nvSpPr>
        <p:spPr>
          <a:xfrm>
            <a:off x="1573807" y="1421425"/>
            <a:ext cx="9855201" cy="5143501"/>
          </a:xfrm>
          <a:prstGeom prst="rect">
            <a:avLst/>
          </a:prstGeom>
          <a:ln w="9525">
            <a:round/>
          </a:ln>
        </p:spPr>
        <p:txBody>
          <a:bodyPr lIns="91439" tIns="45719" rIns="91439" bIns="45719" anchor="t">
            <a:noAutofit/>
          </a:bodyPr>
          <a:lstStyle/>
          <a:p>
            <a:endParaRPr/>
          </a:p>
        </p:txBody>
      </p:sp>
      <p:sp>
        <p:nvSpPr>
          <p:cNvPr id="21" name="Shape 21"/>
          <p:cNvSpPr>
            <a:spLocks noGrp="1"/>
          </p:cNvSpPr>
          <p:nvPr>
            <p:ph type="title"/>
          </p:nvPr>
        </p:nvSpPr>
        <p:spPr>
          <a:xfrm>
            <a:off x="1270000" y="6680200"/>
            <a:ext cx="10464800" cy="1270000"/>
          </a:xfrm>
          <a:prstGeom prst="rect">
            <a:avLst/>
          </a:prstGeom>
        </p:spPr>
        <p:txBody>
          <a:bodyPr anchor="b"/>
          <a:lstStyle>
            <a:lvl1pPr algn="ctr"/>
          </a:lstStyle>
          <a:p>
            <a:r>
              <a:t>Title Text</a:t>
            </a:r>
          </a:p>
        </p:txBody>
      </p:sp>
      <p:sp>
        <p:nvSpPr>
          <p:cNvPr id="22" name="Shape 22"/>
          <p:cNvSpPr>
            <a:spLocks noGrp="1"/>
          </p:cNvSpPr>
          <p:nvPr>
            <p:ph type="body" sz="quarter" idx="1"/>
          </p:nvPr>
        </p:nvSpPr>
        <p:spPr>
          <a:xfrm>
            <a:off x="1270000" y="7835900"/>
            <a:ext cx="10464800" cy="14605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bg>
      <p:bgPr>
        <a:solidFill>
          <a:srgbClr val="000000"/>
        </a:solidFill>
        <a:effectLst/>
      </p:bgPr>
    </p:bg>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89300"/>
            <a:ext cx="10464800" cy="3175000"/>
          </a:xfrm>
          <a:prstGeom prst="rect">
            <a:avLst/>
          </a:prstGeom>
        </p:spPr>
        <p:txBody>
          <a:bodyPr/>
          <a:lstStyle>
            <a:lvl1pPr algn="ctr">
              <a:defRPr>
                <a:solidFill>
                  <a:srgbClr val="FFFFFF"/>
                </a:solidFill>
              </a:defRPr>
            </a:lvl1p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75450" y="1408083"/>
            <a:ext cx="4673600" cy="6972301"/>
          </a:xfrm>
          <a:prstGeom prst="rect">
            <a:avLst/>
          </a:prstGeom>
          <a:ln w="9525">
            <a:round/>
          </a:ln>
        </p:spPr>
        <p:txBody>
          <a:bodyPr lIns="91439" tIns="45719" rIns="91439" bIns="45719" anchor="t">
            <a:noAutofit/>
          </a:bodyPr>
          <a:lstStyle/>
          <a:p>
            <a:endParaRPr/>
          </a:p>
        </p:txBody>
      </p:sp>
      <p:sp>
        <p:nvSpPr>
          <p:cNvPr id="39" name="Shape 39"/>
          <p:cNvSpPr>
            <a:spLocks noGrp="1"/>
          </p:cNvSpPr>
          <p:nvPr>
            <p:ph type="title"/>
          </p:nvPr>
        </p:nvSpPr>
        <p:spPr>
          <a:xfrm>
            <a:off x="965200" y="1397000"/>
            <a:ext cx="5600700" cy="4038600"/>
          </a:xfrm>
          <a:prstGeom prst="rect">
            <a:avLst/>
          </a:prstGeom>
        </p:spPr>
        <p:txBody>
          <a:bodyPr anchor="b"/>
          <a:lstStyle>
            <a:lvl1pPr algn="ctr">
              <a:defRPr sz="6800"/>
            </a:lvl1pPr>
          </a:lstStyle>
          <a:p>
            <a:r>
              <a:t>Title Text</a:t>
            </a:r>
          </a:p>
        </p:txBody>
      </p:sp>
      <p:sp>
        <p:nvSpPr>
          <p:cNvPr id="40" name="Shape 40"/>
          <p:cNvSpPr>
            <a:spLocks noGrp="1"/>
          </p:cNvSpPr>
          <p:nvPr>
            <p:ph type="body" sz="quarter" idx="1"/>
          </p:nvPr>
        </p:nvSpPr>
        <p:spPr>
          <a:xfrm>
            <a:off x="965200" y="5448300"/>
            <a:ext cx="5600700" cy="29337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lvl1pPr algn="ct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lvl1pPr algn="ctr"/>
          </a:lstStyle>
          <a:p>
            <a:r>
              <a:t>Title Text</a:t>
            </a:r>
          </a:p>
        </p:txBody>
      </p:sp>
      <p:sp>
        <p:nvSpPr>
          <p:cNvPr id="57" name="Shape 57"/>
          <p:cNvSpPr>
            <a:spLocks noGrp="1"/>
          </p:cNvSpPr>
          <p:nvPr>
            <p:ph type="body" idx="1"/>
          </p:nvPr>
        </p:nvSpPr>
        <p:spPr>
          <a:xfrm>
            <a:off x="1270000" y="2819400"/>
            <a:ext cx="10464800" cy="5842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31000" y="2857500"/>
            <a:ext cx="5003800" cy="5588000"/>
          </a:xfrm>
          <a:prstGeom prst="rect">
            <a:avLst/>
          </a:prstGeom>
          <a:ln w="9525">
            <a:round/>
          </a:ln>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lvl1pPr algn="ctr"/>
          </a:lstStyle>
          <a:p>
            <a:r>
              <a:t>Title Text</a:t>
            </a:r>
          </a:p>
        </p:txBody>
      </p:sp>
      <p:sp>
        <p:nvSpPr>
          <p:cNvPr id="67" name="Shape 67"/>
          <p:cNvSpPr>
            <a:spLocks noGrp="1"/>
          </p:cNvSpPr>
          <p:nvPr>
            <p:ph type="body" sz="half" idx="1"/>
          </p:nvPr>
        </p:nvSpPr>
        <p:spPr>
          <a:xfrm>
            <a:off x="1270000" y="2819400"/>
            <a:ext cx="5016500" cy="5651500"/>
          </a:xfrm>
          <a:prstGeom prst="rect">
            <a:avLst/>
          </a:prstGeom>
        </p:spPr>
        <p:txBody>
          <a:bodyPr/>
          <a:lstStyle>
            <a:lvl1pPr marL="368300" indent="-368300">
              <a:spcBef>
                <a:spcPts val="2800"/>
              </a:spcBef>
              <a:buBlip>
                <a:blip r:embed="rId2"/>
              </a:buBlip>
              <a:defRPr sz="3000"/>
            </a:lvl1pPr>
            <a:lvl2pPr marL="736600" indent="-368300">
              <a:spcBef>
                <a:spcPts val="2800"/>
              </a:spcBef>
              <a:buBlip>
                <a:blip r:embed="rId2"/>
              </a:buBlip>
              <a:defRPr sz="3000"/>
            </a:lvl2pPr>
            <a:lvl3pPr marL="1104900" indent="-368300">
              <a:spcBef>
                <a:spcPts val="2800"/>
              </a:spcBef>
              <a:buBlip>
                <a:blip r:embed="rId2"/>
              </a:buBlip>
              <a:defRPr sz="3000"/>
            </a:lvl3pPr>
            <a:lvl4pPr marL="1473200" indent="-368300">
              <a:spcBef>
                <a:spcPts val="2800"/>
              </a:spcBef>
              <a:buBlip>
                <a:blip r:embed="rId2"/>
              </a:buBlip>
              <a:defRPr sz="3000"/>
            </a:lvl4pPr>
            <a:lvl5pPr marL="1841500" indent="-368300">
              <a:spcBef>
                <a:spcPts val="2800"/>
              </a:spcBef>
              <a:buBlip>
                <a:blip r:embed="rId2"/>
              </a:buBlip>
              <a:defRPr sz="30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7396540" y="812918"/>
            <a:ext cx="4660901" cy="2984501"/>
          </a:xfrm>
          <a:prstGeom prst="rect">
            <a:avLst/>
          </a:prstGeom>
          <a:ln w="9525">
            <a:round/>
          </a:ln>
        </p:spPr>
        <p:txBody>
          <a:bodyPr lIns="91439" tIns="45719" rIns="91439" bIns="45719" anchor="t">
            <a:noAutofit/>
          </a:bodyPr>
          <a:lstStyle/>
          <a:p>
            <a:endParaRPr/>
          </a:p>
        </p:txBody>
      </p:sp>
      <p:sp>
        <p:nvSpPr>
          <p:cNvPr id="84" name="Shape 84"/>
          <p:cNvSpPr>
            <a:spLocks noGrp="1"/>
          </p:cNvSpPr>
          <p:nvPr>
            <p:ph type="pic" sz="quarter" idx="14"/>
          </p:nvPr>
        </p:nvSpPr>
        <p:spPr>
          <a:xfrm>
            <a:off x="7396540" y="4038718"/>
            <a:ext cx="4660901" cy="4864101"/>
          </a:xfrm>
          <a:prstGeom prst="rect">
            <a:avLst/>
          </a:prstGeom>
          <a:ln w="9525">
            <a:round/>
          </a:ln>
        </p:spPr>
        <p:txBody>
          <a:bodyPr lIns="91439" tIns="45719" rIns="91439" bIns="45719" anchor="t">
            <a:noAutofit/>
          </a:bodyPr>
          <a:lstStyle/>
          <a:p>
            <a:endParaRPr/>
          </a:p>
        </p:txBody>
      </p:sp>
      <p:sp>
        <p:nvSpPr>
          <p:cNvPr id="85" name="Shape 85"/>
          <p:cNvSpPr>
            <a:spLocks noGrp="1"/>
          </p:cNvSpPr>
          <p:nvPr>
            <p:ph type="pic" sz="half" idx="15"/>
          </p:nvPr>
        </p:nvSpPr>
        <p:spPr>
          <a:xfrm>
            <a:off x="952500" y="825500"/>
            <a:ext cx="6197600" cy="8089900"/>
          </a:xfrm>
          <a:prstGeom prst="rect">
            <a:avLst/>
          </a:prstGeom>
          <a:ln w="9525">
            <a:round/>
          </a:ln>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body" idx="1"/>
          </p:nvPr>
        </p:nvSpPr>
        <p:spPr>
          <a:xfrm>
            <a:off x="1270000" y="1168400"/>
            <a:ext cx="10464800" cy="7416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a:buBlip>
                <a:blip r:embed="rId15"/>
              </a:buBlip>
            </a:lvl1pPr>
            <a:lvl2pPr>
              <a:buBlip>
                <a:blip r:embed="rId15"/>
              </a:buBlip>
            </a:lvl2pPr>
            <a:lvl3pPr>
              <a:buBlip>
                <a:blip r:embed="rId15"/>
              </a:buBlip>
            </a:lvl3pPr>
            <a:lvl4pPr>
              <a:buBlip>
                <a:blip r:embed="rId15"/>
              </a:buBlip>
            </a:lvl4pPr>
            <a:lvl5pPr>
              <a:buBlip>
                <a:blip r:embed="rId15"/>
              </a:buBlip>
            </a:lvl5pPr>
          </a:lstStyle>
          <a:p>
            <a:r>
              <a:t>Body Level One</a:t>
            </a:r>
          </a:p>
          <a:p>
            <a:pPr lvl="1"/>
            <a:r>
              <a:t>Body Level Two</a:t>
            </a:r>
          </a:p>
          <a:p>
            <a:pPr lvl="2"/>
            <a:r>
              <a:t>Body Level Three</a:t>
            </a:r>
          </a:p>
          <a:p>
            <a:pPr lvl="3"/>
            <a:r>
              <a:t>Body Level Four</a:t>
            </a:r>
          </a:p>
          <a:p>
            <a:pPr lvl="4"/>
            <a:r>
              <a:t>Body Level Five</a:t>
            </a:r>
          </a:p>
        </p:txBody>
      </p:sp>
      <p:sp>
        <p:nvSpPr>
          <p:cNvPr id="3" name="Shape 3"/>
          <p:cNvSpPr>
            <a:spLocks noGrp="1"/>
          </p:cNvSpPr>
          <p:nvPr>
            <p:ph type="title"/>
          </p:nvPr>
        </p:nvSpPr>
        <p:spPr>
          <a:xfrm>
            <a:off x="1270000" y="635000"/>
            <a:ext cx="10464800" cy="21082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4" name="Shape 4"/>
          <p:cNvSpPr>
            <a:spLocks noGrp="1"/>
          </p:cNvSpPr>
          <p:nvPr>
            <p:ph type="sldNum" sz="quarter" idx="2"/>
          </p:nvPr>
        </p:nvSpPr>
        <p:spPr>
          <a:xfrm>
            <a:off x="6337299" y="9296400"/>
            <a:ext cx="323479" cy="4572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1pPr>
      <a:lvl2pPr marL="0" marR="0" indent="22860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2pPr>
      <a:lvl3pPr marL="0" marR="0" indent="45720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3pPr>
      <a:lvl4pPr marL="0" marR="0" indent="68580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4pPr>
      <a:lvl5pPr marL="0" marR="0" indent="91440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5pPr>
      <a:lvl6pPr marL="0" marR="0" indent="114300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6pPr>
      <a:lvl7pPr marL="0" marR="0" indent="137160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7pPr>
      <a:lvl8pPr marL="0" marR="0" indent="160020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8pPr>
      <a:lvl9pPr marL="0" marR="0" indent="182880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9pPr>
    </p:titleStyle>
    <p:bodyStyle>
      <a:lvl1pPr marL="4699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1pPr>
      <a:lvl2pPr marL="9398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2pPr>
      <a:lvl3pPr marL="14097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3pPr>
      <a:lvl4pPr marL="18796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4pPr>
      <a:lvl5pPr marL="23495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5pPr>
      <a:lvl6pPr marL="28194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6pPr>
      <a:lvl7pPr marL="32893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7pPr>
      <a:lvl8pPr marL="37592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8pPr>
      <a:lvl9pPr marL="42291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t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9" name="Shape 119"/>
          <p:cNvSpPr>
            <a:spLocks noGrp="1"/>
          </p:cNvSpPr>
          <p:nvPr>
            <p:ph type="ctrTitle"/>
          </p:nvPr>
        </p:nvSpPr>
        <p:spPr>
          <a:xfrm>
            <a:off x="-8814" y="-50379"/>
            <a:ext cx="13022428" cy="9854358"/>
          </a:xfrm>
          <a:prstGeom prst="rect">
            <a:avLst/>
          </a:prstGeom>
          <a:solidFill>
            <a:srgbClr val="000000"/>
          </a:solidFill>
        </p:spPr>
        <p:txBody>
          <a:bodyPr/>
          <a:lstStyle/>
          <a:p>
            <a:pPr>
              <a:defRPr sz="14300">
                <a:solidFill>
                  <a:srgbClr val="FFFFFF"/>
                </a:solidFill>
                <a:effectLst>
                  <a:outerShdw blurRad="76200" dist="12700" dir="5400000" rotWithShape="0">
                    <a:srgbClr val="000000">
                      <a:alpha val="50000"/>
                    </a:srgbClr>
                  </a:outerShdw>
                </a:effectLst>
                <a:latin typeface="Bradley Hand ITC TT-Bold"/>
                <a:ea typeface="Bradley Hand ITC TT-Bold"/>
                <a:cs typeface="Bradley Hand ITC TT-Bold"/>
                <a:sym typeface="Bradley Hand ITC TT-Bold"/>
              </a:defRPr>
            </a:pPr>
            <a:r>
              <a:t>“POWER FOR </a:t>
            </a:r>
          </a:p>
          <a:p>
            <a:pPr>
              <a:defRPr sz="14300">
                <a:solidFill>
                  <a:srgbClr val="FFFFFF"/>
                </a:solidFill>
                <a:effectLst>
                  <a:outerShdw blurRad="76200" dist="12700" dir="5400000" rotWithShape="0">
                    <a:srgbClr val="000000">
                      <a:alpha val="50000"/>
                    </a:srgbClr>
                  </a:outerShdw>
                </a:effectLst>
                <a:latin typeface="Bradley Hand ITC TT-Bold"/>
                <a:ea typeface="Bradley Hand ITC TT-Bold"/>
                <a:cs typeface="Bradley Hand ITC TT-Bold"/>
                <a:sym typeface="Bradley Hand ITC TT-Bold"/>
              </a:defRPr>
            </a:pPr>
            <a:r>
              <a:t>LIVING”</a:t>
            </a:r>
          </a:p>
          <a:p>
            <a:pPr>
              <a:defRPr sz="14300">
                <a:solidFill>
                  <a:srgbClr val="FFFFFF"/>
                </a:solidFill>
                <a:effectLst>
                  <a:outerShdw blurRad="76200" dist="12700" dir="5400000" rotWithShape="0">
                    <a:srgbClr val="000000">
                      <a:alpha val="50000"/>
                    </a:srgbClr>
                  </a:outerShdw>
                </a:effectLst>
                <a:latin typeface="Bradley Hand ITC TT-Bold"/>
                <a:ea typeface="Bradley Hand ITC TT-Bold"/>
                <a:cs typeface="Bradley Hand ITC TT-Bold"/>
                <a:sym typeface="Bradley Hand ITC TT-Bold"/>
              </a:defRPr>
            </a:pPr>
            <a:r>
              <a:t> Zechariah 4:1-7</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7" name="Shape 137"/>
          <p:cNvSpPr>
            <a:spLocks noGrp="1"/>
          </p:cNvSpPr>
          <p:nvPr>
            <p:ph type="ctrTitle"/>
          </p:nvPr>
        </p:nvSpPr>
        <p:spPr>
          <a:xfrm>
            <a:off x="611658" y="833148"/>
            <a:ext cx="11781484" cy="9229885"/>
          </a:xfrm>
          <a:prstGeom prst="rect">
            <a:avLst/>
          </a:prstGeom>
          <a:solidFill>
            <a:srgbClr val="000000"/>
          </a:solidFill>
        </p:spPr>
        <p:txBody>
          <a:bodyPr/>
          <a:lstStyle/>
          <a:p>
            <a:pPr defTabSz="233679">
              <a:defRPr sz="436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ZECHARIAH’S VISION 4:1-5</a:t>
            </a:r>
          </a:p>
          <a:p>
            <a:pPr defTabSz="233679">
              <a:defRPr sz="524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“And the angel who talked with me came again and woke me, like a man who is awakened out of his sleep. And he said to me, “What do you see?” I said, “I see, and behold, a lampstand all of gold, with a bowl on the top of it, and seven lamps on it, with seven lips on each of the lamps that are on the top of it.”</a:t>
            </a: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9" name="Shape 139"/>
          <p:cNvSpPr>
            <a:spLocks noGrp="1"/>
          </p:cNvSpPr>
          <p:nvPr>
            <p:ph type="ctrTitle"/>
          </p:nvPr>
        </p:nvSpPr>
        <p:spPr>
          <a:xfrm>
            <a:off x="422547" y="176981"/>
            <a:ext cx="12287053" cy="9068347"/>
          </a:xfrm>
          <a:prstGeom prst="rect">
            <a:avLst/>
          </a:prstGeom>
          <a:solidFill>
            <a:srgbClr val="000000"/>
          </a:solidFill>
        </p:spPr>
        <p:txBody>
          <a:bodyPr/>
          <a:lstStyle/>
          <a:p>
            <a:pPr algn="l"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“And there are two olive trees by it, one on the right of the bowl and the other on its left.” And I said to the angel who talked with me, “What are these, my lord?”Then the angel who talked with me answered and said to me, “Do you not know what these are?” I said, “No, my lord.” </a:t>
            </a: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0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41" name="Shape 141"/>
          <p:cNvSpPr>
            <a:spLocks noGrp="1"/>
          </p:cNvSpPr>
          <p:nvPr>
            <p:ph type="ctrTitle"/>
          </p:nvPr>
        </p:nvSpPr>
        <p:spPr>
          <a:xfrm>
            <a:off x="652834" y="481781"/>
            <a:ext cx="12054732" cy="8790038"/>
          </a:xfrm>
          <a:prstGeom prst="rect">
            <a:avLst/>
          </a:prstGeom>
          <a:solidFill>
            <a:srgbClr val="000000"/>
          </a:solidFill>
        </p:spPr>
        <p:txBody>
          <a:bodyPr/>
          <a:lstStyle/>
          <a:p>
            <a:pPr algn="l" defTabSz="457200">
              <a:defRPr sz="2800" b="1">
                <a:solidFill>
                  <a:srgbClr val="FFFFFF"/>
                </a:solidFill>
                <a:latin typeface="Arial"/>
                <a:ea typeface="Arial"/>
                <a:cs typeface="Arial"/>
                <a:sym typeface="Arial"/>
              </a:defRPr>
            </a:pPr>
            <a:endParaRPr/>
          </a:p>
          <a:p>
            <a:pPr algn="l" defTabSz="457200">
              <a:defRPr sz="2800" b="1">
                <a:solidFill>
                  <a:srgbClr val="FFFFFF"/>
                </a:solidFill>
                <a:latin typeface="Arial"/>
                <a:ea typeface="Arial"/>
                <a:cs typeface="Arial"/>
                <a:sym typeface="Arial"/>
              </a:defRPr>
            </a:pPr>
            <a:endParaRPr/>
          </a:p>
          <a:p>
            <a:pPr algn="l" defTabSz="457200">
              <a:defRPr sz="2800" b="1">
                <a:solidFill>
                  <a:srgbClr val="FFFFFF"/>
                </a:solidFill>
                <a:latin typeface="Arial"/>
                <a:ea typeface="Arial"/>
                <a:cs typeface="Arial"/>
                <a:sym typeface="Arial"/>
              </a:defRPr>
            </a:pPr>
            <a:endParaRPr/>
          </a:p>
          <a:p>
            <a:pPr algn="l" defTabSz="457200">
              <a:defRPr sz="2800" b="1">
                <a:solidFill>
                  <a:srgbClr val="FFFFFF"/>
                </a:solidFill>
                <a:latin typeface="Arial"/>
                <a:ea typeface="Arial"/>
                <a:cs typeface="Arial"/>
                <a:sym typeface="Arial"/>
              </a:defRPr>
            </a:pPr>
            <a:endParaRPr/>
          </a:p>
          <a:p>
            <a:pPr algn="l" defTabSz="457200">
              <a:defRPr sz="2800" b="1">
                <a:solidFill>
                  <a:srgbClr val="FFFFFF"/>
                </a:solidFill>
                <a:latin typeface="Arial"/>
                <a:ea typeface="Arial"/>
                <a:cs typeface="Arial"/>
                <a:sym typeface="Arial"/>
              </a:defRPr>
            </a:pPr>
            <a:endParaRPr/>
          </a:p>
          <a:p>
            <a:pPr algn="l" defTabSz="457200">
              <a:defRPr sz="2800" b="1">
                <a:solidFill>
                  <a:srgbClr val="FFFFFF"/>
                </a:solidFill>
                <a:latin typeface="Arial"/>
                <a:ea typeface="Arial"/>
                <a:cs typeface="Arial"/>
                <a:sym typeface="Arial"/>
              </a:defRPr>
            </a:pPr>
            <a:endParaRPr/>
          </a:p>
          <a:p>
            <a:pPr algn="l" defTabSz="457200">
              <a:defRPr sz="2800" b="1">
                <a:solidFill>
                  <a:srgbClr val="FFFFFF"/>
                </a:solidFill>
                <a:latin typeface="Arial"/>
                <a:ea typeface="Arial"/>
                <a:cs typeface="Arial"/>
                <a:sym typeface="Arial"/>
              </a:defRPr>
            </a:pPr>
            <a:endParaRPr/>
          </a:p>
          <a:p>
            <a:pPr algn="l" defTabSz="457200">
              <a:defRPr sz="2800" b="1">
                <a:solidFill>
                  <a:srgbClr val="FFFFFF"/>
                </a:solidFill>
                <a:latin typeface="Arial"/>
                <a:ea typeface="Arial"/>
                <a:cs typeface="Arial"/>
                <a:sym typeface="Arial"/>
              </a:defRPr>
            </a:pPr>
            <a:endParaRPr/>
          </a:p>
        </p:txBody>
      </p:sp>
      <p:pic>
        <p:nvPicPr>
          <p:cNvPr id="142" name="pasted-image.tiff"/>
          <p:cNvPicPr>
            <a:picLocks noChangeAspect="1"/>
          </p:cNvPicPr>
          <p:nvPr/>
        </p:nvPicPr>
        <p:blipFill>
          <a:blip r:embed="rId2">
            <a:extLst/>
          </a:blip>
          <a:stretch>
            <a:fillRect/>
          </a:stretch>
        </p:blipFill>
        <p:spPr>
          <a:xfrm>
            <a:off x="3175673" y="1582340"/>
            <a:ext cx="6460283" cy="7058456"/>
          </a:xfrm>
          <a:prstGeom prst="rect">
            <a:avLst/>
          </a:prstGeom>
          <a:ln w="12700">
            <a:miter lim="400000"/>
          </a:ln>
        </p:spPr>
      </p:pic>
      <p:sp>
        <p:nvSpPr>
          <p:cNvPr id="143" name="Shape 143"/>
          <p:cNvSpPr/>
          <p:nvPr/>
        </p:nvSpPr>
        <p:spPr>
          <a:xfrm>
            <a:off x="3511668" y="431800"/>
            <a:ext cx="5788343" cy="12954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defRPr sz="7500">
                <a:latin typeface="Bradley Hand ITC TT-Bold"/>
                <a:ea typeface="Bradley Hand ITC TT-Bold"/>
                <a:cs typeface="Bradley Hand ITC TT-Bold"/>
                <a:sym typeface="Bradley Hand ITC TT-Bold"/>
              </a:defRPr>
            </a:pPr>
            <a:r>
              <a:rPr>
                <a:solidFill>
                  <a:srgbClr val="FFFFFF"/>
                </a:solidFill>
              </a:rPr>
              <a:t>THE VISION</a:t>
            </a:r>
            <a:r>
              <a:t> </a:t>
            </a:r>
          </a:p>
        </p:txBody>
      </p:sp>
      <p:sp>
        <p:nvSpPr>
          <p:cNvPr id="144" name="Shape 144"/>
          <p:cNvSpPr/>
          <p:nvPr/>
        </p:nvSpPr>
        <p:spPr>
          <a:xfrm>
            <a:off x="9956800" y="4019016"/>
            <a:ext cx="1913136" cy="171556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lgn="l" defTabSz="457200">
              <a:defRPr sz="2800" b="1">
                <a:solidFill>
                  <a:srgbClr val="FFFFFF"/>
                </a:solidFill>
                <a:latin typeface="Arial"/>
                <a:ea typeface="Arial"/>
                <a:cs typeface="Arial"/>
                <a:sym typeface="Arial"/>
              </a:defRPr>
            </a:pPr>
            <a:r>
              <a:t>Olive Tree</a:t>
            </a:r>
          </a:p>
          <a:p>
            <a:pPr algn="l" defTabSz="457200">
              <a:defRPr sz="2800" b="1">
                <a:solidFill>
                  <a:srgbClr val="FFFFFF"/>
                </a:solidFill>
                <a:latin typeface="Arial"/>
                <a:ea typeface="Arial"/>
                <a:cs typeface="Arial"/>
                <a:sym typeface="Arial"/>
              </a:defRPr>
            </a:pPr>
            <a:r>
              <a:t>Anointed </a:t>
            </a:r>
          </a:p>
          <a:p>
            <a:pPr algn="l" defTabSz="457200">
              <a:defRPr sz="2800" b="1">
                <a:solidFill>
                  <a:srgbClr val="FFFFFF"/>
                </a:solidFill>
                <a:latin typeface="Arial"/>
                <a:ea typeface="Arial"/>
                <a:cs typeface="Arial"/>
                <a:sym typeface="Arial"/>
              </a:defRPr>
            </a:pPr>
            <a:r>
              <a:t>Joshua</a:t>
            </a:r>
          </a:p>
          <a:p>
            <a:pPr algn="l" defTabSz="457200">
              <a:defRPr sz="2800" b="1">
                <a:solidFill>
                  <a:srgbClr val="FFFFFF"/>
                </a:solidFill>
                <a:latin typeface="Arial"/>
                <a:ea typeface="Arial"/>
                <a:cs typeface="Arial"/>
                <a:sym typeface="Arial"/>
              </a:defRPr>
            </a:pPr>
            <a:r>
              <a:t>Priest</a:t>
            </a:r>
          </a:p>
        </p:txBody>
      </p:sp>
      <p:sp>
        <p:nvSpPr>
          <p:cNvPr id="145" name="Shape 145"/>
          <p:cNvSpPr/>
          <p:nvPr/>
        </p:nvSpPr>
        <p:spPr>
          <a:xfrm>
            <a:off x="1041400" y="4255405"/>
            <a:ext cx="2327251" cy="212196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lgn="l" defTabSz="457200">
              <a:defRPr sz="2800" b="1">
                <a:solidFill>
                  <a:srgbClr val="FFFFFF"/>
                </a:solidFill>
                <a:latin typeface="Arial"/>
                <a:ea typeface="Arial"/>
                <a:cs typeface="Arial"/>
                <a:sym typeface="Arial"/>
              </a:defRPr>
            </a:pPr>
            <a:r>
              <a:t>Olive Tree</a:t>
            </a:r>
          </a:p>
          <a:p>
            <a:pPr algn="l" defTabSz="457200">
              <a:defRPr sz="2800" b="1">
                <a:solidFill>
                  <a:srgbClr val="FFFFFF"/>
                </a:solidFill>
                <a:latin typeface="Arial"/>
                <a:ea typeface="Arial"/>
                <a:cs typeface="Arial"/>
                <a:sym typeface="Arial"/>
              </a:defRPr>
            </a:pPr>
            <a:r>
              <a:t>Anointed</a:t>
            </a:r>
          </a:p>
          <a:p>
            <a:pPr algn="l" defTabSz="457200">
              <a:defRPr sz="2800" b="1">
                <a:solidFill>
                  <a:srgbClr val="FFFFFF"/>
                </a:solidFill>
                <a:latin typeface="Arial"/>
                <a:ea typeface="Arial"/>
                <a:cs typeface="Arial"/>
                <a:sym typeface="Arial"/>
              </a:defRPr>
            </a:pPr>
            <a:r>
              <a:t>Zerubbabel  </a:t>
            </a:r>
          </a:p>
          <a:p>
            <a:pPr algn="l" defTabSz="457200">
              <a:defRPr sz="2800" b="1">
                <a:solidFill>
                  <a:srgbClr val="FFFFFF"/>
                </a:solidFill>
                <a:latin typeface="Arial"/>
                <a:ea typeface="Arial"/>
                <a:cs typeface="Arial"/>
                <a:sym typeface="Arial"/>
              </a:defRPr>
            </a:pPr>
            <a:r>
              <a:t>King</a:t>
            </a:r>
          </a:p>
        </p:txBody>
      </p:sp>
      <p:sp>
        <p:nvSpPr>
          <p:cNvPr id="146" name="Shape 146"/>
          <p:cNvSpPr/>
          <p:nvPr/>
        </p:nvSpPr>
        <p:spPr>
          <a:xfrm flipH="1" flipV="1">
            <a:off x="8634377" y="3970294"/>
            <a:ext cx="1020609" cy="1020609"/>
          </a:xfrm>
          <a:prstGeom prst="line">
            <a:avLst/>
          </a:prstGeom>
          <a:ln w="38100">
            <a:solidFill>
              <a:srgbClr val="3E231A"/>
            </a:solidFill>
            <a:miter lim="400000"/>
            <a:tailEnd type="triangle"/>
          </a:ln>
        </p:spPr>
        <p:txBody>
          <a:bodyPr lIns="50800" tIns="50800" rIns="50800" bIns="50800" anchor="ctr"/>
          <a:lstStyle/>
          <a:p>
            <a:pPr>
              <a:defRPr sz="3000"/>
            </a:pPr>
            <a:endParaRPr/>
          </a:p>
        </p:txBody>
      </p:sp>
      <p:sp>
        <p:nvSpPr>
          <p:cNvPr id="147" name="Shape 147"/>
          <p:cNvSpPr/>
          <p:nvPr/>
        </p:nvSpPr>
        <p:spPr>
          <a:xfrm flipV="1">
            <a:off x="3141133" y="3723032"/>
            <a:ext cx="1024467" cy="1517945"/>
          </a:xfrm>
          <a:prstGeom prst="line">
            <a:avLst/>
          </a:prstGeom>
          <a:ln w="38100">
            <a:solidFill>
              <a:srgbClr val="3E231A"/>
            </a:solidFill>
            <a:miter lim="400000"/>
            <a:tailEnd type="triangle"/>
          </a:ln>
        </p:spPr>
        <p:txBody>
          <a:bodyPr lIns="50800" tIns="50800" rIns="50800" bIns="50800" anchor="ctr"/>
          <a:lstStyle/>
          <a:p>
            <a:pPr>
              <a:defRPr sz="3000"/>
            </a:pPr>
            <a:endParaRPr/>
          </a:p>
        </p:txBody>
      </p:sp>
      <p:sp>
        <p:nvSpPr>
          <p:cNvPr id="148" name="Shape 148"/>
          <p:cNvSpPr/>
          <p:nvPr/>
        </p:nvSpPr>
        <p:spPr>
          <a:xfrm>
            <a:off x="5768832" y="2157904"/>
            <a:ext cx="464170" cy="464170"/>
          </a:xfrm>
          <a:prstGeom prst="line">
            <a:avLst/>
          </a:prstGeom>
          <a:ln w="38100">
            <a:solidFill>
              <a:srgbClr val="3E231A"/>
            </a:solidFill>
            <a:miter lim="400000"/>
            <a:tailEnd type="triangle"/>
          </a:ln>
        </p:spPr>
        <p:txBody>
          <a:bodyPr lIns="50800" tIns="50800" rIns="50800" bIns="50800" anchor="ctr"/>
          <a:lstStyle/>
          <a:p>
            <a:pPr>
              <a:defRPr sz="3000"/>
            </a:pPr>
            <a:endParaRPr/>
          </a:p>
        </p:txBody>
      </p:sp>
      <p:sp>
        <p:nvSpPr>
          <p:cNvPr id="157" name="Shape 157"/>
          <p:cNvSpPr/>
          <p:nvPr/>
        </p:nvSpPr>
        <p:spPr>
          <a:xfrm>
            <a:off x="5745444" y="3898415"/>
            <a:ext cx="934757" cy="1213137"/>
          </a:xfrm>
          <a:custGeom>
            <a:avLst/>
            <a:gdLst/>
            <a:ahLst/>
            <a:cxnLst>
              <a:cxn ang="0">
                <a:pos x="wd2" y="hd2"/>
              </a:cxn>
              <a:cxn ang="5400000">
                <a:pos x="wd2" y="hd2"/>
              </a:cxn>
              <a:cxn ang="10800000">
                <a:pos x="wd2" y="hd2"/>
              </a:cxn>
              <a:cxn ang="16200000">
                <a:pos x="wd2" y="hd2"/>
              </a:cxn>
            </a:cxnLst>
            <a:rect l="0" t="0" r="r" b="b"/>
            <a:pathLst>
              <a:path w="16304" h="16242" extrusionOk="0">
                <a:moveTo>
                  <a:pt x="11519" y="16242"/>
                </a:moveTo>
                <a:cubicBezTo>
                  <a:pt x="-5296" y="-4310"/>
                  <a:pt x="-3701" y="-5358"/>
                  <a:pt x="16304" y="13099"/>
                </a:cubicBezTo>
              </a:path>
            </a:pathLst>
          </a:custGeom>
          <a:ln w="38100">
            <a:solidFill>
              <a:srgbClr val="3E231A"/>
            </a:solidFill>
            <a:miter lim="400000"/>
          </a:ln>
        </p:spPr>
        <p:txBody>
          <a:bodyPr/>
          <a:lstStyle/>
          <a:p>
            <a:endParaRPr/>
          </a:p>
        </p:txBody>
      </p:sp>
      <p:sp>
        <p:nvSpPr>
          <p:cNvPr id="158" name="Shape 158"/>
          <p:cNvSpPr/>
          <p:nvPr/>
        </p:nvSpPr>
        <p:spPr>
          <a:xfrm>
            <a:off x="6179290" y="4576358"/>
            <a:ext cx="500911" cy="535194"/>
          </a:xfrm>
          <a:custGeom>
            <a:avLst/>
            <a:gdLst/>
            <a:ahLst/>
            <a:cxnLst>
              <a:cxn ang="0">
                <a:pos x="wd2" y="hd2"/>
              </a:cxn>
              <a:cxn ang="5400000">
                <a:pos x="wd2" y="hd2"/>
              </a:cxn>
              <a:cxn ang="10800000">
                <a:pos x="wd2" y="hd2"/>
              </a:cxn>
              <a:cxn ang="16200000">
                <a:pos x="wd2" y="hd2"/>
              </a:cxn>
            </a:cxnLst>
            <a:rect l="0" t="0" r="r" b="b"/>
            <a:pathLst>
              <a:path w="16646" h="16459" extrusionOk="0">
                <a:moveTo>
                  <a:pt x="7528" y="16459"/>
                </a:moveTo>
                <a:cubicBezTo>
                  <a:pt x="-4954" y="-2735"/>
                  <a:pt x="-1915" y="-5141"/>
                  <a:pt x="16646" y="9240"/>
                </a:cubicBezTo>
              </a:path>
            </a:pathLst>
          </a:custGeom>
          <a:ln w="38100">
            <a:solidFill>
              <a:srgbClr val="3E231A"/>
            </a:solidFill>
            <a:miter lim="400000"/>
          </a:ln>
        </p:spPr>
        <p:txBody>
          <a:bodyPr/>
          <a:lstStyle/>
          <a:p>
            <a:endParaRPr/>
          </a:p>
        </p:txBody>
      </p:sp>
      <p:sp>
        <p:nvSpPr>
          <p:cNvPr id="159" name="Shape 159"/>
          <p:cNvSpPr/>
          <p:nvPr/>
        </p:nvSpPr>
        <p:spPr>
          <a:xfrm>
            <a:off x="5468464" y="3162530"/>
            <a:ext cx="1211737" cy="1949022"/>
          </a:xfrm>
          <a:custGeom>
            <a:avLst/>
            <a:gdLst/>
            <a:ahLst/>
            <a:cxnLst>
              <a:cxn ang="0">
                <a:pos x="wd2" y="hd2"/>
              </a:cxn>
              <a:cxn ang="5400000">
                <a:pos x="wd2" y="hd2"/>
              </a:cxn>
              <a:cxn ang="10800000">
                <a:pos x="wd2" y="hd2"/>
              </a:cxn>
              <a:cxn ang="16200000">
                <a:pos x="wd2" y="hd2"/>
              </a:cxn>
            </a:cxnLst>
            <a:rect l="0" t="0" r="r" b="b"/>
            <a:pathLst>
              <a:path w="16259" h="16216" extrusionOk="0">
                <a:moveTo>
                  <a:pt x="12578" y="16216"/>
                </a:moveTo>
                <a:cubicBezTo>
                  <a:pt x="-5341" y="-4733"/>
                  <a:pt x="-4114" y="-5384"/>
                  <a:pt x="16259" y="14263"/>
                </a:cubicBezTo>
              </a:path>
            </a:pathLst>
          </a:custGeom>
          <a:ln w="38100">
            <a:solidFill>
              <a:srgbClr val="3E231A"/>
            </a:solidFill>
            <a:miter lim="400000"/>
          </a:ln>
        </p:spPr>
        <p:txBody>
          <a:bodyPr/>
          <a:lstStyle/>
          <a:p>
            <a:endParaRPr/>
          </a:p>
        </p:txBody>
      </p:sp>
      <p:sp>
        <p:nvSpPr>
          <p:cNvPr id="152" name="Shape 152"/>
          <p:cNvSpPr/>
          <p:nvPr/>
        </p:nvSpPr>
        <p:spPr>
          <a:xfrm flipH="1">
            <a:off x="6574300" y="2116588"/>
            <a:ext cx="546802" cy="546802"/>
          </a:xfrm>
          <a:prstGeom prst="line">
            <a:avLst/>
          </a:prstGeom>
          <a:ln w="38100">
            <a:solidFill>
              <a:srgbClr val="3E231A"/>
            </a:solidFill>
            <a:miter lim="400000"/>
            <a:tailEnd type="triangle"/>
          </a:ln>
        </p:spPr>
        <p:txBody>
          <a:bodyPr lIns="50800" tIns="50800" rIns="50800" bIns="50800" anchor="ctr"/>
          <a:lstStyle/>
          <a:p>
            <a:pPr>
              <a:defRPr sz="3000"/>
            </a:pPr>
            <a:endParaRPr/>
          </a:p>
        </p:txBody>
      </p:sp>
      <p:sp>
        <p:nvSpPr>
          <p:cNvPr id="153" name="Shape 153"/>
          <p:cNvSpPr/>
          <p:nvPr/>
        </p:nvSpPr>
        <p:spPr>
          <a:xfrm>
            <a:off x="6410706" y="3465072"/>
            <a:ext cx="900931" cy="900930"/>
          </a:xfrm>
          <a:prstGeom prst="line">
            <a:avLst/>
          </a:prstGeom>
          <a:ln w="38100">
            <a:solidFill>
              <a:srgbClr val="3E231A"/>
            </a:solidFill>
            <a:miter lim="400000"/>
            <a:tailEnd type="triangle"/>
          </a:ln>
        </p:spPr>
        <p:txBody>
          <a:bodyPr lIns="50800" tIns="50800" rIns="50800" bIns="50800" anchor="ctr"/>
          <a:lstStyle/>
          <a:p>
            <a:pPr>
              <a:defRPr sz="3000"/>
            </a:pPr>
            <a:endParaRPr/>
          </a:p>
        </p:txBody>
      </p:sp>
      <p:sp>
        <p:nvSpPr>
          <p:cNvPr id="154" name="Shape 154"/>
          <p:cNvSpPr/>
          <p:nvPr/>
        </p:nvSpPr>
        <p:spPr>
          <a:xfrm>
            <a:off x="6675539" y="3338072"/>
            <a:ext cx="1154931" cy="1154930"/>
          </a:xfrm>
          <a:prstGeom prst="line">
            <a:avLst/>
          </a:prstGeom>
          <a:ln w="38100">
            <a:solidFill>
              <a:srgbClr val="3E231A"/>
            </a:solidFill>
            <a:miter lim="400000"/>
            <a:tailEnd type="triangle"/>
          </a:ln>
        </p:spPr>
        <p:txBody>
          <a:bodyPr lIns="50800" tIns="50800" rIns="50800" bIns="50800" anchor="ctr"/>
          <a:lstStyle/>
          <a:p>
            <a:pPr>
              <a:defRPr sz="3000"/>
            </a:pPr>
            <a:endParaRPr/>
          </a:p>
        </p:txBody>
      </p:sp>
      <p:sp>
        <p:nvSpPr>
          <p:cNvPr id="155" name="Shape 155"/>
          <p:cNvSpPr/>
          <p:nvPr/>
        </p:nvSpPr>
        <p:spPr>
          <a:xfrm>
            <a:off x="6334536" y="3409582"/>
            <a:ext cx="1" cy="998440"/>
          </a:xfrm>
          <a:prstGeom prst="line">
            <a:avLst/>
          </a:prstGeom>
          <a:ln w="38100">
            <a:solidFill>
              <a:srgbClr val="3E231A"/>
            </a:solidFill>
            <a:miter lim="400000"/>
            <a:tailEnd type="triangle"/>
          </a:ln>
        </p:spPr>
        <p:txBody>
          <a:bodyPr lIns="50800" tIns="50800" rIns="50800" bIns="50800" anchor="ctr"/>
          <a:lstStyle/>
          <a:p>
            <a:pPr>
              <a:defRPr sz="3000"/>
            </a:pPr>
            <a:endParaRPr/>
          </a:p>
        </p:txBody>
      </p:sp>
      <p:sp>
        <p:nvSpPr>
          <p:cNvPr id="156" name="Shape 156"/>
          <p:cNvSpPr/>
          <p:nvPr/>
        </p:nvSpPr>
        <p:spPr>
          <a:xfrm flipH="1">
            <a:off x="4944129" y="3479879"/>
            <a:ext cx="1288793" cy="873641"/>
          </a:xfrm>
          <a:prstGeom prst="line">
            <a:avLst/>
          </a:prstGeom>
          <a:ln w="38100">
            <a:solidFill>
              <a:srgbClr val="3E231A"/>
            </a:solidFill>
            <a:miter lim="400000"/>
            <a:tailEnd type="triangle"/>
          </a:ln>
        </p:spPr>
        <p:txBody>
          <a:bodyPr lIns="50800" tIns="50800" rIns="50800" bIns="50800" anchor="ctr"/>
          <a:lstStyle/>
          <a:p>
            <a:pPr>
              <a:defRPr sz="3000"/>
            </a:pPr>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1" name="Shape 161"/>
          <p:cNvSpPr>
            <a:spLocks noGrp="1"/>
          </p:cNvSpPr>
          <p:nvPr>
            <p:ph type="ctrTitle"/>
          </p:nvPr>
        </p:nvSpPr>
        <p:spPr>
          <a:xfrm>
            <a:off x="351118" y="-1368979"/>
            <a:ext cx="11735297" cy="9595958"/>
          </a:xfrm>
          <a:prstGeom prst="rect">
            <a:avLst/>
          </a:prstGeom>
          <a:solidFill>
            <a:srgbClr val="000000"/>
          </a:solidFill>
        </p:spPr>
        <p:txBody>
          <a:bodyPr/>
          <a:lstStyle/>
          <a:p>
            <a:pPr defTabSz="350520">
              <a:defRPr sz="6720">
                <a:solidFill>
                  <a:srgbClr val="FFFFFF"/>
                </a:solidFill>
                <a:effectLst>
                  <a:outerShdw blurRad="45720" dist="7620" dir="5400000" rotWithShape="0">
                    <a:srgbClr val="000000">
                      <a:alpha val="50000"/>
                    </a:srgbClr>
                  </a:outerShdw>
                </a:effectLst>
                <a:latin typeface="Bradley Hand ITC TT-Bold"/>
                <a:ea typeface="Bradley Hand ITC TT-Bold"/>
                <a:cs typeface="Bradley Hand ITC TT-Bold"/>
                <a:sym typeface="Bradley Hand ITC TT-Bold"/>
              </a:defRPr>
            </a:pPr>
            <a:r>
              <a:t>ZECHARIAH’S VISION 4:6,7</a:t>
            </a:r>
          </a:p>
          <a:p>
            <a:pPr defTabSz="350520">
              <a:defRPr sz="5340">
                <a:solidFill>
                  <a:srgbClr val="FFFFFF"/>
                </a:solidFill>
                <a:effectLst>
                  <a:outerShdw blurRad="45720" dist="7620" dir="5400000" rotWithShape="0">
                    <a:srgbClr val="000000">
                      <a:alpha val="50000"/>
                    </a:srgbClr>
                  </a:outerShdw>
                </a:effectLst>
                <a:latin typeface="Bradley Hand ITC TT-Bold"/>
                <a:ea typeface="Bradley Hand ITC TT-Bold"/>
                <a:cs typeface="Bradley Hand ITC TT-Bold"/>
                <a:sym typeface="Bradley Hand ITC TT-Bold"/>
              </a:defRPr>
            </a:pPr>
            <a:r>
              <a:t>“Then he said to me, “This is the word of the Lord to Zerubbabel: Not by might, nor by power, but by my Spirit, says the Lord of hosts. Who are you, O great mountain? Before Zerubbabel you shall become a plain. And he shall bring forward the top stone amid shouts of ‘Grace, grace to it!’”</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p:cNvSpPr>
          <p:nvPr>
            <p:ph type="title"/>
          </p:nvPr>
        </p:nvSpPr>
        <p:spPr>
          <a:xfrm>
            <a:off x="46120" y="225425"/>
            <a:ext cx="12912560" cy="9882321"/>
          </a:xfrm>
          <a:prstGeom prst="rect">
            <a:avLst/>
          </a:prstGeom>
          <a:solidFill>
            <a:srgbClr val="000000"/>
          </a:solidFill>
        </p:spPr>
        <p:txBody>
          <a:bodyPr/>
          <a:lstStyle/>
          <a:p>
            <a:pPr defTabSz="280415">
              <a:defRPr sz="6479">
                <a:effectLst>
                  <a:outerShdw blurRad="36576" dist="6096" dir="5400000" rotWithShape="0">
                    <a:srgbClr val="000000">
                      <a:alpha val="50000"/>
                    </a:srgbClr>
                  </a:outerShdw>
                </a:effectLst>
                <a:latin typeface="Bradley Hand ITC TT-Bold"/>
                <a:ea typeface="Bradley Hand ITC TT-Bold"/>
                <a:cs typeface="Bradley Hand ITC TT-Bold"/>
                <a:sym typeface="Bradley Hand ITC TT-Bold"/>
              </a:defRPr>
            </a:pPr>
            <a:r>
              <a:t>THE MEANING OF THE </a:t>
            </a:r>
          </a:p>
          <a:p>
            <a:pPr defTabSz="280415">
              <a:defRPr sz="6479">
                <a:effectLst>
                  <a:outerShdw blurRad="36576" dist="6096" dir="5400000" rotWithShape="0">
                    <a:srgbClr val="000000">
                      <a:alpha val="50000"/>
                    </a:srgbClr>
                  </a:outerShdw>
                </a:effectLst>
                <a:latin typeface="Bradley Hand ITC TT-Bold"/>
                <a:ea typeface="Bradley Hand ITC TT-Bold"/>
                <a:cs typeface="Bradley Hand ITC TT-Bold"/>
                <a:sym typeface="Bradley Hand ITC TT-Bold"/>
              </a:defRPr>
            </a:pPr>
            <a:r>
              <a:t>VISION-Vs 6,7</a:t>
            </a:r>
          </a:p>
          <a:p>
            <a:pPr defTabSz="280415">
              <a:defRPr sz="6479">
                <a:effectLst>
                  <a:outerShdw blurRad="36576" dist="6096" dir="5400000" rotWithShape="0">
                    <a:srgbClr val="000000">
                      <a:alpha val="50000"/>
                    </a:srgbClr>
                  </a:outerShdw>
                </a:effectLst>
                <a:latin typeface="Bradley Hand ITC TT-Bold"/>
                <a:ea typeface="Bradley Hand ITC TT-Bold"/>
                <a:cs typeface="Bradley Hand ITC TT-Bold"/>
                <a:sym typeface="Bradley Hand ITC TT-Bold"/>
              </a:defRPr>
            </a:pPr>
            <a:r>
              <a:t>The Word of the Lord was intended </a:t>
            </a:r>
          </a:p>
          <a:p>
            <a:pPr defTabSz="280415">
              <a:defRPr sz="6479">
                <a:effectLst>
                  <a:outerShdw blurRad="36576" dist="6096" dir="5400000" rotWithShape="0">
                    <a:srgbClr val="000000">
                      <a:alpha val="50000"/>
                    </a:srgbClr>
                  </a:outerShdw>
                </a:effectLst>
                <a:latin typeface="Bradley Hand ITC TT-Bold"/>
                <a:ea typeface="Bradley Hand ITC TT-Bold"/>
                <a:cs typeface="Bradley Hand ITC TT-Bold"/>
                <a:sym typeface="Bradley Hand ITC TT-Bold"/>
              </a:defRPr>
            </a:pPr>
            <a:r>
              <a:t>for  Zerubbabel</a:t>
            </a:r>
          </a:p>
          <a:p>
            <a:pPr defTabSz="280415">
              <a:defRPr sz="3216">
                <a:effectLst>
                  <a:outerShdw blurRad="36576" dist="6096"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80415">
              <a:defRPr sz="6479">
                <a:effectLst>
                  <a:outerShdw blurRad="36576" dist="6096" dir="5400000" rotWithShape="0">
                    <a:srgbClr val="000000">
                      <a:alpha val="50000"/>
                    </a:srgbClr>
                  </a:outerShdw>
                </a:effectLst>
                <a:latin typeface="Bradley Hand ITC TT-Bold"/>
                <a:ea typeface="Bradley Hand ITC TT-Bold"/>
                <a:cs typeface="Bradley Hand ITC TT-Bold"/>
                <a:sym typeface="Bradley Hand ITC TT-Bold"/>
              </a:defRPr>
            </a:pPr>
            <a:r>
              <a:t>The Promise of God was: </a:t>
            </a:r>
          </a:p>
          <a:p>
            <a:pPr defTabSz="280415">
              <a:defRPr sz="6479">
                <a:effectLst>
                  <a:outerShdw blurRad="36576" dist="6096" dir="5400000" rotWithShape="0">
                    <a:srgbClr val="000000">
                      <a:alpha val="50000"/>
                    </a:srgbClr>
                  </a:outerShdw>
                </a:effectLst>
                <a:latin typeface="Bradley Hand ITC TT-Bold"/>
                <a:ea typeface="Bradley Hand ITC TT-Bold"/>
                <a:cs typeface="Bradley Hand ITC TT-Bold"/>
                <a:sym typeface="Bradley Hand ITC TT-Bold"/>
              </a:defRPr>
            </a:pPr>
            <a:r>
              <a:t>“Not by might, nor by power but by my Spirit,  says the Lord of hosts.”</a:t>
            </a:r>
          </a:p>
          <a:p>
            <a:pPr defTabSz="280415">
              <a:defRPr sz="6479">
                <a:effectLst>
                  <a:outerShdw blurRad="36576" dist="6096" dir="5400000" rotWithShape="0">
                    <a:srgbClr val="000000">
                      <a:alpha val="50000"/>
                    </a:srgbClr>
                  </a:outerShdw>
                </a:effectLst>
                <a:latin typeface="Bradley Hand ITC TT-Bold"/>
                <a:ea typeface="Bradley Hand ITC TT-Bold"/>
                <a:cs typeface="Bradley Hand ITC TT-Bold"/>
                <a:sym typeface="Bradley Hand ITC TT-Bold"/>
              </a:defRPr>
            </a:pPr>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a:spLocks noGrp="1"/>
          </p:cNvSpPr>
          <p:nvPr>
            <p:ph type="title"/>
          </p:nvPr>
        </p:nvSpPr>
        <p:spPr>
          <a:xfrm>
            <a:off x="487709" y="-155575"/>
            <a:ext cx="11775382" cy="8820150"/>
          </a:xfrm>
          <a:prstGeom prst="rect">
            <a:avLst/>
          </a:prstGeom>
          <a:solidFill>
            <a:srgbClr val="000000"/>
          </a:solidFill>
        </p:spPr>
        <p:txBody>
          <a:bodyPr/>
          <a:lstStyle/>
          <a:p>
            <a:pPr defTabSz="457200">
              <a:defRPr sz="8600">
                <a:latin typeface="Bradley Hand ITC TT-Bold"/>
                <a:ea typeface="Bradley Hand ITC TT-Bold"/>
                <a:cs typeface="Bradley Hand ITC TT-Bold"/>
                <a:sym typeface="Bradley Hand ITC TT-Bold"/>
              </a:defRPr>
            </a:pPr>
            <a:r>
              <a:t>“What then shall we say to these things? </a:t>
            </a:r>
          </a:p>
          <a:p>
            <a:pPr defTabSz="457200">
              <a:defRPr sz="8600">
                <a:latin typeface="Bradley Hand ITC TT-Bold"/>
                <a:ea typeface="Bradley Hand ITC TT-Bold"/>
                <a:cs typeface="Bradley Hand ITC TT-Bold"/>
                <a:sym typeface="Bradley Hand ITC TT-Bold"/>
              </a:defRPr>
            </a:pPr>
            <a:r>
              <a:t>If God is for us, </a:t>
            </a:r>
          </a:p>
          <a:p>
            <a:pPr defTabSz="457200">
              <a:defRPr sz="8600">
                <a:latin typeface="Bradley Hand ITC TT-Bold"/>
                <a:ea typeface="Bradley Hand ITC TT-Bold"/>
                <a:cs typeface="Bradley Hand ITC TT-Bold"/>
                <a:sym typeface="Bradley Hand ITC TT-Bold"/>
              </a:defRPr>
            </a:pPr>
            <a:r>
              <a:t>who can be against us?”</a:t>
            </a:r>
          </a:p>
          <a:p>
            <a:pPr defTabSz="457200">
              <a:defRPr sz="8600">
                <a:latin typeface="Bradley Hand ITC TT-Bold"/>
                <a:ea typeface="Bradley Hand ITC TT-Bold"/>
                <a:cs typeface="Bradley Hand ITC TT-Bold"/>
                <a:sym typeface="Bradley Hand ITC TT-Bold"/>
              </a:defRPr>
            </a:pPr>
            <a:r>
              <a:t>Romans 8:31 </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title"/>
          </p:nvPr>
        </p:nvSpPr>
        <p:spPr>
          <a:xfrm>
            <a:off x="117475" y="466725"/>
            <a:ext cx="12769851" cy="8820150"/>
          </a:xfrm>
          <a:prstGeom prst="rect">
            <a:avLst/>
          </a:prstGeom>
          <a:solidFill>
            <a:srgbClr val="000000"/>
          </a:solidFill>
        </p:spPr>
        <p:txBody>
          <a:bodyPr/>
          <a:lstStyle/>
          <a:p>
            <a:pPr defTabSz="233679">
              <a:defRPr sz="644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“Little children, </a:t>
            </a:r>
          </a:p>
          <a:p>
            <a:pPr defTabSz="233679">
              <a:defRPr sz="644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you are from God </a:t>
            </a:r>
          </a:p>
          <a:p>
            <a:pPr defTabSz="233679">
              <a:defRPr sz="644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and have overcome them, </a:t>
            </a:r>
          </a:p>
          <a:p>
            <a:pPr defTabSz="233679">
              <a:defRPr sz="644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for he who is in you is </a:t>
            </a:r>
          </a:p>
          <a:p>
            <a:pPr defTabSz="233679">
              <a:defRPr sz="644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greater than he who is </a:t>
            </a:r>
          </a:p>
          <a:p>
            <a:pPr defTabSz="233679">
              <a:defRPr sz="644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in the world.”</a:t>
            </a:r>
          </a:p>
          <a:p>
            <a:pPr defTabSz="233679">
              <a:defRPr sz="644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I John 4:4</a:t>
            </a:r>
          </a:p>
          <a:p>
            <a:pPr defTabSz="233679">
              <a:defRPr sz="644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644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a:spLocks noGrp="1"/>
          </p:cNvSpPr>
          <p:nvPr>
            <p:ph type="title"/>
          </p:nvPr>
        </p:nvSpPr>
        <p:spPr>
          <a:xfrm>
            <a:off x="321865" y="-678657"/>
            <a:ext cx="12361069" cy="10196514"/>
          </a:xfrm>
          <a:prstGeom prst="rect">
            <a:avLst/>
          </a:prstGeom>
        </p:spPr>
        <p:txBody>
          <a:bodyPr/>
          <a:lstStyle/>
          <a:p>
            <a:pPr defTabSz="455675">
              <a:defRPr sz="4835">
                <a:effectLst>
                  <a:outerShdw blurRad="59435" dist="9906" dir="5400000" rotWithShape="0">
                    <a:srgbClr val="000000">
                      <a:alpha val="50000"/>
                    </a:srgbClr>
                  </a:outerShdw>
                </a:effectLst>
                <a:latin typeface="Bradley Hand ITC TT-Bold"/>
                <a:ea typeface="Bradley Hand ITC TT-Bold"/>
                <a:cs typeface="Bradley Hand ITC TT-Bold"/>
                <a:sym typeface="Bradley Hand ITC TT-Bold"/>
              </a:defRPr>
            </a:pPr>
            <a:r>
              <a:t>THE SPIRITUAL SYMBOLS OF THE VISION</a:t>
            </a:r>
          </a:p>
          <a:p>
            <a:pPr marL="434039" indent="-434039" algn="l" defTabSz="455675">
              <a:buSzPct val="125000"/>
              <a:defRPr sz="4835">
                <a:effectLst>
                  <a:outerShdw blurRad="59435" dist="9906" dir="5400000" rotWithShape="0">
                    <a:srgbClr val="000000">
                      <a:alpha val="50000"/>
                    </a:srgbClr>
                  </a:outerShdw>
                </a:effectLst>
                <a:latin typeface="Bradley Hand ITC TT-Bold"/>
                <a:ea typeface="Bradley Hand ITC TT-Bold"/>
                <a:cs typeface="Bradley Hand ITC TT-Bold"/>
                <a:sym typeface="Bradley Hand ITC TT-Bold"/>
              </a:defRPr>
            </a:pPr>
            <a:r>
              <a:t>The Golden Lamp Stand Represented the Light of God</a:t>
            </a:r>
          </a:p>
          <a:p>
            <a:pPr defTabSz="455675">
              <a:defRPr sz="4835">
                <a:effectLst>
                  <a:outerShdw blurRad="59435" dist="9906" dir="5400000" rotWithShape="0">
                    <a:srgbClr val="000000">
                      <a:alpha val="50000"/>
                    </a:srgbClr>
                  </a:outerShdw>
                </a:effectLst>
                <a:latin typeface="Bradley Hand ITC TT-Bold"/>
                <a:ea typeface="Bradley Hand ITC TT-Bold"/>
                <a:cs typeface="Bradley Hand ITC TT-Bold"/>
                <a:sym typeface="Bradley Hand ITC TT-Bold"/>
              </a:defRPr>
            </a:pPr>
            <a:r>
              <a:t>“You are the light of the world. A city set </a:t>
            </a:r>
          </a:p>
          <a:p>
            <a:pPr defTabSz="455675">
              <a:defRPr sz="4835">
                <a:effectLst>
                  <a:outerShdw blurRad="59435" dist="9906" dir="5400000" rotWithShape="0">
                    <a:srgbClr val="000000">
                      <a:alpha val="50000"/>
                    </a:srgbClr>
                  </a:outerShdw>
                </a:effectLst>
                <a:latin typeface="Bradley Hand ITC TT-Bold"/>
                <a:ea typeface="Bradley Hand ITC TT-Bold"/>
                <a:cs typeface="Bradley Hand ITC TT-Bold"/>
                <a:sym typeface="Bradley Hand ITC TT-Bold"/>
              </a:defRPr>
            </a:pPr>
            <a:r>
              <a:t>on a hill cannot be hidden. Nor do people light a lamp and put it under a basket, but on a stand, and it gives light to all in the house. In the same way, let your light shine before others, so that they may see your </a:t>
            </a:r>
          </a:p>
          <a:p>
            <a:pPr defTabSz="455675">
              <a:defRPr sz="4835">
                <a:effectLst>
                  <a:outerShdw blurRad="59435" dist="9906" dir="5400000" rotWithShape="0">
                    <a:srgbClr val="000000">
                      <a:alpha val="50000"/>
                    </a:srgbClr>
                  </a:outerShdw>
                </a:effectLst>
                <a:latin typeface="Bradley Hand ITC TT-Bold"/>
                <a:ea typeface="Bradley Hand ITC TT-Bold"/>
                <a:cs typeface="Bradley Hand ITC TT-Bold"/>
                <a:sym typeface="Bradley Hand ITC TT-Bold"/>
              </a:defRPr>
            </a:pPr>
            <a:r>
              <a:t>good works and give glory </a:t>
            </a:r>
          </a:p>
          <a:p>
            <a:pPr defTabSz="455675">
              <a:defRPr sz="4835">
                <a:effectLst>
                  <a:outerShdw blurRad="59435" dist="9906" dir="5400000" rotWithShape="0">
                    <a:srgbClr val="000000">
                      <a:alpha val="50000"/>
                    </a:srgbClr>
                  </a:outerShdw>
                </a:effectLst>
                <a:latin typeface="Bradley Hand ITC TT-Bold"/>
                <a:ea typeface="Bradley Hand ITC TT-Bold"/>
                <a:cs typeface="Bradley Hand ITC TT-Bold"/>
                <a:sym typeface="Bradley Hand ITC TT-Bold"/>
              </a:defRPr>
            </a:pPr>
            <a:r>
              <a:t>to your Father who is in heaven.” </a:t>
            </a:r>
          </a:p>
          <a:p>
            <a:pPr defTabSz="455675">
              <a:defRPr sz="4835">
                <a:effectLst>
                  <a:outerShdw blurRad="59435" dist="9906" dir="5400000" rotWithShape="0">
                    <a:srgbClr val="000000">
                      <a:alpha val="50000"/>
                    </a:srgbClr>
                  </a:outerShdw>
                </a:effectLst>
                <a:latin typeface="Bradley Hand ITC TT-Bold"/>
                <a:ea typeface="Bradley Hand ITC TT-Bold"/>
                <a:cs typeface="Bradley Hand ITC TT-Bold"/>
                <a:sym typeface="Bradley Hand ITC TT-Bold"/>
              </a:defRPr>
            </a:pPr>
            <a:r>
              <a:t>(Matthew 5:14-16)</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Shape 171"/>
          <p:cNvSpPr>
            <a:spLocks noGrp="1"/>
          </p:cNvSpPr>
          <p:nvPr>
            <p:ph type="title"/>
          </p:nvPr>
        </p:nvSpPr>
        <p:spPr>
          <a:xfrm>
            <a:off x="445343" y="374302"/>
            <a:ext cx="12226678" cy="9188600"/>
          </a:xfrm>
          <a:prstGeom prst="rect">
            <a:avLst/>
          </a:prstGeom>
        </p:spPr>
        <p:txBody>
          <a:bodyPr/>
          <a:lstStyle/>
          <a:p>
            <a:pPr marL="450733" indent="-450733" algn="l" defTabSz="473201">
              <a:buSzPct val="125000"/>
              <a:buChar char="•"/>
              <a:defRPr sz="8100">
                <a:effectLst>
                  <a:outerShdw blurRad="61722" dist="10287" dir="5400000" rotWithShape="0">
                    <a:srgbClr val="000000">
                      <a:alpha val="50000"/>
                    </a:srgbClr>
                  </a:outerShdw>
                </a:effectLst>
                <a:latin typeface="Bradley Hand ITC TT-Bold"/>
                <a:ea typeface="Bradley Hand ITC TT-Bold"/>
                <a:cs typeface="Bradley Hand ITC TT-Bold"/>
                <a:sym typeface="Bradley Hand ITC TT-Bold"/>
              </a:defRPr>
            </a:pPr>
            <a:r>
              <a:t>The Olive Oil Represented the Ministry of the Holy Spirit</a:t>
            </a:r>
          </a:p>
          <a:p>
            <a:pPr algn="l" defTabSz="473201">
              <a:defRPr sz="8100">
                <a:effectLst>
                  <a:outerShdw blurRad="61722" dist="10287" dir="5400000" rotWithShape="0">
                    <a:srgbClr val="000000">
                      <a:alpha val="50000"/>
                    </a:srgbClr>
                  </a:outerShdw>
                </a:effectLst>
                <a:latin typeface="Bradley Hand ITC TT-Bold"/>
                <a:ea typeface="Bradley Hand ITC TT-Bold"/>
                <a:cs typeface="Bradley Hand ITC TT-Bold"/>
                <a:sym typeface="Bradley Hand ITC TT-Bold"/>
              </a:defRPr>
            </a:pPr>
            <a:endParaRPr/>
          </a:p>
          <a:p>
            <a:pPr marL="450733" indent="-450733" algn="l" defTabSz="473201">
              <a:buSzPct val="125000"/>
              <a:defRPr sz="8100">
                <a:effectLst>
                  <a:outerShdw blurRad="61722" dist="10287" dir="5400000" rotWithShape="0">
                    <a:srgbClr val="000000">
                      <a:alpha val="50000"/>
                    </a:srgbClr>
                  </a:outerShdw>
                </a:effectLst>
                <a:latin typeface="Bradley Hand ITC TT-Bold"/>
                <a:ea typeface="Bradley Hand ITC TT-Bold"/>
                <a:cs typeface="Bradley Hand ITC TT-Bold"/>
                <a:sym typeface="Bradley Hand ITC TT-Bold"/>
              </a:defRPr>
            </a:pPr>
            <a:r>
              <a:t>The Two Olive Trees Represented Zerubbabel &amp; Joshua</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p:cNvSpPr>
          <p:nvPr>
            <p:ph type="title"/>
          </p:nvPr>
        </p:nvSpPr>
        <p:spPr>
          <a:xfrm>
            <a:off x="181322" y="175517"/>
            <a:ext cx="11981756" cy="7442995"/>
          </a:xfrm>
          <a:prstGeom prst="rect">
            <a:avLst/>
          </a:prstGeom>
        </p:spPr>
        <p:txBody>
          <a:bodyPr/>
          <a:lstStyle/>
          <a:p>
            <a:pPr defTabSz="457200">
              <a:defRPr sz="10400">
                <a:latin typeface="Bradley Hand ITC TT-Bold"/>
                <a:ea typeface="Bradley Hand ITC TT-Bold"/>
                <a:cs typeface="Bradley Hand ITC TT-Bold"/>
                <a:sym typeface="Bradley Hand ITC TT-Bold"/>
              </a:defRPr>
            </a:pPr>
            <a:r>
              <a:t>All Jerusalem will shout “Grace, grace to “The top stone” of the Temple!”</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title"/>
          </p:nvPr>
        </p:nvSpPr>
        <p:spPr>
          <a:xfrm>
            <a:off x="341114" y="604639"/>
            <a:ext cx="12322572" cy="8848577"/>
          </a:xfrm>
          <a:prstGeom prst="rect">
            <a:avLst/>
          </a:prstGeom>
        </p:spPr>
        <p:txBody>
          <a:bodyPr/>
          <a:lstStyle/>
          <a:p>
            <a:pPr defTabSz="473201">
              <a:defRPr sz="10935">
                <a:effectLst>
                  <a:outerShdw blurRad="61722" dist="10287" dir="5400000" rotWithShape="0">
                    <a:srgbClr val="000000">
                      <a:alpha val="50000"/>
                    </a:srgbClr>
                  </a:outerShdw>
                </a:effectLst>
                <a:latin typeface="Bradley Hand ITC TT-Bold"/>
                <a:ea typeface="Bradley Hand ITC TT-Bold"/>
                <a:cs typeface="Bradley Hand ITC TT-Bold"/>
                <a:sym typeface="Bradley Hand ITC TT-Bold"/>
              </a:defRPr>
            </a:pPr>
            <a:r>
              <a:t>“Not by might, nor by power but by my Spirit,  says the Lord of hosts.”</a:t>
            </a:r>
          </a:p>
          <a:p>
            <a:pPr defTabSz="473201">
              <a:defRPr sz="10935">
                <a:effectLst>
                  <a:outerShdw blurRad="61722" dist="10287" dir="5400000" rotWithShape="0">
                    <a:srgbClr val="000000">
                      <a:alpha val="50000"/>
                    </a:srgbClr>
                  </a:outerShdw>
                </a:effectLst>
                <a:latin typeface="Bradley Hand ITC TT-Bold"/>
                <a:ea typeface="Bradley Hand ITC TT-Bold"/>
                <a:cs typeface="Bradley Hand ITC TT-Bold"/>
                <a:sym typeface="Bradley Hand ITC TT-Bold"/>
              </a:defRPr>
            </a:pPr>
            <a:r>
              <a:t>Zachariah 4:6</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p:cNvSpPr>
          <p:nvPr>
            <p:ph type="title"/>
          </p:nvPr>
        </p:nvSpPr>
        <p:spPr>
          <a:xfrm>
            <a:off x="291322" y="692249"/>
            <a:ext cx="12422155" cy="9181902"/>
          </a:xfrm>
          <a:prstGeom prst="rect">
            <a:avLst/>
          </a:prstGeom>
          <a:solidFill>
            <a:srgbClr val="000000"/>
          </a:solidFill>
        </p:spPr>
        <p:txBody>
          <a:bodyPr/>
          <a:lstStyle/>
          <a:p>
            <a:pPr defTabSz="303783">
              <a:defRPr sz="6811">
                <a:effectLst>
                  <a:outerShdw blurRad="39624" dist="6604" dir="5400000" rotWithShape="0">
                    <a:srgbClr val="000000">
                      <a:alpha val="50000"/>
                    </a:srgbClr>
                  </a:outerShdw>
                </a:effectLst>
                <a:latin typeface="Bradley Hand ITC TT-Bold"/>
                <a:ea typeface="Bradley Hand ITC TT-Bold"/>
                <a:cs typeface="Bradley Hand ITC TT-Bold"/>
                <a:sym typeface="Bradley Hand ITC TT-Bold"/>
              </a:defRPr>
            </a:pPr>
            <a:r>
              <a:t>THE APPLICATION</a:t>
            </a:r>
          </a:p>
          <a:p>
            <a:pPr defTabSz="303783">
              <a:defRPr sz="3796">
                <a:effectLst>
                  <a:outerShdw blurRad="39624" dist="6604" dir="5400000" rotWithShape="0">
                    <a:srgbClr val="000000">
                      <a:alpha val="50000"/>
                    </a:srgbClr>
                  </a:outerShdw>
                </a:effectLst>
                <a:latin typeface="Bradley Hand ITC TT-Bold"/>
                <a:ea typeface="Bradley Hand ITC TT-Bold"/>
                <a:cs typeface="Bradley Hand ITC TT-Bold"/>
                <a:sym typeface="Bradley Hand ITC TT-Bold"/>
              </a:defRPr>
            </a:pPr>
            <a:endParaRPr/>
          </a:p>
          <a:p>
            <a:pPr marL="675172" indent="-675172" algn="l" defTabSz="303783">
              <a:buSzPct val="125000"/>
              <a:defRPr sz="5460">
                <a:effectLst>
                  <a:outerShdw blurRad="39624" dist="6604" dir="5400000" rotWithShape="0">
                    <a:srgbClr val="000000">
                      <a:alpha val="50000"/>
                    </a:srgbClr>
                  </a:outerShdw>
                </a:effectLst>
                <a:latin typeface="Bradley Hand ITC TT-Bold"/>
                <a:ea typeface="Bradley Hand ITC TT-Bold"/>
                <a:cs typeface="Bradley Hand ITC TT-Bold"/>
                <a:sym typeface="Bradley Hand ITC TT-Bold"/>
              </a:defRPr>
            </a:pPr>
            <a:r>
              <a:t>To personally know the Holy Spirit is to enjoy intimate fellowship with God.</a:t>
            </a:r>
          </a:p>
          <a:p>
            <a:pPr lvl="5" indent="594359" defTabSz="237743">
              <a:defRPr sz="5460">
                <a:solidFill>
                  <a:srgbClr val="FFFFFF"/>
                </a:solidFill>
                <a:uFill>
                  <a:solidFill>
                    <a:srgbClr val="000000"/>
                  </a:solidFill>
                </a:uFill>
                <a:latin typeface="Bradley Hand ITC TT-Bold"/>
                <a:ea typeface="Bradley Hand ITC TT-Bold"/>
                <a:cs typeface="Bradley Hand ITC TT-Bold"/>
                <a:sym typeface="Bradley Hand ITC TT-Bold"/>
              </a:defRPr>
            </a:pPr>
            <a:endParaRPr/>
          </a:p>
          <a:p>
            <a:pPr marL="59435" indent="-59435" algn="l" defTabSz="237743">
              <a:buSzPct val="100000"/>
              <a:defRPr sz="5460">
                <a:uFill>
                  <a:solidFill>
                    <a:srgbClr val="000000"/>
                  </a:solidFill>
                </a:uFill>
                <a:latin typeface="Bradley Hand ITC TT-Bold"/>
                <a:ea typeface="Bradley Hand ITC TT-Bold"/>
                <a:cs typeface="Bradley Hand ITC TT-Bold"/>
                <a:sym typeface="Bradley Hand ITC TT-Bold"/>
              </a:defRPr>
            </a:pPr>
            <a:r>
              <a:t>  To be well-acquainted with the Holy Spirit is to know the will of God for us</a:t>
            </a:r>
          </a:p>
          <a:p>
            <a:pPr defTabSz="303783">
              <a:defRPr sz="3380">
                <a:effectLst>
                  <a:outerShdw blurRad="39624" dist="6604"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303783">
              <a:defRPr sz="3380">
                <a:effectLst>
                  <a:outerShdw blurRad="39624" dist="6604"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303783">
              <a:defRPr sz="3380">
                <a:effectLst>
                  <a:outerShdw blurRad="39624" dist="6604" dir="5400000" rotWithShape="0">
                    <a:srgbClr val="000000">
                      <a:alpha val="50000"/>
                    </a:srgbClr>
                  </a:outerShdw>
                </a:effectLst>
                <a:latin typeface="Bradley Hand ITC TT-Bold"/>
                <a:ea typeface="Bradley Hand ITC TT-Bold"/>
                <a:cs typeface="Bradley Hand ITC TT-Bold"/>
                <a:sym typeface="Bradley Hand ITC TT-Bold"/>
              </a:defRPr>
            </a:pPr>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a:spLocks noGrp="1"/>
          </p:cNvSpPr>
          <p:nvPr>
            <p:ph type="title"/>
          </p:nvPr>
        </p:nvSpPr>
        <p:spPr>
          <a:xfrm>
            <a:off x="434032" y="167778"/>
            <a:ext cx="12136737" cy="9033422"/>
          </a:xfrm>
          <a:prstGeom prst="rect">
            <a:avLst/>
          </a:prstGeom>
        </p:spPr>
        <p:txBody>
          <a:bodyPr/>
          <a:lstStyle/>
          <a:p>
            <a:pPr marL="129470" indent="-129470" algn="l" defTabSz="406908">
              <a:buSzPct val="100000"/>
              <a:buChar char="•"/>
              <a:defRPr sz="9345">
                <a:latin typeface="Bradley Hand ITC TT-Bold"/>
                <a:ea typeface="Bradley Hand ITC TT-Bold"/>
                <a:cs typeface="Bradley Hand ITC TT-Bold"/>
                <a:sym typeface="Bradley Hand ITC TT-Bold"/>
              </a:defRPr>
            </a:pPr>
            <a:r>
              <a:t>Never overestimate the size of the mountains that stand in our way.</a:t>
            </a:r>
          </a:p>
          <a:p>
            <a:pPr algn="l" defTabSz="406908">
              <a:defRPr sz="5340">
                <a:latin typeface="Bradley Hand ITC TT-Bold"/>
                <a:ea typeface="Bradley Hand ITC TT-Bold"/>
                <a:cs typeface="Bradley Hand ITC TT-Bold"/>
                <a:sym typeface="Bradley Hand ITC TT-Bold"/>
              </a:defRPr>
            </a:pPr>
            <a:endParaRPr/>
          </a:p>
          <a:p>
            <a:pPr marL="129470" indent="-129470" algn="l" defTabSz="406908">
              <a:buSzPct val="100000"/>
              <a:defRPr sz="9345">
                <a:latin typeface="Bradley Hand ITC TT-Bold"/>
                <a:ea typeface="Bradley Hand ITC TT-Bold"/>
                <a:cs typeface="Bradley Hand ITC TT-Bold"/>
                <a:sym typeface="Bradley Hand ITC TT-Bold"/>
              </a:defRPr>
            </a:pPr>
            <a:r>
              <a:t> Never underestimate God’s might and power</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p:cNvSpPr>
          <p:nvPr>
            <p:ph type="title"/>
          </p:nvPr>
        </p:nvSpPr>
        <p:spPr>
          <a:xfrm>
            <a:off x="470420" y="181636"/>
            <a:ext cx="12063960" cy="8780728"/>
          </a:xfrm>
          <a:prstGeom prst="rect">
            <a:avLst/>
          </a:prstGeom>
          <a:solidFill>
            <a:srgbClr val="000000"/>
          </a:solidFill>
        </p:spPr>
        <p:txBody>
          <a:bodyPr/>
          <a:lstStyle/>
          <a:p>
            <a:pPr marL="107649" indent="-107649" algn="l" defTabSz="338327">
              <a:buSzPct val="100000"/>
              <a:buChar char="•"/>
              <a:defRPr sz="7326">
                <a:latin typeface="Bradley Hand ITC TT-Bold"/>
                <a:ea typeface="Bradley Hand ITC TT-Bold"/>
                <a:cs typeface="Bradley Hand ITC TT-Bold"/>
                <a:sym typeface="Bradley Hand ITC TT-Bold"/>
              </a:defRPr>
            </a:pPr>
            <a:r>
              <a:t>Our success doesn’t depend upon our might or power but only the might and power of the Holy Spirit.</a:t>
            </a:r>
          </a:p>
          <a:p>
            <a:pPr algn="l" defTabSz="338327">
              <a:defRPr sz="2960">
                <a:latin typeface="Bradley Hand ITC TT-Bold"/>
                <a:ea typeface="Bradley Hand ITC TT-Bold"/>
                <a:cs typeface="Bradley Hand ITC TT-Bold"/>
                <a:sym typeface="Bradley Hand ITC TT-Bold"/>
              </a:defRPr>
            </a:pPr>
            <a:endParaRPr/>
          </a:p>
          <a:p>
            <a:pPr marL="107649" indent="-107649" algn="l" defTabSz="338327">
              <a:buSzPct val="100000"/>
              <a:defRPr sz="7326">
                <a:latin typeface="Bradley Hand ITC TT-Bold"/>
                <a:ea typeface="Bradley Hand ITC TT-Bold"/>
                <a:cs typeface="Bradley Hand ITC TT-Bold"/>
                <a:sym typeface="Bradley Hand ITC TT-Bold"/>
              </a:defRPr>
            </a:pPr>
            <a:r>
              <a:t>God’s work done in God’s way will never lack God’s provision and power</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p:cNvSpPr>
          <p:nvPr>
            <p:ph type="title"/>
          </p:nvPr>
        </p:nvSpPr>
        <p:spPr>
          <a:xfrm>
            <a:off x="167553" y="442449"/>
            <a:ext cx="12302133" cy="8868702"/>
          </a:xfrm>
          <a:prstGeom prst="rect">
            <a:avLst/>
          </a:prstGeom>
          <a:solidFill>
            <a:srgbClr val="000000"/>
          </a:solidFill>
        </p:spPr>
        <p:txBody>
          <a:bodyPr/>
          <a:lstStyle/>
          <a:p>
            <a:pPr marL="88010" indent="-88010" algn="l" defTabSz="352043">
              <a:buSzPct val="100000"/>
              <a:buChar char="•"/>
              <a:defRPr sz="7776">
                <a:latin typeface="Bradley Hand ITC TT-Bold"/>
                <a:ea typeface="Bradley Hand ITC TT-Bold"/>
                <a:cs typeface="Bradley Hand ITC TT-Bold"/>
                <a:sym typeface="Bradley Hand ITC TT-Bold"/>
              </a:defRPr>
            </a:pPr>
            <a:r>
              <a:t>Broken dreams and lives can be healed by the power of the Holy Spirit.</a:t>
            </a:r>
          </a:p>
          <a:p>
            <a:pPr algn="l" defTabSz="352043">
              <a:defRPr sz="4235">
                <a:latin typeface="Bradley Hand ITC TT-Bold"/>
                <a:ea typeface="Bradley Hand ITC TT-Bold"/>
                <a:cs typeface="Bradley Hand ITC TT-Bold"/>
                <a:sym typeface="Bradley Hand ITC TT-Bold"/>
              </a:defRPr>
            </a:pPr>
            <a:endParaRPr/>
          </a:p>
          <a:p>
            <a:pPr marL="88010" indent="-88010" algn="l" defTabSz="352043">
              <a:buSzPct val="100000"/>
              <a:defRPr sz="7776">
                <a:latin typeface="Bradley Hand ITC TT-Bold"/>
                <a:ea typeface="Bradley Hand ITC TT-Bold"/>
                <a:cs typeface="Bradley Hand ITC TT-Bold"/>
                <a:sym typeface="Bradley Hand ITC TT-Bold"/>
              </a:defRPr>
            </a:pPr>
            <a:r>
              <a:t>May His grace empower each of us to do great things for God’s glory. Why Not?</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p:cNvSpPr>
          <p:nvPr>
            <p:ph type="title"/>
          </p:nvPr>
        </p:nvSpPr>
        <p:spPr>
          <a:xfrm>
            <a:off x="556154" y="504295"/>
            <a:ext cx="11892492" cy="8745010"/>
          </a:xfrm>
          <a:prstGeom prst="rect">
            <a:avLst/>
          </a:prstGeom>
          <a:solidFill>
            <a:srgbClr val="000000"/>
          </a:solidFill>
        </p:spPr>
        <p:txBody>
          <a:bodyPr/>
          <a:lstStyle/>
          <a:p>
            <a:pPr defTabSz="429768">
              <a:defRPr sz="11092">
                <a:latin typeface="Bradley Hand ITC TT-Bold"/>
                <a:ea typeface="Bradley Hand ITC TT-Bold"/>
                <a:cs typeface="Bradley Hand ITC TT-Bold"/>
                <a:sym typeface="Bradley Hand ITC TT-Bold"/>
              </a:defRPr>
            </a:pPr>
            <a:r>
              <a:t>“Not by might, nor by power, but by my Spirit, says the Lord of hosts.”</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a:spLocks noGrp="1"/>
          </p:cNvSpPr>
          <p:nvPr>
            <p:ph type="title"/>
          </p:nvPr>
        </p:nvSpPr>
        <p:spPr>
          <a:xfrm>
            <a:off x="614709" y="466725"/>
            <a:ext cx="11775382" cy="9136261"/>
          </a:xfrm>
          <a:prstGeom prst="rect">
            <a:avLst/>
          </a:prstGeom>
          <a:solidFill>
            <a:srgbClr val="000000"/>
          </a:solidFill>
        </p:spPr>
        <p:txBody>
          <a:bodyPr/>
          <a:lstStyle/>
          <a:p>
            <a:pPr defTabSz="182880">
              <a:tabLst>
                <a:tab pos="88900" algn="l"/>
              </a:tabLst>
              <a:defRPr sz="5880">
                <a:uFill>
                  <a:solidFill>
                    <a:srgbClr val="000000"/>
                  </a:solidFill>
                </a:uFill>
                <a:latin typeface="Bradley Hand ITC TT-Bold"/>
                <a:ea typeface="Bradley Hand ITC TT-Bold"/>
                <a:cs typeface="Bradley Hand ITC TT-Bold"/>
                <a:sym typeface="Bradley Hand ITC TT-Bold"/>
              </a:defRPr>
            </a:pPr>
            <a:r>
              <a:t>WHAT WE BELIEVE TO BE TRUE ABOUT GOD IS THE MOST IMPORTANT THING ABOUT US.</a:t>
            </a:r>
          </a:p>
          <a:p>
            <a:pPr defTabSz="182880">
              <a:tabLst>
                <a:tab pos="88900" algn="l"/>
              </a:tabLst>
              <a:defRPr sz="2560">
                <a:uFill>
                  <a:solidFill>
                    <a:srgbClr val="000000"/>
                  </a:solidFill>
                </a:uFill>
                <a:latin typeface="Bradley Hand ITC TT-Bold"/>
                <a:ea typeface="Bradley Hand ITC TT-Bold"/>
                <a:cs typeface="Bradley Hand ITC TT-Bold"/>
                <a:sym typeface="Bradley Hand ITC TT-Bold"/>
              </a:defRPr>
            </a:pPr>
            <a:endParaRPr/>
          </a:p>
          <a:p>
            <a:pPr marL="58189" indent="-58189" algn="l" defTabSz="182880">
              <a:buSzPct val="100000"/>
              <a:tabLst>
                <a:tab pos="88900" algn="l"/>
              </a:tabLst>
              <a:defRPr sz="4120">
                <a:uFill>
                  <a:solidFill>
                    <a:srgbClr val="000000"/>
                  </a:solidFill>
                </a:uFill>
                <a:latin typeface="Bradley Hand ITC TT-Bold"/>
                <a:ea typeface="Bradley Hand ITC TT-Bold"/>
                <a:cs typeface="Bradley Hand ITC TT-Bold"/>
                <a:sym typeface="Bradley Hand ITC TT-Bold"/>
              </a:defRPr>
            </a:pPr>
            <a:r>
              <a:t> </a:t>
            </a:r>
            <a:r>
              <a:rPr sz="4520"/>
              <a:t>Therefore, we must have an adequate and appropriate view of God if we are to live and glorify Him… especially in times of adversity and spiritual warfare.</a:t>
            </a:r>
          </a:p>
          <a:p>
            <a:pPr algn="l" defTabSz="182880">
              <a:tabLst>
                <a:tab pos="88900" algn="l"/>
              </a:tabLst>
              <a:defRPr sz="4120">
                <a:uFill>
                  <a:solidFill>
                    <a:srgbClr val="000000"/>
                  </a:solidFill>
                </a:uFill>
                <a:latin typeface="Bradley Hand ITC TT-Bold"/>
                <a:ea typeface="Bradley Hand ITC TT-Bold"/>
                <a:cs typeface="Bradley Hand ITC TT-Bold"/>
                <a:sym typeface="Bradley Hand ITC TT-Bold"/>
              </a:defRPr>
            </a:pPr>
            <a:endParaRPr sz="4520"/>
          </a:p>
          <a:p>
            <a:pPr marL="63838" indent="-63838" algn="l" defTabSz="182880">
              <a:buSzPct val="100000"/>
              <a:tabLst>
                <a:tab pos="88900" algn="l"/>
              </a:tabLst>
              <a:defRPr sz="4120">
                <a:uFill>
                  <a:solidFill>
                    <a:srgbClr val="000000"/>
                  </a:solidFill>
                </a:uFill>
                <a:latin typeface="Bradley Hand ITC TT-Bold"/>
                <a:ea typeface="Bradley Hand ITC TT-Bold"/>
                <a:cs typeface="Bradley Hand ITC TT-Bold"/>
                <a:sym typeface="Bradley Hand ITC TT-Bold"/>
              </a:defRPr>
            </a:pPr>
            <a:r>
              <a:rPr sz="4520"/>
              <a:t> Un</a:t>
            </a:r>
            <a:r>
              <a:t>derstanding and appropriating the ministry of the Holy Spirit is the key to our spiritual life.</a:t>
            </a:r>
          </a:p>
          <a:p>
            <a:pPr defTabSz="182880">
              <a:tabLst>
                <a:tab pos="88900" algn="l"/>
              </a:tabLst>
              <a:defRPr sz="2560">
                <a:uFill>
                  <a:solidFill>
                    <a:srgbClr val="000000"/>
                  </a:solidFill>
                </a:uFill>
                <a:latin typeface="Bradley Hand ITC TT-Bold"/>
                <a:ea typeface="Bradley Hand ITC TT-Bold"/>
                <a:cs typeface="Bradley Hand ITC TT-Bold"/>
                <a:sym typeface="Bradley Hand ITC TT-Bold"/>
              </a:defRPr>
            </a:pPr>
            <a:endParaRPr/>
          </a:p>
          <a:p>
            <a:pPr defTabSz="233679">
              <a:defRPr sz="256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256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256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256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256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256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256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256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256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2560">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5" name="Shape 125"/>
          <p:cNvSpPr>
            <a:spLocks noGrp="1"/>
          </p:cNvSpPr>
          <p:nvPr>
            <p:ph type="ctrTitle"/>
          </p:nvPr>
        </p:nvSpPr>
        <p:spPr>
          <a:xfrm>
            <a:off x="124271" y="494184"/>
            <a:ext cx="12756258" cy="8765233"/>
          </a:xfrm>
          <a:prstGeom prst="rect">
            <a:avLst/>
          </a:prstGeom>
          <a:solidFill>
            <a:srgbClr val="000000"/>
          </a:solidFill>
        </p:spPr>
        <p:txBody>
          <a:bodyPr/>
          <a:lstStyle/>
          <a:p>
            <a:pPr defTabSz="368045">
              <a:defRPr sz="1890">
                <a:solidFill>
                  <a:srgbClr val="FFFFFF"/>
                </a:solidFill>
                <a:effectLst>
                  <a:outerShdw blurRad="48006" dist="8001" dir="5400000" rotWithShape="0">
                    <a:srgbClr val="000000">
                      <a:alpha val="50000"/>
                    </a:srgbClr>
                  </a:outerShdw>
                </a:effectLst>
                <a:latin typeface="Bradley Hand ITC TT-Bold"/>
                <a:ea typeface="Bradley Hand ITC TT-Bold"/>
                <a:cs typeface="Bradley Hand ITC TT-Bold"/>
                <a:sym typeface="Bradley Hand ITC TT-Bold"/>
              </a:defRPr>
            </a:pPr>
            <a:r>
              <a:t> </a:t>
            </a:r>
          </a:p>
          <a:p>
            <a:pPr defTabSz="368045">
              <a:defRPr sz="1890">
                <a:solidFill>
                  <a:srgbClr val="FFFFFF"/>
                </a:solidFill>
                <a:effectLst>
                  <a:outerShdw blurRad="48006" dist="8001"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368045">
              <a:defRPr sz="8883">
                <a:solidFill>
                  <a:srgbClr val="FFFFFF"/>
                </a:solidFill>
                <a:effectLst>
                  <a:outerShdw blurRad="48006" dist="8001" dir="5400000" rotWithShape="0">
                    <a:srgbClr val="000000">
                      <a:alpha val="50000"/>
                    </a:srgbClr>
                  </a:outerShdw>
                </a:effectLst>
                <a:latin typeface="Bradley Hand ITC TT-Bold"/>
                <a:ea typeface="Bradley Hand ITC TT-Bold"/>
                <a:cs typeface="Bradley Hand ITC TT-Bold"/>
                <a:sym typeface="Bradley Hand ITC TT-Bold"/>
              </a:defRPr>
            </a:pPr>
            <a:r>
              <a:t>THE HOLY SPIRIT </a:t>
            </a:r>
          </a:p>
          <a:p>
            <a:pPr defTabSz="368045">
              <a:defRPr sz="8883">
                <a:solidFill>
                  <a:srgbClr val="FFFFFF"/>
                </a:solidFill>
                <a:effectLst>
                  <a:outerShdw blurRad="48006" dist="8001" dir="5400000" rotWithShape="0">
                    <a:srgbClr val="000000">
                      <a:alpha val="50000"/>
                    </a:srgbClr>
                  </a:outerShdw>
                </a:effectLst>
                <a:latin typeface="Bradley Hand ITC TT-Bold"/>
                <a:ea typeface="Bradley Hand ITC TT-Bold"/>
                <a:cs typeface="Bradley Hand ITC TT-Bold"/>
                <a:sym typeface="Bradley Hand ITC TT-Bold"/>
              </a:defRPr>
            </a:pPr>
            <a:r>
              <a:t>IS GOD, </a:t>
            </a:r>
          </a:p>
          <a:p>
            <a:pPr defTabSz="368045">
              <a:defRPr sz="8883">
                <a:solidFill>
                  <a:srgbClr val="FFFFFF"/>
                </a:solidFill>
                <a:effectLst>
                  <a:outerShdw blurRad="48006" dist="8001" dir="5400000" rotWithShape="0">
                    <a:srgbClr val="000000">
                      <a:alpha val="50000"/>
                    </a:srgbClr>
                  </a:outerShdw>
                </a:effectLst>
                <a:latin typeface="Bradley Hand ITC TT-Bold"/>
                <a:ea typeface="Bradley Hand ITC TT-Bold"/>
                <a:cs typeface="Bradley Hand ITC TT-Bold"/>
                <a:sym typeface="Bradley Hand ITC TT-Bold"/>
              </a:defRPr>
            </a:pPr>
            <a:r>
              <a:t>HE IS PERSONAL AND </a:t>
            </a:r>
          </a:p>
          <a:p>
            <a:pPr defTabSz="368045">
              <a:defRPr sz="8883">
                <a:solidFill>
                  <a:srgbClr val="FFFFFF"/>
                </a:solidFill>
                <a:effectLst>
                  <a:outerShdw blurRad="48006" dist="8001" dir="5400000" rotWithShape="0">
                    <a:srgbClr val="000000">
                      <a:alpha val="50000"/>
                    </a:srgbClr>
                  </a:outerShdw>
                </a:effectLst>
                <a:latin typeface="Bradley Hand ITC TT-Bold"/>
                <a:ea typeface="Bradley Hand ITC TT-Bold"/>
                <a:cs typeface="Bradley Hand ITC TT-Bold"/>
                <a:sym typeface="Bradley Hand ITC TT-Bold"/>
              </a:defRPr>
            </a:pPr>
            <a:r>
              <a:t>HE IS A CO-EQUAL </a:t>
            </a:r>
          </a:p>
          <a:p>
            <a:pPr defTabSz="368045">
              <a:defRPr sz="8883">
                <a:solidFill>
                  <a:srgbClr val="FFFFFF"/>
                </a:solidFill>
                <a:effectLst>
                  <a:outerShdw blurRad="48006" dist="8001" dir="5400000" rotWithShape="0">
                    <a:srgbClr val="000000">
                      <a:alpha val="50000"/>
                    </a:srgbClr>
                  </a:outerShdw>
                </a:effectLst>
                <a:latin typeface="Bradley Hand ITC TT-Bold"/>
                <a:ea typeface="Bradley Hand ITC TT-Bold"/>
                <a:cs typeface="Bradley Hand ITC TT-Bold"/>
                <a:sym typeface="Bradley Hand ITC TT-Bold"/>
              </a:defRPr>
            </a:pPr>
            <a:r>
              <a:t>IN THE GODHEAD</a:t>
            </a:r>
          </a:p>
          <a:p>
            <a:pPr defTabSz="368045">
              <a:defRPr sz="1890">
                <a:solidFill>
                  <a:srgbClr val="FFFFFF"/>
                </a:solidFill>
                <a:effectLst>
                  <a:outerShdw blurRad="48006" dist="8001"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368045">
              <a:defRPr sz="1890">
                <a:solidFill>
                  <a:srgbClr val="FFFFFF"/>
                </a:solidFill>
                <a:effectLst>
                  <a:outerShdw blurRad="48006" dist="8001" dir="5400000" rotWithShape="0">
                    <a:srgbClr val="000000">
                      <a:alpha val="50000"/>
                    </a:srgbClr>
                  </a:outerShdw>
                </a:effectLst>
                <a:latin typeface="Bradley Hand ITC TT-Bold"/>
                <a:ea typeface="Bradley Hand ITC TT-Bold"/>
                <a:cs typeface="Bradley Hand ITC TT-Bold"/>
                <a:sym typeface="Bradley Hand ITC TT-Bold"/>
              </a:defRPr>
            </a:pPr>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7" name="Shape 127"/>
          <p:cNvSpPr>
            <a:spLocks noGrp="1"/>
          </p:cNvSpPr>
          <p:nvPr>
            <p:ph type="ctrTitle"/>
          </p:nvPr>
        </p:nvSpPr>
        <p:spPr>
          <a:xfrm>
            <a:off x="397875" y="425408"/>
            <a:ext cx="12209050" cy="8902784"/>
          </a:xfrm>
          <a:prstGeom prst="rect">
            <a:avLst/>
          </a:prstGeom>
          <a:solidFill>
            <a:srgbClr val="000000"/>
          </a:solidFill>
        </p:spPr>
        <p:txBody>
          <a:bodyPr/>
          <a:lstStyle/>
          <a:p>
            <a:pPr defTabSz="219455">
              <a:tabLst>
                <a:tab pos="101600" algn="l"/>
              </a:tabLst>
              <a:defRPr sz="2448">
                <a:solidFill>
                  <a:srgbClr val="FFFFFF"/>
                </a:solidFill>
                <a:uFill>
                  <a:solidFill>
                    <a:srgbClr val="000000"/>
                  </a:solidFill>
                </a:uFill>
                <a:latin typeface="Bradley Hand ITC TT-Bold"/>
                <a:ea typeface="Bradley Hand ITC TT-Bold"/>
                <a:cs typeface="Bradley Hand ITC TT-Bold"/>
                <a:sym typeface="Bradley Hand ITC TT-Bold"/>
              </a:defRPr>
            </a:pPr>
            <a:endParaRPr/>
          </a:p>
          <a:p>
            <a:pPr defTabSz="219455">
              <a:defRPr sz="5376">
                <a:solidFill>
                  <a:srgbClr val="FFFFFF"/>
                </a:solidFill>
                <a:uFill>
                  <a:solidFill>
                    <a:srgbClr val="000000"/>
                  </a:solidFill>
                </a:uFill>
                <a:latin typeface="Bradley Hand ITC TT-Bold"/>
                <a:ea typeface="Bradley Hand ITC TT-Bold"/>
                <a:cs typeface="Bradley Hand ITC TT-Bold"/>
                <a:sym typeface="Bradley Hand ITC TT-Bold"/>
              </a:defRPr>
            </a:pPr>
            <a:r>
              <a:t>THE MINISTRY OF THE HOLY SPIRIT IS AT THE HEART OF THE GOSPEL</a:t>
            </a:r>
          </a:p>
          <a:p>
            <a:pPr defTabSz="219455">
              <a:defRPr sz="2448">
                <a:solidFill>
                  <a:srgbClr val="FFFFFF"/>
                </a:solidFill>
                <a:uFill>
                  <a:solidFill>
                    <a:srgbClr val="000000"/>
                  </a:solidFill>
                </a:uFill>
                <a:latin typeface="Bradley Hand ITC TT-Bold"/>
                <a:ea typeface="Bradley Hand ITC TT-Bold"/>
                <a:cs typeface="Bradley Hand ITC TT-Bold"/>
                <a:sym typeface="Bradley Hand ITC TT-Bold"/>
              </a:defRPr>
            </a:pPr>
            <a:endParaRPr/>
          </a:p>
          <a:p>
            <a:pPr defTabSz="219455">
              <a:defRPr sz="2448">
                <a:solidFill>
                  <a:srgbClr val="FFFFFF"/>
                </a:solidFill>
                <a:uFill>
                  <a:solidFill>
                    <a:srgbClr val="000000"/>
                  </a:solidFill>
                </a:uFill>
                <a:latin typeface="Bradley Hand ITC TT-Bold"/>
                <a:ea typeface="Bradley Hand ITC TT-Bold"/>
                <a:cs typeface="Bradley Hand ITC TT-Bold"/>
                <a:sym typeface="Bradley Hand ITC TT-Bold"/>
              </a:defRPr>
            </a:pPr>
            <a:endParaRPr/>
          </a:p>
          <a:p>
            <a:pPr marL="54863" indent="-54863" algn="l" defTabSz="219455">
              <a:buSzPct val="100000"/>
              <a:defRPr sz="4800">
                <a:solidFill>
                  <a:srgbClr val="FFFFFF"/>
                </a:solidFill>
                <a:uFill>
                  <a:solidFill>
                    <a:srgbClr val="000000"/>
                  </a:solidFill>
                </a:uFill>
                <a:latin typeface="Bradley Hand ITC TT-Bold"/>
                <a:ea typeface="Bradley Hand ITC TT-Bold"/>
                <a:cs typeface="Bradley Hand ITC TT-Bold"/>
                <a:sym typeface="Bradley Hand ITC TT-Bold"/>
              </a:defRPr>
            </a:pPr>
            <a:r>
              <a:t> </a:t>
            </a:r>
            <a:r>
              <a:rPr sz="5712"/>
              <a:t>To know the Holy Spirit is to enjoy intimate fellowship with God. </a:t>
            </a:r>
          </a:p>
          <a:p>
            <a:pPr algn="l" defTabSz="219455">
              <a:defRPr sz="5712">
                <a:solidFill>
                  <a:srgbClr val="FFFFFF"/>
                </a:solidFill>
                <a:uFill>
                  <a:solidFill>
                    <a:srgbClr val="000000"/>
                  </a:solidFill>
                </a:uFill>
                <a:latin typeface="Bradley Hand ITC TT-Bold"/>
                <a:ea typeface="Bradley Hand ITC TT-Bold"/>
                <a:cs typeface="Bradley Hand ITC TT-Bold"/>
                <a:sym typeface="Bradley Hand ITC TT-Bold"/>
              </a:defRPr>
            </a:pPr>
            <a:endParaRPr sz="5712"/>
          </a:p>
          <a:p>
            <a:pPr marL="54863" indent="-54863" algn="l" defTabSz="219455">
              <a:buSzPct val="100000"/>
              <a:defRPr sz="5712">
                <a:solidFill>
                  <a:srgbClr val="FFFFFF"/>
                </a:solidFill>
                <a:uFill>
                  <a:solidFill>
                    <a:srgbClr val="000000"/>
                  </a:solidFill>
                </a:uFill>
                <a:latin typeface="Bradley Hand ITC TT-Bold"/>
                <a:ea typeface="Bradley Hand ITC TT-Bold"/>
                <a:cs typeface="Bradley Hand ITC TT-Bold"/>
                <a:sym typeface="Bradley Hand ITC TT-Bold"/>
              </a:defRPr>
            </a:pPr>
            <a:r>
              <a:t> To be well-acquainted with the Holy Spirit is to know the will of God</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9" name="Shape 129"/>
          <p:cNvSpPr>
            <a:spLocks noGrp="1"/>
          </p:cNvSpPr>
          <p:nvPr>
            <p:ph type="ctrTitle"/>
          </p:nvPr>
        </p:nvSpPr>
        <p:spPr>
          <a:xfrm>
            <a:off x="359510" y="153987"/>
            <a:ext cx="12285780" cy="9219407"/>
          </a:xfrm>
          <a:prstGeom prst="rect">
            <a:avLst/>
          </a:prstGeom>
          <a:solidFill>
            <a:srgbClr val="000000"/>
          </a:solidFill>
        </p:spPr>
        <p:txBody>
          <a:bodyPr/>
          <a:lstStyle/>
          <a:p>
            <a:pPr defTabSz="239522">
              <a:defRPr sz="7215">
                <a:solidFill>
                  <a:srgbClr val="FFFFFF"/>
                </a:solidFill>
                <a:effectLst>
                  <a:outerShdw blurRad="31242" dist="5207" dir="5400000" rotWithShape="0">
                    <a:srgbClr val="000000">
                      <a:alpha val="50000"/>
                    </a:srgbClr>
                  </a:outerShdw>
                </a:effectLst>
                <a:latin typeface="Bradley Hand ITC TT-Bold"/>
                <a:ea typeface="Bradley Hand ITC TT-Bold"/>
                <a:cs typeface="Bradley Hand ITC TT-Bold"/>
                <a:sym typeface="Bradley Hand ITC TT-Bold"/>
              </a:defRPr>
            </a:pPr>
            <a:r>
              <a:t>“</a:t>
            </a:r>
            <a:r>
              <a:rPr>
                <a:uFill>
                  <a:solidFill>
                    <a:srgbClr val="000000"/>
                  </a:solidFill>
                </a:uFill>
              </a:rPr>
              <a:t>Every time we say ‘I believe </a:t>
            </a:r>
          </a:p>
          <a:p>
            <a:pPr defTabSz="239522">
              <a:defRPr sz="7215">
                <a:solidFill>
                  <a:srgbClr val="FFFFFF"/>
                </a:solidFill>
                <a:effectLst>
                  <a:outerShdw blurRad="31242" dist="5207" dir="5400000" rotWithShape="0">
                    <a:srgbClr val="000000">
                      <a:alpha val="50000"/>
                    </a:srgbClr>
                  </a:outerShdw>
                </a:effectLst>
                <a:latin typeface="Bradley Hand ITC TT-Bold"/>
                <a:ea typeface="Bradley Hand ITC TT-Bold"/>
                <a:cs typeface="Bradley Hand ITC TT-Bold"/>
                <a:sym typeface="Bradley Hand ITC TT-Bold"/>
              </a:defRPr>
            </a:pPr>
            <a:r>
              <a:rPr>
                <a:uFill>
                  <a:solidFill>
                    <a:srgbClr val="000000"/>
                  </a:solidFill>
                </a:uFill>
              </a:rPr>
              <a:t>in the Holy Spirit’ we mean </a:t>
            </a:r>
          </a:p>
          <a:p>
            <a:pPr defTabSz="239522">
              <a:defRPr sz="7215">
                <a:solidFill>
                  <a:srgbClr val="FFFFFF"/>
                </a:solidFill>
                <a:effectLst>
                  <a:outerShdw blurRad="31242" dist="5207" dir="5400000" rotWithShape="0">
                    <a:srgbClr val="000000">
                      <a:alpha val="50000"/>
                    </a:srgbClr>
                  </a:outerShdw>
                </a:effectLst>
                <a:latin typeface="Bradley Hand ITC TT-Bold"/>
                <a:ea typeface="Bradley Hand ITC TT-Bold"/>
                <a:cs typeface="Bradley Hand ITC TT-Bold"/>
                <a:sym typeface="Bradley Hand ITC TT-Bold"/>
              </a:defRPr>
            </a:pPr>
            <a:r>
              <a:rPr>
                <a:uFill>
                  <a:solidFill>
                    <a:srgbClr val="000000"/>
                  </a:solidFill>
                </a:uFill>
              </a:rPr>
              <a:t>that we believe that there is </a:t>
            </a:r>
          </a:p>
          <a:p>
            <a:pPr defTabSz="239522">
              <a:defRPr sz="7215">
                <a:solidFill>
                  <a:srgbClr val="FFFFFF"/>
                </a:solidFill>
                <a:effectLst>
                  <a:outerShdw blurRad="31242" dist="5207" dir="5400000" rotWithShape="0">
                    <a:srgbClr val="000000">
                      <a:alpha val="50000"/>
                    </a:srgbClr>
                  </a:outerShdw>
                </a:effectLst>
                <a:latin typeface="Bradley Hand ITC TT-Bold"/>
                <a:ea typeface="Bradley Hand ITC TT-Bold"/>
                <a:cs typeface="Bradley Hand ITC TT-Bold"/>
                <a:sym typeface="Bradley Hand ITC TT-Bold"/>
              </a:defRPr>
            </a:pPr>
            <a:r>
              <a:rPr>
                <a:uFill>
                  <a:solidFill>
                    <a:srgbClr val="000000"/>
                  </a:solidFill>
                </a:uFill>
              </a:rPr>
              <a:t>a living God able and willing </a:t>
            </a:r>
          </a:p>
          <a:p>
            <a:pPr defTabSz="239522">
              <a:defRPr sz="7215">
                <a:solidFill>
                  <a:srgbClr val="FFFFFF"/>
                </a:solidFill>
                <a:effectLst>
                  <a:outerShdw blurRad="31242" dist="5207" dir="5400000" rotWithShape="0">
                    <a:srgbClr val="000000">
                      <a:alpha val="50000"/>
                    </a:srgbClr>
                  </a:outerShdw>
                </a:effectLst>
                <a:latin typeface="Bradley Hand ITC TT-Bold"/>
                <a:ea typeface="Bradley Hand ITC TT-Bold"/>
                <a:cs typeface="Bradley Hand ITC TT-Bold"/>
                <a:sym typeface="Bradley Hand ITC TT-Bold"/>
              </a:defRPr>
            </a:pPr>
            <a:r>
              <a:rPr>
                <a:uFill>
                  <a:solidFill>
                    <a:srgbClr val="000000"/>
                  </a:solidFill>
                </a:uFill>
              </a:rPr>
              <a:t>to enter human personality </a:t>
            </a:r>
          </a:p>
          <a:p>
            <a:pPr defTabSz="239522">
              <a:defRPr sz="7215">
                <a:solidFill>
                  <a:srgbClr val="FFFFFF"/>
                </a:solidFill>
                <a:effectLst>
                  <a:outerShdw blurRad="31242" dist="5207" dir="5400000" rotWithShape="0">
                    <a:srgbClr val="000000">
                      <a:alpha val="50000"/>
                    </a:srgbClr>
                  </a:outerShdw>
                </a:effectLst>
                <a:latin typeface="Bradley Hand ITC TT-Bold"/>
                <a:ea typeface="Bradley Hand ITC TT-Bold"/>
                <a:cs typeface="Bradley Hand ITC TT-Bold"/>
                <a:sym typeface="Bradley Hand ITC TT-Bold"/>
              </a:defRPr>
            </a:pPr>
            <a:r>
              <a:rPr>
                <a:uFill>
                  <a:solidFill>
                    <a:srgbClr val="000000"/>
                  </a:solidFill>
                </a:uFill>
              </a:rPr>
              <a:t>and change it.” (J.B.Phillips)</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1" name="Shape 131"/>
          <p:cNvSpPr>
            <a:spLocks noGrp="1"/>
          </p:cNvSpPr>
          <p:nvPr>
            <p:ph type="ctrTitle"/>
          </p:nvPr>
        </p:nvSpPr>
        <p:spPr>
          <a:xfrm>
            <a:off x="195634" y="112794"/>
            <a:ext cx="12613532" cy="9753601"/>
          </a:xfrm>
          <a:prstGeom prst="rect">
            <a:avLst/>
          </a:prstGeom>
          <a:solidFill>
            <a:srgbClr val="000000"/>
          </a:solidFill>
        </p:spPr>
        <p:txBody>
          <a:bodyPr/>
          <a:lstStyle/>
          <a:p>
            <a:pPr defTabSz="233679">
              <a:defRPr sz="528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THE PROPHET ZECHARIAH</a:t>
            </a:r>
          </a:p>
          <a:p>
            <a:pPr marL="361080" indent="-361080" algn="l" defTabSz="233679">
              <a:buSzPct val="125000"/>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 </a:t>
            </a:r>
            <a:r>
              <a:rPr sz="4120">
                <a:uFill>
                  <a:solidFill>
                    <a:srgbClr val="2D2D2D"/>
                  </a:solidFill>
                </a:uFill>
              </a:rPr>
              <a:t>B</a:t>
            </a:r>
            <a:r>
              <a:rPr sz="4120"/>
              <a:t>orn in Babylonian captivity.</a:t>
            </a:r>
          </a:p>
          <a:p>
            <a:pPr algn="l" defTabSz="233679">
              <a:defRPr sz="264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sz="4120"/>
          </a:p>
          <a:p>
            <a:pPr marL="361080" indent="-361080" algn="l" defTabSz="233679">
              <a:buSzPct val="125000"/>
              <a:defRPr sz="412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 The son of a priest</a:t>
            </a:r>
          </a:p>
          <a:p>
            <a:pPr algn="l" defTabSz="233679">
              <a:defRPr sz="252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marL="361080" indent="-361080" algn="l" defTabSz="233679">
              <a:buSzPct val="125000"/>
              <a:defRPr sz="412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 Zechariah means, “The Lord (Yahweh) remembers.”</a:t>
            </a:r>
          </a:p>
          <a:p>
            <a:pPr marL="361080" indent="-361080" algn="l" defTabSz="233679">
              <a:buSzPct val="125000"/>
              <a:defRPr sz="26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marL="361080" indent="-361080" algn="l" defTabSz="233679">
              <a:buSzPct val="125000"/>
              <a:defRPr sz="412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 The Spirit of God clothed him with power to be a prophet.</a:t>
            </a:r>
          </a:p>
          <a:p>
            <a:pPr marL="361081" indent="-361081" algn="l" defTabSz="233679">
              <a:buSzPct val="125000"/>
              <a:defRPr sz="24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marL="361080" indent="-361080" algn="l" defTabSz="233679">
              <a:buSzPct val="125000"/>
              <a:defRPr sz="412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 Israel needed to return to the God who once made it great.  “Thus declares the Lord of hosts,’Return to Me and I will return to you.”  (Zechariah 1:3)</a:t>
            </a: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12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3" name="Shape 133"/>
          <p:cNvSpPr>
            <a:spLocks noGrp="1"/>
          </p:cNvSpPr>
          <p:nvPr>
            <p:ph type="ctrTitle"/>
          </p:nvPr>
        </p:nvSpPr>
        <p:spPr>
          <a:xfrm>
            <a:off x="627112" y="-88074"/>
            <a:ext cx="12055641" cy="9427833"/>
          </a:xfrm>
          <a:prstGeom prst="rect">
            <a:avLst/>
          </a:prstGeom>
          <a:solidFill>
            <a:srgbClr val="000000"/>
          </a:solidFill>
        </p:spPr>
        <p:txBody>
          <a:bodyPr/>
          <a:lstStyle/>
          <a:p>
            <a:pPr defTabSz="233679">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  </a:t>
            </a:r>
          </a:p>
          <a:p>
            <a:pPr defTabSz="233679">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 ZECHARIAH LIVED IN DARK DAYS</a:t>
            </a:r>
          </a:p>
          <a:p>
            <a:pPr defTabSz="233679">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marL="148389" indent="-148389" algn="l" defTabSz="233679">
              <a:buSzPct val="125000"/>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  His book was written for those living in troubled times…..even like ours.</a:t>
            </a:r>
          </a:p>
          <a:p>
            <a:pPr marL="148389" indent="-148389" algn="l" defTabSz="233679">
              <a:buSzPct val="125000"/>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marL="148389" indent="-148389" algn="l" defTabSz="233679">
              <a:buSzPct val="125000"/>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 </a:t>
            </a:r>
            <a:r>
              <a:rPr>
                <a:uFill>
                  <a:solidFill>
                    <a:srgbClr val="2D2D2D"/>
                  </a:solidFill>
                </a:uFill>
              </a:rPr>
              <a:t>How could Solomon’s Temple be rebuilt with such cultural confusion, political infighting and economic depression? The Lord promised to Zechariah</a:t>
            </a:r>
          </a:p>
          <a:p>
            <a:pPr algn="l" defTabSz="233679">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rPr>
                <a:uFill>
                  <a:solidFill>
                    <a:srgbClr val="2D2D2D"/>
                  </a:solidFill>
                </a:uFill>
              </a:rPr>
              <a:t> </a:t>
            </a:r>
          </a:p>
          <a:p>
            <a:pPr defTabSz="233679">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“I have purposed in these days to bring </a:t>
            </a:r>
          </a:p>
          <a:p>
            <a:pPr defTabSz="233679">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good to Jerusalem and to the house </a:t>
            </a:r>
          </a:p>
          <a:p>
            <a:pPr defTabSz="233679">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of Judah;  fear not.” </a:t>
            </a:r>
          </a:p>
          <a:p>
            <a:pPr defTabSz="233679">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r>
              <a:t> (Zechariah 8:15)</a:t>
            </a:r>
          </a:p>
          <a:p>
            <a:pPr defTabSz="233679">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a:p>
            <a:pPr defTabSz="233679">
              <a:defRPr sz="4000">
                <a:solidFill>
                  <a:srgbClr val="FFFFFF"/>
                </a:solidFill>
                <a:effectLst>
                  <a:outerShdw blurRad="30480" dist="5080" dir="5400000" rotWithShape="0">
                    <a:srgbClr val="000000">
                      <a:alpha val="50000"/>
                    </a:srgbClr>
                  </a:outerShdw>
                </a:effectLst>
                <a:latin typeface="Bradley Hand ITC TT-Bold"/>
                <a:ea typeface="Bradley Hand ITC TT-Bold"/>
                <a:cs typeface="Bradley Hand ITC TT-Bold"/>
                <a:sym typeface="Bradley Hand ITC TT-Bold"/>
              </a:defRPr>
            </a:pPr>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5" name="Shape 135"/>
          <p:cNvSpPr>
            <a:spLocks noGrp="1"/>
          </p:cNvSpPr>
          <p:nvPr>
            <p:ph type="ctrTitle"/>
          </p:nvPr>
        </p:nvSpPr>
        <p:spPr>
          <a:xfrm>
            <a:off x="611658" y="251593"/>
            <a:ext cx="11781484" cy="9250414"/>
          </a:xfrm>
          <a:prstGeom prst="rect">
            <a:avLst/>
          </a:prstGeom>
          <a:solidFill>
            <a:srgbClr val="000000"/>
          </a:solidFill>
        </p:spPr>
        <p:txBody>
          <a:bodyPr/>
          <a:lstStyle/>
          <a:p>
            <a:pPr defTabSz="502412">
              <a:defRPr sz="4988">
                <a:solidFill>
                  <a:srgbClr val="FFFFFF"/>
                </a:solidFill>
                <a:effectLst>
                  <a:outerShdw blurRad="65532" dist="10922" dir="5400000" rotWithShape="0">
                    <a:srgbClr val="000000">
                      <a:alpha val="50000"/>
                    </a:srgbClr>
                  </a:outerShdw>
                </a:effectLst>
                <a:latin typeface="Bradley Hand ITC TT-Bold"/>
                <a:ea typeface="Bradley Hand ITC TT-Bold"/>
                <a:cs typeface="Bradley Hand ITC TT-Bold"/>
                <a:sym typeface="Bradley Hand ITC TT-Bold"/>
              </a:defRPr>
            </a:pPr>
            <a:r>
              <a:t>A BIBLICAL VISION REVEALS GOD’S </a:t>
            </a:r>
          </a:p>
          <a:p>
            <a:pPr defTabSz="502412">
              <a:defRPr sz="4988">
                <a:solidFill>
                  <a:srgbClr val="FFFFFF"/>
                </a:solidFill>
                <a:effectLst>
                  <a:outerShdw blurRad="65532" dist="10922" dir="5400000" rotWithShape="0">
                    <a:srgbClr val="000000">
                      <a:alpha val="50000"/>
                    </a:srgbClr>
                  </a:outerShdw>
                </a:effectLst>
                <a:latin typeface="Bradley Hand ITC TT-Bold"/>
                <a:ea typeface="Bradley Hand ITC TT-Bold"/>
                <a:cs typeface="Bradley Hand ITC TT-Bold"/>
                <a:sym typeface="Bradley Hand ITC TT-Bold"/>
              </a:defRPr>
            </a:pPr>
            <a:r>
              <a:t>PURPOSE AND PLAN FOR HIS GLORY </a:t>
            </a:r>
          </a:p>
          <a:p>
            <a:pPr defTabSz="502412">
              <a:defRPr sz="4988">
                <a:solidFill>
                  <a:srgbClr val="FFFFFF"/>
                </a:solidFill>
                <a:effectLst>
                  <a:outerShdw blurRad="65532" dist="10922" dir="5400000" rotWithShape="0">
                    <a:srgbClr val="000000">
                      <a:alpha val="50000"/>
                    </a:srgbClr>
                  </a:outerShdw>
                </a:effectLst>
                <a:latin typeface="Bradley Hand ITC TT-Bold"/>
                <a:ea typeface="Bradley Hand ITC TT-Bold"/>
                <a:cs typeface="Bradley Hand ITC TT-Bold"/>
                <a:sym typeface="Bradley Hand ITC TT-Bold"/>
              </a:defRPr>
            </a:pPr>
            <a:r>
              <a:t>AND OUR GOOD</a:t>
            </a:r>
          </a:p>
          <a:p>
            <a:pPr defTabSz="502412">
              <a:defRPr sz="2580">
                <a:solidFill>
                  <a:srgbClr val="FFFFFF"/>
                </a:solidFill>
                <a:effectLst>
                  <a:outerShdw blurRad="65532" dist="10922" dir="5400000" rotWithShape="0">
                    <a:srgbClr val="000000">
                      <a:alpha val="50000"/>
                    </a:srgbClr>
                  </a:outerShdw>
                </a:effectLst>
                <a:latin typeface="Bradley Hand ITC TT-Bold"/>
                <a:ea typeface="Bradley Hand ITC TT-Bold"/>
                <a:cs typeface="Bradley Hand ITC TT-Bold"/>
                <a:sym typeface="Bradley Hand ITC TT-Bold"/>
              </a:defRPr>
            </a:pPr>
            <a:r>
              <a:t> </a:t>
            </a:r>
          </a:p>
          <a:p>
            <a:pPr marL="606170" indent="-606170" algn="l" defTabSz="502412">
              <a:buSzPct val="125000"/>
              <a:defRPr sz="4902">
                <a:solidFill>
                  <a:srgbClr val="FFFFFF"/>
                </a:solidFill>
                <a:effectLst>
                  <a:outerShdw blurRad="65532" dist="10922" dir="5400000" rotWithShape="0">
                    <a:srgbClr val="000000">
                      <a:alpha val="50000"/>
                    </a:srgbClr>
                  </a:outerShdw>
                </a:effectLst>
                <a:latin typeface="Bradley Hand ITC TT-Bold"/>
                <a:ea typeface="Bradley Hand ITC TT-Bold"/>
                <a:cs typeface="Bradley Hand ITC TT-Bold"/>
                <a:sym typeface="Bradley Hand ITC TT-Bold"/>
              </a:defRPr>
            </a:pPr>
            <a:r>
              <a:rPr>
                <a:uFill>
                  <a:solidFill>
                    <a:srgbClr val="2D2D2D"/>
                  </a:solidFill>
                </a:uFill>
              </a:rPr>
              <a:t>God’s revelations turn the ordinary into extra-ordinary so life can be seen through God’s eyes.</a:t>
            </a:r>
          </a:p>
          <a:p>
            <a:pPr algn="l" defTabSz="502412">
              <a:defRPr sz="4902">
                <a:solidFill>
                  <a:srgbClr val="FFFFFF"/>
                </a:solidFill>
                <a:effectLst>
                  <a:outerShdw blurRad="65532" dist="10922" dir="5400000" rotWithShape="0">
                    <a:srgbClr val="000000">
                      <a:alpha val="50000"/>
                    </a:srgbClr>
                  </a:outerShdw>
                </a:effectLst>
                <a:latin typeface="Bradley Hand ITC TT-Bold"/>
                <a:ea typeface="Bradley Hand ITC TT-Bold"/>
                <a:cs typeface="Bradley Hand ITC TT-Bold"/>
                <a:sym typeface="Bradley Hand ITC TT-Bold"/>
              </a:defRPr>
            </a:pPr>
            <a:endParaRPr>
              <a:uFill>
                <a:solidFill>
                  <a:srgbClr val="2D2D2D"/>
                </a:solidFill>
              </a:uFill>
            </a:endParaRPr>
          </a:p>
          <a:p>
            <a:pPr marL="606170" indent="-606170" algn="l" defTabSz="502412">
              <a:buSzPct val="125000"/>
              <a:defRPr sz="4902">
                <a:solidFill>
                  <a:srgbClr val="FFFFFF"/>
                </a:solidFill>
                <a:effectLst>
                  <a:outerShdw blurRad="65532" dist="10922" dir="5400000" rotWithShape="0">
                    <a:srgbClr val="000000">
                      <a:alpha val="50000"/>
                    </a:srgbClr>
                  </a:outerShdw>
                </a:effectLst>
                <a:latin typeface="Bradley Hand ITC TT-Bold"/>
                <a:ea typeface="Bradley Hand ITC TT-Bold"/>
                <a:cs typeface="Bradley Hand ITC TT-Bold"/>
                <a:sym typeface="Bradley Hand ITC TT-Bold"/>
              </a:defRPr>
            </a:pPr>
            <a:r>
              <a:rPr>
                <a:uFill>
                  <a:solidFill>
                    <a:srgbClr val="2D2D2D"/>
                  </a:solidFill>
                </a:uFill>
              </a:rPr>
              <a:t> A God-Given vision gives us a much needed perspective to God, ourselves and to the day in which we live.</a:t>
            </a: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Parchment">
  <a:themeElements>
    <a:clrScheme name="Parchment">
      <a:dk1>
        <a:srgbClr val="3E231A"/>
      </a:dk1>
      <a:lt1>
        <a:srgbClr val="24383E"/>
      </a:lt1>
      <a:dk2>
        <a:srgbClr val="5C5E5F"/>
      </a:dk2>
      <a:lt2>
        <a:srgbClr val="CBCBCB"/>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Papyrus"/>
        <a:ea typeface="Papyrus"/>
        <a:cs typeface="Papyrus"/>
      </a:majorFont>
      <a:minorFont>
        <a:latin typeface="Papyrus"/>
        <a:ea typeface="Papyrus"/>
        <a:cs typeface="Papyrus"/>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25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outerShdw blurRad="76200" dist="12700" dir="5400000" rotWithShape="0">
                <a:srgbClr val="000000">
                  <a:alpha val="50000"/>
                </a:srgbClr>
              </a:outerShdw>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3E231A"/>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archment">
  <a:themeElements>
    <a:clrScheme name="Parchment">
      <a:dk1>
        <a:srgbClr val="000000"/>
      </a:dk1>
      <a:lt1>
        <a:srgbClr val="FFFFFF"/>
      </a:lt1>
      <a:dk2>
        <a:srgbClr val="5C5E5F"/>
      </a:dk2>
      <a:lt2>
        <a:srgbClr val="CBCBCB"/>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Papyrus"/>
        <a:ea typeface="Papyrus"/>
        <a:cs typeface="Papyrus"/>
      </a:majorFont>
      <a:minorFont>
        <a:latin typeface="Papyrus"/>
        <a:ea typeface="Papyrus"/>
        <a:cs typeface="Papyrus"/>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25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outerShdw blurRad="76200" dist="12700" dir="5400000" rotWithShape="0">
                <a:srgbClr val="000000">
                  <a:alpha val="50000"/>
                </a:srgbClr>
              </a:outerShdw>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3E231A"/>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1012</Words>
  <Application>Microsoft Office PowerPoint</Application>
  <PresentationFormat>Custom</PresentationFormat>
  <Paragraphs>185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Parchment</vt:lpstr>
      <vt:lpstr>“POWER FOR  LIVING”  Zechariah 4:1-7</vt:lpstr>
      <vt:lpstr>“Not by might, nor by power but by my Spirit,  says the Lord of hosts.” Zachariah 4:6</vt:lpstr>
      <vt:lpstr>WHAT WE BELIEVE TO BE TRUE ABOUT GOD IS THE MOST IMPORTANT THING ABOUT US.   Therefore, we must have an adequate and appropriate view of God if we are to live and glorify Him… especially in times of adversity and spiritual warfare.   Understanding and appropriating the ministry of the Holy Spirit is the key to our spiritual life.           </vt:lpstr>
      <vt:lpstr>   THE HOLY SPIRIT  IS GOD,  HE IS PERSONAL AND  HE IS A CO-EQUAL  IN THE GODHEAD  </vt:lpstr>
      <vt:lpstr> THE MINISTRY OF THE HOLY SPIRIT IS AT THE HEART OF THE GOSPEL    To know the Holy Spirit is to enjoy intimate fellowship with God.    To be well-acquainted with the Holy Spirit is to know the will of God</vt:lpstr>
      <vt:lpstr>“Every time we say ‘I believe  in the Holy Spirit’ we mean  that we believe that there is  a living God able and willing  to enter human personality  and change it.” (J.B.Phillips)</vt:lpstr>
      <vt:lpstr>THE PROPHET ZECHARIAH  Born in Babylonian captivity.   The son of a priest   Zechariah means, “The Lord (Yahweh) remembers.”   The Spirit of God clothed him with power to be a prophet.   Israel needed to return to the God who once made it great.  “Thus declares the Lord of hosts,’Return to Me and I will return to you.”  (Zechariah 1:3)     </vt:lpstr>
      <vt:lpstr>    ZECHARIAH LIVED IN DARK DAYS    His book was written for those living in troubled times…..even like ours.   How could Solomon’s Temple be rebuilt with such cultural confusion, political infighting and economic depression? The Lord promised to Zechariah   “I have purposed in these days to bring  good to Jerusalem and to the house  of Judah;  fear not.”   (Zechariah 8:15)        </vt:lpstr>
      <vt:lpstr>A BIBLICAL VISION REVEALS GOD’S  PURPOSE AND PLAN FOR HIS GLORY  AND OUR GOOD   God’s revelations turn the ordinary into extra-ordinary so life can be seen through God’s eyes.   A God-Given vision gives us a much needed perspective to God, ourselves and to the day in which we live.</vt:lpstr>
      <vt:lpstr>ZECHARIAH’S VISION 4:1-5 “And the angel who talked with me came again and woke me, like a man who is awakened out of his sleep. And he said to me, “What do you see?” I said, “I see, and behold, a lampstand all of gold, with a bowl on the top of it, and seven lamps on it, with seven lips on each of the lamps that are on the top of it.”                    </vt:lpstr>
      <vt:lpstr>“And there are two olive trees by it, one on the right of the bowl and the other on its left.” And I said to the angel who talked with me, “What are these, my lord?”Then the angel who talked with me answered and said to me, “Do you not know what these are?” I said, “No, my lord.”                             </vt:lpstr>
      <vt:lpstr>       </vt:lpstr>
      <vt:lpstr>ZECHARIAH’S VISION 4:6,7 “Then he said to me, “This is the word of the Lord to Zerubbabel: Not by might, nor by power, but by my Spirit, says the Lord of hosts. Who are you, O great mountain? Before Zerubbabel you shall become a plain. And he shall bring forward the top stone amid shouts of ‘Grace, grace to it!’”</vt:lpstr>
      <vt:lpstr>THE MEANING OF THE  VISION-Vs 6,7 The Word of the Lord was intended  for  Zerubbabel  The Promise of God was:  “Not by might, nor by power but by my Spirit,  says the Lord of hosts.” </vt:lpstr>
      <vt:lpstr>“What then shall we say to these things?  If God is for us,  who can be against us?” Romans 8:31 </vt:lpstr>
      <vt:lpstr>“Little children,  you are from God  and have overcome them,  for he who is in you is  greater than he who is  in the world.” I John 4:4  </vt:lpstr>
      <vt:lpstr>THE SPIRITUAL SYMBOLS OF THE VISION The Golden Lamp Stand Represented the Light of God “You are the light of the world. A city set  on a hill cannot be hidden. Nor do people light a lamp and put it under a basket, but on a stand, and it gives light to all in the house. In the same way, let your light shine before others, so that they may see your  good works and give glory  to your Father who is in heaven.”  (Matthew 5:14-16)</vt:lpstr>
      <vt:lpstr>The Olive Oil Represented the Ministry of the Holy Spirit  The Two Olive Trees Represented Zerubbabel &amp; Joshua</vt:lpstr>
      <vt:lpstr>All Jerusalem will shout “Grace, grace to “The top stone” of the Temple!”</vt:lpstr>
      <vt:lpstr>THE APPLICATION  To personally know the Holy Spirit is to enjoy intimate fellowship with God.    To be well-acquainted with the Holy Spirit is to know the will of God for us   </vt:lpstr>
      <vt:lpstr>Never overestimate the size of the mountains that stand in our way.   Never underestimate God’s might and power</vt:lpstr>
      <vt:lpstr>Our success doesn’t depend upon our might or power but only the might and power of the Holy Spirit.  God’s work done in God’s way will never lack God’s provision and power</vt:lpstr>
      <vt:lpstr>Broken dreams and lives can be healed by the power of the Holy Spirit.  May His grace empower each of us to do great things for God’s glory. Why Not?</vt:lpstr>
      <vt:lpstr>“Not by might, nor by power, but by my Spirit, says the Lord of hosts.”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FOR  LIVING”  Zechariah 4:1-7</dc:title>
  <cp:lastModifiedBy>XedeJ</cp:lastModifiedBy>
  <cp:revision>1</cp:revision>
  <dcterms:modified xsi:type="dcterms:W3CDTF">2018-11-18T13:16:01Z</dcterms:modified>
</cp:coreProperties>
</file>