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78271A-E127-4D81-A709-DA4E7638BF97}" type="datetimeFigureOut">
              <a:rPr lang="en-GB" smtClean="0"/>
              <a:t>16/06/2019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310985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8271A-E127-4D81-A709-DA4E7638BF97}" type="datetimeFigureOut">
              <a:rPr lang="en-GB" smtClean="0"/>
              <a:t>16/06/2019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340960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8271A-E127-4D81-A709-DA4E7638BF97}" type="datetimeFigureOut">
              <a:rPr lang="en-GB" smtClean="0"/>
              <a:t>16/06/2019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2017511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78271A-E127-4D81-A709-DA4E7638BF97}" type="datetimeFigureOut">
              <a:rPr lang="en-GB" smtClean="0"/>
              <a:t>16/06/2019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675493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78271A-E127-4D81-A709-DA4E7638BF97}" type="datetimeFigureOut">
              <a:rPr lang="en-GB" smtClean="0"/>
              <a:t>16/06/2019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4289135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78271A-E127-4D81-A709-DA4E7638BF97}" type="datetimeFigureOut">
              <a:rPr lang="en-GB" smtClean="0"/>
              <a:t>16/06/2019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202256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78271A-E127-4D81-A709-DA4E7638BF97}" type="datetimeFigureOut">
              <a:rPr lang="en-GB" smtClean="0"/>
              <a:t>16/06/2019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276615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78271A-E127-4D81-A709-DA4E7638BF97}" type="datetimeFigureOut">
              <a:rPr lang="en-GB" smtClean="0"/>
              <a:t>16/06/2019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303094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8271A-E127-4D81-A709-DA4E7638BF97}" type="datetimeFigureOut">
              <a:rPr lang="en-GB" smtClean="0"/>
              <a:t>16/06/2019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16955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78271A-E127-4D81-A709-DA4E7638BF97}" type="datetimeFigureOut">
              <a:rPr lang="en-GB" smtClean="0"/>
              <a:t>16/06/2019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421214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78271A-E127-4D81-A709-DA4E7638BF97}" type="datetimeFigureOut">
              <a:rPr lang="en-GB" smtClean="0"/>
              <a:t>16/06/2019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933BCB-721E-4332-AF17-B40295AA435D}" type="slidenum">
              <a:rPr lang="en-GB" smtClean="0"/>
              <a:t>‹#›</a:t>
            </a:fld>
            <a:endParaRPr lang="en-GB"/>
          </a:p>
        </p:txBody>
      </p:sp>
    </p:spTree>
    <p:extLst>
      <p:ext uri="{BB962C8B-B14F-4D97-AF65-F5344CB8AC3E}">
        <p14:creationId xmlns:p14="http://schemas.microsoft.com/office/powerpoint/2010/main" val="2718722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8271A-E127-4D81-A709-DA4E7638BF97}" type="datetimeFigureOut">
              <a:rPr lang="en-GB" smtClean="0"/>
              <a:t>16/06/2019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33BCB-721E-4332-AF17-B40295AA435D}" type="slidenum">
              <a:rPr lang="en-GB" smtClean="0"/>
              <a:t>‹#›</a:t>
            </a:fld>
            <a:endParaRPr lang="en-GB"/>
          </a:p>
        </p:txBody>
      </p:sp>
    </p:spTree>
    <p:extLst>
      <p:ext uri="{BB962C8B-B14F-4D97-AF65-F5344CB8AC3E}">
        <p14:creationId xmlns:p14="http://schemas.microsoft.com/office/powerpoint/2010/main" val="132500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spcBef>
                <a:spcPts val="1000"/>
              </a:spcBef>
            </a:pPr>
            <a:r>
              <a:rPr lang="en-GB" sz="4800" dirty="0">
                <a:solidFill>
                  <a:prstClr val="black"/>
                </a:solidFill>
                <a:latin typeface="Calibri" panose="020F0502020204030204"/>
                <a:ea typeface="+mn-ea"/>
                <a:cs typeface="+mn-cs"/>
              </a:rPr>
              <a:t>PSALM 131</a:t>
            </a:r>
            <a:br>
              <a:rPr lang="en-GB" sz="3600" dirty="0"/>
            </a:br>
            <a:r>
              <a:rPr lang="en-GB" sz="3600" dirty="0"/>
              <a:t>“LET NO ONE DESPISE YOUR YOUTH”</a:t>
            </a:r>
          </a:p>
        </p:txBody>
      </p:sp>
    </p:spTree>
    <p:extLst>
      <p:ext uri="{BB962C8B-B14F-4D97-AF65-F5344CB8AC3E}">
        <p14:creationId xmlns:p14="http://schemas.microsoft.com/office/powerpoint/2010/main" val="211293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923" y="2451503"/>
            <a:ext cx="7886700" cy="1325563"/>
          </a:xfrm>
        </p:spPr>
        <p:txBody>
          <a:bodyPr/>
          <a:lstStyle/>
          <a:p>
            <a:pPr algn="ctr"/>
            <a:r>
              <a:rPr lang="en-GB" b="1" dirty="0"/>
              <a:t>GOD BLESS YOU!!!</a:t>
            </a:r>
          </a:p>
        </p:txBody>
      </p:sp>
    </p:spTree>
    <p:extLst>
      <p:ext uri="{BB962C8B-B14F-4D97-AF65-F5344CB8AC3E}">
        <p14:creationId xmlns:p14="http://schemas.microsoft.com/office/powerpoint/2010/main" val="136304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THE PSALMS </a:t>
            </a:r>
          </a:p>
        </p:txBody>
      </p:sp>
      <p:sp>
        <p:nvSpPr>
          <p:cNvPr id="3" name="Content Placeholder 2"/>
          <p:cNvSpPr>
            <a:spLocks noGrp="1"/>
          </p:cNvSpPr>
          <p:nvPr>
            <p:ph idx="1"/>
          </p:nvPr>
        </p:nvSpPr>
        <p:spPr/>
        <p:txBody>
          <a:bodyPr>
            <a:normAutofit fontScale="92500" lnSpcReduction="20000"/>
          </a:bodyPr>
          <a:lstStyle/>
          <a:p>
            <a:r>
              <a:rPr lang="en-GB" dirty="0">
                <a:latin typeface="+mj-lt"/>
              </a:rPr>
              <a:t>150 chapters. </a:t>
            </a:r>
          </a:p>
          <a:p>
            <a:r>
              <a:rPr lang="en-GB" dirty="0">
                <a:latin typeface="+mj-lt"/>
              </a:rPr>
              <a:t>A blend of poetry, songs and prayers. </a:t>
            </a:r>
          </a:p>
          <a:p>
            <a:r>
              <a:rPr lang="en-GB" dirty="0">
                <a:latin typeface="+mj-lt"/>
              </a:rPr>
              <a:t>Known others include King David, Moses, </a:t>
            </a:r>
            <a:r>
              <a:rPr lang="en-GB" dirty="0" err="1">
                <a:latin typeface="+mj-lt"/>
              </a:rPr>
              <a:t>Heman</a:t>
            </a:r>
            <a:r>
              <a:rPr lang="en-GB" dirty="0">
                <a:latin typeface="+mj-lt"/>
              </a:rPr>
              <a:t> the </a:t>
            </a:r>
            <a:r>
              <a:rPr lang="en-GB" dirty="0" err="1">
                <a:latin typeface="+mj-lt"/>
              </a:rPr>
              <a:t>Ezrhaite</a:t>
            </a:r>
            <a:r>
              <a:rPr lang="en-GB" dirty="0">
                <a:latin typeface="+mj-lt"/>
              </a:rPr>
              <a:t>, Ethan the </a:t>
            </a:r>
            <a:r>
              <a:rPr lang="en-GB" dirty="0" err="1">
                <a:latin typeface="+mj-lt"/>
              </a:rPr>
              <a:t>Ezrhaite</a:t>
            </a:r>
            <a:r>
              <a:rPr lang="en-GB" dirty="0">
                <a:latin typeface="+mj-lt"/>
              </a:rPr>
              <a:t>, King Solomon, Asaph and the sons of </a:t>
            </a:r>
            <a:r>
              <a:rPr lang="en-GB" dirty="0" err="1">
                <a:latin typeface="+mj-lt"/>
              </a:rPr>
              <a:t>Korah</a:t>
            </a:r>
            <a:r>
              <a:rPr lang="en-GB" dirty="0">
                <a:latin typeface="+mj-lt"/>
              </a:rPr>
              <a:t>. </a:t>
            </a:r>
          </a:p>
          <a:p>
            <a:r>
              <a:rPr lang="en-GB" dirty="0">
                <a:latin typeface="+mj-lt"/>
              </a:rPr>
              <a:t>The types of psalms include the following: </a:t>
            </a:r>
          </a:p>
          <a:p>
            <a:pPr marL="914400" lvl="2" indent="0">
              <a:buNone/>
            </a:pPr>
            <a:r>
              <a:rPr lang="en-GB" dirty="0">
                <a:latin typeface="+mj-lt"/>
              </a:rPr>
              <a:t>- </a:t>
            </a:r>
            <a:r>
              <a:rPr lang="en-GB" sz="2600" dirty="0">
                <a:latin typeface="+mj-lt"/>
              </a:rPr>
              <a:t>Hymns: for example psalm 8. </a:t>
            </a:r>
          </a:p>
          <a:p>
            <a:pPr marL="914400" lvl="2" indent="0">
              <a:buNone/>
            </a:pPr>
            <a:r>
              <a:rPr lang="en-GB" sz="2600" dirty="0">
                <a:latin typeface="+mj-lt"/>
              </a:rPr>
              <a:t>- Laments: psalm 3 </a:t>
            </a:r>
          </a:p>
          <a:p>
            <a:pPr marL="914400" lvl="2" indent="0">
              <a:buNone/>
            </a:pPr>
            <a:r>
              <a:rPr lang="en-GB" sz="2600" dirty="0">
                <a:latin typeface="+mj-lt"/>
              </a:rPr>
              <a:t>- Royal psalms: psalm 18</a:t>
            </a:r>
          </a:p>
          <a:p>
            <a:pPr marL="914400" lvl="2" indent="0">
              <a:buNone/>
            </a:pPr>
            <a:r>
              <a:rPr lang="en-GB" sz="2600" dirty="0">
                <a:latin typeface="+mj-lt"/>
              </a:rPr>
              <a:t>- Thanksgiving psalms: psalm 100</a:t>
            </a:r>
          </a:p>
          <a:p>
            <a:pPr marL="914400" lvl="2" indent="0">
              <a:buNone/>
            </a:pPr>
            <a:r>
              <a:rPr lang="en-GB" sz="2600" dirty="0">
                <a:latin typeface="+mj-lt"/>
              </a:rPr>
              <a:t>- Wisdom psalms: psalm 37</a:t>
            </a:r>
          </a:p>
          <a:p>
            <a:pPr marL="914400" lvl="2" indent="0">
              <a:buNone/>
            </a:pPr>
            <a:r>
              <a:rPr lang="en-GB" sz="2600" dirty="0">
                <a:latin typeface="+mj-lt"/>
              </a:rPr>
              <a:t>- Mixed psalms: psalm 9</a:t>
            </a:r>
          </a:p>
          <a:p>
            <a:pPr marL="0" indent="0">
              <a:buNone/>
            </a:pPr>
            <a:endParaRPr lang="en-GB" dirty="0">
              <a:latin typeface="+mj-lt"/>
            </a:endParaRPr>
          </a:p>
        </p:txBody>
      </p:sp>
    </p:spTree>
    <p:extLst>
      <p:ext uri="{BB962C8B-B14F-4D97-AF65-F5344CB8AC3E}">
        <p14:creationId xmlns:p14="http://schemas.microsoft.com/office/powerpoint/2010/main" val="2467020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PSALM 131</a:t>
            </a:r>
          </a:p>
        </p:txBody>
      </p:sp>
      <p:sp>
        <p:nvSpPr>
          <p:cNvPr id="3" name="Content Placeholder 2"/>
          <p:cNvSpPr>
            <a:spLocks noGrp="1"/>
          </p:cNvSpPr>
          <p:nvPr>
            <p:ph idx="1"/>
          </p:nvPr>
        </p:nvSpPr>
        <p:spPr/>
        <p:txBody>
          <a:bodyPr/>
          <a:lstStyle/>
          <a:p>
            <a:pPr marL="0" indent="0">
              <a:buNone/>
            </a:pPr>
            <a:r>
              <a:rPr lang="en-GB" dirty="0">
                <a:latin typeface="+mj-lt"/>
              </a:rPr>
              <a:t>FACTS ABOUT PSALM 131</a:t>
            </a:r>
          </a:p>
          <a:p>
            <a:pPr marL="457200" lvl="1" indent="0">
              <a:buNone/>
            </a:pPr>
            <a:r>
              <a:rPr lang="en-GB" sz="2800" dirty="0">
                <a:latin typeface="+mj-lt"/>
              </a:rPr>
              <a:t>- Written by David</a:t>
            </a:r>
          </a:p>
          <a:p>
            <a:pPr marL="457200" lvl="1" indent="0">
              <a:buNone/>
            </a:pPr>
            <a:r>
              <a:rPr lang="en-GB" sz="2800" dirty="0">
                <a:latin typeface="+mj-lt"/>
              </a:rPr>
              <a:t>- Entitled “A Song of Ascents of David”.</a:t>
            </a:r>
          </a:p>
          <a:p>
            <a:pPr marL="457200" lvl="1" indent="0">
              <a:buNone/>
            </a:pPr>
            <a:r>
              <a:rPr lang="en-GB" sz="2800" dirty="0">
                <a:latin typeface="+mj-lt"/>
              </a:rPr>
              <a:t>- It has 3 verses. </a:t>
            </a:r>
          </a:p>
          <a:p>
            <a:pPr marL="457200" lvl="1" indent="0">
              <a:buNone/>
            </a:pPr>
            <a:r>
              <a:rPr lang="en-GB" sz="2800" dirty="0">
                <a:latin typeface="+mj-lt"/>
              </a:rPr>
              <a:t>- Talks about having a humble spirit, and a spirit of confident trust in God.</a:t>
            </a:r>
          </a:p>
          <a:p>
            <a:pPr marL="457200" lvl="1" indent="0">
              <a:buNone/>
            </a:pPr>
            <a:r>
              <a:rPr lang="en-GB" sz="2800" dirty="0">
                <a:latin typeface="+mj-lt"/>
              </a:rPr>
              <a:t>- It’s believed to be a reflection of David in his Youth</a:t>
            </a:r>
            <a:r>
              <a:rPr lang="en-US" sz="2800" dirty="0">
                <a:latin typeface="+mj-lt"/>
              </a:rPr>
              <a:t>.</a:t>
            </a:r>
            <a:r>
              <a:rPr lang="en-GB" sz="2800" dirty="0">
                <a:latin typeface="+mj-lt"/>
              </a:rPr>
              <a:t> </a:t>
            </a:r>
            <a:r>
              <a:rPr lang="en-US" sz="2800" dirty="0">
                <a:latin typeface="+mj-lt"/>
              </a:rPr>
              <a:t>He</a:t>
            </a:r>
            <a:r>
              <a:rPr lang="en-GB" sz="2800" dirty="0">
                <a:latin typeface="+mj-lt"/>
              </a:rPr>
              <a:t> was being spoken of as being over confident. </a:t>
            </a:r>
          </a:p>
        </p:txBody>
      </p:sp>
    </p:spTree>
    <p:extLst>
      <p:ext uri="{BB962C8B-B14F-4D97-AF65-F5344CB8AC3E}">
        <p14:creationId xmlns:p14="http://schemas.microsoft.com/office/powerpoint/2010/main" val="1970457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40889"/>
            <a:ext cx="7886700" cy="2159133"/>
          </a:xfrm>
        </p:spPr>
        <p:txBody>
          <a:bodyPr>
            <a:noAutofit/>
          </a:bodyPr>
          <a:lstStyle/>
          <a:p>
            <a:pPr algn="ctr"/>
            <a:r>
              <a:rPr lang="en-GB" sz="3200" b="1" dirty="0"/>
              <a:t>Verse 1</a:t>
            </a:r>
            <a:br>
              <a:rPr lang="en-GB" sz="3200" dirty="0"/>
            </a:br>
            <a:r>
              <a:rPr lang="en-GB" sz="3200" dirty="0"/>
              <a:t>O LORD, my heart is not lifted up; </a:t>
            </a:r>
            <a:br>
              <a:rPr lang="en-GB" sz="3200" dirty="0"/>
            </a:br>
            <a:r>
              <a:rPr lang="en-GB" sz="3200" dirty="0"/>
              <a:t>my eyes are not raised too high;</a:t>
            </a:r>
            <a:br>
              <a:rPr lang="en-GB" sz="3200" dirty="0"/>
            </a:br>
            <a:r>
              <a:rPr lang="en-GB" sz="3200" dirty="0"/>
              <a:t>I do not occupy myself with things too great and too marvellous for me.</a:t>
            </a:r>
          </a:p>
        </p:txBody>
      </p:sp>
      <p:sp>
        <p:nvSpPr>
          <p:cNvPr id="3" name="Content Placeholder 2"/>
          <p:cNvSpPr>
            <a:spLocks noGrp="1"/>
          </p:cNvSpPr>
          <p:nvPr>
            <p:ph idx="1"/>
          </p:nvPr>
        </p:nvSpPr>
        <p:spPr>
          <a:xfrm>
            <a:off x="628650" y="4069724"/>
            <a:ext cx="7886700" cy="2107238"/>
          </a:xfrm>
        </p:spPr>
        <p:txBody>
          <a:bodyPr>
            <a:normAutofit/>
          </a:bodyPr>
          <a:lstStyle/>
          <a:p>
            <a:pPr marL="457200" lvl="1" indent="0">
              <a:buNone/>
            </a:pPr>
            <a:r>
              <a:rPr lang="en-GB" sz="2800" dirty="0">
                <a:latin typeface="+mj-lt"/>
              </a:rPr>
              <a:t>- David speaks of his Character. </a:t>
            </a:r>
          </a:p>
          <a:p>
            <a:pPr marL="457200" lvl="1" indent="0">
              <a:buNone/>
            </a:pPr>
            <a:r>
              <a:rPr lang="en-GB" sz="2800" dirty="0">
                <a:latin typeface="+mj-lt"/>
              </a:rPr>
              <a:t>- He asserts that he is not over ambitious. </a:t>
            </a:r>
          </a:p>
          <a:p>
            <a:pPr marL="457200" lvl="1" indent="0">
              <a:buNone/>
            </a:pPr>
            <a:r>
              <a:rPr lang="en-GB" sz="2800" dirty="0">
                <a:latin typeface="+mj-lt"/>
              </a:rPr>
              <a:t>- He emphasizes his decision of humility.</a:t>
            </a:r>
          </a:p>
        </p:txBody>
      </p:sp>
    </p:spTree>
    <p:extLst>
      <p:ext uri="{BB962C8B-B14F-4D97-AF65-F5344CB8AC3E}">
        <p14:creationId xmlns:p14="http://schemas.microsoft.com/office/powerpoint/2010/main" val="4189756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40889"/>
            <a:ext cx="7886700" cy="2159133"/>
          </a:xfrm>
        </p:spPr>
        <p:txBody>
          <a:bodyPr>
            <a:noAutofit/>
          </a:bodyPr>
          <a:lstStyle/>
          <a:p>
            <a:pPr algn="ctr"/>
            <a:r>
              <a:rPr lang="en-GB" sz="3200" b="1" dirty="0"/>
              <a:t>Verse 2</a:t>
            </a:r>
            <a:br>
              <a:rPr lang="en-GB" sz="3200" b="1" dirty="0"/>
            </a:br>
            <a:r>
              <a:rPr lang="en-GB" sz="3200" dirty="0"/>
              <a:t>But I have calmed and quieted my soul, </a:t>
            </a:r>
            <a:br>
              <a:rPr lang="en-GB" sz="3200" dirty="0"/>
            </a:br>
            <a:r>
              <a:rPr lang="en-GB" sz="3200" dirty="0"/>
              <a:t>like a weaned child with its mother;</a:t>
            </a:r>
            <a:br>
              <a:rPr lang="en-GB" sz="3200" dirty="0"/>
            </a:br>
            <a:r>
              <a:rPr lang="en-GB" sz="3200" dirty="0"/>
              <a:t>like a weaned child is my soul within me</a:t>
            </a:r>
          </a:p>
        </p:txBody>
      </p:sp>
      <p:sp>
        <p:nvSpPr>
          <p:cNvPr id="3" name="Content Placeholder 2"/>
          <p:cNvSpPr>
            <a:spLocks noGrp="1"/>
          </p:cNvSpPr>
          <p:nvPr>
            <p:ph idx="1"/>
          </p:nvPr>
        </p:nvSpPr>
        <p:spPr>
          <a:xfrm>
            <a:off x="0" y="3696237"/>
            <a:ext cx="9144000" cy="2480725"/>
          </a:xfrm>
        </p:spPr>
        <p:txBody>
          <a:bodyPr>
            <a:noAutofit/>
          </a:bodyPr>
          <a:lstStyle/>
          <a:p>
            <a:pPr marL="914400" lvl="2" indent="0">
              <a:buNone/>
            </a:pPr>
            <a:r>
              <a:rPr lang="en-GB" sz="2800" dirty="0">
                <a:latin typeface="+mj-lt"/>
              </a:rPr>
              <a:t>- He confidently speaks about the work he has done on himself. </a:t>
            </a:r>
          </a:p>
          <a:p>
            <a:pPr marL="914400" lvl="2" indent="0">
              <a:buNone/>
            </a:pPr>
            <a:r>
              <a:rPr lang="en-GB" sz="2800" dirty="0">
                <a:latin typeface="+mj-lt"/>
              </a:rPr>
              <a:t>- David </a:t>
            </a:r>
            <a:r>
              <a:rPr lang="en-US" sz="2800" dirty="0">
                <a:latin typeface="+mj-lt"/>
              </a:rPr>
              <a:t>cites an</a:t>
            </a:r>
            <a:r>
              <a:rPr lang="en-GB" sz="2800" dirty="0">
                <a:latin typeface="+mj-lt"/>
              </a:rPr>
              <a:t> analogy with a weaned child with its mother echoing dependence and a certain meekness. </a:t>
            </a:r>
          </a:p>
          <a:p>
            <a:pPr marL="914400" lvl="2" indent="0">
              <a:buNone/>
            </a:pPr>
            <a:r>
              <a:rPr lang="en-GB" sz="2800" dirty="0">
                <a:latin typeface="+mj-lt"/>
              </a:rPr>
              <a:t>- He asserts that he has placed his abilities, nature, desires and passions within him under control. </a:t>
            </a:r>
          </a:p>
        </p:txBody>
      </p:sp>
    </p:spTree>
    <p:extLst>
      <p:ext uri="{BB962C8B-B14F-4D97-AF65-F5344CB8AC3E}">
        <p14:creationId xmlns:p14="http://schemas.microsoft.com/office/powerpoint/2010/main" val="81233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40889"/>
            <a:ext cx="7886700" cy="2159133"/>
          </a:xfrm>
        </p:spPr>
        <p:txBody>
          <a:bodyPr>
            <a:noAutofit/>
          </a:bodyPr>
          <a:lstStyle/>
          <a:p>
            <a:pPr algn="ctr"/>
            <a:r>
              <a:rPr lang="en-GB" sz="3200" b="1" dirty="0"/>
              <a:t>Verse 3</a:t>
            </a:r>
            <a:br>
              <a:rPr lang="en-GB" sz="3200" dirty="0"/>
            </a:br>
            <a:r>
              <a:rPr lang="en-GB" sz="3200" dirty="0"/>
              <a:t>O Israel, hope in the LORD</a:t>
            </a:r>
            <a:br>
              <a:rPr lang="en-GB" sz="3200" dirty="0"/>
            </a:br>
            <a:r>
              <a:rPr lang="en-GB" sz="3200" dirty="0"/>
              <a:t>from this time forth and forevermore.</a:t>
            </a:r>
          </a:p>
        </p:txBody>
      </p:sp>
      <p:sp>
        <p:nvSpPr>
          <p:cNvPr id="3" name="Content Placeholder 2"/>
          <p:cNvSpPr>
            <a:spLocks noGrp="1"/>
          </p:cNvSpPr>
          <p:nvPr>
            <p:ph idx="1"/>
          </p:nvPr>
        </p:nvSpPr>
        <p:spPr>
          <a:xfrm>
            <a:off x="628650" y="3696237"/>
            <a:ext cx="7886700" cy="2562895"/>
          </a:xfrm>
        </p:spPr>
        <p:txBody>
          <a:bodyPr>
            <a:noAutofit/>
          </a:bodyPr>
          <a:lstStyle/>
          <a:p>
            <a:pPr marL="914400" lvl="2" indent="0">
              <a:buNone/>
            </a:pPr>
            <a:r>
              <a:rPr lang="en-GB" sz="2800" dirty="0">
                <a:latin typeface="+mj-lt"/>
              </a:rPr>
              <a:t>- In the midst of the happening he had Israel in mind. </a:t>
            </a:r>
          </a:p>
          <a:p>
            <a:pPr marL="914400" lvl="2" indent="0">
              <a:buNone/>
            </a:pPr>
            <a:r>
              <a:rPr lang="en-GB" sz="2800" dirty="0">
                <a:latin typeface="+mj-lt"/>
              </a:rPr>
              <a:t>- David emphasized hope in God because he knew God is faithful. </a:t>
            </a:r>
          </a:p>
          <a:p>
            <a:pPr marL="914400" lvl="2" indent="0">
              <a:buNone/>
            </a:pPr>
            <a:r>
              <a:rPr lang="en-GB" sz="2800" dirty="0">
                <a:latin typeface="+mj-lt"/>
              </a:rPr>
              <a:t>- The adage of a time reference highlights the unchangeable nature of God. </a:t>
            </a:r>
          </a:p>
        </p:txBody>
      </p:sp>
    </p:spTree>
    <p:extLst>
      <p:ext uri="{BB962C8B-B14F-4D97-AF65-F5344CB8AC3E}">
        <p14:creationId xmlns:p14="http://schemas.microsoft.com/office/powerpoint/2010/main" val="199784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The situation of Jesus Christ.</a:t>
            </a:r>
          </a:p>
        </p:txBody>
      </p:sp>
      <p:sp>
        <p:nvSpPr>
          <p:cNvPr id="3" name="Content Placeholder 2"/>
          <p:cNvSpPr>
            <a:spLocks noGrp="1"/>
          </p:cNvSpPr>
          <p:nvPr>
            <p:ph idx="1"/>
          </p:nvPr>
        </p:nvSpPr>
        <p:spPr/>
        <p:txBody>
          <a:bodyPr>
            <a:normAutofit/>
          </a:bodyPr>
          <a:lstStyle/>
          <a:p>
            <a:pPr marL="0" indent="0" algn="ctr">
              <a:buNone/>
            </a:pPr>
            <a:r>
              <a:rPr lang="en-GB" dirty="0">
                <a:latin typeface="+mj-lt"/>
              </a:rPr>
              <a:t>After three days they found him in the temple, sitting among the teachers, listening to them and asking them questions. And all who heard him were amazed at his understanding and his answers. Luke 2:46,47</a:t>
            </a:r>
          </a:p>
          <a:p>
            <a:pPr marL="0" indent="0">
              <a:buNone/>
            </a:pPr>
            <a:endParaRPr lang="en-GB" dirty="0">
              <a:latin typeface="+mj-lt"/>
            </a:endParaRPr>
          </a:p>
          <a:p>
            <a:pPr lvl="1">
              <a:buFontTx/>
              <a:buChar char="-"/>
            </a:pPr>
            <a:r>
              <a:rPr lang="en-GB" sz="3200" dirty="0">
                <a:latin typeface="+mj-lt"/>
              </a:rPr>
              <a:t>Jesus was outstanding in wisdom and not intimidated.</a:t>
            </a:r>
          </a:p>
          <a:p>
            <a:pPr lvl="1">
              <a:buFontTx/>
              <a:buChar char="-"/>
            </a:pPr>
            <a:r>
              <a:rPr lang="en-GB" sz="3200" dirty="0">
                <a:latin typeface="+mj-lt"/>
              </a:rPr>
              <a:t>He stepped out of the status quo. </a:t>
            </a:r>
          </a:p>
          <a:p>
            <a:pPr lvl="1">
              <a:buFontTx/>
              <a:buChar char="-"/>
            </a:pPr>
            <a:r>
              <a:rPr lang="en-GB" sz="3200" dirty="0">
                <a:latin typeface="+mj-lt"/>
              </a:rPr>
              <a:t>He was humble and not arrogant.   </a:t>
            </a:r>
          </a:p>
          <a:p>
            <a:pPr lvl="1">
              <a:buFontTx/>
              <a:buChar char="-"/>
            </a:pPr>
            <a:endParaRPr lang="en-GB" sz="3200" dirty="0">
              <a:latin typeface="+mj-lt"/>
            </a:endParaRPr>
          </a:p>
        </p:txBody>
      </p:sp>
    </p:spTree>
    <p:extLst>
      <p:ext uri="{BB962C8B-B14F-4D97-AF65-F5344CB8AC3E}">
        <p14:creationId xmlns:p14="http://schemas.microsoft.com/office/powerpoint/2010/main" val="1167382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What can we learn?</a:t>
            </a:r>
          </a:p>
        </p:txBody>
      </p:sp>
      <p:sp>
        <p:nvSpPr>
          <p:cNvPr id="3" name="Content Placeholder 2"/>
          <p:cNvSpPr>
            <a:spLocks noGrp="1"/>
          </p:cNvSpPr>
          <p:nvPr>
            <p:ph idx="1"/>
          </p:nvPr>
        </p:nvSpPr>
        <p:spPr/>
        <p:txBody>
          <a:bodyPr/>
          <a:lstStyle/>
          <a:p>
            <a:pPr marL="514350" indent="-514350">
              <a:buFont typeface="+mj-lt"/>
              <a:buAutoNum type="arabicPeriod"/>
            </a:pPr>
            <a:r>
              <a:rPr lang="en-GB" dirty="0"/>
              <a:t>As young as you are the Lord can endow you with wisdom and understanding to the astonishment of people.</a:t>
            </a:r>
          </a:p>
          <a:p>
            <a:pPr marL="514350" indent="-514350">
              <a:buFont typeface="+mj-lt"/>
              <a:buAutoNum type="arabicPeriod"/>
            </a:pPr>
            <a:r>
              <a:rPr lang="en-GB" dirty="0"/>
              <a:t>Give yourself unto humility and d</a:t>
            </a:r>
            <a:r>
              <a:rPr lang="en-US" dirty="0"/>
              <a:t>on’t </a:t>
            </a:r>
            <a:r>
              <a:rPr lang="en-GB" dirty="0"/>
              <a:t>be arrogant but do what the Lord requires of you. </a:t>
            </a:r>
          </a:p>
          <a:p>
            <a:pPr marL="514350" indent="-514350">
              <a:buFont typeface="+mj-lt"/>
              <a:buAutoNum type="arabicPeriod"/>
            </a:pPr>
            <a:r>
              <a:rPr lang="en-GB" dirty="0"/>
              <a:t>If we ever encounter such youth we must not be threatened. Lets rather encourage and guide them. </a:t>
            </a:r>
          </a:p>
        </p:txBody>
      </p:sp>
    </p:spTree>
    <p:extLst>
      <p:ext uri="{BB962C8B-B14F-4D97-AF65-F5344CB8AC3E}">
        <p14:creationId xmlns:p14="http://schemas.microsoft.com/office/powerpoint/2010/main" val="1091295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1 Timothy 4:12-16</a:t>
            </a:r>
          </a:p>
        </p:txBody>
      </p:sp>
      <p:sp>
        <p:nvSpPr>
          <p:cNvPr id="3" name="Content Placeholder 2"/>
          <p:cNvSpPr>
            <a:spLocks noGrp="1"/>
          </p:cNvSpPr>
          <p:nvPr>
            <p:ph idx="1"/>
          </p:nvPr>
        </p:nvSpPr>
        <p:spPr/>
        <p:txBody>
          <a:bodyPr>
            <a:normAutofit/>
          </a:bodyPr>
          <a:lstStyle/>
          <a:p>
            <a:pPr marL="0" indent="0" algn="ctr">
              <a:buNone/>
            </a:pPr>
            <a:r>
              <a:rPr lang="en-GB" dirty="0">
                <a:latin typeface="+mj-lt"/>
              </a:rPr>
              <a:t>Let no one despise you for your youth, but set the believers an example in speech, in conduct, in love, in faith, in purity. Until I come, devote yourself to the public reading of Scripture, to exhortation, to teaching. Do not neglect the gift you have, which was given you by prophecy when the council of elders laid their hands on you. Practice these things, immerse yourself in them,[a] so that all may see your progress. Keep a close watch on yourself and on the teaching. Persist in this, for by so doing you will save both yourself and your hearers.</a:t>
            </a:r>
          </a:p>
        </p:txBody>
      </p:sp>
    </p:spTree>
    <p:extLst>
      <p:ext uri="{BB962C8B-B14F-4D97-AF65-F5344CB8AC3E}">
        <p14:creationId xmlns:p14="http://schemas.microsoft.com/office/powerpoint/2010/main" val="40709293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TotalTime>
  <Words>534</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PSALM 131 “LET NO ONE DESPISE YOUR YOUTH”</vt:lpstr>
      <vt:lpstr>THE PSALMS </vt:lpstr>
      <vt:lpstr>PSALM 131</vt:lpstr>
      <vt:lpstr>Verse 1 O LORD, my heart is not lifted up;  my eyes are not raised too high; I do not occupy myself with things too great and too marvellous for me.</vt:lpstr>
      <vt:lpstr>Verse 2 But I have calmed and quieted my soul,  like a weaned child with its mother; like a weaned child is my soul within me</vt:lpstr>
      <vt:lpstr>Verse 3 O Israel, hope in the LORD from this time forth and forevermore.</vt:lpstr>
      <vt:lpstr>The situation of Jesus Christ.</vt:lpstr>
      <vt:lpstr>What can we learn?</vt:lpstr>
      <vt:lpstr>1 Timothy 4:12-16</vt:lpstr>
      <vt:lpstr>GOD BLESS YOU!!!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 ONE DESPISE YOUR YOUTH”</dc:title>
  <dc:creator>Perry Ackon</dc:creator>
  <cp:lastModifiedBy>Perry Ackon</cp:lastModifiedBy>
  <cp:revision>12</cp:revision>
  <dcterms:created xsi:type="dcterms:W3CDTF">2019-06-15T07:22:05Z</dcterms:created>
  <dcterms:modified xsi:type="dcterms:W3CDTF">2019-06-15T16:16:18Z</dcterms:modified>
</cp:coreProperties>
</file>