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C6F64D-720D-4D41-B759-10AA869B3FB5}" type="datetimeFigureOut">
              <a:rPr lang="en-GB" smtClean="0"/>
              <a:t>17/11/2019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76B5AA-BA62-48B2-8308-453B69A3A9F9}" type="slidenum">
              <a:rPr lang="en-GB" smtClean="0"/>
              <a:t>‹#›</a:t>
            </a:fld>
            <a:endParaRPr lang="en-GB"/>
          </a:p>
        </p:txBody>
      </p:sp>
    </p:spTree>
    <p:extLst>
      <p:ext uri="{BB962C8B-B14F-4D97-AF65-F5344CB8AC3E}">
        <p14:creationId xmlns:p14="http://schemas.microsoft.com/office/powerpoint/2010/main" val="822584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C6F64D-720D-4D41-B759-10AA869B3FB5}" type="datetimeFigureOut">
              <a:rPr lang="en-GB" smtClean="0"/>
              <a:t>17/11/2019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76B5AA-BA62-48B2-8308-453B69A3A9F9}" type="slidenum">
              <a:rPr lang="en-GB" smtClean="0"/>
              <a:t>‹#›</a:t>
            </a:fld>
            <a:endParaRPr lang="en-GB"/>
          </a:p>
        </p:txBody>
      </p:sp>
    </p:spTree>
    <p:extLst>
      <p:ext uri="{BB962C8B-B14F-4D97-AF65-F5344CB8AC3E}">
        <p14:creationId xmlns:p14="http://schemas.microsoft.com/office/powerpoint/2010/main" val="1384238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C6F64D-720D-4D41-B759-10AA869B3FB5}" type="datetimeFigureOut">
              <a:rPr lang="en-GB" smtClean="0"/>
              <a:t>17/11/2019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76B5AA-BA62-48B2-8308-453B69A3A9F9}" type="slidenum">
              <a:rPr lang="en-GB" smtClean="0"/>
              <a:t>‹#›</a:t>
            </a:fld>
            <a:endParaRPr lang="en-GB"/>
          </a:p>
        </p:txBody>
      </p:sp>
    </p:spTree>
    <p:extLst>
      <p:ext uri="{BB962C8B-B14F-4D97-AF65-F5344CB8AC3E}">
        <p14:creationId xmlns:p14="http://schemas.microsoft.com/office/powerpoint/2010/main" val="848912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C6F64D-720D-4D41-B759-10AA869B3FB5}" type="datetimeFigureOut">
              <a:rPr lang="en-GB" smtClean="0"/>
              <a:t>17/11/2019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76B5AA-BA62-48B2-8308-453B69A3A9F9}" type="slidenum">
              <a:rPr lang="en-GB" smtClean="0"/>
              <a:t>‹#›</a:t>
            </a:fld>
            <a:endParaRPr lang="en-GB"/>
          </a:p>
        </p:txBody>
      </p:sp>
    </p:spTree>
    <p:extLst>
      <p:ext uri="{BB962C8B-B14F-4D97-AF65-F5344CB8AC3E}">
        <p14:creationId xmlns:p14="http://schemas.microsoft.com/office/powerpoint/2010/main" val="274898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C6F64D-720D-4D41-B759-10AA869B3FB5}" type="datetimeFigureOut">
              <a:rPr lang="en-GB" smtClean="0"/>
              <a:t>17/11/2019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76B5AA-BA62-48B2-8308-453B69A3A9F9}" type="slidenum">
              <a:rPr lang="en-GB" smtClean="0"/>
              <a:t>‹#›</a:t>
            </a:fld>
            <a:endParaRPr lang="en-GB"/>
          </a:p>
        </p:txBody>
      </p:sp>
    </p:spTree>
    <p:extLst>
      <p:ext uri="{BB962C8B-B14F-4D97-AF65-F5344CB8AC3E}">
        <p14:creationId xmlns:p14="http://schemas.microsoft.com/office/powerpoint/2010/main" val="2760522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C6F64D-720D-4D41-B759-10AA869B3FB5}" type="datetimeFigureOut">
              <a:rPr lang="en-GB" smtClean="0"/>
              <a:t>17/11/2019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76B5AA-BA62-48B2-8308-453B69A3A9F9}" type="slidenum">
              <a:rPr lang="en-GB" smtClean="0"/>
              <a:t>‹#›</a:t>
            </a:fld>
            <a:endParaRPr lang="en-GB"/>
          </a:p>
        </p:txBody>
      </p:sp>
    </p:spTree>
    <p:extLst>
      <p:ext uri="{BB962C8B-B14F-4D97-AF65-F5344CB8AC3E}">
        <p14:creationId xmlns:p14="http://schemas.microsoft.com/office/powerpoint/2010/main" val="1835842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C6F64D-720D-4D41-B759-10AA869B3FB5}" type="datetimeFigureOut">
              <a:rPr lang="en-GB" smtClean="0"/>
              <a:t>17/11/2019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76B5AA-BA62-48B2-8308-453B69A3A9F9}" type="slidenum">
              <a:rPr lang="en-GB" smtClean="0"/>
              <a:t>‹#›</a:t>
            </a:fld>
            <a:endParaRPr lang="en-GB"/>
          </a:p>
        </p:txBody>
      </p:sp>
    </p:spTree>
    <p:extLst>
      <p:ext uri="{BB962C8B-B14F-4D97-AF65-F5344CB8AC3E}">
        <p14:creationId xmlns:p14="http://schemas.microsoft.com/office/powerpoint/2010/main" val="3059734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6F64D-720D-4D41-B759-10AA869B3FB5}" type="datetimeFigureOut">
              <a:rPr lang="en-GB" smtClean="0"/>
              <a:t>17/11/2019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76B5AA-BA62-48B2-8308-453B69A3A9F9}" type="slidenum">
              <a:rPr lang="en-GB" smtClean="0"/>
              <a:t>‹#›</a:t>
            </a:fld>
            <a:endParaRPr lang="en-GB"/>
          </a:p>
        </p:txBody>
      </p:sp>
    </p:spTree>
    <p:extLst>
      <p:ext uri="{BB962C8B-B14F-4D97-AF65-F5344CB8AC3E}">
        <p14:creationId xmlns:p14="http://schemas.microsoft.com/office/powerpoint/2010/main" val="3076900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6F64D-720D-4D41-B759-10AA869B3FB5}" type="datetimeFigureOut">
              <a:rPr lang="en-GB" smtClean="0"/>
              <a:t>17/11/2019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76B5AA-BA62-48B2-8308-453B69A3A9F9}" type="slidenum">
              <a:rPr lang="en-GB" smtClean="0"/>
              <a:t>‹#›</a:t>
            </a:fld>
            <a:endParaRPr lang="en-GB"/>
          </a:p>
        </p:txBody>
      </p:sp>
    </p:spTree>
    <p:extLst>
      <p:ext uri="{BB962C8B-B14F-4D97-AF65-F5344CB8AC3E}">
        <p14:creationId xmlns:p14="http://schemas.microsoft.com/office/powerpoint/2010/main" val="2765648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C6F64D-720D-4D41-B759-10AA869B3FB5}" type="datetimeFigureOut">
              <a:rPr lang="en-GB" smtClean="0"/>
              <a:t>17/11/2019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76B5AA-BA62-48B2-8308-453B69A3A9F9}" type="slidenum">
              <a:rPr lang="en-GB" smtClean="0"/>
              <a:t>‹#›</a:t>
            </a:fld>
            <a:endParaRPr lang="en-GB"/>
          </a:p>
        </p:txBody>
      </p:sp>
    </p:spTree>
    <p:extLst>
      <p:ext uri="{BB962C8B-B14F-4D97-AF65-F5344CB8AC3E}">
        <p14:creationId xmlns:p14="http://schemas.microsoft.com/office/powerpoint/2010/main" val="3446026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C6F64D-720D-4D41-B759-10AA869B3FB5}" type="datetimeFigureOut">
              <a:rPr lang="en-GB" smtClean="0"/>
              <a:t>17/11/2019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76B5AA-BA62-48B2-8308-453B69A3A9F9}" type="slidenum">
              <a:rPr lang="en-GB" smtClean="0"/>
              <a:t>‹#›</a:t>
            </a:fld>
            <a:endParaRPr lang="en-GB"/>
          </a:p>
        </p:txBody>
      </p:sp>
    </p:spTree>
    <p:extLst>
      <p:ext uri="{BB962C8B-B14F-4D97-AF65-F5344CB8AC3E}">
        <p14:creationId xmlns:p14="http://schemas.microsoft.com/office/powerpoint/2010/main" val="167246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C6F64D-720D-4D41-B759-10AA869B3FB5}" type="datetimeFigureOut">
              <a:rPr lang="en-GB" smtClean="0"/>
              <a:t>17/11/2019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6B5AA-BA62-48B2-8308-453B69A3A9F9}" type="slidenum">
              <a:rPr lang="en-GB" smtClean="0"/>
              <a:t>‹#›</a:t>
            </a:fld>
            <a:endParaRPr lang="en-GB"/>
          </a:p>
        </p:txBody>
      </p:sp>
    </p:spTree>
    <p:extLst>
      <p:ext uri="{BB962C8B-B14F-4D97-AF65-F5344CB8AC3E}">
        <p14:creationId xmlns:p14="http://schemas.microsoft.com/office/powerpoint/2010/main" val="1417776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Holy Spirit - 2</a:t>
            </a:r>
            <a:endParaRPr lang="en-GB" dirty="0"/>
          </a:p>
        </p:txBody>
      </p:sp>
      <p:sp>
        <p:nvSpPr>
          <p:cNvPr id="3" name="Subtitle 2"/>
          <p:cNvSpPr>
            <a:spLocks noGrp="1"/>
          </p:cNvSpPr>
          <p:nvPr>
            <p:ph type="subTitle" idx="1"/>
          </p:nvPr>
        </p:nvSpPr>
        <p:spPr>
          <a:xfrm>
            <a:off x="1143000" y="4846481"/>
            <a:ext cx="6858000" cy="630260"/>
          </a:xfrm>
        </p:spPr>
        <p:txBody>
          <a:bodyPr/>
          <a:lstStyle/>
          <a:p>
            <a:r>
              <a:rPr lang="en-GB" dirty="0" smtClean="0"/>
              <a:t>BY Perry Ackon</a:t>
            </a:r>
            <a:endParaRPr lang="en-GB" dirty="0"/>
          </a:p>
        </p:txBody>
      </p:sp>
    </p:spTree>
    <p:extLst>
      <p:ext uri="{BB962C8B-B14F-4D97-AF65-F5344CB8AC3E}">
        <p14:creationId xmlns:p14="http://schemas.microsoft.com/office/powerpoint/2010/main" val="3144960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RECAP!!</a:t>
            </a:r>
            <a:endParaRPr lang="en-GB" dirty="0"/>
          </a:p>
        </p:txBody>
      </p:sp>
      <p:sp>
        <p:nvSpPr>
          <p:cNvPr id="3" name="Content Placeholder 2"/>
          <p:cNvSpPr>
            <a:spLocks noGrp="1"/>
          </p:cNvSpPr>
          <p:nvPr>
            <p:ph idx="1"/>
          </p:nvPr>
        </p:nvSpPr>
        <p:spPr>
          <a:xfrm>
            <a:off x="628650" y="3687382"/>
            <a:ext cx="7886700" cy="1802590"/>
          </a:xfrm>
        </p:spPr>
        <p:txBody>
          <a:bodyPr/>
          <a:lstStyle/>
          <a:p>
            <a:pPr marL="0" indent="0">
              <a:buNone/>
            </a:pPr>
            <a:r>
              <a:rPr lang="en-GB" dirty="0" smtClean="0">
                <a:latin typeface="+mj-lt"/>
              </a:rPr>
              <a:t>- Who is the Holy Spirit?</a:t>
            </a:r>
          </a:p>
          <a:p>
            <a:pPr marL="0" indent="0">
              <a:buNone/>
            </a:pPr>
            <a:r>
              <a:rPr lang="en-GB" dirty="0" smtClean="0">
                <a:latin typeface="+mj-lt"/>
              </a:rPr>
              <a:t>- The Ministry of the Holy Spirit. </a:t>
            </a:r>
          </a:p>
          <a:p>
            <a:pPr marL="0" indent="0">
              <a:buNone/>
            </a:pPr>
            <a:r>
              <a:rPr lang="en-GB" dirty="0" smtClean="0">
                <a:latin typeface="+mj-lt"/>
              </a:rPr>
              <a:t>- How to build a relationship with the Holy Spirit.</a:t>
            </a:r>
            <a:endParaRPr lang="en-GB" dirty="0">
              <a:latin typeface="+mj-lt"/>
            </a:endParaRPr>
          </a:p>
        </p:txBody>
      </p:sp>
      <p:sp>
        <p:nvSpPr>
          <p:cNvPr id="4" name="Content Placeholder 2"/>
          <p:cNvSpPr txBox="1">
            <a:spLocks/>
          </p:cNvSpPr>
          <p:nvPr/>
        </p:nvSpPr>
        <p:spPr>
          <a:xfrm>
            <a:off x="1017431" y="1996225"/>
            <a:ext cx="6993227" cy="13651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dirty="0">
                <a:latin typeface="+mj-lt"/>
              </a:rPr>
              <a:t>And I will ask the Father, and he will give you another Helper, to be with you forever, </a:t>
            </a:r>
            <a:endParaRPr lang="en-GB" dirty="0" smtClean="0">
              <a:latin typeface="+mj-lt"/>
            </a:endParaRPr>
          </a:p>
          <a:p>
            <a:pPr marL="0" indent="0" algn="ctr">
              <a:buNone/>
            </a:pPr>
            <a:r>
              <a:rPr lang="en-GB" dirty="0" smtClean="0">
                <a:latin typeface="+mj-lt"/>
              </a:rPr>
              <a:t>John </a:t>
            </a:r>
            <a:r>
              <a:rPr lang="en-GB" dirty="0">
                <a:latin typeface="+mj-lt"/>
              </a:rPr>
              <a:t>14:16</a:t>
            </a:r>
            <a:endParaRPr lang="en-GB" dirty="0">
              <a:latin typeface="+mj-lt"/>
            </a:endParaRPr>
          </a:p>
        </p:txBody>
      </p:sp>
    </p:spTree>
    <p:extLst>
      <p:ext uri="{BB962C8B-B14F-4D97-AF65-F5344CB8AC3E}">
        <p14:creationId xmlns:p14="http://schemas.microsoft.com/office/powerpoint/2010/main" val="3841255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28650" y="365126"/>
            <a:ext cx="7886700" cy="1325563"/>
          </a:xfrm>
        </p:spPr>
        <p:txBody>
          <a:bodyPr/>
          <a:lstStyle/>
          <a:p>
            <a:pPr algn="ctr"/>
            <a:r>
              <a:rPr lang="en-GB" dirty="0" smtClean="0"/>
              <a:t>How to build a relationship with </a:t>
            </a:r>
            <a:r>
              <a:rPr lang="en-GB" dirty="0" smtClean="0"/>
              <a:t>the Holy </a:t>
            </a:r>
            <a:r>
              <a:rPr lang="en-GB" dirty="0" smtClean="0"/>
              <a:t>Spirit.</a:t>
            </a:r>
            <a:endParaRPr lang="en-GB" dirty="0"/>
          </a:p>
        </p:txBody>
      </p:sp>
      <p:sp>
        <p:nvSpPr>
          <p:cNvPr id="5" name="Content Placeholder 2"/>
          <p:cNvSpPr>
            <a:spLocks noGrp="1"/>
          </p:cNvSpPr>
          <p:nvPr>
            <p:ph idx="1"/>
          </p:nvPr>
        </p:nvSpPr>
        <p:spPr>
          <a:xfrm>
            <a:off x="628650" y="2364753"/>
            <a:ext cx="7886700" cy="1388099"/>
          </a:xfrm>
        </p:spPr>
        <p:txBody>
          <a:bodyPr>
            <a:normAutofit fontScale="85000" lnSpcReduction="20000"/>
          </a:bodyPr>
          <a:lstStyle/>
          <a:p>
            <a:pPr marL="385763" indent="-385763">
              <a:buAutoNum type="arabicPeriod"/>
            </a:pPr>
            <a:r>
              <a:rPr lang="en-GB" dirty="0" smtClean="0">
                <a:latin typeface="+mj-lt"/>
              </a:rPr>
              <a:t>Acknowledge the existence and presence of the Holy Spirit. </a:t>
            </a:r>
          </a:p>
          <a:p>
            <a:pPr marL="385763" indent="-385763">
              <a:buAutoNum type="arabicPeriod"/>
            </a:pPr>
            <a:r>
              <a:rPr lang="en-GB" dirty="0" smtClean="0">
                <a:latin typeface="+mj-lt"/>
              </a:rPr>
              <a:t>Gain knowledge about the personality and ways of the Holy Spirit</a:t>
            </a:r>
            <a:r>
              <a:rPr lang="en-GB" dirty="0" smtClean="0">
                <a:latin typeface="+mj-lt"/>
              </a:rPr>
              <a:t>. </a:t>
            </a:r>
            <a:endParaRPr lang="en-GB" dirty="0" smtClean="0">
              <a:latin typeface="+mj-lt"/>
            </a:endParaRPr>
          </a:p>
          <a:p>
            <a:pPr marL="385763" indent="-385763">
              <a:buAutoNum type="arabicPeriod"/>
            </a:pPr>
            <a:r>
              <a:rPr lang="en-GB" dirty="0" smtClean="0">
                <a:latin typeface="+mj-lt"/>
              </a:rPr>
              <a:t>Spend time with the Holy Spirit. </a:t>
            </a:r>
          </a:p>
        </p:txBody>
      </p:sp>
      <p:sp>
        <p:nvSpPr>
          <p:cNvPr id="6" name="Content Placeholder 2"/>
          <p:cNvSpPr txBox="1">
            <a:spLocks/>
          </p:cNvSpPr>
          <p:nvPr/>
        </p:nvSpPr>
        <p:spPr>
          <a:xfrm>
            <a:off x="628650" y="4426916"/>
            <a:ext cx="7886700" cy="1668523"/>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dirty="0">
                <a:latin typeface="+mj-lt"/>
              </a:rPr>
              <a:t>The only way to the Father is through Jesus Christ and the only way Christ can be revealed to and in us is through the Holy Spirit. </a:t>
            </a:r>
          </a:p>
        </p:txBody>
      </p:sp>
    </p:spTree>
    <p:extLst>
      <p:ext uri="{BB962C8B-B14F-4D97-AF65-F5344CB8AC3E}">
        <p14:creationId xmlns:p14="http://schemas.microsoft.com/office/powerpoint/2010/main" val="2348962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Fruit of the Holy Spirit.</a:t>
            </a:r>
            <a:endParaRPr lang="en-GB" dirty="0"/>
          </a:p>
        </p:txBody>
      </p:sp>
      <p:sp>
        <p:nvSpPr>
          <p:cNvPr id="3" name="Content Placeholder 2"/>
          <p:cNvSpPr>
            <a:spLocks noGrp="1"/>
          </p:cNvSpPr>
          <p:nvPr>
            <p:ph idx="1"/>
          </p:nvPr>
        </p:nvSpPr>
        <p:spPr>
          <a:xfrm>
            <a:off x="628650" y="2104178"/>
            <a:ext cx="7886700" cy="1909248"/>
          </a:xfrm>
        </p:spPr>
        <p:txBody>
          <a:bodyPr/>
          <a:lstStyle/>
          <a:p>
            <a:pPr marL="0" indent="0" algn="ctr">
              <a:buNone/>
            </a:pPr>
            <a:r>
              <a:rPr lang="en-GB" dirty="0" smtClean="0">
                <a:latin typeface="+mj-lt"/>
              </a:rPr>
              <a:t>But </a:t>
            </a:r>
            <a:r>
              <a:rPr lang="en-GB" dirty="0">
                <a:latin typeface="+mj-lt"/>
              </a:rPr>
              <a:t>the fruit of the Spirit is love, joy, peace, patience, kindness, goodness, faithfulness, </a:t>
            </a:r>
            <a:r>
              <a:rPr lang="en-GB" dirty="0" smtClean="0">
                <a:latin typeface="+mj-lt"/>
              </a:rPr>
              <a:t>gentleness</a:t>
            </a:r>
            <a:r>
              <a:rPr lang="en-GB" dirty="0">
                <a:latin typeface="+mj-lt"/>
              </a:rPr>
              <a:t>, </a:t>
            </a:r>
            <a:r>
              <a:rPr lang="en-GB" dirty="0" smtClean="0">
                <a:latin typeface="+mj-lt"/>
              </a:rPr>
              <a:t>self-control</a:t>
            </a:r>
            <a:r>
              <a:rPr lang="en-GB" dirty="0">
                <a:latin typeface="+mj-lt"/>
              </a:rPr>
              <a:t>; against such things there is no law</a:t>
            </a:r>
            <a:r>
              <a:rPr lang="en-GB" dirty="0" smtClean="0">
                <a:latin typeface="+mj-lt"/>
              </a:rPr>
              <a:t>.</a:t>
            </a:r>
          </a:p>
          <a:p>
            <a:pPr marL="0" indent="0" algn="ctr">
              <a:buNone/>
            </a:pPr>
            <a:r>
              <a:rPr lang="en-GB" dirty="0" smtClean="0">
                <a:latin typeface="+mj-lt"/>
              </a:rPr>
              <a:t>Galatians 5:22-23</a:t>
            </a:r>
            <a:endParaRPr lang="en-GB" dirty="0">
              <a:latin typeface="+mj-lt"/>
            </a:endParaRPr>
          </a:p>
        </p:txBody>
      </p:sp>
      <p:sp>
        <p:nvSpPr>
          <p:cNvPr id="4" name="Content Placeholder 2"/>
          <p:cNvSpPr txBox="1">
            <a:spLocks/>
          </p:cNvSpPr>
          <p:nvPr/>
        </p:nvSpPr>
        <p:spPr>
          <a:xfrm>
            <a:off x="628650" y="4426916"/>
            <a:ext cx="7886700" cy="1668523"/>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dirty="0" smtClean="0">
                <a:latin typeface="+mj-lt"/>
              </a:rPr>
              <a:t>The fruit of the Spirit build a Christ-like character in us. This is what God desires above any miracle you can perform.  </a:t>
            </a:r>
            <a:endParaRPr lang="en-GB" dirty="0">
              <a:latin typeface="+mj-lt"/>
            </a:endParaRPr>
          </a:p>
        </p:txBody>
      </p:sp>
    </p:spTree>
    <p:extLst>
      <p:ext uri="{BB962C8B-B14F-4D97-AF65-F5344CB8AC3E}">
        <p14:creationId xmlns:p14="http://schemas.microsoft.com/office/powerpoint/2010/main" val="2541437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31820"/>
            <a:ext cx="7886700" cy="711895"/>
          </a:xfrm>
        </p:spPr>
        <p:txBody>
          <a:bodyPr/>
          <a:lstStyle/>
          <a:p>
            <a:pPr algn="ctr"/>
            <a:r>
              <a:rPr lang="en-GB" dirty="0" smtClean="0"/>
              <a:t>The Gifts of the Holy Spirit. </a:t>
            </a:r>
            <a:endParaRPr lang="en-GB" dirty="0"/>
          </a:p>
        </p:txBody>
      </p:sp>
      <p:sp>
        <p:nvSpPr>
          <p:cNvPr id="3" name="Content Placeholder 2"/>
          <p:cNvSpPr>
            <a:spLocks noGrp="1"/>
          </p:cNvSpPr>
          <p:nvPr>
            <p:ph idx="1"/>
          </p:nvPr>
        </p:nvSpPr>
        <p:spPr>
          <a:xfrm>
            <a:off x="628650" y="1970468"/>
            <a:ext cx="7886700" cy="2292439"/>
          </a:xfrm>
        </p:spPr>
        <p:txBody>
          <a:bodyPr>
            <a:noAutofit/>
          </a:bodyPr>
          <a:lstStyle/>
          <a:p>
            <a:pPr marL="0" indent="0" algn="ctr">
              <a:buNone/>
            </a:pPr>
            <a:r>
              <a:rPr lang="en-GB" sz="2400" dirty="0">
                <a:latin typeface="+mj-lt"/>
              </a:rPr>
              <a:t>Now </a:t>
            </a:r>
            <a:r>
              <a:rPr lang="en-GB" sz="2400" dirty="0" smtClean="0">
                <a:latin typeface="+mj-lt"/>
              </a:rPr>
              <a:t>concerning spiritual gifts, brothers and sisters, I </a:t>
            </a:r>
            <a:r>
              <a:rPr lang="en-GB" sz="2400" dirty="0">
                <a:latin typeface="+mj-lt"/>
              </a:rPr>
              <a:t>do not want you to </a:t>
            </a:r>
            <a:r>
              <a:rPr lang="en-GB" sz="2400" dirty="0" smtClean="0">
                <a:latin typeface="+mj-lt"/>
              </a:rPr>
              <a:t>be uninformed. You </a:t>
            </a:r>
            <a:r>
              <a:rPr lang="en-GB" sz="2400" dirty="0">
                <a:latin typeface="+mj-lt"/>
              </a:rPr>
              <a:t>know that when you were pagans you were led astray to mute idols, however you were led. </a:t>
            </a:r>
            <a:r>
              <a:rPr lang="en-GB" sz="2400" dirty="0" smtClean="0">
                <a:latin typeface="+mj-lt"/>
              </a:rPr>
              <a:t>Therefore </a:t>
            </a:r>
            <a:r>
              <a:rPr lang="en-GB" sz="2400" dirty="0">
                <a:latin typeface="+mj-lt"/>
              </a:rPr>
              <a:t>I want you to understand that no one speaking in the Spirit of God ever says “Jesus is accursed!” and no one can say “Jesus is Lord” except in the Holy Spirit</a:t>
            </a:r>
            <a:r>
              <a:rPr lang="en-GB" sz="2400" dirty="0" smtClean="0">
                <a:latin typeface="+mj-lt"/>
              </a:rPr>
              <a:t>.</a:t>
            </a:r>
            <a:endParaRPr lang="en-GB" sz="2400" dirty="0">
              <a:latin typeface="+mj-lt"/>
            </a:endParaRPr>
          </a:p>
        </p:txBody>
      </p:sp>
      <p:sp>
        <p:nvSpPr>
          <p:cNvPr id="4" name="Content Placeholder 2"/>
          <p:cNvSpPr txBox="1">
            <a:spLocks/>
          </p:cNvSpPr>
          <p:nvPr/>
        </p:nvSpPr>
        <p:spPr>
          <a:xfrm>
            <a:off x="459078" y="1207026"/>
            <a:ext cx="7886700" cy="5001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smtClean="0">
                <a:latin typeface="+mj-lt"/>
              </a:rPr>
              <a:t>1 Corinthians 12:1-3</a:t>
            </a:r>
            <a:endParaRPr lang="en-GB" sz="2400" dirty="0">
              <a:latin typeface="+mj-lt"/>
            </a:endParaRPr>
          </a:p>
        </p:txBody>
      </p:sp>
      <p:sp>
        <p:nvSpPr>
          <p:cNvPr id="5" name="Content Placeholder 2"/>
          <p:cNvSpPr txBox="1">
            <a:spLocks/>
          </p:cNvSpPr>
          <p:nvPr/>
        </p:nvSpPr>
        <p:spPr>
          <a:xfrm>
            <a:off x="628650" y="4526218"/>
            <a:ext cx="7886700" cy="20291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Char char="-"/>
            </a:pPr>
            <a:r>
              <a:rPr lang="en-GB" sz="2400" dirty="0" smtClean="0">
                <a:latin typeface="+mj-lt"/>
              </a:rPr>
              <a:t>Ignorance is a killer.</a:t>
            </a:r>
          </a:p>
          <a:p>
            <a:pPr>
              <a:buFontTx/>
              <a:buChar char="-"/>
            </a:pPr>
            <a:r>
              <a:rPr lang="en-GB" sz="2400" dirty="0" smtClean="0">
                <a:latin typeface="+mj-lt"/>
              </a:rPr>
              <a:t>One way or the other you will be led. </a:t>
            </a:r>
          </a:p>
          <a:p>
            <a:pPr>
              <a:buFontTx/>
              <a:buChar char="-"/>
            </a:pPr>
            <a:r>
              <a:rPr lang="en-GB" sz="2400" dirty="0" smtClean="0">
                <a:latin typeface="+mj-lt"/>
              </a:rPr>
              <a:t>The purpose of the Holy Spirit at work in us is to exalt Jesus Christ as Lord. </a:t>
            </a:r>
            <a:endParaRPr lang="en-GB" sz="2400" dirty="0">
              <a:latin typeface="+mj-lt"/>
            </a:endParaRPr>
          </a:p>
        </p:txBody>
      </p:sp>
    </p:spTree>
    <p:extLst>
      <p:ext uri="{BB962C8B-B14F-4D97-AF65-F5344CB8AC3E}">
        <p14:creationId xmlns:p14="http://schemas.microsoft.com/office/powerpoint/2010/main" val="2212645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31820"/>
            <a:ext cx="7886700" cy="711895"/>
          </a:xfrm>
        </p:spPr>
        <p:txBody>
          <a:bodyPr/>
          <a:lstStyle/>
          <a:p>
            <a:pPr algn="ctr"/>
            <a:r>
              <a:rPr lang="en-GB" dirty="0" smtClean="0"/>
              <a:t>The Gifts of the Holy Spirit. </a:t>
            </a:r>
            <a:endParaRPr lang="en-GB" dirty="0"/>
          </a:p>
        </p:txBody>
      </p:sp>
      <p:sp>
        <p:nvSpPr>
          <p:cNvPr id="3" name="Content Placeholder 2"/>
          <p:cNvSpPr>
            <a:spLocks noGrp="1"/>
          </p:cNvSpPr>
          <p:nvPr>
            <p:ph idx="1"/>
          </p:nvPr>
        </p:nvSpPr>
        <p:spPr>
          <a:xfrm>
            <a:off x="628650" y="1635618"/>
            <a:ext cx="7886700" cy="4829576"/>
          </a:xfrm>
        </p:spPr>
        <p:txBody>
          <a:bodyPr>
            <a:noAutofit/>
          </a:bodyPr>
          <a:lstStyle/>
          <a:p>
            <a:pPr marL="0" indent="0" algn="ctr">
              <a:buNone/>
            </a:pPr>
            <a:r>
              <a:rPr lang="en-GB" sz="2400" dirty="0">
                <a:latin typeface="+mj-lt"/>
              </a:rPr>
              <a:t>Now there are varieties of gifts, but the same Spirit; and there are varieties of service, but the same Lord; and there are varieties of activities, but it is the same God who empowers them all in everyone. To each is given the manifestation of the Spirit for the common good. </a:t>
            </a:r>
            <a:endParaRPr lang="en-GB" sz="2400" dirty="0" smtClean="0">
              <a:latin typeface="+mj-lt"/>
            </a:endParaRPr>
          </a:p>
          <a:p>
            <a:pPr marL="0" indent="0" algn="ctr">
              <a:buNone/>
            </a:pPr>
            <a:r>
              <a:rPr lang="en-GB" sz="2400" dirty="0" smtClean="0">
                <a:latin typeface="+mj-lt"/>
              </a:rPr>
              <a:t>For </a:t>
            </a:r>
            <a:r>
              <a:rPr lang="en-GB" sz="2400" dirty="0">
                <a:latin typeface="+mj-lt"/>
              </a:rPr>
              <a:t>to one is given through the Spirit the utterance of wisdom, and to another the utterance of knowledge according to the same Spirit, to another faith by the same Spirit, to another gifts of healing by the one Spirit, to another the working of miracles, to another prophecy, to another the ability to distinguish between spirits, to another various kinds of tongues, to another the interpretation of tongues. All these are empowered by one and the same Spirit, who apportions to each one individually as he wills.</a:t>
            </a:r>
          </a:p>
        </p:txBody>
      </p:sp>
      <p:sp>
        <p:nvSpPr>
          <p:cNvPr id="4" name="Content Placeholder 2"/>
          <p:cNvSpPr txBox="1">
            <a:spLocks/>
          </p:cNvSpPr>
          <p:nvPr/>
        </p:nvSpPr>
        <p:spPr>
          <a:xfrm>
            <a:off x="433321" y="1039601"/>
            <a:ext cx="7886700" cy="5001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smtClean="0">
                <a:latin typeface="+mj-lt"/>
              </a:rPr>
              <a:t>1 Corinthians 12:4-11</a:t>
            </a:r>
            <a:endParaRPr lang="en-GB" sz="2400" dirty="0">
              <a:latin typeface="+mj-lt"/>
            </a:endParaRPr>
          </a:p>
        </p:txBody>
      </p:sp>
    </p:spTree>
    <p:extLst>
      <p:ext uri="{BB962C8B-B14F-4D97-AF65-F5344CB8AC3E}">
        <p14:creationId xmlns:p14="http://schemas.microsoft.com/office/powerpoint/2010/main" val="779747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785646"/>
          </a:xfrm>
        </p:spPr>
        <p:txBody>
          <a:bodyPr>
            <a:normAutofit fontScale="90000"/>
          </a:bodyPr>
          <a:lstStyle/>
          <a:p>
            <a:pPr algn="ctr"/>
            <a:r>
              <a:rPr lang="en-GB" dirty="0" smtClean="0"/>
              <a:t>What happens when a believer understands and rightly relates with the Holy Spirit? </a:t>
            </a:r>
            <a:endParaRPr lang="en-GB" dirty="0"/>
          </a:p>
        </p:txBody>
      </p:sp>
      <p:sp>
        <p:nvSpPr>
          <p:cNvPr id="3" name="Content Placeholder 2"/>
          <p:cNvSpPr>
            <a:spLocks noGrp="1"/>
          </p:cNvSpPr>
          <p:nvPr>
            <p:ph idx="1"/>
          </p:nvPr>
        </p:nvSpPr>
        <p:spPr>
          <a:xfrm>
            <a:off x="628650" y="2691684"/>
            <a:ext cx="7886700" cy="3008759"/>
          </a:xfrm>
        </p:spPr>
        <p:txBody>
          <a:bodyPr/>
          <a:lstStyle/>
          <a:p>
            <a:pPr marL="514350" indent="-514350">
              <a:buAutoNum type="arabicPeriod"/>
            </a:pPr>
            <a:r>
              <a:rPr lang="en-GB" dirty="0" smtClean="0">
                <a:latin typeface="+mj-lt"/>
              </a:rPr>
              <a:t>A transformation of Christian Life. </a:t>
            </a:r>
          </a:p>
          <a:p>
            <a:pPr marL="514350" indent="-514350">
              <a:buAutoNum type="arabicPeriod"/>
            </a:pPr>
            <a:r>
              <a:rPr lang="en-GB" dirty="0" smtClean="0">
                <a:latin typeface="+mj-lt"/>
              </a:rPr>
              <a:t>An open door to deeper levels of intimacy and fellowship.</a:t>
            </a:r>
          </a:p>
          <a:p>
            <a:pPr marL="514350" indent="-514350">
              <a:buAutoNum type="arabicPeriod"/>
            </a:pPr>
            <a:r>
              <a:rPr lang="en-GB" dirty="0" smtClean="0">
                <a:latin typeface="+mj-lt"/>
              </a:rPr>
              <a:t>Manifestation of God’s power. </a:t>
            </a:r>
          </a:p>
          <a:p>
            <a:pPr marL="514350" indent="-514350">
              <a:buAutoNum type="arabicPeriod"/>
            </a:pPr>
            <a:r>
              <a:rPr lang="en-GB" dirty="0" smtClean="0">
                <a:latin typeface="+mj-lt"/>
              </a:rPr>
              <a:t>Ability to show love.</a:t>
            </a:r>
          </a:p>
          <a:p>
            <a:pPr marL="514350" indent="-514350">
              <a:buAutoNum type="arabicPeriod"/>
            </a:pPr>
            <a:r>
              <a:rPr lang="en-GB" dirty="0" smtClean="0">
                <a:latin typeface="+mj-lt"/>
              </a:rPr>
              <a:t>A release of grace. </a:t>
            </a:r>
            <a:endParaRPr lang="en-GB" dirty="0">
              <a:latin typeface="+mj-lt"/>
            </a:endParaRPr>
          </a:p>
        </p:txBody>
      </p:sp>
    </p:spTree>
    <p:extLst>
      <p:ext uri="{BB962C8B-B14F-4D97-AF65-F5344CB8AC3E}">
        <p14:creationId xmlns:p14="http://schemas.microsoft.com/office/powerpoint/2010/main" val="1460691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524</Words>
  <Application>Microsoft Office PowerPoint</Application>
  <PresentationFormat>On-screen Show (4:3)</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Holy Spirit - 2</vt:lpstr>
      <vt:lpstr>RECAP!!</vt:lpstr>
      <vt:lpstr>How to build a relationship with the Holy Spirit.</vt:lpstr>
      <vt:lpstr>The Fruit of the Holy Spirit.</vt:lpstr>
      <vt:lpstr>The Gifts of the Holy Spirit. </vt:lpstr>
      <vt:lpstr>The Gifts of the Holy Spirit. </vt:lpstr>
      <vt:lpstr>What happens when a believer understands and rightly relates with the Holy Spirit?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 - 2</dc:title>
  <dc:creator>Perry Ackon</dc:creator>
  <cp:lastModifiedBy>Perry Ackon</cp:lastModifiedBy>
  <cp:revision>6</cp:revision>
  <dcterms:created xsi:type="dcterms:W3CDTF">2019-11-16T17:51:39Z</dcterms:created>
  <dcterms:modified xsi:type="dcterms:W3CDTF">2019-11-16T18:38:21Z</dcterms:modified>
</cp:coreProperties>
</file>