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3" d="100"/>
          <a:sy n="73" d="100"/>
        </p:scale>
        <p:origin x="11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024288-D4B5-0846-854B-CCE84A0603E0}" type="datetimeFigureOut">
              <a:rPr lang="en-CN" smtClean="0"/>
              <a:t>2020/10/11</a:t>
            </a:fld>
            <a:endParaRPr lang="en-C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E9B359-3E9F-2E48-88C2-C6063D8125B8}" type="slidenum">
              <a:rPr lang="en-CN" smtClean="0"/>
              <a:t>‹#›</a:t>
            </a:fld>
            <a:endParaRPr lang="en-CN"/>
          </a:p>
        </p:txBody>
      </p:sp>
    </p:spTree>
    <p:extLst>
      <p:ext uri="{BB962C8B-B14F-4D97-AF65-F5344CB8AC3E}">
        <p14:creationId xmlns:p14="http://schemas.microsoft.com/office/powerpoint/2010/main" val="2412725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N"/>
          </a:p>
        </p:txBody>
      </p:sp>
      <p:sp>
        <p:nvSpPr>
          <p:cNvPr id="4" name="Slide Number Placeholder 3"/>
          <p:cNvSpPr>
            <a:spLocks noGrp="1"/>
          </p:cNvSpPr>
          <p:nvPr>
            <p:ph type="sldNum" sz="quarter" idx="5"/>
          </p:nvPr>
        </p:nvSpPr>
        <p:spPr/>
        <p:txBody>
          <a:bodyPr/>
          <a:lstStyle/>
          <a:p>
            <a:fld id="{4AE9B359-3E9F-2E48-88C2-C6063D8125B8}" type="slidenum">
              <a:rPr lang="en-CN" smtClean="0"/>
              <a:t>6</a:t>
            </a:fld>
            <a:endParaRPr lang="en-CN"/>
          </a:p>
        </p:txBody>
      </p:sp>
    </p:spTree>
    <p:extLst>
      <p:ext uri="{BB962C8B-B14F-4D97-AF65-F5344CB8AC3E}">
        <p14:creationId xmlns:p14="http://schemas.microsoft.com/office/powerpoint/2010/main" val="441317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N" dirty="0"/>
          </a:p>
        </p:txBody>
      </p:sp>
      <p:sp>
        <p:nvSpPr>
          <p:cNvPr id="4" name="Slide Number Placeholder 3"/>
          <p:cNvSpPr>
            <a:spLocks noGrp="1"/>
          </p:cNvSpPr>
          <p:nvPr>
            <p:ph type="sldNum" sz="quarter" idx="5"/>
          </p:nvPr>
        </p:nvSpPr>
        <p:spPr/>
        <p:txBody>
          <a:bodyPr/>
          <a:lstStyle/>
          <a:p>
            <a:fld id="{4AE9B359-3E9F-2E48-88C2-C6063D8125B8}" type="slidenum">
              <a:rPr lang="en-CN" smtClean="0"/>
              <a:t>9</a:t>
            </a:fld>
            <a:endParaRPr lang="en-CN"/>
          </a:p>
        </p:txBody>
      </p:sp>
    </p:spTree>
    <p:extLst>
      <p:ext uri="{BB962C8B-B14F-4D97-AF65-F5344CB8AC3E}">
        <p14:creationId xmlns:p14="http://schemas.microsoft.com/office/powerpoint/2010/main" val="599576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55C8FB-899B-44E2-865F-E9BCA361D848}" type="datetimeFigureOut">
              <a:rPr lang="en-US" smtClean="0"/>
              <a:t>10/11/20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090F42-DC36-47F6-9391-AF7ADCDD332C}" type="slidenum">
              <a:rPr lang="en-US" smtClean="0"/>
              <a:t>‹#›</a:t>
            </a:fld>
            <a:endParaRPr lang="en-US"/>
          </a:p>
        </p:txBody>
      </p:sp>
    </p:spTree>
    <p:extLst>
      <p:ext uri="{BB962C8B-B14F-4D97-AF65-F5344CB8AC3E}">
        <p14:creationId xmlns:p14="http://schemas.microsoft.com/office/powerpoint/2010/main" val="731495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55C8FB-899B-44E2-865F-E9BCA361D848}" type="datetimeFigureOut">
              <a:rPr lang="en-US" smtClean="0"/>
              <a:t>10/11/20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090F42-DC36-47F6-9391-AF7ADCDD332C}" type="slidenum">
              <a:rPr lang="en-US" smtClean="0"/>
              <a:t>‹#›</a:t>
            </a:fld>
            <a:endParaRPr lang="en-US"/>
          </a:p>
        </p:txBody>
      </p:sp>
    </p:spTree>
    <p:extLst>
      <p:ext uri="{BB962C8B-B14F-4D97-AF65-F5344CB8AC3E}">
        <p14:creationId xmlns:p14="http://schemas.microsoft.com/office/powerpoint/2010/main" val="1116237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55C8FB-899B-44E2-865F-E9BCA361D848}" type="datetimeFigureOut">
              <a:rPr lang="en-US" smtClean="0"/>
              <a:t>10/11/20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090F42-DC36-47F6-9391-AF7ADCDD332C}" type="slidenum">
              <a:rPr lang="en-US" smtClean="0"/>
              <a:t>‹#›</a:t>
            </a:fld>
            <a:endParaRPr lang="en-US"/>
          </a:p>
        </p:txBody>
      </p:sp>
    </p:spTree>
    <p:extLst>
      <p:ext uri="{BB962C8B-B14F-4D97-AF65-F5344CB8AC3E}">
        <p14:creationId xmlns:p14="http://schemas.microsoft.com/office/powerpoint/2010/main" val="3085036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55C8FB-899B-44E2-865F-E9BCA361D848}" type="datetimeFigureOut">
              <a:rPr lang="en-US" smtClean="0"/>
              <a:t>10/11/20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090F42-DC36-47F6-9391-AF7ADCDD332C}" type="slidenum">
              <a:rPr lang="en-US" smtClean="0"/>
              <a:t>‹#›</a:t>
            </a:fld>
            <a:endParaRPr lang="en-US"/>
          </a:p>
        </p:txBody>
      </p:sp>
    </p:spTree>
    <p:extLst>
      <p:ext uri="{BB962C8B-B14F-4D97-AF65-F5344CB8AC3E}">
        <p14:creationId xmlns:p14="http://schemas.microsoft.com/office/powerpoint/2010/main" val="3568956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55C8FB-899B-44E2-865F-E9BCA361D848}" type="datetimeFigureOut">
              <a:rPr lang="en-US" smtClean="0"/>
              <a:t>10/11/20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090F42-DC36-47F6-9391-AF7ADCDD332C}" type="slidenum">
              <a:rPr lang="en-US" smtClean="0"/>
              <a:t>‹#›</a:t>
            </a:fld>
            <a:endParaRPr lang="en-US"/>
          </a:p>
        </p:txBody>
      </p:sp>
    </p:spTree>
    <p:extLst>
      <p:ext uri="{BB962C8B-B14F-4D97-AF65-F5344CB8AC3E}">
        <p14:creationId xmlns:p14="http://schemas.microsoft.com/office/powerpoint/2010/main" val="2130175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55C8FB-899B-44E2-865F-E9BCA361D848}" type="datetimeFigureOut">
              <a:rPr lang="en-US" smtClean="0"/>
              <a:t>10/11/20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090F42-DC36-47F6-9391-AF7ADCDD332C}" type="slidenum">
              <a:rPr lang="en-US" smtClean="0"/>
              <a:t>‹#›</a:t>
            </a:fld>
            <a:endParaRPr lang="en-US"/>
          </a:p>
        </p:txBody>
      </p:sp>
    </p:spTree>
    <p:extLst>
      <p:ext uri="{BB962C8B-B14F-4D97-AF65-F5344CB8AC3E}">
        <p14:creationId xmlns:p14="http://schemas.microsoft.com/office/powerpoint/2010/main" val="2677300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55C8FB-899B-44E2-865F-E9BCA361D848}" type="datetimeFigureOut">
              <a:rPr lang="en-US" smtClean="0"/>
              <a:t>10/11/20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090F42-DC36-47F6-9391-AF7ADCDD332C}" type="slidenum">
              <a:rPr lang="en-US" smtClean="0"/>
              <a:t>‹#›</a:t>
            </a:fld>
            <a:endParaRPr lang="en-US"/>
          </a:p>
        </p:txBody>
      </p:sp>
    </p:spTree>
    <p:extLst>
      <p:ext uri="{BB962C8B-B14F-4D97-AF65-F5344CB8AC3E}">
        <p14:creationId xmlns:p14="http://schemas.microsoft.com/office/powerpoint/2010/main" val="336670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55C8FB-899B-44E2-865F-E9BCA361D848}" type="datetimeFigureOut">
              <a:rPr lang="en-US" smtClean="0"/>
              <a:t>10/11/20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090F42-DC36-47F6-9391-AF7ADCDD332C}" type="slidenum">
              <a:rPr lang="en-US" smtClean="0"/>
              <a:t>‹#›</a:t>
            </a:fld>
            <a:endParaRPr lang="en-US"/>
          </a:p>
        </p:txBody>
      </p:sp>
    </p:spTree>
    <p:extLst>
      <p:ext uri="{BB962C8B-B14F-4D97-AF65-F5344CB8AC3E}">
        <p14:creationId xmlns:p14="http://schemas.microsoft.com/office/powerpoint/2010/main" val="3233656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5C8FB-899B-44E2-865F-E9BCA361D848}" type="datetimeFigureOut">
              <a:rPr lang="en-US" smtClean="0"/>
              <a:t>10/11/20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090F42-DC36-47F6-9391-AF7ADCDD332C}" type="slidenum">
              <a:rPr lang="en-US" smtClean="0"/>
              <a:t>‹#›</a:t>
            </a:fld>
            <a:endParaRPr lang="en-US"/>
          </a:p>
        </p:txBody>
      </p:sp>
    </p:spTree>
    <p:extLst>
      <p:ext uri="{BB962C8B-B14F-4D97-AF65-F5344CB8AC3E}">
        <p14:creationId xmlns:p14="http://schemas.microsoft.com/office/powerpoint/2010/main" val="3318426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55C8FB-899B-44E2-865F-E9BCA361D848}" type="datetimeFigureOut">
              <a:rPr lang="en-US" smtClean="0"/>
              <a:t>10/11/20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090F42-DC36-47F6-9391-AF7ADCDD332C}" type="slidenum">
              <a:rPr lang="en-US" smtClean="0"/>
              <a:t>‹#›</a:t>
            </a:fld>
            <a:endParaRPr lang="en-US"/>
          </a:p>
        </p:txBody>
      </p:sp>
    </p:spTree>
    <p:extLst>
      <p:ext uri="{BB962C8B-B14F-4D97-AF65-F5344CB8AC3E}">
        <p14:creationId xmlns:p14="http://schemas.microsoft.com/office/powerpoint/2010/main" val="217812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55C8FB-899B-44E2-865F-E9BCA361D848}" type="datetimeFigureOut">
              <a:rPr lang="en-US" smtClean="0"/>
              <a:t>10/11/20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090F42-DC36-47F6-9391-AF7ADCDD332C}" type="slidenum">
              <a:rPr lang="en-US" smtClean="0"/>
              <a:t>‹#›</a:t>
            </a:fld>
            <a:endParaRPr lang="en-US"/>
          </a:p>
        </p:txBody>
      </p:sp>
    </p:spTree>
    <p:extLst>
      <p:ext uri="{BB962C8B-B14F-4D97-AF65-F5344CB8AC3E}">
        <p14:creationId xmlns:p14="http://schemas.microsoft.com/office/powerpoint/2010/main" val="343858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55C8FB-899B-44E2-865F-E9BCA361D848}" type="datetimeFigureOut">
              <a:rPr lang="en-US" smtClean="0"/>
              <a:t>10/11/20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090F42-DC36-47F6-9391-AF7ADCDD332C}" type="slidenum">
              <a:rPr lang="en-US" smtClean="0"/>
              <a:t>‹#›</a:t>
            </a:fld>
            <a:endParaRPr lang="en-US"/>
          </a:p>
        </p:txBody>
      </p:sp>
    </p:spTree>
    <p:extLst>
      <p:ext uri="{BB962C8B-B14F-4D97-AF65-F5344CB8AC3E}">
        <p14:creationId xmlns:p14="http://schemas.microsoft.com/office/powerpoint/2010/main" val="18678513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34394" y="1699022"/>
            <a:ext cx="3866606" cy="1790700"/>
          </a:xfrm>
        </p:spPr>
        <p:txBody>
          <a:bodyPr>
            <a:normAutofit fontScale="90000"/>
          </a:bodyPr>
          <a:lstStyle/>
          <a:p>
            <a:pPr algn="l"/>
            <a:r>
              <a:rPr lang="en-US" dirty="0"/>
              <a:t>BLESSED TO BE A BLESSING</a:t>
            </a:r>
          </a:p>
        </p:txBody>
      </p:sp>
      <p:sp>
        <p:nvSpPr>
          <p:cNvPr id="3" name="Subtitle 2"/>
          <p:cNvSpPr>
            <a:spLocks noGrp="1"/>
          </p:cNvSpPr>
          <p:nvPr>
            <p:ph type="subTitle" idx="1"/>
          </p:nvPr>
        </p:nvSpPr>
        <p:spPr>
          <a:xfrm>
            <a:off x="4134395" y="4305845"/>
            <a:ext cx="3063240" cy="445770"/>
          </a:xfrm>
        </p:spPr>
        <p:txBody>
          <a:bodyPr/>
          <a:lstStyle/>
          <a:p>
            <a:pPr algn="l"/>
            <a:r>
              <a:rPr lang="en-US" dirty="0"/>
              <a:t>Bro Perry Ackon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366703"/>
            <a:ext cx="2880408" cy="3695700"/>
          </a:xfrm>
          <a:prstGeom prst="rect">
            <a:avLst/>
          </a:prstGeom>
        </p:spPr>
      </p:pic>
    </p:spTree>
    <p:extLst>
      <p:ext uri="{BB962C8B-B14F-4D97-AF65-F5344CB8AC3E}">
        <p14:creationId xmlns:p14="http://schemas.microsoft.com/office/powerpoint/2010/main" val="3931754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4768020"/>
            <a:ext cx="7886700" cy="1389868"/>
          </a:xfrm>
          <a:solidFill>
            <a:schemeClr val="accent1">
              <a:lumMod val="40000"/>
              <a:lumOff val="60000"/>
            </a:schemeClr>
          </a:solidFill>
          <a:ln>
            <a:solidFill>
              <a:schemeClr val="bg1"/>
            </a:solidFill>
          </a:ln>
        </p:spPr>
        <p:txBody>
          <a:bodyPr>
            <a:noAutofit/>
          </a:bodyPr>
          <a:lstStyle/>
          <a:p>
            <a:pPr marL="0" indent="0" algn="ctr">
              <a:buNone/>
            </a:pPr>
            <a:r>
              <a:rPr lang="en-US" sz="2700" b="1" dirty="0">
                <a:solidFill>
                  <a:prstClr val="black"/>
                </a:solidFill>
                <a:latin typeface=".SFUIText-Bold"/>
              </a:rPr>
              <a:t> </a:t>
            </a:r>
            <a:r>
              <a:rPr lang="en-US" sz="2700" b="0" dirty="0">
                <a:solidFill>
                  <a:prstClr val="black"/>
                </a:solidFill>
                <a:latin typeface=".SFUIText"/>
              </a:rPr>
              <a:t>“Behold, I am coming soon, bringing my recompense with me, to repay each one for what he has done. </a:t>
            </a:r>
            <a:r>
              <a:rPr lang="en-US" sz="2700" dirty="0">
                <a:solidFill>
                  <a:prstClr val="black"/>
                </a:solidFill>
                <a:latin typeface=".SFUIText"/>
              </a:rPr>
              <a:t>Revelations 22:12</a:t>
            </a:r>
            <a:endParaRPr lang="en-US" sz="2700" dirty="0">
              <a:latin typeface="+mj-lt"/>
            </a:endParaRPr>
          </a:p>
        </p:txBody>
      </p:sp>
      <p:sp>
        <p:nvSpPr>
          <p:cNvPr id="7" name="Title 1">
            <a:extLst>
              <a:ext uri="{FF2B5EF4-FFF2-40B4-BE49-F238E27FC236}">
                <a16:creationId xmlns:a16="http://schemas.microsoft.com/office/drawing/2014/main" id="{90156091-50DF-854B-94ED-F66B1A9F7CBD}"/>
              </a:ext>
            </a:extLst>
          </p:cNvPr>
          <p:cNvSpPr>
            <a:spLocks noGrp="1"/>
          </p:cNvSpPr>
          <p:nvPr>
            <p:ph type="title"/>
          </p:nvPr>
        </p:nvSpPr>
        <p:spPr>
          <a:xfrm>
            <a:off x="628650" y="156755"/>
            <a:ext cx="7886700" cy="4223449"/>
          </a:xfrm>
        </p:spPr>
        <p:txBody>
          <a:bodyPr>
            <a:noAutofit/>
          </a:bodyPr>
          <a:lstStyle/>
          <a:p>
            <a:pPr algn="ctr"/>
            <a:r>
              <a:rPr lang="en-US" sz="2800" b="1" dirty="0">
                <a:solidFill>
                  <a:srgbClr val="454545"/>
                </a:solidFill>
                <a:latin typeface=".SFUIText"/>
              </a:rPr>
              <a:t>Take homes from today’s sermon</a:t>
            </a:r>
            <a:br>
              <a:rPr lang="en-US" sz="2800" b="1" dirty="0">
                <a:solidFill>
                  <a:srgbClr val="454545"/>
                </a:solidFill>
                <a:latin typeface=".SFUIText"/>
              </a:rPr>
            </a:br>
            <a:br>
              <a:rPr lang="en-US" sz="2800" dirty="0">
                <a:solidFill>
                  <a:srgbClr val="454545"/>
                </a:solidFill>
                <a:latin typeface=".SFUIText"/>
              </a:rPr>
            </a:br>
            <a:r>
              <a:rPr lang="en-US" sz="2800" dirty="0">
                <a:solidFill>
                  <a:srgbClr val="454545"/>
                </a:solidFill>
                <a:latin typeface=".SFUIText"/>
              </a:rPr>
              <a:t>1. Our relationship with God should be our priority </a:t>
            </a:r>
            <a:br>
              <a:rPr lang="en-US" sz="2800" dirty="0">
                <a:solidFill>
                  <a:srgbClr val="454545"/>
                </a:solidFill>
                <a:latin typeface=".SFUIText"/>
              </a:rPr>
            </a:br>
            <a:br>
              <a:rPr lang="en-US" sz="2800" dirty="0">
                <a:solidFill>
                  <a:srgbClr val="454545"/>
                </a:solidFill>
                <a:latin typeface=".SFUIText"/>
              </a:rPr>
            </a:br>
            <a:r>
              <a:rPr lang="en-US" sz="2800" dirty="0">
                <a:solidFill>
                  <a:srgbClr val="454545"/>
                </a:solidFill>
                <a:latin typeface=".SFUIText"/>
              </a:rPr>
              <a:t>2. We should equally invest on our heart and character. </a:t>
            </a:r>
            <a:br>
              <a:rPr lang="en-US" sz="2800" dirty="0">
                <a:solidFill>
                  <a:srgbClr val="454545"/>
                </a:solidFill>
                <a:latin typeface=".SFUIText"/>
              </a:rPr>
            </a:br>
            <a:br>
              <a:rPr lang="en-US" sz="2800" dirty="0">
                <a:solidFill>
                  <a:srgbClr val="454545"/>
                </a:solidFill>
                <a:latin typeface=".SFUIText"/>
              </a:rPr>
            </a:br>
            <a:r>
              <a:rPr lang="en-US" sz="2800" dirty="0">
                <a:solidFill>
                  <a:srgbClr val="454545"/>
                </a:solidFill>
                <a:latin typeface=".SFUIText"/>
              </a:rPr>
              <a:t>3. Others Others Others </a:t>
            </a:r>
            <a:br>
              <a:rPr lang="en-US" sz="2800" dirty="0">
                <a:solidFill>
                  <a:srgbClr val="454545"/>
                </a:solidFill>
                <a:latin typeface=".SFUIText"/>
              </a:rPr>
            </a:br>
            <a:br>
              <a:rPr lang="en-US" sz="2800" dirty="0">
                <a:solidFill>
                  <a:srgbClr val="454545"/>
                </a:solidFill>
                <a:latin typeface=".SFUIText"/>
              </a:rPr>
            </a:br>
            <a:r>
              <a:rPr lang="en-US" sz="2800" dirty="0">
                <a:solidFill>
                  <a:srgbClr val="454545"/>
                </a:solidFill>
                <a:latin typeface=".SFUIText"/>
              </a:rPr>
              <a:t>4. Heaven is counting on us </a:t>
            </a:r>
            <a:endParaRPr lang="en-US" sz="2800" dirty="0"/>
          </a:p>
        </p:txBody>
      </p:sp>
    </p:spTree>
    <p:extLst>
      <p:ext uri="{BB962C8B-B14F-4D97-AF65-F5344CB8AC3E}">
        <p14:creationId xmlns:p14="http://schemas.microsoft.com/office/powerpoint/2010/main" val="2053163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2322399"/>
          </a:xfrm>
        </p:spPr>
        <p:txBody>
          <a:bodyPr>
            <a:normAutofit fontScale="90000"/>
          </a:bodyPr>
          <a:lstStyle/>
          <a:p>
            <a:pPr algn="ctr"/>
            <a:r>
              <a:rPr lang="en-US" dirty="0"/>
              <a:t>Ephesians 1:3</a:t>
            </a:r>
            <a:br>
              <a:rPr lang="en-US" dirty="0"/>
            </a:br>
            <a:r>
              <a:rPr lang="en-US" dirty="0"/>
              <a:t>Blessed be the God and Father of our Lord Jesus Christ, who has blessed us in Christ with every spiritual blessing in the heavenly places, </a:t>
            </a:r>
          </a:p>
        </p:txBody>
      </p:sp>
      <p:sp>
        <p:nvSpPr>
          <p:cNvPr id="3" name="Content Placeholder 2"/>
          <p:cNvSpPr>
            <a:spLocks noGrp="1"/>
          </p:cNvSpPr>
          <p:nvPr>
            <p:ph idx="1"/>
          </p:nvPr>
        </p:nvSpPr>
        <p:spPr>
          <a:xfrm>
            <a:off x="628650" y="3757204"/>
            <a:ext cx="7886700" cy="1389868"/>
          </a:xfrm>
          <a:solidFill>
            <a:schemeClr val="accent1">
              <a:lumMod val="40000"/>
              <a:lumOff val="60000"/>
            </a:schemeClr>
          </a:solidFill>
          <a:ln>
            <a:solidFill>
              <a:schemeClr val="bg1"/>
            </a:solidFill>
          </a:ln>
        </p:spPr>
        <p:txBody>
          <a:bodyPr>
            <a:noAutofit/>
          </a:bodyPr>
          <a:lstStyle/>
          <a:p>
            <a:pPr marL="0" indent="0" algn="just">
              <a:buNone/>
            </a:pPr>
            <a:r>
              <a:rPr lang="en-US" sz="2700" dirty="0">
                <a:latin typeface="+mj-lt"/>
              </a:rPr>
              <a:t>In Christ we have everything that we could ever need. In Him we are satisfied. This is the best foundation and most effective way to approach life. </a:t>
            </a:r>
          </a:p>
        </p:txBody>
      </p:sp>
    </p:spTree>
    <p:extLst>
      <p:ext uri="{BB962C8B-B14F-4D97-AF65-F5344CB8AC3E}">
        <p14:creationId xmlns:p14="http://schemas.microsoft.com/office/powerpoint/2010/main" val="1727940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05" y="313509"/>
            <a:ext cx="8621485" cy="6257108"/>
          </a:xfrm>
        </p:spPr>
        <p:txBody>
          <a:bodyPr>
            <a:noAutofit/>
          </a:bodyPr>
          <a:lstStyle/>
          <a:p>
            <a:pPr algn="ctr"/>
            <a:r>
              <a:rPr lang="en-US" sz="2400" dirty="0"/>
              <a:t>THE TRUE DEFINITION OF BEING BLESSED. </a:t>
            </a:r>
            <a:br>
              <a:rPr lang="en-US" sz="2400" dirty="0"/>
            </a:br>
            <a:br>
              <a:rPr lang="en-US" sz="1500" dirty="0"/>
            </a:br>
            <a:r>
              <a:rPr lang="en-US" sz="2000" dirty="0"/>
              <a:t>Matthew 5:1-11 </a:t>
            </a:r>
            <a:r>
              <a:rPr lang="en-US" sz="2000" b="1" dirty="0"/>
              <a:t>The Sermon on the Mount - The Beatitudes</a:t>
            </a:r>
            <a:br>
              <a:rPr lang="en-US" sz="2000" dirty="0"/>
            </a:br>
            <a:r>
              <a:rPr lang="en-US" sz="2400" dirty="0"/>
              <a:t>1. Seeing the crowds, he went up on the mountain, and when he sat down, his disciples came to him. 2. And he opened his mouth and taught them, saying: 3. “Blessed are the poor in spirit, for theirs is the kingdom of heaven. 4. “Blessed are those who mourn, for they shall be comforted. 5. “Blessed are the meek, for they shall inherit the earth. 6. “Blessed are those who hunger and thirst for righteousness, for they shall be satisfied. 7. “Blessed are the merciful, for they shall receive mercy. 8. “Blessed are the pure in heart, for they shall see God. 9. “Blessed are the peacemakers, for they shall be called sons of God. 10. “Blessed are those who are persecuted for righteousness' sake, for theirs is the kingdom of heaven. 11. “Blessed are you when others revile you and persecute you and utter all kinds of evil against you falsely on my account.  12. Rejoice and be glad, for your reward is great in heaven, for so they persecuted the prophets who were before you.</a:t>
            </a:r>
          </a:p>
        </p:txBody>
      </p:sp>
    </p:spTree>
    <p:extLst>
      <p:ext uri="{BB962C8B-B14F-4D97-AF65-F5344CB8AC3E}">
        <p14:creationId xmlns:p14="http://schemas.microsoft.com/office/powerpoint/2010/main" val="756894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3728289"/>
          </a:xfrm>
        </p:spPr>
        <p:txBody>
          <a:bodyPr>
            <a:noAutofit/>
          </a:bodyPr>
          <a:lstStyle/>
          <a:p>
            <a:r>
              <a:rPr lang="en-US" sz="3200" dirty="0"/>
              <a:t>Classification of blessings in our walk of love: </a:t>
            </a:r>
            <a:br>
              <a:rPr lang="en-US" sz="3200" dirty="0"/>
            </a:br>
            <a:r>
              <a:rPr lang="en-US" sz="3200" dirty="0"/>
              <a:t>1. Spiritual blessings </a:t>
            </a:r>
            <a:br>
              <a:rPr lang="en-US" sz="3200" dirty="0"/>
            </a:br>
            <a:r>
              <a:rPr lang="en-US" sz="3200" dirty="0"/>
              <a:t>    - Our identity </a:t>
            </a:r>
            <a:br>
              <a:rPr lang="en-US" sz="3200" dirty="0"/>
            </a:br>
            <a:r>
              <a:rPr lang="en-US" sz="3200" dirty="0"/>
              <a:t>    - Our inheritance </a:t>
            </a:r>
            <a:br>
              <a:rPr lang="en-US" sz="3200" dirty="0"/>
            </a:br>
            <a:r>
              <a:rPr lang="en-US" sz="3200" dirty="0"/>
              <a:t>    - Our calling </a:t>
            </a:r>
            <a:br>
              <a:rPr lang="en-US" sz="3200" dirty="0"/>
            </a:br>
            <a:r>
              <a:rPr lang="en-US" sz="3200" dirty="0"/>
              <a:t>2. People </a:t>
            </a:r>
            <a:br>
              <a:rPr lang="en-US" sz="3200" dirty="0"/>
            </a:br>
            <a:r>
              <a:rPr lang="en-US" sz="3200" dirty="0"/>
              <a:t>3. Opportunities </a:t>
            </a:r>
            <a:br>
              <a:rPr lang="en-US" sz="3200" dirty="0"/>
            </a:br>
            <a:r>
              <a:rPr lang="en-US" sz="3200" dirty="0"/>
              <a:t>4. Materials </a:t>
            </a:r>
          </a:p>
        </p:txBody>
      </p:sp>
      <p:sp>
        <p:nvSpPr>
          <p:cNvPr id="3" name="Content Placeholder 2"/>
          <p:cNvSpPr>
            <a:spLocks noGrp="1"/>
          </p:cNvSpPr>
          <p:nvPr>
            <p:ph idx="1"/>
          </p:nvPr>
        </p:nvSpPr>
        <p:spPr>
          <a:xfrm>
            <a:off x="628650" y="5128804"/>
            <a:ext cx="7886700" cy="840922"/>
          </a:xfrm>
          <a:solidFill>
            <a:schemeClr val="accent1">
              <a:lumMod val="40000"/>
              <a:lumOff val="60000"/>
            </a:schemeClr>
          </a:solidFill>
          <a:ln>
            <a:solidFill>
              <a:schemeClr val="bg1"/>
            </a:solidFill>
          </a:ln>
        </p:spPr>
        <p:txBody>
          <a:bodyPr>
            <a:noAutofit/>
          </a:bodyPr>
          <a:lstStyle/>
          <a:p>
            <a:pPr marL="0" indent="0" algn="ctr">
              <a:buNone/>
            </a:pPr>
            <a:r>
              <a:rPr lang="en-US" sz="2700" dirty="0">
                <a:latin typeface="+mj-lt"/>
              </a:rPr>
              <a:t>Grace versus obedience: God will not give you anything that will destroy you. </a:t>
            </a:r>
          </a:p>
        </p:txBody>
      </p:sp>
    </p:spTree>
    <p:extLst>
      <p:ext uri="{BB962C8B-B14F-4D97-AF65-F5344CB8AC3E}">
        <p14:creationId xmlns:p14="http://schemas.microsoft.com/office/powerpoint/2010/main" val="512875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6754"/>
            <a:ext cx="7886700" cy="6322423"/>
          </a:xfrm>
        </p:spPr>
        <p:txBody>
          <a:bodyPr>
            <a:noAutofit/>
          </a:bodyPr>
          <a:lstStyle/>
          <a:p>
            <a:pPr algn="ctr"/>
            <a:r>
              <a:rPr lang="en-US" sz="2400" b="1" dirty="0"/>
              <a:t>Principles that trigger a release of a blessing: </a:t>
            </a:r>
            <a:br>
              <a:rPr lang="en-US" sz="2400" b="1" dirty="0"/>
            </a:br>
            <a:br>
              <a:rPr lang="en-US" sz="2400" dirty="0"/>
            </a:br>
            <a:r>
              <a:rPr lang="en-US" sz="2800" dirty="0"/>
              <a:t>1. Persistence </a:t>
            </a:r>
            <a:br>
              <a:rPr lang="en-US" sz="2000" dirty="0"/>
            </a:br>
            <a:r>
              <a:rPr lang="en-US" sz="2000" dirty="0"/>
              <a:t>- Hebrews 11:6 - And without faith it is impossible to please him, for whoever would draw near to God must believe that he exists and that he rewards those who seek him.</a:t>
            </a:r>
            <a:br>
              <a:rPr lang="en-US" sz="2000" dirty="0"/>
            </a:br>
            <a:r>
              <a:rPr lang="en-US" sz="2000" dirty="0"/>
              <a:t>- The story of the widow and the judge </a:t>
            </a:r>
            <a:br>
              <a:rPr lang="en-US" sz="2000" dirty="0"/>
            </a:br>
            <a:br>
              <a:rPr lang="en-US" sz="2000" dirty="0"/>
            </a:br>
            <a:r>
              <a:rPr lang="en-US" sz="2800" dirty="0"/>
              <a:t>2. Humility &amp; Service </a:t>
            </a:r>
            <a:br>
              <a:rPr lang="en-US" sz="2000" dirty="0"/>
            </a:br>
            <a:r>
              <a:rPr lang="en-US" sz="2000" dirty="0"/>
              <a:t>- Matthew 23:11,12 - The greatest among you shall be your servant. Whoever exalts himself will be humbled, and whoever humbles himself will be exalted.</a:t>
            </a:r>
            <a:br>
              <a:rPr lang="en-US" sz="2000" dirty="0"/>
            </a:br>
            <a:br>
              <a:rPr lang="en-US" sz="2000" dirty="0"/>
            </a:br>
            <a:r>
              <a:rPr lang="en-US" sz="2800" dirty="0"/>
              <a:t>3. Giving </a:t>
            </a:r>
            <a:br>
              <a:rPr lang="en-US" sz="2000" dirty="0"/>
            </a:br>
            <a:r>
              <a:rPr lang="en-US" sz="2000" dirty="0"/>
              <a:t>- Luke 6:38 - give, and it will be given to you. Good measure, pressed down, shaken together, running over, will be put into your lap. For with the measure you use it will be measured back to you.”</a:t>
            </a:r>
            <a:br>
              <a:rPr lang="en-US" sz="2000" dirty="0"/>
            </a:br>
            <a:r>
              <a:rPr lang="en-US" sz="2000" dirty="0"/>
              <a:t>- John 12:24 - Truly, truly, I say to you, unless a grain of wheat falls into the earth and dies, it remains alone; but if it dies, it bears much fruit.</a:t>
            </a:r>
          </a:p>
        </p:txBody>
      </p:sp>
    </p:spTree>
    <p:extLst>
      <p:ext uri="{BB962C8B-B14F-4D97-AF65-F5344CB8AC3E}">
        <p14:creationId xmlns:p14="http://schemas.microsoft.com/office/powerpoint/2010/main" val="1069270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6754"/>
            <a:ext cx="7886700" cy="6322423"/>
          </a:xfrm>
        </p:spPr>
        <p:txBody>
          <a:bodyPr>
            <a:noAutofit/>
          </a:bodyPr>
          <a:lstStyle/>
          <a:p>
            <a:pPr algn="ctr"/>
            <a:r>
              <a:rPr lang="en-US" sz="2400" b="1" dirty="0"/>
              <a:t>KEYS ON UNDERSTANDING KINGDOM BLESSINGS</a:t>
            </a:r>
            <a:br>
              <a:rPr lang="en-US" sz="2400" dirty="0"/>
            </a:br>
            <a:br>
              <a:rPr lang="en-US" sz="2400" dirty="0"/>
            </a:br>
            <a:r>
              <a:rPr lang="en-US" sz="2800" dirty="0"/>
              <a:t>1. God’s priority is for us to have a Christ like Character above every material blessing. </a:t>
            </a:r>
            <a:br>
              <a:rPr lang="en-US" sz="2000" dirty="0"/>
            </a:br>
            <a:br>
              <a:rPr lang="en-US" sz="2000" dirty="0"/>
            </a:br>
            <a:r>
              <a:rPr lang="en-US" sz="2800" dirty="0"/>
              <a:t>2. God is more willing to release a blessing over your life if your motives and heart for others is right. </a:t>
            </a:r>
            <a:br>
              <a:rPr lang="en-US" sz="2800" dirty="0"/>
            </a:br>
            <a:br>
              <a:rPr lang="en-US" sz="2800" dirty="0"/>
            </a:br>
            <a:r>
              <a:rPr lang="en-US" sz="2800" dirty="0"/>
              <a:t>3. </a:t>
            </a:r>
            <a:r>
              <a:rPr lang="en-US" sz="2800" dirty="0">
                <a:solidFill>
                  <a:srgbClr val="454545"/>
                </a:solidFill>
                <a:latin typeface=".SFUIText"/>
              </a:rPr>
              <a:t>What you have and what you do does not matter unless it’s tied to the finished work of Christ. </a:t>
            </a:r>
            <a:endParaRPr lang="en-US" sz="2800" dirty="0"/>
          </a:p>
        </p:txBody>
      </p:sp>
    </p:spTree>
    <p:extLst>
      <p:ext uri="{BB962C8B-B14F-4D97-AF65-F5344CB8AC3E}">
        <p14:creationId xmlns:p14="http://schemas.microsoft.com/office/powerpoint/2010/main" val="1038786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8">
            <a:extLst>
              <a:ext uri="{FF2B5EF4-FFF2-40B4-BE49-F238E27FC236}">
                <a16:creationId xmlns:a16="http://schemas.microsoft.com/office/drawing/2014/main" id="{28E36205-296B-BE4B-B765-29BA495E6A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4134" y="912612"/>
            <a:ext cx="3222974" cy="5032776"/>
          </a:xfrm>
          <a:prstGeom prst="rect">
            <a:avLst/>
          </a:prstGeom>
        </p:spPr>
      </p:pic>
      <p:pic>
        <p:nvPicPr>
          <p:cNvPr id="9" name="Picture 9">
            <a:extLst>
              <a:ext uri="{FF2B5EF4-FFF2-40B4-BE49-F238E27FC236}">
                <a16:creationId xmlns:a16="http://schemas.microsoft.com/office/drawing/2014/main" id="{A2AEB60D-0174-9F45-9C6F-1A98B2FDEA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892" y="1745149"/>
            <a:ext cx="3725333" cy="3367701"/>
          </a:xfrm>
          <a:prstGeom prst="rect">
            <a:avLst/>
          </a:prstGeom>
        </p:spPr>
      </p:pic>
      <p:sp>
        <p:nvSpPr>
          <p:cNvPr id="10" name="TextBox 9">
            <a:extLst>
              <a:ext uri="{FF2B5EF4-FFF2-40B4-BE49-F238E27FC236}">
                <a16:creationId xmlns:a16="http://schemas.microsoft.com/office/drawing/2014/main" id="{15CE4808-480C-C847-93CF-D64DE346D128}"/>
              </a:ext>
            </a:extLst>
          </p:cNvPr>
          <p:cNvSpPr txBox="1"/>
          <p:nvPr/>
        </p:nvSpPr>
        <p:spPr>
          <a:xfrm rot="10800000" flipV="1">
            <a:off x="1697511" y="5112850"/>
            <a:ext cx="1964094" cy="369332"/>
          </a:xfrm>
          <a:prstGeom prst="rect">
            <a:avLst/>
          </a:prstGeom>
          <a:noFill/>
        </p:spPr>
        <p:txBody>
          <a:bodyPr wrap="square" rtlCol="0">
            <a:spAutoFit/>
          </a:bodyPr>
          <a:lstStyle/>
          <a:p>
            <a:pPr algn="l"/>
            <a:r>
              <a:rPr lang="en-US" dirty="0"/>
              <a:t>Aquila &amp; Priscilla </a:t>
            </a:r>
            <a:endParaRPr lang="en-CN" dirty="0"/>
          </a:p>
        </p:txBody>
      </p:sp>
      <p:sp>
        <p:nvSpPr>
          <p:cNvPr id="12" name="TextBox 11">
            <a:extLst>
              <a:ext uri="{FF2B5EF4-FFF2-40B4-BE49-F238E27FC236}">
                <a16:creationId xmlns:a16="http://schemas.microsoft.com/office/drawing/2014/main" id="{8BC27E04-E29F-1E42-8709-B6E191F2C25A}"/>
              </a:ext>
            </a:extLst>
          </p:cNvPr>
          <p:cNvSpPr txBox="1"/>
          <p:nvPr/>
        </p:nvSpPr>
        <p:spPr>
          <a:xfrm rot="10800000" flipV="1">
            <a:off x="5733573" y="6045641"/>
            <a:ext cx="2949079" cy="369332"/>
          </a:xfrm>
          <a:prstGeom prst="rect">
            <a:avLst/>
          </a:prstGeom>
          <a:noFill/>
        </p:spPr>
        <p:txBody>
          <a:bodyPr wrap="square" rtlCol="0">
            <a:spAutoFit/>
          </a:bodyPr>
          <a:lstStyle/>
          <a:p>
            <a:pPr algn="l"/>
            <a:r>
              <a:rPr lang="en-US" dirty="0"/>
              <a:t>Joseph of </a:t>
            </a:r>
            <a:r>
              <a:rPr lang="en-US" dirty="0" err="1"/>
              <a:t>Arimathea</a:t>
            </a:r>
            <a:endParaRPr lang="en-CN" dirty="0"/>
          </a:p>
        </p:txBody>
      </p:sp>
    </p:spTree>
    <p:extLst>
      <p:ext uri="{BB962C8B-B14F-4D97-AF65-F5344CB8AC3E}">
        <p14:creationId xmlns:p14="http://schemas.microsoft.com/office/powerpoint/2010/main" val="3531676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6038" y="238126"/>
            <a:ext cx="4789311" cy="5847292"/>
          </a:xfrm>
        </p:spPr>
        <p:txBody>
          <a:bodyPr>
            <a:noAutofit/>
          </a:bodyPr>
          <a:lstStyle/>
          <a:p>
            <a:pPr algn="ctr"/>
            <a:r>
              <a:rPr lang="en-US" sz="2800" b="1" dirty="0"/>
              <a:t>JOSEPH OF ARIMATHEA </a:t>
            </a:r>
            <a:br>
              <a:rPr lang="en-US" sz="2800" b="1" dirty="0"/>
            </a:br>
            <a:br>
              <a:rPr lang="en-US" sz="2800" dirty="0"/>
            </a:br>
            <a:r>
              <a:rPr lang="en-US" sz="2800" dirty="0"/>
              <a:t>1. </a:t>
            </a:r>
            <a:r>
              <a:rPr lang="en-US" sz="2800" dirty="0">
                <a:solidFill>
                  <a:srgbClr val="454545"/>
                </a:solidFill>
                <a:latin typeface=".SFUIText"/>
              </a:rPr>
              <a:t>He was a great man of influence and a respected member of the council. </a:t>
            </a:r>
            <a:br>
              <a:rPr lang="en-US" sz="2800" dirty="0">
                <a:solidFill>
                  <a:srgbClr val="454545"/>
                </a:solidFill>
                <a:latin typeface=".SFUIText"/>
              </a:rPr>
            </a:br>
            <a:br>
              <a:rPr lang="en-US" sz="2800" dirty="0">
                <a:solidFill>
                  <a:srgbClr val="454545"/>
                </a:solidFill>
                <a:latin typeface=".SFUIText"/>
              </a:rPr>
            </a:br>
            <a:r>
              <a:rPr lang="en-US" sz="2800" dirty="0">
                <a:solidFill>
                  <a:srgbClr val="454545"/>
                </a:solidFill>
                <a:latin typeface=".SFUIText"/>
              </a:rPr>
              <a:t>2. He was a disciple of Jesus Christ.  </a:t>
            </a:r>
            <a:br>
              <a:rPr lang="en-US" sz="2800" dirty="0">
                <a:solidFill>
                  <a:srgbClr val="454545"/>
                </a:solidFill>
                <a:latin typeface=".SFUIText"/>
              </a:rPr>
            </a:br>
            <a:br>
              <a:rPr lang="en-US" sz="2800" dirty="0">
                <a:solidFill>
                  <a:srgbClr val="454545"/>
                </a:solidFill>
                <a:latin typeface=".SFUIText"/>
              </a:rPr>
            </a:br>
            <a:r>
              <a:rPr lang="en-US" sz="2800" dirty="0">
                <a:solidFill>
                  <a:srgbClr val="454545"/>
                </a:solidFill>
                <a:latin typeface=".SFUIText"/>
              </a:rPr>
              <a:t>3. He used his place of influence to ask Pilate to take away the body of Jesus and gave Him a befitting burial </a:t>
            </a:r>
            <a:endParaRPr lang="en-US" sz="2800" dirty="0"/>
          </a:p>
        </p:txBody>
      </p:sp>
      <p:pic>
        <p:nvPicPr>
          <p:cNvPr id="3" name="Picture 3">
            <a:extLst>
              <a:ext uri="{FF2B5EF4-FFF2-40B4-BE49-F238E27FC236}">
                <a16:creationId xmlns:a16="http://schemas.microsoft.com/office/drawing/2014/main" id="{1D26CF59-CBA2-004C-9BAA-97C3B6EF30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187" y="1205440"/>
            <a:ext cx="2904851" cy="4536017"/>
          </a:xfrm>
          <a:prstGeom prst="rect">
            <a:avLst/>
          </a:prstGeom>
        </p:spPr>
      </p:pic>
    </p:spTree>
    <p:extLst>
      <p:ext uri="{BB962C8B-B14F-4D97-AF65-F5344CB8AC3E}">
        <p14:creationId xmlns:p14="http://schemas.microsoft.com/office/powerpoint/2010/main" val="4038718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824" y="3067221"/>
            <a:ext cx="7880349" cy="3188927"/>
          </a:xfrm>
        </p:spPr>
        <p:txBody>
          <a:bodyPr>
            <a:noAutofit/>
          </a:bodyPr>
          <a:lstStyle/>
          <a:p>
            <a:pPr algn="ctr"/>
            <a:r>
              <a:rPr lang="en-US" sz="2700" b="1" dirty="0">
                <a:solidFill>
                  <a:srgbClr val="454545"/>
                </a:solidFill>
                <a:latin typeface=".SFUIText"/>
              </a:rPr>
              <a:t>Aquila and Priscilla </a:t>
            </a:r>
            <a:br>
              <a:rPr lang="en-US" sz="2700" dirty="0">
                <a:solidFill>
                  <a:srgbClr val="454545"/>
                </a:solidFill>
                <a:latin typeface=".SFUIText"/>
              </a:rPr>
            </a:br>
            <a:br>
              <a:rPr lang="en-US" sz="2700" dirty="0">
                <a:solidFill>
                  <a:srgbClr val="454545"/>
                </a:solidFill>
                <a:latin typeface=".SFUIText"/>
              </a:rPr>
            </a:br>
            <a:r>
              <a:rPr lang="en-US" sz="2700" dirty="0">
                <a:solidFill>
                  <a:srgbClr val="454545"/>
                </a:solidFill>
                <a:latin typeface=".SFUIText"/>
              </a:rPr>
              <a:t>1. Christian Missionary Couple who had given themselves as bond servants of Christ.</a:t>
            </a:r>
            <a:br>
              <a:rPr lang="en-US" sz="2700" dirty="0">
                <a:solidFill>
                  <a:srgbClr val="454545"/>
                </a:solidFill>
                <a:latin typeface=".SFUIText"/>
              </a:rPr>
            </a:br>
            <a:br>
              <a:rPr lang="en-US" sz="2700" dirty="0">
                <a:solidFill>
                  <a:srgbClr val="454545"/>
                </a:solidFill>
                <a:latin typeface=".SFUIText"/>
              </a:rPr>
            </a:br>
            <a:r>
              <a:rPr lang="en-US" sz="2700" dirty="0">
                <a:solidFill>
                  <a:srgbClr val="454545"/>
                </a:solidFill>
                <a:latin typeface=".SFUIText"/>
              </a:rPr>
              <a:t>2. They went on missionary journeys with Paul and discipled members of the church including Apollos </a:t>
            </a:r>
            <a:br>
              <a:rPr lang="en-US" sz="2700" dirty="0">
                <a:solidFill>
                  <a:srgbClr val="454545"/>
                </a:solidFill>
                <a:latin typeface=".SFUIText"/>
              </a:rPr>
            </a:br>
            <a:br>
              <a:rPr lang="en-US" sz="2700" dirty="0">
                <a:solidFill>
                  <a:srgbClr val="454545"/>
                </a:solidFill>
                <a:latin typeface=".SFUIText"/>
              </a:rPr>
            </a:br>
            <a:r>
              <a:rPr lang="en-US" sz="2700" dirty="0">
                <a:solidFill>
                  <a:srgbClr val="454545"/>
                </a:solidFill>
                <a:latin typeface=".SFUIText"/>
              </a:rPr>
              <a:t>3. The hosted a church in their home </a:t>
            </a:r>
            <a:endParaRPr lang="en-US" sz="2700" dirty="0"/>
          </a:p>
        </p:txBody>
      </p:sp>
      <p:pic>
        <p:nvPicPr>
          <p:cNvPr id="4" name="Picture 4">
            <a:extLst>
              <a:ext uri="{FF2B5EF4-FFF2-40B4-BE49-F238E27FC236}">
                <a16:creationId xmlns:a16="http://schemas.microsoft.com/office/drawing/2014/main" id="{66D71784-91CC-9F44-A2EE-C1EC90AFCD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8310" y="0"/>
            <a:ext cx="3127375" cy="2827147"/>
          </a:xfrm>
          <a:prstGeom prst="rect">
            <a:avLst/>
          </a:prstGeom>
        </p:spPr>
      </p:pic>
    </p:spTree>
    <p:extLst>
      <p:ext uri="{BB962C8B-B14F-4D97-AF65-F5344CB8AC3E}">
        <p14:creationId xmlns:p14="http://schemas.microsoft.com/office/powerpoint/2010/main" val="8229798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TotalTime>
  <Words>80</Words>
  <Application>Microsoft Office PowerPoint</Application>
  <PresentationFormat>On-screen Show (4:3)</PresentationFormat>
  <Paragraphs>8</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BLESSED TO BE A BLESSING</vt:lpstr>
      <vt:lpstr>Ephesians 1:3 Blessed be the God and Father of our Lord Jesus Christ, who has blessed us in Christ with every spiritual blessing in the heavenly places, </vt:lpstr>
      <vt:lpstr>THE TRUE DEFINITION OF BEING BLESSED.   Matthew 5:1-11 The Sermon on the Mount - The Beatitudes 1. Seeing the crowds, he went up on the mountain, and when he sat down, his disciples came to him. 2. And he opened his mouth and taught them, saying: 3. “Blessed are the poor in spirit, for theirs is the kingdom of heaven. 4. “Blessed are those who mourn, for they shall be comforted. 5. “Blessed are the meek, for they shall inherit the earth. 6. “Blessed are those who hunger and thirst for righteousness, for they shall be satisfied. 7. “Blessed are the merciful, for they shall receive mercy. 8. “Blessed are the pure in heart, for they shall see God. 9. “Blessed are the peacemakers, for they shall be called sons of God. 10. “Blessed are those who are persecuted for righteousness' sake, for theirs is the kingdom of heaven. 11. “Blessed are you when others revile you and persecute you and utter all kinds of evil against you falsely on my account.  12. Rejoice and be glad, for your reward is great in heaven, for so they persecuted the prophets who were before you.</vt:lpstr>
      <vt:lpstr>Classification of blessings in our walk of love:  1. Spiritual blessings      - Our identity      - Our inheritance      - Our calling  2. People  3. Opportunities  4. Materials </vt:lpstr>
      <vt:lpstr>Principles that trigger a release of a blessing:   1. Persistence  - Hebrews 11:6 - And without faith it is impossible to please him, for whoever would draw near to God must believe that he exists and that he rewards those who seek him. - The story of the widow and the judge   2. Humility &amp; Service  - Matthew 23:11,12 - The greatest among you shall be your servant. Whoever exalts himself will be humbled, and whoever humbles himself will be exalted.  3. Giving  - Luke 6:38 - give, and it will be given to you. Good measure, pressed down, shaken together, running over, will be put into your lap. For with the measure you use it will be measured back to you.” - John 12:24 - Truly, truly, I say to you, unless a grain of wheat falls into the earth and dies, it remains alone; but if it dies, it bears much fruit.</vt:lpstr>
      <vt:lpstr>KEYS ON UNDERSTANDING KINGDOM BLESSINGS  1. God’s priority is for us to have a Christ like Character above every material blessing.   2. God is more willing to release a blessing over your life if your motives and heart for others is right.   3. What you have and what you do does not matter unless it’s tied to the finished work of Christ. </vt:lpstr>
      <vt:lpstr>PowerPoint Presentation</vt:lpstr>
      <vt:lpstr>JOSEPH OF ARIMATHEA   1. He was a great man of influence and a respected member of the council.   2. He was a disciple of Jesus Christ.    3. He used his place of influence to ask Pilate to take away the body of Jesus and gave Him a befitting burial </vt:lpstr>
      <vt:lpstr>Aquila and Priscilla   1. Christian Missionary Couple who had given themselves as bond servants of Christ.  2. They went on missionary journeys with Paul and discipled members of the church including Apollos   3. The hosted a church in their home </vt:lpstr>
      <vt:lpstr>Take homes from today’s sermon  1. Our relationship with God should be our priority   2. We should equally invest on our heart and character.   3. Others Others Others   4. Heaven is counting on 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BLESSED TO BE A BLESSING</dc:title>
  <dc:creator>A</dc:creator>
  <cp:lastModifiedBy>Perry Ackon</cp:lastModifiedBy>
  <cp:revision>6</cp:revision>
  <dcterms:created xsi:type="dcterms:W3CDTF">2020-10-10T23:01:48Z</dcterms:created>
  <dcterms:modified xsi:type="dcterms:W3CDTF">2020-10-11T00:43:41Z</dcterms:modified>
</cp:coreProperties>
</file>