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9"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4" d="100"/>
          <a:sy n="84" d="100"/>
        </p:scale>
        <p:origin x="-10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404409A-B500-CE49-924C-5E33ED2448C4}" type="datetimeFigureOut">
              <a:rPr lang="en-US" smtClean="0"/>
              <a:pPr/>
              <a:t>12/19/20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37252-72F3-474F-8582-32D765D3064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04409A-B500-CE49-924C-5E33ED2448C4}" type="datetimeFigureOut">
              <a:rPr lang="en-US" smtClean="0"/>
              <a:pPr/>
              <a:t>12/19/20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04409A-B500-CE49-924C-5E33ED2448C4}" type="datetimeFigureOut">
              <a:rPr lang="en-US" smtClean="0"/>
              <a:pPr/>
              <a:t>12/19/20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04409A-B500-CE49-924C-5E33ED2448C4}" type="datetimeFigureOut">
              <a:rPr lang="en-US" smtClean="0"/>
              <a:pPr/>
              <a:t>12/19/20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04409A-B500-CE49-924C-5E33ED2448C4}" type="datetimeFigureOut">
              <a:rPr lang="en-US" smtClean="0"/>
              <a:pPr/>
              <a:t>12/19/20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619C8-A375-448C-891B-9999C6BE8E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04409A-B500-CE49-924C-5E33ED2448C4}" type="datetimeFigureOut">
              <a:rPr lang="en-US" smtClean="0"/>
              <a:pPr/>
              <a:t>12/19/20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04409A-B500-CE49-924C-5E33ED2448C4}" type="datetimeFigureOut">
              <a:rPr lang="en-US" smtClean="0"/>
              <a:pPr/>
              <a:t>12/19/20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04409A-B500-CE49-924C-5E33ED2448C4}" type="datetimeFigureOut">
              <a:rPr lang="en-US" smtClean="0"/>
              <a:pPr/>
              <a:t>12/19/20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4409A-B500-CE49-924C-5E33ED2448C4}" type="datetimeFigureOut">
              <a:rPr lang="en-US" smtClean="0"/>
              <a:pPr/>
              <a:t>12/19/20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BE521-8E82-334C-A90F-88CE723C70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04409A-B500-CE49-924C-5E33ED2448C4}" type="datetimeFigureOut">
              <a:rPr lang="en-US" smtClean="0"/>
              <a:pPr/>
              <a:t>12/19/20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BE521-8E82-334C-A90F-88CE723C707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404409A-B500-CE49-924C-5E33ED2448C4}" type="datetimeFigureOut">
              <a:rPr lang="en-US" smtClean="0"/>
              <a:pPr/>
              <a:t>12/19/20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70BE521-8E82-334C-A90F-88CE723C70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4404409A-B500-CE49-924C-5E33ED2448C4}" type="datetimeFigureOut">
              <a:rPr lang="en-US" smtClean="0"/>
              <a:pPr/>
              <a:t>12/19/20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470BE521-8E82-334C-A90F-88CE723C70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Christmas Ever</a:t>
            </a:r>
            <a:endParaRPr lang="en-US" dirty="0"/>
          </a:p>
        </p:txBody>
      </p:sp>
      <p:sp>
        <p:nvSpPr>
          <p:cNvPr id="3" name="Subtitle 2"/>
          <p:cNvSpPr>
            <a:spLocks noGrp="1"/>
          </p:cNvSpPr>
          <p:nvPr>
            <p:ph type="subTitle" idx="1"/>
          </p:nvPr>
        </p:nvSpPr>
        <p:spPr/>
        <p:txBody>
          <a:bodyPr>
            <a:normAutofit/>
          </a:bodyPr>
          <a:lstStyle/>
          <a:p>
            <a:r>
              <a:rPr lang="en-US" dirty="0" smtClean="0"/>
              <a:t>A Portrait of Jesus from the Gospel of Luke and the Response of Worship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chose to reveal his message to shepherds.  Why shepherds?  </a:t>
            </a:r>
          </a:p>
          <a:p>
            <a:r>
              <a:rPr lang="en-US" dirty="0" smtClean="0"/>
              <a:t>A few ideas:</a:t>
            </a:r>
          </a:p>
          <a:p>
            <a:pPr lvl="1"/>
            <a:r>
              <a:rPr lang="en-US" dirty="0" smtClean="0"/>
              <a:t>Jesus - the Lamb of God  </a:t>
            </a:r>
          </a:p>
          <a:p>
            <a:pPr lvl="1"/>
            <a:r>
              <a:rPr lang="en-US" dirty="0" smtClean="0"/>
              <a:t>Jesus - our great shepherd</a:t>
            </a:r>
          </a:p>
          <a:p>
            <a:pPr lvl="1"/>
            <a:r>
              <a:rPr lang="en-US" dirty="0" smtClean="0"/>
              <a:t>The Church - his flock of sheep</a:t>
            </a:r>
          </a:p>
          <a:p>
            <a:pPr lvl="1"/>
            <a:r>
              <a:rPr lang="en-US" dirty="0" smtClean="0"/>
              <a:t>Shepherds were a ready audience</a:t>
            </a:r>
          </a:p>
          <a:p>
            <a:pPr lvl="1"/>
            <a:r>
              <a:rPr lang="en-US" dirty="0" smtClean="0"/>
              <a:t>Shepherds were poor</a:t>
            </a:r>
          </a:p>
          <a:p>
            <a:pPr lvl="1"/>
            <a:r>
              <a:rPr lang="en-US" dirty="0" smtClean="0"/>
              <a:t>God likes shepherds?</a:t>
            </a:r>
          </a:p>
          <a:p>
            <a:pPr lvl="1"/>
            <a:r>
              <a:rPr lang="en-US" dirty="0" smtClean="0"/>
              <a:t>Not sure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shepherds were watching and waiting.  </a:t>
            </a:r>
          </a:p>
          <a:p>
            <a:pPr>
              <a:buNone/>
            </a:pPr>
            <a:r>
              <a:rPr lang="en-US" dirty="0" smtClean="0"/>
              <a:t>8 And in the same region there were shepherds out in the field, </a:t>
            </a:r>
            <a:r>
              <a:rPr lang="en-US" u="sng" dirty="0" smtClean="0"/>
              <a:t>keeping watch</a:t>
            </a:r>
            <a:r>
              <a:rPr lang="en-US" dirty="0" smtClean="0"/>
              <a:t> over their flock by night. </a:t>
            </a:r>
          </a:p>
          <a:p>
            <a:pPr>
              <a:buNone/>
            </a:pPr>
            <a:endParaRPr lang="en-US" dirty="0" smtClean="0"/>
          </a:p>
          <a:p>
            <a:r>
              <a:rPr lang="en-US" dirty="0" smtClean="0"/>
              <a:t>Imagine how the shepherds felt!</a:t>
            </a:r>
          </a:p>
          <a:p>
            <a:pPr>
              <a:buNone/>
            </a:pPr>
            <a:r>
              <a:rPr lang="en-US" dirty="0" smtClean="0"/>
              <a:t>9 And an angel of the Lord appeared to them, and the glory of the Lord shone around them, and they were filled with great fear.</a:t>
            </a:r>
          </a:p>
          <a:p>
            <a:pPr>
              <a:buNone/>
            </a:pPr>
            <a:endParaRPr lang="en-US" dirty="0" smtClean="0"/>
          </a:p>
          <a:p>
            <a:pPr>
              <a:buNone/>
            </a:pPr>
            <a:r>
              <a:rPr lang="en-US" dirty="0" smtClean="0"/>
              <a:t>Literal translation: “They feared with great fear.”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fontScale="85000" lnSpcReduction="10000"/>
          </a:bodyPr>
          <a:lstStyle/>
          <a:p>
            <a:r>
              <a:rPr lang="en-US" dirty="0" smtClean="0"/>
              <a:t>The angels were excited!</a:t>
            </a:r>
          </a:p>
          <a:p>
            <a:pPr>
              <a:buNone/>
            </a:pPr>
            <a:r>
              <a:rPr lang="en-US" dirty="0" smtClean="0"/>
              <a:t>10 And the angel said to them, “Fear not, for </a:t>
            </a:r>
            <a:r>
              <a:rPr lang="en-US" u="sng" dirty="0" smtClean="0"/>
              <a:t>behold</a:t>
            </a:r>
            <a:r>
              <a:rPr lang="en-US" dirty="0" smtClean="0"/>
              <a:t>, I bring you </a:t>
            </a:r>
            <a:r>
              <a:rPr lang="en-US" u="sng" dirty="0" smtClean="0"/>
              <a:t>good news</a:t>
            </a:r>
            <a:r>
              <a:rPr lang="en-US" dirty="0" smtClean="0"/>
              <a:t> of </a:t>
            </a:r>
            <a:r>
              <a:rPr lang="en-US" u="sng" dirty="0" smtClean="0"/>
              <a:t>great joy</a:t>
            </a:r>
            <a:r>
              <a:rPr lang="en-US" dirty="0" smtClean="0"/>
              <a:t> that will be for all the people. </a:t>
            </a:r>
          </a:p>
          <a:p>
            <a:pPr>
              <a:buNone/>
            </a:pPr>
            <a:r>
              <a:rPr lang="en-US" dirty="0" smtClean="0"/>
              <a:t>11 For unto you is born this day in the city of David a Savior, who is Christ the Lord. </a:t>
            </a:r>
          </a:p>
          <a:p>
            <a:pPr>
              <a:buNone/>
            </a:pPr>
            <a:r>
              <a:rPr lang="en-US" dirty="0" smtClean="0"/>
              <a:t>12 And this will be a sign for you: you will find a baby wrapped in swaddling cloths and lying in a manger.” </a:t>
            </a:r>
          </a:p>
          <a:p>
            <a:pPr>
              <a:buNone/>
            </a:pPr>
            <a:r>
              <a:rPr lang="en-US" dirty="0" smtClean="0"/>
              <a:t>13 And suddenly there was with the angel a multitude of the heavenly host </a:t>
            </a:r>
            <a:r>
              <a:rPr lang="en-US" u="sng" dirty="0" smtClean="0"/>
              <a:t>praising God</a:t>
            </a:r>
            <a:r>
              <a:rPr lang="en-US" dirty="0" smtClean="0"/>
              <a:t> and saying,</a:t>
            </a:r>
          </a:p>
          <a:p>
            <a:pPr>
              <a:buNone/>
            </a:pPr>
            <a:endParaRPr lang="en-US" dirty="0" smtClean="0"/>
          </a:p>
          <a:p>
            <a:pPr>
              <a:buNone/>
            </a:pPr>
            <a:r>
              <a:rPr lang="en-US" dirty="0" smtClean="0"/>
              <a:t>14“</a:t>
            </a:r>
            <a:r>
              <a:rPr lang="en-US" u="sng" dirty="0" smtClean="0"/>
              <a:t>Glory to God in the highest</a:t>
            </a:r>
            <a:r>
              <a:rPr lang="en-US" dirty="0" smtClean="0"/>
              <a:t>,</a:t>
            </a:r>
          </a:p>
          <a:p>
            <a:pPr>
              <a:buNone/>
            </a:pPr>
            <a:r>
              <a:rPr lang="en-US" dirty="0" smtClean="0"/>
              <a:t>and on earth peace among those with whom he is pleased!”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a:bodyPr>
          <a:lstStyle/>
          <a:p>
            <a:r>
              <a:rPr lang="en-US" dirty="0" smtClean="0"/>
              <a:t>The heart of the angel’s message:</a:t>
            </a:r>
          </a:p>
          <a:p>
            <a:pPr>
              <a:buNone/>
            </a:pPr>
            <a:endParaRPr lang="en-US" dirty="0" smtClean="0"/>
          </a:p>
          <a:p>
            <a:pPr>
              <a:buNone/>
            </a:pPr>
            <a:r>
              <a:rPr lang="en-US" dirty="0" smtClean="0"/>
              <a:t>11 For unto you is born this day in the city of David a </a:t>
            </a:r>
            <a:r>
              <a:rPr lang="en-US" u="sng" dirty="0" smtClean="0"/>
              <a:t>Savior</a:t>
            </a:r>
            <a:r>
              <a:rPr lang="en-US" dirty="0" smtClean="0"/>
              <a:t>, who is </a:t>
            </a:r>
            <a:r>
              <a:rPr lang="en-US" u="sng" dirty="0" smtClean="0"/>
              <a:t>Christ </a:t>
            </a:r>
            <a:r>
              <a:rPr lang="en-US" dirty="0" smtClean="0"/>
              <a:t>the </a:t>
            </a:r>
            <a:r>
              <a:rPr lang="en-US" u="sng" dirty="0" smtClean="0"/>
              <a:t>Lord</a:t>
            </a:r>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a:bodyPr>
          <a:lstStyle/>
          <a:p>
            <a:r>
              <a:rPr lang="en-US" dirty="0" smtClean="0"/>
              <a:t>Mary’s response</a:t>
            </a:r>
          </a:p>
          <a:p>
            <a:pPr>
              <a:buNone/>
            </a:pPr>
            <a:endParaRPr lang="en-US" dirty="0" smtClean="0"/>
          </a:p>
          <a:p>
            <a:pPr>
              <a:buNone/>
            </a:pPr>
            <a:r>
              <a:rPr lang="en-US" dirty="0" smtClean="0"/>
              <a:t>19 But Mary treasured up all these things, pondering them in her heart.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4" name="Content Placeholder 3" descr="vector-manger-scene-nativity-scene.jpg"/>
          <p:cNvPicPr>
            <a:picLocks noGrp="1" noChangeAspect="1"/>
          </p:cNvPicPr>
          <p:nvPr>
            <p:ph idx="1"/>
          </p:nvPr>
        </p:nvPicPr>
        <p:blipFill>
          <a:blip r:embed="rId2"/>
          <a:srcRect l="-2852" r="-2852"/>
          <a:stretch>
            <a:fillRect/>
          </a:stretch>
        </p:blipFill>
        <p:spPr>
          <a:xfrm>
            <a:off x="530832" y="1408113"/>
            <a:ext cx="8229600" cy="5449887"/>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6" name="Content Placeholder 5" descr="vector-manger-scene-nativity-scene 2.jpeg"/>
          <p:cNvPicPr>
            <a:picLocks noGrp="1" noChangeAspect="1"/>
          </p:cNvPicPr>
          <p:nvPr>
            <p:ph idx="1"/>
          </p:nvPr>
        </p:nvPicPr>
        <p:blipFill>
          <a:blip r:embed="rId2"/>
          <a:srcRect l="-12265" r="-12265"/>
          <a:stretch>
            <a:fillRect/>
          </a:stretch>
        </p:blipFill>
        <p:spPr>
          <a:xfrm>
            <a:off x="-195771" y="1408177"/>
            <a:ext cx="9695993" cy="544982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5" name="Content Placeholder 4" descr="Baby Jesus In A Manger Clipart 23.gif"/>
          <p:cNvPicPr>
            <a:picLocks noGrp="1" noChangeAspect="1"/>
          </p:cNvPicPr>
          <p:nvPr>
            <p:ph idx="1"/>
          </p:nvPr>
        </p:nvPicPr>
        <p:blipFill>
          <a:blip r:embed="rId2"/>
          <a:srcRect l="-14340" r="-14340"/>
          <a:stretch>
            <a:fillRect/>
          </a:stretch>
        </p:blipFill>
        <p:spPr>
          <a:xfrm>
            <a:off x="457200" y="2852706"/>
            <a:ext cx="3398310" cy="1910087"/>
          </a:xfrm>
        </p:spPr>
      </p:pic>
      <p:pic>
        <p:nvPicPr>
          <p:cNvPr id="7" name="Picture 6" descr="LiKzAGrXT.png"/>
          <p:cNvPicPr>
            <a:picLocks noChangeAspect="1"/>
          </p:cNvPicPr>
          <p:nvPr/>
        </p:nvPicPr>
        <p:blipFill>
          <a:blip r:embed="rId3"/>
          <a:stretch>
            <a:fillRect/>
          </a:stretch>
        </p:blipFill>
        <p:spPr>
          <a:xfrm>
            <a:off x="6349832" y="1904872"/>
            <a:ext cx="1860425" cy="3809744"/>
          </a:xfrm>
          <a:prstGeom prst="rect">
            <a:avLst/>
          </a:prstGeom>
        </p:spPr>
      </p:pic>
      <p:sp>
        <p:nvSpPr>
          <p:cNvPr id="9" name="Right Arrow 8"/>
          <p:cNvSpPr/>
          <p:nvPr/>
        </p:nvSpPr>
        <p:spPr>
          <a:xfrm>
            <a:off x="4123313" y="3331226"/>
            <a:ext cx="1950404" cy="11226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5" name="Content Placeholder 4" descr="Baby Jesus In A Manger Clipart 23.gif"/>
          <p:cNvPicPr>
            <a:picLocks noGrp="1" noChangeAspect="1"/>
          </p:cNvPicPr>
          <p:nvPr>
            <p:ph idx="1"/>
          </p:nvPr>
        </p:nvPicPr>
        <p:blipFill>
          <a:blip r:embed="rId2"/>
          <a:srcRect l="-14340" r="-14340"/>
          <a:stretch>
            <a:fillRect/>
          </a:stretch>
        </p:blipFill>
        <p:spPr>
          <a:xfrm>
            <a:off x="4489997" y="227007"/>
            <a:ext cx="2101463" cy="1181169"/>
          </a:xfrm>
        </p:spPr>
      </p:pic>
      <p:pic>
        <p:nvPicPr>
          <p:cNvPr id="7" name="Picture 6" descr="LiKzAGrXT.png"/>
          <p:cNvPicPr>
            <a:picLocks noChangeAspect="1"/>
          </p:cNvPicPr>
          <p:nvPr/>
        </p:nvPicPr>
        <p:blipFill>
          <a:blip r:embed="rId3"/>
          <a:stretch>
            <a:fillRect/>
          </a:stretch>
        </p:blipFill>
        <p:spPr>
          <a:xfrm>
            <a:off x="7887508" y="155448"/>
            <a:ext cx="611749" cy="1252728"/>
          </a:xfrm>
          <a:prstGeom prst="rect">
            <a:avLst/>
          </a:prstGeom>
        </p:spPr>
      </p:pic>
      <p:sp>
        <p:nvSpPr>
          <p:cNvPr id="9" name="Right Arrow 8"/>
          <p:cNvSpPr/>
          <p:nvPr/>
        </p:nvSpPr>
        <p:spPr>
          <a:xfrm>
            <a:off x="6792434" y="512255"/>
            <a:ext cx="690227" cy="5214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57200" y="1408177"/>
            <a:ext cx="8229600" cy="5107038"/>
          </a:xfrm>
          <a:prstGeom prst="rect">
            <a:avLst/>
          </a:prstGeom>
        </p:spPr>
        <p:txBody>
          <a:bodyPr vert="horz" lIns="54864" tIns="91440" rtlCol="0">
            <a:normAutofit fontScale="92500" lnSpcReduction="10000"/>
          </a:bodyPr>
          <a:lstStyle/>
          <a:p>
            <a:pPr marL="438912" lvl="0" indent="-320040" defTabSz="914400">
              <a:buClr>
                <a:schemeClr val="accent1"/>
              </a:buClr>
              <a:buSzPct val="80000"/>
              <a:buFont typeface="Wingdings 2"/>
              <a:buChar char=""/>
            </a:pPr>
            <a:r>
              <a:rPr lang="en-US" sz="3200" dirty="0"/>
              <a:t>Jesus</a:t>
            </a:r>
            <a:r>
              <a:rPr lang="en-US" sz="3200" dirty="0" smtClean="0"/>
              <a:t> claimed </a:t>
            </a:r>
            <a:r>
              <a:rPr lang="en-US" sz="3200" dirty="0"/>
              <a:t>to be Lord of the Sabbath (Luke 6:5)</a:t>
            </a:r>
          </a:p>
          <a:p>
            <a:pPr marL="438912" lvl="0" indent="-320040" defTabSz="914400">
              <a:buClr>
                <a:schemeClr val="accent1"/>
              </a:buClr>
              <a:buSzPct val="80000"/>
              <a:buFont typeface="Wingdings 2"/>
              <a:buChar char=""/>
            </a:pPr>
            <a:r>
              <a:rPr lang="en-US" sz="3200" dirty="0"/>
              <a:t>Forgave sinners (Luke 5:24, 19:9)</a:t>
            </a:r>
          </a:p>
          <a:p>
            <a:pPr marL="438912" lvl="0" indent="-320040" defTabSz="914400">
              <a:buClr>
                <a:schemeClr val="accent1"/>
              </a:buClr>
              <a:buSzPct val="80000"/>
              <a:buFont typeface="Wingdings 2"/>
              <a:buChar char=""/>
            </a:pPr>
            <a:r>
              <a:rPr lang="en-US" sz="3200" dirty="0"/>
              <a:t>Called sinners to repentance (Luke 5:32)</a:t>
            </a:r>
          </a:p>
          <a:p>
            <a:pPr marL="438912" lvl="0" indent="-320040" defTabSz="914400">
              <a:buClr>
                <a:schemeClr val="accent1"/>
              </a:buClr>
              <a:buSzPct val="80000"/>
              <a:buFont typeface="Wingdings 2"/>
              <a:buChar char=""/>
            </a:pPr>
            <a:r>
              <a:rPr lang="en-US" sz="3200" dirty="0"/>
              <a:t>Fulfilled Old Testament prophecy (Luke 4:21)</a:t>
            </a:r>
          </a:p>
          <a:p>
            <a:pPr marL="438912" lvl="0" indent="-320040" defTabSz="914400">
              <a:buClr>
                <a:schemeClr val="accent1"/>
              </a:buClr>
              <a:buSzPct val="80000"/>
              <a:buFont typeface="Wingdings 2"/>
              <a:buChar char=""/>
            </a:pPr>
            <a:r>
              <a:rPr lang="en-US" sz="3200" dirty="0"/>
              <a:t>Taught people countless deep spiritual truths (throughout Luke)</a:t>
            </a:r>
          </a:p>
          <a:p>
            <a:pPr marL="438912" lvl="0" indent="-320040" defTabSz="914400">
              <a:buClr>
                <a:schemeClr val="accent1"/>
              </a:buClr>
              <a:buSzPct val="80000"/>
              <a:buFont typeface="Wingdings 2"/>
              <a:buChar char=""/>
            </a:pPr>
            <a:r>
              <a:rPr lang="en-US" sz="3200" dirty="0"/>
              <a:t>Healed people of leprosy (Luke 5:13, 17:14)</a:t>
            </a:r>
          </a:p>
          <a:p>
            <a:pPr marL="438912" lvl="0" indent="-320040" defTabSz="914400">
              <a:buClr>
                <a:schemeClr val="accent1"/>
              </a:buClr>
              <a:buSzPct val="80000"/>
              <a:buFont typeface="Wingdings 2"/>
              <a:buChar char=""/>
            </a:pPr>
            <a:r>
              <a:rPr lang="en-US" sz="3200" dirty="0"/>
              <a:t>Healed people of paralysis (Luke 5:25)</a:t>
            </a:r>
          </a:p>
          <a:p>
            <a:pPr marL="438912" lvl="0" indent="-320040" defTabSz="914400">
              <a:buClr>
                <a:schemeClr val="accent1"/>
              </a:buClr>
              <a:buSzPct val="80000"/>
              <a:buFont typeface="Wingdings 2"/>
              <a:buChar char=""/>
            </a:pPr>
            <a:r>
              <a:rPr lang="en-US" sz="3200" dirty="0"/>
              <a:t>Healed a withered hand, a woman’s bleeding,</a:t>
            </a:r>
            <a:r>
              <a:rPr lang="en-US" sz="3200" dirty="0" smtClean="0"/>
              <a:t> edema, </a:t>
            </a:r>
            <a:r>
              <a:rPr lang="en-US" sz="3200" dirty="0"/>
              <a:t>all kinds of diseases (6:10, 8:44, 14:4, 4:40)</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5" name="Content Placeholder 4" descr="Baby Jesus In A Manger Clipart 23.gif"/>
          <p:cNvPicPr>
            <a:picLocks noGrp="1" noChangeAspect="1"/>
          </p:cNvPicPr>
          <p:nvPr>
            <p:ph idx="1"/>
          </p:nvPr>
        </p:nvPicPr>
        <p:blipFill>
          <a:blip r:embed="rId2"/>
          <a:srcRect l="-14340" r="-14340"/>
          <a:stretch>
            <a:fillRect/>
          </a:stretch>
        </p:blipFill>
        <p:spPr>
          <a:xfrm>
            <a:off x="4489997" y="227007"/>
            <a:ext cx="2101463" cy="1181169"/>
          </a:xfrm>
        </p:spPr>
      </p:pic>
      <p:pic>
        <p:nvPicPr>
          <p:cNvPr id="7" name="Picture 6" descr="LiKzAGrXT.png"/>
          <p:cNvPicPr>
            <a:picLocks noChangeAspect="1"/>
          </p:cNvPicPr>
          <p:nvPr/>
        </p:nvPicPr>
        <p:blipFill>
          <a:blip r:embed="rId3"/>
          <a:stretch>
            <a:fillRect/>
          </a:stretch>
        </p:blipFill>
        <p:spPr>
          <a:xfrm>
            <a:off x="7887508" y="155448"/>
            <a:ext cx="611749" cy="1252728"/>
          </a:xfrm>
          <a:prstGeom prst="rect">
            <a:avLst/>
          </a:prstGeom>
        </p:spPr>
      </p:pic>
      <p:sp>
        <p:nvSpPr>
          <p:cNvPr id="9" name="Right Arrow 8"/>
          <p:cNvSpPr/>
          <p:nvPr/>
        </p:nvSpPr>
        <p:spPr>
          <a:xfrm>
            <a:off x="6792434" y="512255"/>
            <a:ext cx="690227" cy="5214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57200" y="1408177"/>
            <a:ext cx="8229600" cy="5107038"/>
          </a:xfrm>
          <a:prstGeom prst="rect">
            <a:avLst/>
          </a:prstGeom>
        </p:spPr>
        <p:txBody>
          <a:bodyPr vert="horz" lIns="54864" tIns="91440" rtlCol="0">
            <a:normAutofit fontScale="92500" lnSpcReduction="20000"/>
          </a:bodyPr>
          <a:lstStyle/>
          <a:p>
            <a:pPr marL="438912" lvl="0" indent="-320040" defTabSz="914400">
              <a:buClr>
                <a:schemeClr val="accent1"/>
              </a:buClr>
              <a:buSzPct val="80000"/>
              <a:buFont typeface="Wingdings 2"/>
              <a:buChar char=""/>
            </a:pPr>
            <a:r>
              <a:rPr lang="en-US" sz="3200" dirty="0"/>
              <a:t>He brought dead people back to life (7:14, 8:55)</a:t>
            </a:r>
          </a:p>
          <a:p>
            <a:pPr marL="438912" lvl="0" indent="-320040" defTabSz="914400">
              <a:buClr>
                <a:schemeClr val="accent1"/>
              </a:buClr>
              <a:buSzPct val="80000"/>
              <a:buFont typeface="Wingdings 2"/>
              <a:buChar char=""/>
            </a:pPr>
            <a:r>
              <a:rPr lang="en-US" sz="3200" dirty="0"/>
              <a:t>He fed 5000 people with 5 loaves and 2 fish (9:10ff)</a:t>
            </a:r>
          </a:p>
          <a:p>
            <a:pPr marL="438912" lvl="0" indent="-320040" defTabSz="914400">
              <a:buClr>
                <a:schemeClr val="accent1"/>
              </a:buClr>
              <a:buSzPct val="80000"/>
              <a:buFont typeface="Wingdings 2"/>
              <a:buChar char=""/>
            </a:pPr>
            <a:r>
              <a:rPr lang="en-US" sz="3200" dirty="0"/>
              <a:t>He told a storm to stop storming, and the weather obeyed him (8:22ff)</a:t>
            </a:r>
          </a:p>
          <a:p>
            <a:pPr marL="438912" lvl="0" indent="-320040" defTabSz="914400">
              <a:buClr>
                <a:schemeClr val="accent1"/>
              </a:buClr>
              <a:buSzPct val="80000"/>
              <a:buFont typeface="Wingdings 2"/>
              <a:buChar char=""/>
            </a:pPr>
            <a:r>
              <a:rPr lang="en-US" sz="3200" dirty="0"/>
              <a:t>He cast demons out of people (8:26ff)</a:t>
            </a:r>
          </a:p>
          <a:p>
            <a:pPr marL="438912" lvl="0" indent="-320040" defTabSz="914400">
              <a:buClr>
                <a:schemeClr val="accent1"/>
              </a:buClr>
              <a:buSzPct val="80000"/>
              <a:buFont typeface="Wingdings 2"/>
              <a:buChar char=""/>
            </a:pPr>
            <a:r>
              <a:rPr lang="en-US" sz="3200" dirty="0"/>
              <a:t>He faced Satan himself and Jesus didn’t give into a single temptation (4:1ff)</a:t>
            </a:r>
          </a:p>
          <a:p>
            <a:pPr marL="438912" lvl="0" indent="-320040" defTabSz="914400">
              <a:buClr>
                <a:schemeClr val="accent1"/>
              </a:buClr>
              <a:buSzPct val="80000"/>
              <a:buFont typeface="Wingdings 2"/>
              <a:buChar char=""/>
            </a:pPr>
            <a:r>
              <a:rPr lang="en-US" sz="3200" dirty="0"/>
              <a:t>More than once the voice of God the Father came from heaven saying, “This is my son.” (3:22, 9:35)</a:t>
            </a:r>
          </a:p>
          <a:p>
            <a:pPr marL="438912" lvl="0" indent="-320040" defTabSz="914400">
              <a:buClr>
                <a:schemeClr val="accent1"/>
              </a:buClr>
              <a:buSzPct val="80000"/>
              <a:buFont typeface="Wingdings 2"/>
              <a:buChar char=""/>
            </a:pPr>
            <a:r>
              <a:rPr lang="en-US" sz="3200" dirty="0"/>
              <a:t>More than once he predicted his own death and his own resurrection (9:21ff, 9:44ff, 18:31ff)</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Merry Christmas!!!</a:t>
            </a:r>
            <a:endParaRPr lang="en-US" dirty="0"/>
          </a:p>
        </p:txBody>
      </p:sp>
      <p:sp>
        <p:nvSpPr>
          <p:cNvPr id="3" name="Content Placeholder 2"/>
          <p:cNvSpPr>
            <a:spLocks noGrp="1"/>
          </p:cNvSpPr>
          <p:nvPr>
            <p:ph sz="half" idx="1"/>
          </p:nvPr>
        </p:nvSpPr>
        <p:spPr/>
        <p:txBody>
          <a:bodyPr/>
          <a:lstStyle/>
          <a:p>
            <a:r>
              <a:rPr lang="en-US" dirty="0" smtClean="0"/>
              <a:t>Are you having a good Christmas?</a:t>
            </a:r>
          </a:p>
          <a:p>
            <a:r>
              <a:rPr lang="en-US" dirty="0" smtClean="0"/>
              <a:t>What does a “good Christmas” look like?</a:t>
            </a:r>
          </a:p>
          <a:p>
            <a:r>
              <a:rPr lang="en-US" dirty="0" smtClean="0"/>
              <a:t>Could Christmas 2020 be the Best Christmas Ever?</a:t>
            </a:r>
            <a:endParaRPr lang="en-US" dirty="0"/>
          </a:p>
        </p:txBody>
      </p:sp>
      <p:pic>
        <p:nvPicPr>
          <p:cNvPr id="5" name="Content Placeholder 4" descr="lights-newyear-red-balls-750x1334.jpg"/>
          <p:cNvPicPr>
            <a:picLocks noGrp="1" noChangeAspect="1"/>
          </p:cNvPicPr>
          <p:nvPr>
            <p:ph sz="half" idx="2"/>
          </p:nvPr>
        </p:nvPicPr>
        <p:blipFill>
          <a:blip r:embed="rId2"/>
          <a:srcRect l="-27777" r="-27777"/>
          <a:stretch>
            <a:fillRect/>
          </a:stretch>
        </p:blipFill>
        <p:spPr>
          <a:xfrm>
            <a:off x="4648200" y="1581775"/>
            <a:ext cx="4495800" cy="514726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t>
            </a:r>
            <a:endParaRPr lang="en-US" dirty="0"/>
          </a:p>
        </p:txBody>
      </p:sp>
      <p:pic>
        <p:nvPicPr>
          <p:cNvPr id="5" name="Content Placeholder 4" descr="Baby Jesus In A Manger Clipart 23.gif"/>
          <p:cNvPicPr>
            <a:picLocks noGrp="1" noChangeAspect="1"/>
          </p:cNvPicPr>
          <p:nvPr>
            <p:ph idx="1"/>
          </p:nvPr>
        </p:nvPicPr>
        <p:blipFill>
          <a:blip r:embed="rId2"/>
          <a:srcRect l="-14340" r="-14340"/>
          <a:stretch>
            <a:fillRect/>
          </a:stretch>
        </p:blipFill>
        <p:spPr>
          <a:xfrm>
            <a:off x="4489997" y="227007"/>
            <a:ext cx="2101463" cy="1181169"/>
          </a:xfrm>
        </p:spPr>
      </p:pic>
      <p:pic>
        <p:nvPicPr>
          <p:cNvPr id="7" name="Picture 6" descr="LiKzAGrXT.png"/>
          <p:cNvPicPr>
            <a:picLocks noChangeAspect="1"/>
          </p:cNvPicPr>
          <p:nvPr/>
        </p:nvPicPr>
        <p:blipFill>
          <a:blip r:embed="rId3"/>
          <a:stretch>
            <a:fillRect/>
          </a:stretch>
        </p:blipFill>
        <p:spPr>
          <a:xfrm>
            <a:off x="7887508" y="155448"/>
            <a:ext cx="611749" cy="1252728"/>
          </a:xfrm>
          <a:prstGeom prst="rect">
            <a:avLst/>
          </a:prstGeom>
        </p:spPr>
      </p:pic>
      <p:sp>
        <p:nvSpPr>
          <p:cNvPr id="9" name="Right Arrow 8"/>
          <p:cNvSpPr/>
          <p:nvPr/>
        </p:nvSpPr>
        <p:spPr>
          <a:xfrm>
            <a:off x="6792434" y="512255"/>
            <a:ext cx="690227" cy="5214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57200" y="1408177"/>
            <a:ext cx="8229600" cy="5107038"/>
          </a:xfrm>
          <a:prstGeom prst="rect">
            <a:avLst/>
          </a:prstGeom>
        </p:spPr>
        <p:txBody>
          <a:bodyPr vert="horz" lIns="54864" tIns="91440" rtlCol="0">
            <a:normAutofit/>
          </a:bodyPr>
          <a:lstStyle/>
          <a:p>
            <a:pPr marL="438912" lvl="0" indent="-320040" defTabSz="914400">
              <a:buClr>
                <a:schemeClr val="accent1"/>
              </a:buClr>
              <a:buSzPct val="80000"/>
              <a:buFont typeface="Wingdings 2"/>
              <a:buChar char=""/>
            </a:pPr>
            <a:r>
              <a:rPr lang="en-US" sz="3200" dirty="0" smtClean="0"/>
              <a:t>Jesus initiated </a:t>
            </a:r>
            <a:r>
              <a:rPr lang="en-US" sz="3200" dirty="0"/>
              <a:t>a new covenant in his own blood (22:19-20</a:t>
            </a:r>
            <a:r>
              <a:rPr lang="en-US" sz="3200" dirty="0" smtClean="0"/>
              <a:t>).</a:t>
            </a:r>
          </a:p>
          <a:p>
            <a:pPr marL="438912" lvl="0" indent="-320040" defTabSz="914400">
              <a:buClr>
                <a:schemeClr val="accent1"/>
              </a:buClr>
              <a:buSzPct val="80000"/>
              <a:buFont typeface="Wingdings 2"/>
              <a:buChar char=""/>
            </a:pPr>
            <a:r>
              <a:rPr lang="en-US" sz="3200" dirty="0" smtClean="0"/>
              <a:t>He </a:t>
            </a:r>
            <a:r>
              <a:rPr lang="en-US" sz="3200" dirty="0"/>
              <a:t>died on the cross for our sins (23:46)</a:t>
            </a:r>
            <a:r>
              <a:rPr lang="en-US" sz="3200" dirty="0" smtClean="0"/>
              <a:t>.</a:t>
            </a:r>
          </a:p>
          <a:p>
            <a:pPr marL="438912" lvl="0" indent="-320040" defTabSz="914400">
              <a:buClr>
                <a:schemeClr val="accent1"/>
              </a:buClr>
              <a:buSzPct val="80000"/>
              <a:buFont typeface="Wingdings 2"/>
              <a:buChar char=""/>
            </a:pPr>
            <a:r>
              <a:rPr lang="en-US" sz="3200" dirty="0" smtClean="0"/>
              <a:t>He </a:t>
            </a:r>
            <a:r>
              <a:rPr lang="en-US" sz="3200" dirty="0"/>
              <a:t>was buried (23:50ff</a:t>
            </a:r>
            <a:r>
              <a:rPr lang="en-US" sz="3200" dirty="0" smtClean="0"/>
              <a:t>).</a:t>
            </a:r>
          </a:p>
          <a:p>
            <a:pPr marL="438912" lvl="0" indent="-320040" defTabSz="914400">
              <a:buClr>
                <a:schemeClr val="accent1"/>
              </a:buClr>
              <a:buSzPct val="80000"/>
              <a:buFont typeface="Wingdings 2"/>
              <a:buChar char=""/>
            </a:pPr>
            <a:r>
              <a:rPr lang="en-US" sz="3200" dirty="0" smtClean="0"/>
              <a:t>On </a:t>
            </a:r>
            <a:r>
              <a:rPr lang="en-US" sz="3200" dirty="0"/>
              <a:t>the third day, he came back to life (Luke 24).</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Mission</a:t>
            </a:r>
            <a:endParaRPr lang="en-US" dirty="0"/>
          </a:p>
        </p:txBody>
      </p:sp>
      <p:sp>
        <p:nvSpPr>
          <p:cNvPr id="3" name="Content Placeholder 2"/>
          <p:cNvSpPr>
            <a:spLocks noGrp="1"/>
          </p:cNvSpPr>
          <p:nvPr>
            <p:ph idx="1"/>
          </p:nvPr>
        </p:nvSpPr>
        <p:spPr/>
        <p:txBody>
          <a:bodyPr/>
          <a:lstStyle/>
          <a:p>
            <a:r>
              <a:rPr lang="en-US" dirty="0" smtClean="0"/>
              <a:t>“To seek and save the lost” (Luke 19:10)</a:t>
            </a:r>
          </a:p>
          <a:p>
            <a:r>
              <a:rPr lang="en-US" dirty="0" smtClean="0"/>
              <a:t>To call “sinners to repentance” (Luke 5:32</a:t>
            </a:r>
            <a:r>
              <a:rPr lang="en-US" dirty="0" smtClean="0"/>
              <a:t>)</a:t>
            </a:r>
          </a:p>
          <a:p>
            <a:r>
              <a:rPr lang="en-US" dirty="0" smtClean="0"/>
              <a:t>Repentance = Turning around (from going the wrong way to going the right direction)</a:t>
            </a:r>
          </a:p>
          <a:p>
            <a:r>
              <a:rPr lang="en-US" dirty="0" smtClean="0"/>
              <a:t>Away From: Selfishness, lust, </a:t>
            </a:r>
            <a:r>
              <a:rPr lang="en-US" dirty="0" smtClean="0"/>
              <a:t>pride, greed, lies, gossip/rumors, hate</a:t>
            </a:r>
            <a:endParaRPr lang="en-US" dirty="0" smtClean="0"/>
          </a:p>
          <a:p>
            <a:r>
              <a:rPr lang="en-US" dirty="0" smtClean="0"/>
              <a:t>Toward: Love for God, love for others, honesty, faithfulness, forgiveness, kindness, humility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Message</a:t>
            </a:r>
            <a:endParaRPr lang="en-US" dirty="0"/>
          </a:p>
        </p:txBody>
      </p:sp>
      <p:sp>
        <p:nvSpPr>
          <p:cNvPr id="3" name="Content Placeholder 2"/>
          <p:cNvSpPr>
            <a:spLocks noGrp="1"/>
          </p:cNvSpPr>
          <p:nvPr>
            <p:ph idx="1"/>
          </p:nvPr>
        </p:nvSpPr>
        <p:spPr>
          <a:xfrm>
            <a:off x="220892" y="1775191"/>
            <a:ext cx="8688410" cy="4625609"/>
          </a:xfrm>
        </p:spPr>
        <p:txBody>
          <a:bodyPr/>
          <a:lstStyle/>
          <a:p>
            <a:r>
              <a:rPr lang="en-US" dirty="0" smtClean="0"/>
              <a:t>“… the Christ should suffer and on the third day rise from the dead, and that repentance for the forgiveness of sins should be proclaimed in his name to all nations …” (Luke 24:46-47)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Response</a:t>
            </a:r>
            <a:endParaRPr lang="en-US" dirty="0"/>
          </a:p>
        </p:txBody>
      </p:sp>
      <p:sp>
        <p:nvSpPr>
          <p:cNvPr id="3" name="Content Placeholder 2"/>
          <p:cNvSpPr>
            <a:spLocks noGrp="1"/>
          </p:cNvSpPr>
          <p:nvPr>
            <p:ph idx="1"/>
          </p:nvPr>
        </p:nvSpPr>
        <p:spPr>
          <a:xfrm>
            <a:off x="220892" y="1775191"/>
            <a:ext cx="8688410" cy="4625609"/>
          </a:xfrm>
        </p:spPr>
        <p:txBody>
          <a:bodyPr/>
          <a:lstStyle/>
          <a:p>
            <a:r>
              <a:rPr lang="en-US" dirty="0" smtClean="0"/>
              <a:t>Prayer of </a:t>
            </a:r>
            <a:r>
              <a:rPr lang="en-US" smtClean="0"/>
              <a:t>repentance: “</a:t>
            </a:r>
            <a:r>
              <a:rPr lang="en-US" dirty="0" smtClean="0"/>
              <a:t>God, have mercy on me, a sinner.  I believe in you as my savior and I commit to follow you as my Lord.”</a:t>
            </a:r>
          </a:p>
          <a:p>
            <a:r>
              <a:rPr lang="en-US" dirty="0" smtClean="0"/>
              <a:t>Process of repentance</a:t>
            </a:r>
          </a:p>
          <a:p>
            <a:r>
              <a:rPr lang="en-US" dirty="0" smtClean="0"/>
              <a:t>Worship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 from the Realms of Glory</a:t>
            </a:r>
            <a:endParaRPr lang="en-US" dirty="0"/>
          </a:p>
        </p:txBody>
      </p:sp>
      <p:sp>
        <p:nvSpPr>
          <p:cNvPr id="3" name="Content Placeholder 2"/>
          <p:cNvSpPr>
            <a:spLocks noGrp="1"/>
          </p:cNvSpPr>
          <p:nvPr>
            <p:ph idx="1"/>
          </p:nvPr>
        </p:nvSpPr>
        <p:spPr/>
        <p:txBody>
          <a:bodyPr/>
          <a:lstStyle/>
          <a:p>
            <a:pPr>
              <a:buNone/>
            </a:pPr>
            <a:r>
              <a:rPr lang="en-US" dirty="0" smtClean="0"/>
              <a:t>Angels from the realms of glory,</a:t>
            </a:r>
          </a:p>
          <a:p>
            <a:pPr>
              <a:buNone/>
            </a:pPr>
            <a:r>
              <a:rPr lang="en-US" dirty="0" smtClean="0"/>
              <a:t>wing your flight o'er all the earth;</a:t>
            </a:r>
          </a:p>
          <a:p>
            <a:pPr>
              <a:buNone/>
            </a:pPr>
            <a:r>
              <a:rPr lang="en-US" dirty="0" smtClean="0"/>
              <a:t>ye who sang creation's story,</a:t>
            </a:r>
          </a:p>
          <a:p>
            <a:pPr>
              <a:buNone/>
            </a:pPr>
            <a:r>
              <a:rPr lang="en-US" dirty="0" smtClean="0"/>
              <a:t>now proclaim Messiah's birth:</a:t>
            </a:r>
          </a:p>
          <a:p>
            <a:pPr>
              <a:buNone/>
            </a:pPr>
            <a:endParaRPr lang="en-US" dirty="0" smtClean="0"/>
          </a:p>
          <a:p>
            <a:pPr>
              <a:buNone/>
            </a:pPr>
            <a:r>
              <a:rPr lang="en-US" dirty="0" smtClean="0"/>
              <a:t>Come and worship, come and worship,</a:t>
            </a:r>
          </a:p>
          <a:p>
            <a:pPr>
              <a:buNone/>
            </a:pPr>
            <a:r>
              <a:rPr lang="en-US" dirty="0" smtClean="0"/>
              <a:t>worship Christ, the newborn King.</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 from the Realms of Glory</a:t>
            </a:r>
            <a:endParaRPr lang="en-US" dirty="0"/>
          </a:p>
        </p:txBody>
      </p:sp>
      <p:sp>
        <p:nvSpPr>
          <p:cNvPr id="3" name="Content Placeholder 2"/>
          <p:cNvSpPr>
            <a:spLocks noGrp="1"/>
          </p:cNvSpPr>
          <p:nvPr>
            <p:ph idx="1"/>
          </p:nvPr>
        </p:nvSpPr>
        <p:spPr/>
        <p:txBody>
          <a:bodyPr/>
          <a:lstStyle/>
          <a:p>
            <a:pPr>
              <a:buNone/>
            </a:pPr>
            <a:r>
              <a:rPr lang="en-US" dirty="0" smtClean="0"/>
              <a:t>Shepherds in the fields abiding,</a:t>
            </a:r>
          </a:p>
          <a:p>
            <a:pPr>
              <a:buNone/>
            </a:pPr>
            <a:r>
              <a:rPr lang="en-US" dirty="0" smtClean="0"/>
              <a:t>watching o'er your flocks by night,</a:t>
            </a:r>
          </a:p>
          <a:p>
            <a:pPr>
              <a:buNone/>
            </a:pPr>
            <a:r>
              <a:rPr lang="en-US" dirty="0" smtClean="0"/>
              <a:t>God with us is now residing,</a:t>
            </a:r>
          </a:p>
          <a:p>
            <a:pPr>
              <a:buNone/>
            </a:pPr>
            <a:r>
              <a:rPr lang="en-US" dirty="0" smtClean="0"/>
              <a:t>yonder shines the infant Light: </a:t>
            </a:r>
          </a:p>
          <a:p>
            <a:pPr>
              <a:buNone/>
            </a:pPr>
            <a:endParaRPr lang="en-US" dirty="0" smtClean="0"/>
          </a:p>
          <a:p>
            <a:pPr>
              <a:buNone/>
            </a:pPr>
            <a:r>
              <a:rPr lang="en-US" dirty="0" smtClean="0"/>
              <a:t>Come and worship, come and worship,</a:t>
            </a:r>
          </a:p>
          <a:p>
            <a:pPr>
              <a:buNone/>
            </a:pPr>
            <a:r>
              <a:rPr lang="en-US" dirty="0" smtClean="0"/>
              <a:t>worship Christ, the newborn King.</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 from the Realms of Glory</a:t>
            </a:r>
            <a:endParaRPr lang="en-US" dirty="0"/>
          </a:p>
        </p:txBody>
      </p:sp>
      <p:sp>
        <p:nvSpPr>
          <p:cNvPr id="3" name="Content Placeholder 2"/>
          <p:cNvSpPr>
            <a:spLocks noGrp="1"/>
          </p:cNvSpPr>
          <p:nvPr>
            <p:ph idx="1"/>
          </p:nvPr>
        </p:nvSpPr>
        <p:spPr/>
        <p:txBody>
          <a:bodyPr/>
          <a:lstStyle/>
          <a:p>
            <a:pPr>
              <a:buNone/>
            </a:pPr>
            <a:r>
              <a:rPr lang="en-US" dirty="0" smtClean="0"/>
              <a:t>Though an infant now we view him</a:t>
            </a:r>
          </a:p>
          <a:p>
            <a:pPr>
              <a:buNone/>
            </a:pPr>
            <a:r>
              <a:rPr lang="en-US" dirty="0" smtClean="0"/>
              <a:t>he will share his Father's throne,</a:t>
            </a:r>
          </a:p>
          <a:p>
            <a:pPr>
              <a:buNone/>
            </a:pPr>
            <a:r>
              <a:rPr lang="en-US" dirty="0" smtClean="0"/>
              <a:t>gather all the nations to him;</a:t>
            </a:r>
          </a:p>
          <a:p>
            <a:pPr>
              <a:buNone/>
            </a:pPr>
            <a:r>
              <a:rPr lang="en-US" dirty="0" smtClean="0"/>
              <a:t>every knee shall then bow down.</a:t>
            </a:r>
          </a:p>
          <a:p>
            <a:pPr>
              <a:buNone/>
            </a:pPr>
            <a:endParaRPr lang="en-US" dirty="0" smtClean="0"/>
          </a:p>
          <a:p>
            <a:pPr>
              <a:buNone/>
            </a:pPr>
            <a:r>
              <a:rPr lang="en-US" dirty="0" smtClean="0"/>
              <a:t>Come and worship, come and worship,</a:t>
            </a:r>
          </a:p>
          <a:p>
            <a:pPr>
              <a:buNone/>
            </a:pPr>
            <a:r>
              <a:rPr lang="en-US" dirty="0" smtClean="0"/>
              <a:t>worship Christ, the newborn King.</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Baby Jesus In A Manger Clipart 23.gif"/>
          <p:cNvPicPr>
            <a:picLocks noGrp="1" noChangeAspect="1"/>
          </p:cNvPicPr>
          <p:nvPr>
            <p:ph idx="1"/>
          </p:nvPr>
        </p:nvPicPr>
        <p:blipFill>
          <a:blip r:embed="rId2"/>
          <a:srcRect l="-14340" r="-14340"/>
          <a:stretch>
            <a:fillRect/>
          </a:stretch>
        </p:blipFill>
        <p:spPr>
          <a:xfrm>
            <a:off x="457200" y="2852706"/>
            <a:ext cx="3398310" cy="1910087"/>
          </a:xfrm>
        </p:spPr>
      </p:pic>
      <p:pic>
        <p:nvPicPr>
          <p:cNvPr id="7" name="Picture 6" descr="LiKzAGrXT.png"/>
          <p:cNvPicPr>
            <a:picLocks noChangeAspect="1"/>
          </p:cNvPicPr>
          <p:nvPr/>
        </p:nvPicPr>
        <p:blipFill>
          <a:blip r:embed="rId3"/>
          <a:stretch>
            <a:fillRect/>
          </a:stretch>
        </p:blipFill>
        <p:spPr>
          <a:xfrm>
            <a:off x="6349832" y="1904872"/>
            <a:ext cx="1860425" cy="3809744"/>
          </a:xfrm>
          <a:prstGeom prst="rect">
            <a:avLst/>
          </a:prstGeom>
        </p:spPr>
      </p:pic>
      <p:sp>
        <p:nvSpPr>
          <p:cNvPr id="9" name="Right Arrow 8"/>
          <p:cNvSpPr/>
          <p:nvPr/>
        </p:nvSpPr>
        <p:spPr>
          <a:xfrm>
            <a:off x="4123313" y="3331226"/>
            <a:ext cx="1950404" cy="11226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Perspective</a:t>
            </a:r>
            <a:endParaRPr lang="en-US" dirty="0"/>
          </a:p>
        </p:txBody>
      </p:sp>
      <p:pic>
        <p:nvPicPr>
          <p:cNvPr id="4" name="Content Placeholder 3" descr="keepthemerrydumpthemyth.jpeg"/>
          <p:cNvPicPr>
            <a:picLocks noGrp="1" noChangeAspect="1"/>
          </p:cNvPicPr>
          <p:nvPr>
            <p:ph sz="half" idx="1"/>
          </p:nvPr>
        </p:nvPicPr>
        <p:blipFill>
          <a:blip r:embed="rId2"/>
          <a:srcRect l="-8222" r="-8222"/>
          <a:stretch>
            <a:fillRect/>
          </a:stretch>
        </p:blipFill>
        <p:spPr/>
      </p:pic>
      <p:sp>
        <p:nvSpPr>
          <p:cNvPr id="6" name="Content Placeholder 5"/>
          <p:cNvSpPr>
            <a:spLocks noGrp="1"/>
          </p:cNvSpPr>
          <p:nvPr>
            <p:ph sz="half" idx="2"/>
          </p:nvPr>
        </p:nvSpPr>
        <p:spPr/>
        <p:txBody>
          <a:bodyPr/>
          <a:lstStyle/>
          <a:p>
            <a:r>
              <a:rPr lang="en-US" dirty="0" smtClean="0"/>
              <a:t>2012 Times Square, NY</a:t>
            </a:r>
          </a:p>
          <a:p>
            <a:r>
              <a:rPr lang="en-US" dirty="0" smtClean="0"/>
              <a:t>“Atheist Americans” billboard said:</a:t>
            </a:r>
          </a:p>
          <a:p>
            <a:pPr lvl="1"/>
            <a:r>
              <a:rPr lang="en-US" dirty="0" smtClean="0"/>
              <a:t>Keep the Merry (Santa)</a:t>
            </a:r>
          </a:p>
          <a:p>
            <a:pPr lvl="1"/>
            <a:r>
              <a:rPr lang="en-US" dirty="0" smtClean="0"/>
              <a:t>Dump the Myth (Jesus)</a:t>
            </a:r>
          </a:p>
          <a:p>
            <a:r>
              <a:rPr lang="en-US" dirty="0" smtClean="0"/>
              <a:t>Seriously, which is more likely myth?</a:t>
            </a:r>
          </a:p>
          <a:p>
            <a:r>
              <a:rPr lang="en-US" dirty="0" smtClean="0"/>
              <a:t>Perhaps got many people thinking about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Christmas Traditions</a:t>
            </a:r>
            <a:endParaRPr lang="en-US" dirty="0"/>
          </a:p>
        </p:txBody>
      </p:sp>
      <p:sp>
        <p:nvSpPr>
          <p:cNvPr id="6" name="Content Placeholder 5"/>
          <p:cNvSpPr>
            <a:spLocks noGrp="1"/>
          </p:cNvSpPr>
          <p:nvPr>
            <p:ph idx="1"/>
          </p:nvPr>
        </p:nvSpPr>
        <p:spPr/>
        <p:txBody>
          <a:bodyPr/>
          <a:lstStyle/>
          <a:p>
            <a:r>
              <a:rPr lang="en-US" dirty="0" smtClean="0"/>
              <a:t>Colorful Lights</a:t>
            </a:r>
          </a:p>
          <a:p>
            <a:r>
              <a:rPr lang="en-US" dirty="0" smtClean="0"/>
              <a:t>+ Decorated Trees</a:t>
            </a:r>
          </a:p>
          <a:p>
            <a:r>
              <a:rPr lang="en-US" dirty="0" smtClean="0"/>
              <a:t>+ Tasty Cookies</a:t>
            </a:r>
          </a:p>
          <a:p>
            <a:r>
              <a:rPr lang="en-US" dirty="0" smtClean="0"/>
              <a:t>+ Presents</a:t>
            </a:r>
          </a:p>
          <a:p>
            <a:r>
              <a:rPr lang="en-US" dirty="0" smtClean="0"/>
              <a:t>+ Santa Claus</a:t>
            </a:r>
          </a:p>
          <a:p>
            <a:r>
              <a:rPr lang="en-US" dirty="0" smtClean="0"/>
              <a:t>+ Silly Songs</a:t>
            </a:r>
          </a:p>
          <a:p>
            <a:r>
              <a:rPr lang="en-US" dirty="0" smtClean="0"/>
              <a:t>= Peripheral (Extra Stuff)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 True Meaning</a:t>
            </a:r>
            <a:endParaRPr lang="en-US" dirty="0"/>
          </a:p>
        </p:txBody>
      </p:sp>
      <p:sp>
        <p:nvSpPr>
          <p:cNvPr id="3" name="Content Placeholder 2"/>
          <p:cNvSpPr>
            <a:spLocks noGrp="1"/>
          </p:cNvSpPr>
          <p:nvPr>
            <p:ph idx="1"/>
          </p:nvPr>
        </p:nvSpPr>
        <p:spPr/>
        <p:txBody>
          <a:bodyPr/>
          <a:lstStyle/>
          <a:p>
            <a:r>
              <a:rPr lang="en-US" u="sng" dirty="0" smtClean="0"/>
              <a:t>Christ</a:t>
            </a:r>
            <a:r>
              <a:rPr lang="en-US" dirty="0" smtClean="0"/>
              <a:t>mas is all about </a:t>
            </a:r>
          </a:p>
          <a:p>
            <a:r>
              <a:rPr lang="en-US" sz="7200" dirty="0" smtClean="0"/>
              <a:t>CHRIST!!!</a:t>
            </a:r>
          </a:p>
          <a:p>
            <a:r>
              <a:rPr lang="en-US" sz="7200" dirty="0" smtClean="0"/>
              <a:t>It’s all about Jesus!</a:t>
            </a:r>
            <a:endParaRPr lang="en-US" sz="7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Looking in Luke</a:t>
            </a:r>
          </a:p>
          <a:p>
            <a:pPr marL="971550" lvl="1" indent="-514350">
              <a:buFont typeface="+mj-lt"/>
              <a:buAutoNum type="arabicPeriod"/>
            </a:pPr>
            <a:r>
              <a:rPr lang="en-US" dirty="0" smtClean="0"/>
              <a:t>The Manger</a:t>
            </a:r>
          </a:p>
          <a:p>
            <a:pPr marL="971550" lvl="1" indent="-514350">
              <a:buFont typeface="+mj-lt"/>
              <a:buAutoNum type="arabicPeriod"/>
            </a:pPr>
            <a:r>
              <a:rPr lang="en-US" dirty="0" smtClean="0"/>
              <a:t>The Man</a:t>
            </a:r>
          </a:p>
          <a:p>
            <a:pPr marL="971550" lvl="1" indent="-514350">
              <a:buFont typeface="+mj-lt"/>
              <a:buAutoNum type="arabicPeriod"/>
            </a:pPr>
            <a:r>
              <a:rPr lang="en-US" dirty="0" smtClean="0"/>
              <a:t>The Mission</a:t>
            </a:r>
          </a:p>
          <a:p>
            <a:pPr marL="971550" lvl="1" indent="-514350">
              <a:buFont typeface="+mj-lt"/>
              <a:buAutoNum type="arabicPeriod"/>
            </a:pPr>
            <a:r>
              <a:rPr lang="en-US" dirty="0" smtClean="0"/>
              <a:t>The Message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fontScale="85000" lnSpcReduction="20000"/>
          </a:bodyPr>
          <a:lstStyle/>
          <a:p>
            <a:pPr>
              <a:buNone/>
            </a:pPr>
            <a:r>
              <a:rPr lang="en-US" dirty="0" smtClean="0"/>
              <a:t>1 In those days a decree went out from Caesar Augustus that all the world should be registered. </a:t>
            </a:r>
          </a:p>
          <a:p>
            <a:pPr>
              <a:buNone/>
            </a:pPr>
            <a:r>
              <a:rPr lang="en-US" dirty="0" smtClean="0"/>
              <a:t>2 This was the first registration when </a:t>
            </a:r>
            <a:r>
              <a:rPr lang="en-US" dirty="0" err="1" smtClean="0"/>
              <a:t>Quirinius</a:t>
            </a:r>
            <a:r>
              <a:rPr lang="en-US" dirty="0" smtClean="0"/>
              <a:t> was governor of Syria. </a:t>
            </a:r>
          </a:p>
          <a:p>
            <a:pPr>
              <a:buNone/>
            </a:pPr>
            <a:r>
              <a:rPr lang="en-US" dirty="0" smtClean="0"/>
              <a:t>3 </a:t>
            </a:r>
            <a:r>
              <a:rPr lang="en-US" u="sng" dirty="0" smtClean="0"/>
              <a:t>And all went to be registered, each to his own town. </a:t>
            </a:r>
          </a:p>
          <a:p>
            <a:pPr>
              <a:buNone/>
            </a:pPr>
            <a:r>
              <a:rPr lang="en-US" dirty="0" smtClean="0"/>
              <a:t>4 And Joseph also went up from Galilee, from the town of Nazareth, to Judea, to the city of David, which is called Bethlehem, because he was of the house and lineage of David, </a:t>
            </a:r>
          </a:p>
          <a:p>
            <a:pPr>
              <a:buNone/>
            </a:pPr>
            <a:r>
              <a:rPr lang="en-US" dirty="0" smtClean="0"/>
              <a:t>5 </a:t>
            </a:r>
            <a:r>
              <a:rPr lang="en-US" u="sng" dirty="0" smtClean="0"/>
              <a:t>to be registered with Mary, his betrothed, who was with child. </a:t>
            </a:r>
          </a:p>
          <a:p>
            <a:pPr>
              <a:buNone/>
            </a:pPr>
            <a:r>
              <a:rPr lang="en-US" dirty="0" smtClean="0"/>
              <a:t>6 And while they were there, the time came for her to give birth. </a:t>
            </a:r>
          </a:p>
          <a:p>
            <a:pPr>
              <a:buNone/>
            </a:pPr>
            <a:r>
              <a:rPr lang="en-US" dirty="0" smtClean="0"/>
              <a:t>7 </a:t>
            </a:r>
            <a:r>
              <a:rPr lang="en-US" u="sng" dirty="0" smtClean="0"/>
              <a:t>And she gave birth to her firstborn son and wrapped him in swaddling cloths and laid him in a manger, because there was no place for them in the inn.</a:t>
            </a:r>
            <a:endParaRPr lang="en-US"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fontScale="77500" lnSpcReduction="20000"/>
          </a:bodyPr>
          <a:lstStyle/>
          <a:p>
            <a:pPr>
              <a:buNone/>
            </a:pPr>
            <a:r>
              <a:rPr lang="en-US" dirty="0" smtClean="0"/>
              <a:t>8 And in the same region there were shepherds out in the field, keeping watch over their flock by night. </a:t>
            </a:r>
          </a:p>
          <a:p>
            <a:pPr>
              <a:buNone/>
            </a:pPr>
            <a:r>
              <a:rPr lang="en-US" dirty="0" smtClean="0"/>
              <a:t>9 And an angel of the Lord appeared to them, and the glory of the Lord shone around them, and they were filled with great fear. </a:t>
            </a:r>
          </a:p>
          <a:p>
            <a:pPr>
              <a:buNone/>
            </a:pPr>
            <a:r>
              <a:rPr lang="en-US" dirty="0" smtClean="0"/>
              <a:t>10 </a:t>
            </a:r>
            <a:r>
              <a:rPr lang="en-US" u="sng" dirty="0" smtClean="0"/>
              <a:t>And the angel said to them, “Fear not, for behold, I bring you good news of great joy that will be for all the people. </a:t>
            </a:r>
          </a:p>
          <a:p>
            <a:pPr>
              <a:buNone/>
            </a:pPr>
            <a:r>
              <a:rPr lang="en-US" dirty="0" smtClean="0"/>
              <a:t>11 For unto you is born this day in the city of David a Savior, who is Christ the Lord. </a:t>
            </a:r>
          </a:p>
          <a:p>
            <a:pPr>
              <a:buNone/>
            </a:pPr>
            <a:r>
              <a:rPr lang="en-US" dirty="0" smtClean="0"/>
              <a:t>12 </a:t>
            </a:r>
            <a:r>
              <a:rPr lang="en-US" u="sng" dirty="0" smtClean="0"/>
              <a:t>And this will be a sign for you: you will find a baby wrapped in swaddling cloths and lying in a manger.” </a:t>
            </a:r>
          </a:p>
          <a:p>
            <a:pPr>
              <a:buNone/>
            </a:pPr>
            <a:r>
              <a:rPr lang="en-US" dirty="0" smtClean="0"/>
              <a:t>13 And suddenly there was with the angel a multitude of the heavenly host praising God and saying,</a:t>
            </a:r>
          </a:p>
          <a:p>
            <a:pPr>
              <a:buNone/>
            </a:pPr>
            <a:endParaRPr lang="en-US" dirty="0" smtClean="0"/>
          </a:p>
          <a:p>
            <a:pPr>
              <a:buNone/>
            </a:pPr>
            <a:r>
              <a:rPr lang="en-US" dirty="0" smtClean="0"/>
              <a:t>14</a:t>
            </a:r>
            <a:r>
              <a:rPr lang="en-US" u="sng" dirty="0" smtClean="0"/>
              <a:t>“Glory to God in the highest,</a:t>
            </a:r>
          </a:p>
          <a:p>
            <a:pPr>
              <a:buNone/>
            </a:pPr>
            <a:r>
              <a:rPr lang="en-US" u="sng" dirty="0" smtClean="0"/>
              <a:t>and on earth peace among those with whom he is pleased!</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Manger (Luke 2:1-20 ESV)</a:t>
            </a:r>
            <a:endParaRPr lang="en-US" dirty="0"/>
          </a:p>
        </p:txBody>
      </p:sp>
      <p:sp>
        <p:nvSpPr>
          <p:cNvPr id="3" name="Content Placeholder 2"/>
          <p:cNvSpPr>
            <a:spLocks noGrp="1"/>
          </p:cNvSpPr>
          <p:nvPr>
            <p:ph idx="1"/>
          </p:nvPr>
        </p:nvSpPr>
        <p:spPr>
          <a:xfrm>
            <a:off x="457200" y="1408176"/>
            <a:ext cx="8229600" cy="5449823"/>
          </a:xfrm>
        </p:spPr>
        <p:txBody>
          <a:bodyPr>
            <a:normAutofit fontScale="85000" lnSpcReduction="20000"/>
          </a:bodyPr>
          <a:lstStyle/>
          <a:p>
            <a:pPr>
              <a:buNone/>
            </a:pPr>
            <a:r>
              <a:rPr lang="en-US" dirty="0" smtClean="0"/>
              <a:t>15 When the angels went away from them into heaven, the shepherds said to one another, “Let us go over to Bethlehem and see this thing that has happened, which the Lord has made known to us.” </a:t>
            </a:r>
          </a:p>
          <a:p>
            <a:pPr>
              <a:buNone/>
            </a:pPr>
            <a:r>
              <a:rPr lang="en-US" dirty="0" smtClean="0"/>
              <a:t>16 </a:t>
            </a:r>
            <a:r>
              <a:rPr lang="en-US" u="sng" dirty="0" smtClean="0"/>
              <a:t>And they went with haste and found Mary and Joseph, and the baby lying in a manger. </a:t>
            </a:r>
          </a:p>
          <a:p>
            <a:pPr>
              <a:buNone/>
            </a:pPr>
            <a:r>
              <a:rPr lang="en-US" dirty="0" smtClean="0"/>
              <a:t>17 And when they saw it, they made known the saying that had been told them concerning this child. </a:t>
            </a:r>
          </a:p>
          <a:p>
            <a:pPr>
              <a:buNone/>
            </a:pPr>
            <a:r>
              <a:rPr lang="en-US" dirty="0" smtClean="0"/>
              <a:t>18 And all who heard it wondered at what the shepherds told them. </a:t>
            </a:r>
          </a:p>
          <a:p>
            <a:pPr>
              <a:buNone/>
            </a:pPr>
            <a:r>
              <a:rPr lang="en-US" dirty="0" smtClean="0"/>
              <a:t>19 </a:t>
            </a:r>
            <a:r>
              <a:rPr lang="en-US" u="sng" dirty="0" smtClean="0"/>
              <a:t>But Mary treasured up all these things, pondering them in her heart. </a:t>
            </a:r>
          </a:p>
          <a:p>
            <a:pPr>
              <a:buNone/>
            </a:pPr>
            <a:r>
              <a:rPr lang="en-US" dirty="0" smtClean="0"/>
              <a:t>20 And the shepherds returned, glorifying and praising God for all they had heard and seen, as it had been told them.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247</TotalTime>
  <Words>1604</Words>
  <Application>Microsoft Macintosh PowerPoint</Application>
  <PresentationFormat>On-screen Show (4:3)</PresentationFormat>
  <Paragraphs>152</Paragraphs>
  <Slides>27</Slides>
  <Notes>0</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Module</vt:lpstr>
      <vt:lpstr>Best Christmas Ever</vt:lpstr>
      <vt:lpstr>Merry Christmas!!!</vt:lpstr>
      <vt:lpstr>Christmas Perspective</vt:lpstr>
      <vt:lpstr>Christmas Traditions</vt:lpstr>
      <vt:lpstr>Christmas – True Meaning</vt:lpstr>
      <vt:lpstr>Outline</vt:lpstr>
      <vt:lpstr>The Manger (Luke 2:1-20 ESV)</vt:lpstr>
      <vt:lpstr>The Manger (Luke 2:1-20 ESV)</vt:lpstr>
      <vt:lpstr>The Manger (Luke 2:1-20 ESV)</vt:lpstr>
      <vt:lpstr>The Manger (Luke 2:1-20 ESV)</vt:lpstr>
      <vt:lpstr>The Manger (Luke 2:1-20 ESV)</vt:lpstr>
      <vt:lpstr>The Manger (Luke 2:1-20 ESV)</vt:lpstr>
      <vt:lpstr>The Manger (Luke 2:1-20 ESV)</vt:lpstr>
      <vt:lpstr>The Manger (Luke 2:1-20 ESV)</vt:lpstr>
      <vt:lpstr>The Man</vt:lpstr>
      <vt:lpstr>The Man</vt:lpstr>
      <vt:lpstr>The Man</vt:lpstr>
      <vt:lpstr>The Man</vt:lpstr>
      <vt:lpstr>The Man</vt:lpstr>
      <vt:lpstr>The Man</vt:lpstr>
      <vt:lpstr>The Mission</vt:lpstr>
      <vt:lpstr>The Message</vt:lpstr>
      <vt:lpstr>Our Response</vt:lpstr>
      <vt:lpstr>Angels from the Realms of Glory</vt:lpstr>
      <vt:lpstr>Angels from the Realms of Glory</vt:lpstr>
      <vt:lpstr>Angels from the Realms of Glory</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Christmas Ever</dc:title>
  <dc:creator>PC</dc:creator>
  <cp:lastModifiedBy>PC</cp:lastModifiedBy>
  <cp:revision>12</cp:revision>
  <dcterms:created xsi:type="dcterms:W3CDTF">2020-12-19T11:27:26Z</dcterms:created>
  <dcterms:modified xsi:type="dcterms:W3CDTF">2020-12-19T12:54:03Z</dcterms:modified>
</cp:coreProperties>
</file>