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9"/>
  </p:notesMasterIdLst>
  <p:sldIdLst>
    <p:sldId id="256" r:id="rId2"/>
    <p:sldId id="262" r:id="rId3"/>
    <p:sldId id="263" r:id="rId4"/>
    <p:sldId id="260" r:id="rId5"/>
    <p:sldId id="258" r:id="rId6"/>
    <p:sldId id="261" r:id="rId7"/>
    <p:sldId id="352" r:id="rId8"/>
    <p:sldId id="353" r:id="rId9"/>
    <p:sldId id="354" r:id="rId10"/>
    <p:sldId id="35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59" r:id="rId24"/>
    <p:sldId id="280" r:id="rId25"/>
    <p:sldId id="279" r:id="rId26"/>
    <p:sldId id="281"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1B738-FA15-4FBB-A0EE-A89073682A53}">
          <p14:sldIdLst/>
        </p14:section>
        <p14:section name="Songs" id="{13A6D2FA-85C8-43FB-B023-77A1E8319674}">
          <p14:sldIdLst/>
        </p14:section>
        <p14:section name="MC" id="{5B8013F0-B1B0-4C05-B027-A4958F46629A}">
          <p14:sldIdLst>
            <p14:sldId id="256"/>
            <p14:sldId id="262"/>
            <p14:sldId id="263"/>
            <p14:sldId id="260"/>
            <p14:sldId id="258"/>
            <p14:sldId id="261"/>
            <p14:sldId id="352"/>
            <p14:sldId id="353"/>
            <p14:sldId id="354"/>
            <p14:sldId id="355"/>
            <p14:sldId id="267"/>
            <p14:sldId id="268"/>
            <p14:sldId id="269"/>
            <p14:sldId id="270"/>
            <p14:sldId id="271"/>
            <p14:sldId id="272"/>
            <p14:sldId id="273"/>
            <p14:sldId id="274"/>
            <p14:sldId id="275"/>
            <p14:sldId id="276"/>
            <p14:sldId id="277"/>
            <p14:sldId id="278"/>
            <p14:sldId id="259"/>
            <p14:sldId id="280"/>
            <p14:sldId id="279"/>
            <p14:sldId id="281"/>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BD7"/>
    <a:srgbClr val="E7BCBB"/>
    <a:srgbClr val="9BE99F"/>
    <a:srgbClr val="7BE180"/>
    <a:srgbClr val="BAABCD"/>
    <a:srgbClr val="DEA3A2"/>
    <a:srgbClr val="FFDC6D"/>
    <a:srgbClr val="60497B"/>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8" autoAdjust="0"/>
    <p:restoredTop sz="94660"/>
  </p:normalViewPr>
  <p:slideViewPr>
    <p:cSldViewPr snapToGrid="0" showGuides="1">
      <p:cViewPr varScale="1">
        <p:scale>
          <a:sx n="76" d="100"/>
          <a:sy n="76" d="100"/>
        </p:scale>
        <p:origin x="8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656CC-E391-42BB-8A26-3C1BF6CDC5D2}"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FEB1B-F58E-48BE-BC85-324103A61244}" type="slidenum">
              <a:rPr lang="en-US" smtClean="0"/>
              <a:t>‹#›</a:t>
            </a:fld>
            <a:endParaRPr lang="en-US"/>
          </a:p>
        </p:txBody>
      </p:sp>
    </p:spTree>
    <p:extLst>
      <p:ext uri="{BB962C8B-B14F-4D97-AF65-F5344CB8AC3E}">
        <p14:creationId xmlns:p14="http://schemas.microsoft.com/office/powerpoint/2010/main" val="86553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4317" y="4155141"/>
            <a:ext cx="10056283" cy="1013012"/>
          </a:xfrm>
        </p:spPr>
        <p:txBody>
          <a:bodyPr anchor="b" anchorCtr="0">
            <a:noAutofit/>
          </a:bodyPr>
          <a:lstStyle/>
          <a:p>
            <a:r>
              <a:rPr lang="en-US"/>
              <a:t>Click to edit Master title style</a:t>
            </a:r>
            <a:endParaRPr/>
          </a:p>
        </p:txBody>
      </p:sp>
      <p:sp>
        <p:nvSpPr>
          <p:cNvPr id="3" name="Subtitle 2"/>
          <p:cNvSpPr>
            <a:spLocks noGrp="1"/>
          </p:cNvSpPr>
          <p:nvPr>
            <p:ph type="subTitle" idx="1"/>
          </p:nvPr>
        </p:nvSpPr>
        <p:spPr>
          <a:xfrm>
            <a:off x="1094317" y="5230906"/>
            <a:ext cx="10056283"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E2D6E312-96DA-644D-A21B-702AB44D10F1}"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pic>
        <p:nvPicPr>
          <p:cNvPr id="7" name="Picture 6" descr="MoleculeTracer.png"/>
          <p:cNvPicPr>
            <a:picLocks noChangeAspect="1"/>
          </p:cNvPicPr>
          <p:nvPr/>
        </p:nvPicPr>
        <p:blipFill>
          <a:blip r:embed="rId2"/>
          <a:stretch>
            <a:fillRect/>
          </a:stretch>
        </p:blipFill>
        <p:spPr>
          <a:xfrm>
            <a:off x="2232026" y="224679"/>
            <a:ext cx="7727951" cy="3943372"/>
          </a:xfrm>
          <a:prstGeom prst="rect">
            <a:avLst/>
          </a:prstGeom>
        </p:spPr>
      </p:pic>
    </p:spTree>
    <p:extLst>
      <p:ext uri="{BB962C8B-B14F-4D97-AF65-F5344CB8AC3E}">
        <p14:creationId xmlns:p14="http://schemas.microsoft.com/office/powerpoint/2010/main" val="320020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20" y="3962400"/>
            <a:ext cx="1011428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135943" y="457201"/>
            <a:ext cx="3920116"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36320" y="4639235"/>
            <a:ext cx="1011428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1A3BC-1721-41A9-A28E-3ABDE20B2BFB}" type="slidenum">
              <a:rPr/>
              <a:pPr/>
              <a:t>‹#›</a:t>
            </a:fld>
            <a:endParaRPr/>
          </a:p>
        </p:txBody>
      </p:sp>
    </p:spTree>
    <p:extLst>
      <p:ext uri="{BB962C8B-B14F-4D97-AF65-F5344CB8AC3E}">
        <p14:creationId xmlns:p14="http://schemas.microsoft.com/office/powerpoint/2010/main" val="54628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153096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154" y="416859"/>
            <a:ext cx="2587812" cy="5607424"/>
          </a:xfrm>
        </p:spPr>
        <p:txBody>
          <a:bodyPr vert="eaVert" anchor="ctr" anchorCtr="0"/>
          <a:lstStyle/>
          <a:p>
            <a:r>
              <a:rPr lang="en-US"/>
              <a:t>Click to edit Master title style</a:t>
            </a:r>
            <a:endParaRPr/>
          </a:p>
        </p:txBody>
      </p:sp>
      <p:sp>
        <p:nvSpPr>
          <p:cNvPr id="3" name="Vertical Text Placeholder 2"/>
          <p:cNvSpPr>
            <a:spLocks noGrp="1"/>
          </p:cNvSpPr>
          <p:nvPr>
            <p:ph type="body" orient="vert" idx="1"/>
          </p:nvPr>
        </p:nvSpPr>
        <p:spPr>
          <a:xfrm>
            <a:off x="1094317" y="414015"/>
            <a:ext cx="8193119" cy="56102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424826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100275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4317" y="1219014"/>
            <a:ext cx="10056284"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094317" y="3224214"/>
            <a:ext cx="10056284"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D6E312-96DA-644D-A21B-702AB44D10F1}"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extLst>
      <p:ext uri="{BB962C8B-B14F-4D97-AF65-F5344CB8AC3E}">
        <p14:creationId xmlns:p14="http://schemas.microsoft.com/office/powerpoint/2010/main" val="101347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39284" y="107577"/>
            <a:ext cx="10109201" cy="1653988"/>
          </a:xfrm>
        </p:spPr>
        <p:txBody>
          <a:bodyPr/>
          <a:lstStyle/>
          <a:p>
            <a:r>
              <a:rPr lang="en-US"/>
              <a:t>Click to edit Master title style</a:t>
            </a:r>
            <a:endParaRPr/>
          </a:p>
        </p:txBody>
      </p:sp>
      <p:sp>
        <p:nvSpPr>
          <p:cNvPr id="3" name="Content Placeholder 2"/>
          <p:cNvSpPr>
            <a:spLocks noGrp="1"/>
          </p:cNvSpPr>
          <p:nvPr>
            <p:ph sz="half" idx="1"/>
          </p:nvPr>
        </p:nvSpPr>
        <p:spPr>
          <a:xfrm>
            <a:off x="1039283" y="1892301"/>
            <a:ext cx="48768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1684" y="1892301"/>
            <a:ext cx="48768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146989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284" y="107577"/>
            <a:ext cx="101092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39283" y="1761566"/>
            <a:ext cx="48768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39283" y="2393576"/>
            <a:ext cx="48768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1684" y="1761566"/>
            <a:ext cx="48768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1684" y="2393576"/>
            <a:ext cx="48768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2D6E312-96DA-644D-A21B-702AB44D10F1}"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94567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2D6E312-96DA-644D-A21B-702AB44D10F1}"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427985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6E312-96DA-644D-A21B-702AB44D10F1}"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201257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905" y="457201"/>
            <a:ext cx="475488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6403191" y="457201"/>
            <a:ext cx="475488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39905" y="1828801"/>
            <a:ext cx="475488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193039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20" y="457200"/>
            <a:ext cx="475488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022353" y="1676400"/>
            <a:ext cx="396748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36320" y="1828800"/>
            <a:ext cx="475488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t>‹#›</a:t>
            </a:fld>
            <a:endParaRPr lang="en-US"/>
          </a:p>
        </p:txBody>
      </p:sp>
    </p:spTree>
    <p:extLst>
      <p:ext uri="{BB962C8B-B14F-4D97-AF65-F5344CB8AC3E}">
        <p14:creationId xmlns:p14="http://schemas.microsoft.com/office/powerpoint/2010/main" val="12541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12192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1039284" y="107577"/>
            <a:ext cx="10109201" cy="1653988"/>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039284" y="1882588"/>
            <a:ext cx="10109201" cy="3953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69083" y="6356351"/>
            <a:ext cx="28448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E2D6E312-96DA-644D-A21B-702AB44D10F1}" type="datetimeFigureOut">
              <a:rPr lang="en-US" smtClean="0"/>
              <a:t>1/24/2021</a:t>
            </a:fld>
            <a:endParaRPr lang="en-US"/>
          </a:p>
        </p:txBody>
      </p:sp>
      <p:sp>
        <p:nvSpPr>
          <p:cNvPr id="5" name="Footer Placeholder 4"/>
          <p:cNvSpPr>
            <a:spLocks noGrp="1"/>
          </p:cNvSpPr>
          <p:nvPr>
            <p:ph type="ftr" sz="quarter" idx="3"/>
          </p:nvPr>
        </p:nvSpPr>
        <p:spPr>
          <a:xfrm>
            <a:off x="472141" y="6356351"/>
            <a:ext cx="38608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5588000" y="6356351"/>
            <a:ext cx="1016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882D33E3-40B2-844F-BF52-A5CEC0A4E7BC}" type="slidenum">
              <a:rPr lang="en-US" smtClean="0"/>
              <a:t>‹#›</a:t>
            </a:fld>
            <a:endParaRPr lang="en-US"/>
          </a:p>
        </p:txBody>
      </p:sp>
    </p:spTree>
    <p:extLst>
      <p:ext uri="{BB962C8B-B14F-4D97-AF65-F5344CB8AC3E}">
        <p14:creationId xmlns:p14="http://schemas.microsoft.com/office/powerpoint/2010/main" val="143045965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THE CO$T</a:t>
            </a:r>
          </a:p>
        </p:txBody>
      </p:sp>
      <p:sp>
        <p:nvSpPr>
          <p:cNvPr id="3" name="Subtitle 2"/>
          <p:cNvSpPr>
            <a:spLocks noGrp="1"/>
          </p:cNvSpPr>
          <p:nvPr>
            <p:ph type="body" idx="1"/>
          </p:nvPr>
        </p:nvSpPr>
        <p:spPr/>
        <p:txBody>
          <a:bodyPr/>
          <a:lstStyle/>
          <a:p>
            <a:r>
              <a:rPr lang="en-US" dirty="0"/>
              <a:t>Luke 14:33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and Round Single Corner Rectangle 6"/>
          <p:cNvSpPr/>
          <p:nvPr/>
        </p:nvSpPr>
        <p:spPr>
          <a:xfrm>
            <a:off x="2268512" y="802960"/>
            <a:ext cx="4394084" cy="1270135"/>
          </a:xfrm>
          <a:prstGeom prst="snipRoundRect">
            <a:avLst/>
          </a:prstGeom>
          <a:gradFill flip="none" rotWithShape="1">
            <a:gsLst>
              <a:gs pos="0">
                <a:srgbClr val="008000"/>
              </a:gs>
              <a:gs pos="100000">
                <a:srgbClr val="FFFFFF"/>
              </a:gs>
            </a:gsLst>
            <a:lin ang="1176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000000"/>
                </a:solidFill>
                <a:latin typeface="Candara"/>
              </a:rPr>
              <a:t>People</a:t>
            </a:r>
          </a:p>
        </p:txBody>
      </p:sp>
      <p:sp>
        <p:nvSpPr>
          <p:cNvPr id="9" name="Down Arrow 8"/>
          <p:cNvSpPr/>
          <p:nvPr/>
        </p:nvSpPr>
        <p:spPr>
          <a:xfrm>
            <a:off x="3903522" y="2335882"/>
            <a:ext cx="1153265" cy="2175289"/>
          </a:xfrm>
          <a:prstGeom prst="downArrow">
            <a:avLst/>
          </a:prstGeom>
          <a:gradFill flip="none" rotWithShape="1">
            <a:gsLst>
              <a:gs pos="0">
                <a:srgbClr val="0000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ndara"/>
            </a:endParaRPr>
          </a:p>
        </p:txBody>
      </p:sp>
      <p:sp>
        <p:nvSpPr>
          <p:cNvPr id="10" name="Down Arrow 9"/>
          <p:cNvSpPr/>
          <p:nvPr/>
        </p:nvSpPr>
        <p:spPr>
          <a:xfrm rot="10800000">
            <a:off x="7355134" y="2488282"/>
            <a:ext cx="1153265" cy="2175289"/>
          </a:xfrm>
          <a:prstGeom prst="downArrow">
            <a:avLst/>
          </a:prstGeom>
          <a:gradFill flip="none" rotWithShape="1">
            <a:gsLst>
              <a:gs pos="0">
                <a:srgbClr val="0000FF"/>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ndara"/>
            </a:endParaRPr>
          </a:p>
        </p:txBody>
      </p:sp>
      <p:sp>
        <p:nvSpPr>
          <p:cNvPr id="11" name="Snip and Round Single Corner Rectangle 10"/>
          <p:cNvSpPr/>
          <p:nvPr/>
        </p:nvSpPr>
        <p:spPr>
          <a:xfrm>
            <a:off x="5793116" y="5116150"/>
            <a:ext cx="4394084" cy="1270135"/>
          </a:xfrm>
          <a:prstGeom prst="snipRoundRect">
            <a:avLst/>
          </a:prstGeom>
          <a:gradFill flip="none" rotWithShape="1">
            <a:gsLst>
              <a:gs pos="0">
                <a:srgbClr val="008000"/>
              </a:gs>
              <a:gs pos="100000">
                <a:srgbClr val="FFFFFF"/>
              </a:gs>
            </a:gsLst>
            <a:lin ang="1176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000000"/>
                </a:solidFill>
                <a:latin typeface="Candara"/>
              </a:rPr>
              <a:t>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4.81481E-6 C -0.02847 0.04676 -0.05695 0.09352 -0.04566 0.1243 C -0.03438 0.15509 0.06718 0.16041 0.06753 0.18518 C 0.06788 0.20995 -0.04757 0.24421 -0.04358 0.27245 C -0.03959 0.30069 0.09635 0.32106 0.09132 0.3544 C 0.08628 0.38773 -0.03316 0.48102 -0.07344 0.47338 C -0.11372 0.46551 -0.14184 0.36041 -0.1507 0.30671 C -0.15955 0.25301 -0.17413 0.17546 -0.12691 0.15069 C -0.07969 0.12592 0.11944 0.09815 0.13298 0.15856 C 0.14653 0.21898 -0.01233 0.42731 -0.04566 0.51296 C -0.079 0.59907 -0.06372 0.63773 -0.06736 0.6743 C -0.07101 0.71088 -0.06927 0.72153 -0.06736 0.7324 " pathEditMode="relative" ptsTypes="aaaaaaaaa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27778E-6 -5.55556E-6 C -0.03091 -0.05834 -0.06164 -0.11644 -0.05365 -0.1588 C -0.04567 -0.20116 0.04583 -0.22223 0.04756 -0.25394 C 0.0493 -0.28566 -0.04393 -0.31413 -0.04358 -0.34931 C -0.04324 -0.3845 0.04965 -0.43103 0.04965 -0.46575 C 0.04965 -0.50047 -0.03733 -0.52663 -0.04358 -0.55834 C -0.04983 -0.59005 -0.01893 -0.62316 0.01197 -0.65626 " pathEditMode="relative" ptsTypes="aaaaaa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In Luke</a:t>
            </a:r>
          </a:p>
        </p:txBody>
      </p:sp>
      <p:sp>
        <p:nvSpPr>
          <p:cNvPr id="3" name="Content Placeholder 2"/>
          <p:cNvSpPr>
            <a:spLocks noGrp="1"/>
          </p:cNvSpPr>
          <p:nvPr>
            <p:ph idx="1"/>
          </p:nvPr>
        </p:nvSpPr>
        <p:spPr>
          <a:xfrm>
            <a:off x="1796144" y="1505858"/>
            <a:ext cx="8563427" cy="5098143"/>
          </a:xfrm>
        </p:spPr>
        <p:txBody>
          <a:bodyPr>
            <a:normAutofit fontScale="77500" lnSpcReduction="20000"/>
          </a:bodyPr>
          <a:lstStyle/>
          <a:p>
            <a:r>
              <a:rPr lang="en-US" dirty="0"/>
              <a:t>“he has filled the hungry with good things, and the rich he has sent away empty.” (Luke 1:53, Mary’s Song)</a:t>
            </a:r>
          </a:p>
          <a:p>
            <a:r>
              <a:rPr lang="en-US" dirty="0"/>
              <a:t>“For unto you is born this day in the city of David a Savior, who is Christ the Lord. And this will be a sign for you: you will find a baby wrapped in swaddling cloths and lying in a manger.” (Luke 2:11-12, God the Son becomes poor cf. 2 Corinthians 8:9 “For you know the grace of our Lord Jesus Christ, that though he was rich, yet for your sake he became poor, so that you by his poverty might become rich.”)</a:t>
            </a:r>
          </a:p>
          <a:p>
            <a:r>
              <a:rPr lang="en-US" dirty="0"/>
              <a:t>‘And the crowds asked him, “What then shall we do?” And he answered them, “Whoever has two tunics is to share with him who has none, and whoever has food is to do likewise.” Tax collectors also came to be baptized and said to him, “Teacher, what shall we do?” And he said to them, “Collect no more than you are authorized to do.” Soldiers also asked him, “And we, what shall we do?” And he said to them, “Do not extort money from anyone by threats or by false accusation, and be content with your wages.’ (Luke 3:10-14)</a:t>
            </a:r>
          </a:p>
          <a:p>
            <a:r>
              <a:rPr lang="en-US" dirty="0"/>
              <a:t>‘“The Spirit of the Lord is upon me, because he has anointed me to proclaim good news to the poor.”’ (Luke 4:18)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In Luke</a:t>
            </a:r>
          </a:p>
        </p:txBody>
      </p:sp>
      <p:sp>
        <p:nvSpPr>
          <p:cNvPr id="3" name="Content Placeholder 2"/>
          <p:cNvSpPr>
            <a:spLocks noGrp="1"/>
          </p:cNvSpPr>
          <p:nvPr>
            <p:ph idx="1"/>
          </p:nvPr>
        </p:nvSpPr>
        <p:spPr>
          <a:xfrm>
            <a:off x="1796144" y="1505858"/>
            <a:ext cx="8563427" cy="5098143"/>
          </a:xfrm>
        </p:spPr>
        <p:txBody>
          <a:bodyPr>
            <a:normAutofit fontScale="70000" lnSpcReduction="20000"/>
          </a:bodyPr>
          <a:lstStyle/>
          <a:p>
            <a:r>
              <a:rPr lang="en-US" dirty="0"/>
              <a:t>“And when they had brought their boats to land, they left everything and followed him.” (Luke 5:11, Peter, James and John)</a:t>
            </a:r>
          </a:p>
          <a:p>
            <a:r>
              <a:rPr lang="en-US" dirty="0"/>
              <a:t>“And leaving everything, he rose and followed him.” (Luke 5:28, Levi)</a:t>
            </a:r>
          </a:p>
          <a:p>
            <a:r>
              <a:rPr lang="en-US" dirty="0"/>
              <a:t>“Blessed are you who are poor, for yours is the kingdom of God.” (Luke 6:20)</a:t>
            </a:r>
          </a:p>
          <a:p>
            <a:r>
              <a:rPr lang="en-US" dirty="0"/>
              <a:t>“But woe to you who are rich, for you have received your consolation.” (Luke 6:24)</a:t>
            </a:r>
          </a:p>
          <a:p>
            <a:r>
              <a:rPr lang="en-US" dirty="0"/>
              <a:t>Generosity teachings, e.g. “Give to everyone who begs from you” (Luke 6:27-38)</a:t>
            </a:r>
          </a:p>
          <a:p>
            <a:r>
              <a:rPr lang="en-US" dirty="0"/>
              <a:t>Jesus raises a widow’s only son, she actually goes from poor to not poor (Luke 7:11-17)</a:t>
            </a:r>
          </a:p>
          <a:p>
            <a:r>
              <a:rPr lang="en-US" dirty="0"/>
              <a:t>Parable showing God forgiving sins is like a moneylender forgiving debts (Luke 7:41-42)</a:t>
            </a:r>
          </a:p>
          <a:p>
            <a:r>
              <a:rPr lang="en-US" dirty="0"/>
              <a:t>Jesus’ financial situation - some of Jesus’ female disciples were rich women who provided for his needs (Luke 8:3)</a:t>
            </a:r>
          </a:p>
          <a:p>
            <a:r>
              <a:rPr lang="en-US" dirty="0"/>
              <a:t>Parable of the </a:t>
            </a:r>
            <a:r>
              <a:rPr lang="en-US" dirty="0" err="1"/>
              <a:t>Sower</a:t>
            </a:r>
            <a:r>
              <a:rPr lang="en-US" dirty="0"/>
              <a:t> - Riches choke the seed of God’s word and prevent fruitfulness (Luke 8:14)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In Luke</a:t>
            </a:r>
          </a:p>
        </p:txBody>
      </p:sp>
      <p:sp>
        <p:nvSpPr>
          <p:cNvPr id="3" name="Content Placeholder 2"/>
          <p:cNvSpPr>
            <a:spLocks noGrp="1"/>
          </p:cNvSpPr>
          <p:nvPr>
            <p:ph idx="1"/>
          </p:nvPr>
        </p:nvSpPr>
        <p:spPr>
          <a:xfrm>
            <a:off x="1796144" y="1505858"/>
            <a:ext cx="8563427" cy="5098143"/>
          </a:xfrm>
        </p:spPr>
        <p:txBody>
          <a:bodyPr>
            <a:normAutofit fontScale="62500" lnSpcReduction="20000"/>
          </a:bodyPr>
          <a:lstStyle/>
          <a:p>
            <a:r>
              <a:rPr lang="en-US" dirty="0"/>
              <a:t>‘And he said to them, “Take nothing for your journey, no staff, nor bag, nor bread, nor money; and do not have two tunics.”’ (Luke 9:3, sending out the twelve)</a:t>
            </a:r>
          </a:p>
          <a:p>
            <a:r>
              <a:rPr lang="en-US" dirty="0"/>
              <a:t>Feeding 5000 hungry people (Luke 9:10-17)</a:t>
            </a:r>
          </a:p>
          <a:p>
            <a:r>
              <a:rPr lang="en-US" dirty="0"/>
              <a:t>“For what does it profit a man if he gains the whole world and loses or forfeits himself?” (Luke 9:25)</a:t>
            </a:r>
          </a:p>
          <a:p>
            <a:r>
              <a:rPr lang="en-US" dirty="0"/>
              <a:t>‘And Jesus said to him, “Foxes have holes, and birds of the air have nests, but the Son of Man has nowhere to lay his head.”’ (Luke 9:58)</a:t>
            </a:r>
          </a:p>
          <a:p>
            <a:r>
              <a:rPr lang="en-US" dirty="0"/>
              <a:t>“Carry no moneybag” (Luke 10:4, sending out the 72)</a:t>
            </a:r>
          </a:p>
          <a:p>
            <a:r>
              <a:rPr lang="en-US" dirty="0"/>
              <a:t>“And the next day he took out two </a:t>
            </a:r>
            <a:r>
              <a:rPr lang="en-US" dirty="0" err="1"/>
              <a:t>denarii</a:t>
            </a:r>
            <a:r>
              <a:rPr lang="en-US" dirty="0"/>
              <a:t> and gave them to the innkeeper, saying, ‘Take care of him, and whatever more you spend, I will repay you when I come back.’” (Luke 10:35, good Samaritan)</a:t>
            </a:r>
          </a:p>
          <a:p>
            <a:r>
              <a:rPr lang="en-US" dirty="0"/>
              <a:t>“Give us each day our daily bread” (Luke 11:3)</a:t>
            </a:r>
          </a:p>
          <a:p>
            <a:r>
              <a:rPr lang="en-US" dirty="0"/>
              <a:t>Parable of the Rich Fool (Luke 12:31-21)</a:t>
            </a:r>
          </a:p>
          <a:p>
            <a:r>
              <a:rPr lang="en-US" dirty="0"/>
              <a:t>Many instructions about material possessions, e.g. “Sell your possessions, and give to the needy.” (Luke 12:22-34)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In Luke</a:t>
            </a:r>
          </a:p>
        </p:txBody>
      </p:sp>
      <p:sp>
        <p:nvSpPr>
          <p:cNvPr id="3" name="Content Placeholder 2"/>
          <p:cNvSpPr>
            <a:spLocks noGrp="1"/>
          </p:cNvSpPr>
          <p:nvPr>
            <p:ph idx="1"/>
          </p:nvPr>
        </p:nvSpPr>
        <p:spPr>
          <a:xfrm>
            <a:off x="1796144" y="1505858"/>
            <a:ext cx="8563427" cy="5098143"/>
          </a:xfrm>
        </p:spPr>
        <p:txBody>
          <a:bodyPr>
            <a:normAutofit fontScale="85000" lnSpcReduction="20000"/>
          </a:bodyPr>
          <a:lstStyle/>
          <a:p>
            <a:r>
              <a:rPr lang="en-US" dirty="0"/>
              <a:t>Parable of evil people who become disinherited and spiritually homeless (Luke 13:27)</a:t>
            </a:r>
          </a:p>
          <a:p>
            <a:r>
              <a:rPr lang="en-US" dirty="0"/>
              <a:t>“But when you give a feast, invite the poor, the crippled, the lame, the blind, and you will be blessed, because they cannot repay you. For you will be repaid at the resurrection of the just.” (Luke 14:13-14)</a:t>
            </a:r>
          </a:p>
          <a:p>
            <a:r>
              <a:rPr lang="en-US" dirty="0"/>
              <a:t>“So therefore, any one of you who does not renounce all that he has cannot be my disciple.” (Luke 14:33, key verse for today)</a:t>
            </a:r>
          </a:p>
          <a:p>
            <a:r>
              <a:rPr lang="en-US" dirty="0"/>
              <a:t>Undeserving son goes from rags to riches (Luke 15:22)</a:t>
            </a:r>
          </a:p>
          <a:p>
            <a:r>
              <a:rPr lang="en-US" dirty="0"/>
              <a:t>Rich Man and Lazarus, poor man gets good, rich man gets bad (Luke 16:19ff)</a:t>
            </a:r>
          </a:p>
          <a:p>
            <a:r>
              <a:rPr lang="en-US" dirty="0"/>
              <a:t>One day when Christ returns, everyone will lose everything. (Luke 17:31)</a:t>
            </a:r>
          </a:p>
          <a:p>
            <a:r>
              <a:rPr lang="en-US" dirty="0"/>
              <a:t>“For it is easier for a camel to go through the eye of a needle than for a rich person to enter the kingdom of God.” (Luke 18:25)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Pattern In Luke</a:t>
            </a:r>
          </a:p>
        </p:txBody>
      </p:sp>
      <p:sp>
        <p:nvSpPr>
          <p:cNvPr id="3" name="Content Placeholder 2"/>
          <p:cNvSpPr>
            <a:spLocks noGrp="1"/>
          </p:cNvSpPr>
          <p:nvPr>
            <p:ph idx="1"/>
          </p:nvPr>
        </p:nvSpPr>
        <p:spPr>
          <a:xfrm>
            <a:off x="1796144" y="1505858"/>
            <a:ext cx="8563427" cy="5098143"/>
          </a:xfrm>
        </p:spPr>
        <p:txBody>
          <a:bodyPr>
            <a:normAutofit lnSpcReduction="10000"/>
          </a:bodyPr>
          <a:lstStyle/>
          <a:p>
            <a:r>
              <a:rPr lang="en-US" dirty="0"/>
              <a:t>‘And </a:t>
            </a:r>
            <a:r>
              <a:rPr lang="en-US" dirty="0" err="1"/>
              <a:t>Zacchaeus</a:t>
            </a:r>
            <a:r>
              <a:rPr lang="en-US" dirty="0"/>
              <a:t> stood and said to the Lord, “Behold, Lord, the half of my goods I give to the poor. And if I have defrauded anyone of anything, I restore it fourfold.”’ (Luke 19:8)</a:t>
            </a:r>
          </a:p>
          <a:p>
            <a:r>
              <a:rPr lang="en-US" dirty="0"/>
              <a:t>Greedy Vineyard Tenants lose their jobs (and lives) (Luke 20:16)</a:t>
            </a:r>
          </a:p>
          <a:p>
            <a:r>
              <a:rPr lang="en-US" dirty="0"/>
              <a:t>Widow’s status as a giver higher than the rich (Luke 21:3-4)</a:t>
            </a:r>
          </a:p>
          <a:p>
            <a:r>
              <a:rPr lang="en-US" dirty="0"/>
              <a:t>“And they were glad, and agreed to give him money.” Traitor gets richer (Luke 22:5)</a:t>
            </a:r>
          </a:p>
          <a:p>
            <a:r>
              <a:rPr lang="en-US" dirty="0"/>
              <a:t>God uses Joseph of </a:t>
            </a:r>
            <a:r>
              <a:rPr lang="en-US" dirty="0" err="1"/>
              <a:t>Arimathea</a:t>
            </a:r>
            <a:r>
              <a:rPr lang="en-US" dirty="0"/>
              <a:t> to provide a brand new tomb for Jesus (Luke 23:53)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Key Verse = Luke 14:33</a:t>
            </a:r>
          </a:p>
        </p:txBody>
      </p:sp>
      <p:sp>
        <p:nvSpPr>
          <p:cNvPr id="3" name="Content Placeholder 2"/>
          <p:cNvSpPr>
            <a:spLocks noGrp="1"/>
          </p:cNvSpPr>
          <p:nvPr>
            <p:ph idx="1"/>
          </p:nvPr>
        </p:nvSpPr>
        <p:spPr>
          <a:xfrm>
            <a:off x="2303463" y="2503710"/>
            <a:ext cx="7581901" cy="2824310"/>
          </a:xfrm>
        </p:spPr>
        <p:txBody>
          <a:bodyPr>
            <a:normAutofit/>
          </a:bodyPr>
          <a:lstStyle/>
          <a:p>
            <a:pPr>
              <a:buNone/>
            </a:pPr>
            <a:r>
              <a:rPr lang="en-US" sz="4000" dirty="0"/>
              <a:t>“So therefore, any one of you who does not renounce all that he has cannot be my disciple.” </a:t>
            </a:r>
          </a:p>
          <a:p>
            <a:pPr>
              <a:buNone/>
            </a:pPr>
            <a:r>
              <a:rPr lang="en-US" sz="4000" dirty="0"/>
              <a:t>(English Standard Version)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Key Verse = Luke 14:33</a:t>
            </a:r>
          </a:p>
        </p:txBody>
      </p:sp>
      <p:sp>
        <p:nvSpPr>
          <p:cNvPr id="3" name="Content Placeholder 2"/>
          <p:cNvSpPr>
            <a:spLocks noGrp="1"/>
          </p:cNvSpPr>
          <p:nvPr>
            <p:ph idx="1"/>
          </p:nvPr>
        </p:nvSpPr>
        <p:spPr>
          <a:xfrm>
            <a:off x="2303463" y="2503710"/>
            <a:ext cx="7581901" cy="2824310"/>
          </a:xfrm>
        </p:spPr>
        <p:txBody>
          <a:bodyPr>
            <a:normAutofit/>
          </a:bodyPr>
          <a:lstStyle/>
          <a:p>
            <a:pPr>
              <a:buNone/>
            </a:pPr>
            <a:r>
              <a:rPr lang="en-US" sz="4000" dirty="0"/>
              <a:t>“So therefore, any one of you who does not </a:t>
            </a:r>
            <a:r>
              <a:rPr lang="en-US" sz="4000" u="sng" dirty="0">
                <a:solidFill>
                  <a:schemeClr val="accent1"/>
                </a:solidFill>
              </a:rPr>
              <a:t>renounce all that he has</a:t>
            </a:r>
            <a:r>
              <a:rPr lang="en-US" sz="4000" dirty="0"/>
              <a:t> cannot be my disciple.” </a:t>
            </a:r>
          </a:p>
          <a:p>
            <a:pPr>
              <a:buNone/>
            </a:pPr>
            <a:r>
              <a:rPr lang="en-US" sz="4000" dirty="0"/>
              <a:t>(English Standard Version)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14:33</a:t>
            </a:r>
          </a:p>
        </p:txBody>
      </p:sp>
      <p:graphicFrame>
        <p:nvGraphicFramePr>
          <p:cNvPr id="4" name="Content Placeholder 3"/>
          <p:cNvGraphicFramePr>
            <a:graphicFrameLocks noGrp="1"/>
          </p:cNvGraphicFramePr>
          <p:nvPr>
            <p:ph idx="1"/>
          </p:nvPr>
        </p:nvGraphicFramePr>
        <p:xfrm>
          <a:off x="1995036" y="1882773"/>
          <a:ext cx="8146821" cy="3142800"/>
        </p:xfrm>
        <a:graphic>
          <a:graphicData uri="http://schemas.openxmlformats.org/drawingml/2006/table">
            <a:tbl>
              <a:tblPr firstRow="1" bandRow="1">
                <a:tableStyleId>{125E5076-3810-47DD-B79F-674D7AD40C01}</a:tableStyleId>
              </a:tblPr>
              <a:tblGrid>
                <a:gridCol w="2014536">
                  <a:extLst>
                    <a:ext uri="{9D8B030D-6E8A-4147-A177-3AD203B41FA5}">
                      <a16:colId xmlns:a16="http://schemas.microsoft.com/office/drawing/2014/main" val="20000"/>
                    </a:ext>
                  </a:extLst>
                </a:gridCol>
                <a:gridCol w="2866572">
                  <a:extLst>
                    <a:ext uri="{9D8B030D-6E8A-4147-A177-3AD203B41FA5}">
                      <a16:colId xmlns:a16="http://schemas.microsoft.com/office/drawing/2014/main" val="20001"/>
                    </a:ext>
                  </a:extLst>
                </a:gridCol>
                <a:gridCol w="3265713">
                  <a:extLst>
                    <a:ext uri="{9D8B030D-6E8A-4147-A177-3AD203B41FA5}">
                      <a16:colId xmlns:a16="http://schemas.microsoft.com/office/drawing/2014/main" val="20002"/>
                    </a:ext>
                  </a:extLst>
                </a:gridCol>
              </a:tblGrid>
              <a:tr h="628560">
                <a:tc>
                  <a:txBody>
                    <a:bodyPr/>
                    <a:lstStyle/>
                    <a:p>
                      <a:r>
                        <a:rPr lang="en-US" sz="2400" dirty="0"/>
                        <a:t>Version</a:t>
                      </a:r>
                    </a:p>
                  </a:txBody>
                  <a:tcPr/>
                </a:tc>
                <a:tc>
                  <a:txBody>
                    <a:bodyPr/>
                    <a:lstStyle/>
                    <a:p>
                      <a:r>
                        <a:rPr lang="en-US" sz="2400" dirty="0"/>
                        <a:t>“renounce”</a:t>
                      </a:r>
                    </a:p>
                  </a:txBody>
                  <a:tcPr/>
                </a:tc>
                <a:tc>
                  <a:txBody>
                    <a:bodyPr/>
                    <a:lstStyle/>
                    <a:p>
                      <a:r>
                        <a:rPr lang="en-US" sz="2400" dirty="0"/>
                        <a:t>“all that he has”</a:t>
                      </a:r>
                    </a:p>
                  </a:txBody>
                  <a:tcPr/>
                </a:tc>
                <a:extLst>
                  <a:ext uri="{0D108BD9-81ED-4DB2-BD59-A6C34878D82A}">
                    <a16:rowId xmlns:a16="http://schemas.microsoft.com/office/drawing/2014/main" val="10000"/>
                  </a:ext>
                </a:extLst>
              </a:tr>
              <a:tr h="628560">
                <a:tc>
                  <a:txBody>
                    <a:bodyPr/>
                    <a:lstStyle/>
                    <a:p>
                      <a:r>
                        <a:rPr lang="en-US" sz="2400" dirty="0"/>
                        <a:t>NIV</a:t>
                      </a:r>
                    </a:p>
                  </a:txBody>
                  <a:tcPr/>
                </a:tc>
                <a:tc>
                  <a:txBody>
                    <a:bodyPr/>
                    <a:lstStyle/>
                    <a:p>
                      <a:r>
                        <a:rPr lang="en-US" sz="2400" dirty="0"/>
                        <a:t>give</a:t>
                      </a:r>
                      <a:r>
                        <a:rPr lang="en-US" sz="2400" baseline="0" dirty="0"/>
                        <a:t> up</a:t>
                      </a:r>
                      <a:endParaRPr lang="en-US" sz="2400" dirty="0"/>
                    </a:p>
                  </a:txBody>
                  <a:tcPr/>
                </a:tc>
                <a:tc>
                  <a:txBody>
                    <a:bodyPr/>
                    <a:lstStyle/>
                    <a:p>
                      <a:r>
                        <a:rPr lang="en-US" sz="2400" dirty="0"/>
                        <a:t>everything you have</a:t>
                      </a:r>
                    </a:p>
                  </a:txBody>
                  <a:tcPr/>
                </a:tc>
                <a:extLst>
                  <a:ext uri="{0D108BD9-81ED-4DB2-BD59-A6C34878D82A}">
                    <a16:rowId xmlns:a16="http://schemas.microsoft.com/office/drawing/2014/main" val="10001"/>
                  </a:ext>
                </a:extLst>
              </a:tr>
              <a:tr h="628560">
                <a:tc>
                  <a:txBody>
                    <a:bodyPr/>
                    <a:lstStyle/>
                    <a:p>
                      <a:r>
                        <a:rPr lang="en-US" sz="2400" dirty="0"/>
                        <a:t>NLT</a:t>
                      </a:r>
                    </a:p>
                  </a:txBody>
                  <a:tcPr/>
                </a:tc>
                <a:tc>
                  <a:txBody>
                    <a:bodyPr/>
                    <a:lstStyle/>
                    <a:p>
                      <a:r>
                        <a:rPr lang="en-US" sz="2400" dirty="0"/>
                        <a:t>giving up</a:t>
                      </a:r>
                    </a:p>
                  </a:txBody>
                  <a:tcPr/>
                </a:tc>
                <a:tc>
                  <a:txBody>
                    <a:bodyPr/>
                    <a:lstStyle/>
                    <a:p>
                      <a:r>
                        <a:rPr lang="en-US" sz="2400" dirty="0"/>
                        <a:t>everything you own</a:t>
                      </a:r>
                    </a:p>
                  </a:txBody>
                  <a:tcPr/>
                </a:tc>
                <a:extLst>
                  <a:ext uri="{0D108BD9-81ED-4DB2-BD59-A6C34878D82A}">
                    <a16:rowId xmlns:a16="http://schemas.microsoft.com/office/drawing/2014/main" val="10002"/>
                  </a:ext>
                </a:extLst>
              </a:tr>
              <a:tr h="628560">
                <a:tc>
                  <a:txBody>
                    <a:bodyPr/>
                    <a:lstStyle/>
                    <a:p>
                      <a:r>
                        <a:rPr lang="en-US" sz="2400" dirty="0"/>
                        <a:t>KJV</a:t>
                      </a:r>
                    </a:p>
                  </a:txBody>
                  <a:tcPr/>
                </a:tc>
                <a:tc>
                  <a:txBody>
                    <a:bodyPr/>
                    <a:lstStyle/>
                    <a:p>
                      <a:r>
                        <a:rPr lang="en-US" sz="2400" dirty="0" err="1"/>
                        <a:t>forsaketh</a:t>
                      </a:r>
                      <a:endParaRPr lang="en-US" sz="2400" dirty="0"/>
                    </a:p>
                  </a:txBody>
                  <a:tcPr/>
                </a:tc>
                <a:tc>
                  <a:txBody>
                    <a:bodyPr/>
                    <a:lstStyle/>
                    <a:p>
                      <a:r>
                        <a:rPr lang="en-US" sz="2400" dirty="0"/>
                        <a:t>all that he hath</a:t>
                      </a:r>
                    </a:p>
                  </a:txBody>
                  <a:tcPr/>
                </a:tc>
                <a:extLst>
                  <a:ext uri="{0D108BD9-81ED-4DB2-BD59-A6C34878D82A}">
                    <a16:rowId xmlns:a16="http://schemas.microsoft.com/office/drawing/2014/main" val="10003"/>
                  </a:ext>
                </a:extLst>
              </a:tr>
              <a:tr h="628560">
                <a:tc>
                  <a:txBody>
                    <a:bodyPr/>
                    <a:lstStyle/>
                    <a:p>
                      <a:r>
                        <a:rPr lang="en-US" sz="2400" dirty="0"/>
                        <a:t>HCSB</a:t>
                      </a:r>
                    </a:p>
                  </a:txBody>
                  <a:tcPr/>
                </a:tc>
                <a:tc>
                  <a:txBody>
                    <a:bodyPr/>
                    <a:lstStyle/>
                    <a:p>
                      <a:r>
                        <a:rPr lang="en-US" sz="2400" dirty="0"/>
                        <a:t>say good-bye to</a:t>
                      </a:r>
                    </a:p>
                  </a:txBody>
                  <a:tcPr/>
                </a:tc>
                <a:tc>
                  <a:txBody>
                    <a:bodyPr/>
                    <a:lstStyle/>
                    <a:p>
                      <a:r>
                        <a:rPr lang="en-US" sz="2400" dirty="0"/>
                        <a:t>all his possessions</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Luke 14:33 Immediate Context</a:t>
            </a:r>
          </a:p>
        </p:txBody>
      </p:sp>
      <p:sp>
        <p:nvSpPr>
          <p:cNvPr id="3" name="Content Placeholder 2"/>
          <p:cNvSpPr>
            <a:spLocks noGrp="1"/>
          </p:cNvSpPr>
          <p:nvPr>
            <p:ph idx="1"/>
          </p:nvPr>
        </p:nvSpPr>
        <p:spPr>
          <a:xfrm>
            <a:off x="1796144" y="1251858"/>
            <a:ext cx="8599713" cy="5606143"/>
          </a:xfrm>
        </p:spPr>
        <p:txBody>
          <a:bodyPr>
            <a:normAutofit fontScale="55000" lnSpcReduction="20000"/>
          </a:bodyPr>
          <a:lstStyle/>
          <a:p>
            <a:pPr>
              <a:buNone/>
            </a:pPr>
            <a:r>
              <a:rPr lang="en-US" sz="4000" dirty="0"/>
              <a:t>25 Now great crowds accompanied him, and he turned and said to them, 26 “If anyone comes to me and does not hate his own father and mother and wife and children and brothers and sisters, yes, and even his own life, he cannot be my disciple. 27 Whoever does not bear his own cross and come after me cannot be my disciple. 28 For which of you, desiring to build a tower, does not first sit down and count the cost, whether he has enough to complete it? 29 Otherwise, when he has laid a foundation and is not able to finish, all who see it begin to mock him, 30 saying, ‘This man began to build and was not able to finish.’ 31 Or what king, going out to encounter another king in war, will not sit down first and deliberate whether he is able with ten thousand to meet him who comes against him with twenty thousand? 32 And if not, while the other is yet a great way off, he sends a delegation and asks for terms of peace. 33 So therefore, any one of you who does not renounce all that he has cannot be my disciple.</a:t>
            </a:r>
          </a:p>
          <a:p>
            <a:pPr>
              <a:buNone/>
            </a:pPr>
            <a:r>
              <a:rPr lang="en-US" sz="4000" dirty="0"/>
              <a:t>34 “Salt is good, but if salt has lost its taste, how shall its saltiness be restored? 35 It is of no use either for the soil or for the manure pile. It is thrown away. He who has ears to hear, let him hear.”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Is Free</a:t>
            </a:r>
          </a:p>
        </p:txBody>
      </p:sp>
      <p:sp>
        <p:nvSpPr>
          <p:cNvPr id="3" name="Content Placeholder 2"/>
          <p:cNvSpPr>
            <a:spLocks noGrp="1"/>
          </p:cNvSpPr>
          <p:nvPr>
            <p:ph idx="1"/>
          </p:nvPr>
        </p:nvSpPr>
        <p:spPr/>
        <p:txBody>
          <a:bodyPr>
            <a:normAutofit fontScale="92500" lnSpcReduction="20000"/>
          </a:bodyPr>
          <a:lstStyle/>
          <a:p>
            <a:r>
              <a:rPr lang="en-US" dirty="0"/>
              <a:t>For the wages of sin is death, but the free gift of God is eternal life in Christ Jesus our Lord. (Romans 6:23)</a:t>
            </a:r>
          </a:p>
          <a:p>
            <a:r>
              <a:rPr lang="en-US" dirty="0"/>
              <a:t>… if you confess with your mouth that Jesus is Lord and believe in your heart that God raised him from the dead, you will be saved. For with the heart one believes and is justified, and with the mouth one confesses and is saved. (Romans 10:9-10)</a:t>
            </a:r>
          </a:p>
          <a:p>
            <a:r>
              <a:rPr lang="en-US" dirty="0"/>
              <a:t>For by grace you have been saved through faith. And this is not your own doing; it is the gift of God, not a result of works, so that no one may boast. (Ephesians 2:8-9)</a:t>
            </a:r>
          </a:p>
          <a:p>
            <a:r>
              <a:rPr lang="en-US" dirty="0"/>
              <a:t>For we are his workmanship, created in Christ Jesus for good works, which God prepared beforehand, that we should walk in them. (Ephesians 2:10)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14:33 Interpretation</a:t>
            </a:r>
          </a:p>
        </p:txBody>
      </p:sp>
      <p:sp>
        <p:nvSpPr>
          <p:cNvPr id="3" name="Content Placeholder 2"/>
          <p:cNvSpPr>
            <a:spLocks noGrp="1"/>
          </p:cNvSpPr>
          <p:nvPr>
            <p:ph idx="1"/>
          </p:nvPr>
        </p:nvSpPr>
        <p:spPr>
          <a:xfrm>
            <a:off x="1922459" y="1882588"/>
            <a:ext cx="8509684" cy="4739555"/>
          </a:xfrm>
        </p:spPr>
        <p:txBody>
          <a:bodyPr>
            <a:normAutofit/>
          </a:bodyPr>
          <a:lstStyle/>
          <a:p>
            <a:r>
              <a:rPr lang="en-US" dirty="0"/>
              <a:t>“Great crowds”</a:t>
            </a:r>
          </a:p>
          <a:p>
            <a:r>
              <a:rPr lang="en-US" dirty="0"/>
              <a:t>Hyperbole: Exaggeration not meant to be interpreted literally </a:t>
            </a:r>
          </a:p>
          <a:p>
            <a:pPr lvl="1"/>
            <a:r>
              <a:rPr lang="en-US" dirty="0"/>
              <a:t>Use caution when calling Jesus’ words hyperbole, as he is usually straightforward.</a:t>
            </a:r>
          </a:p>
          <a:p>
            <a:pPr lvl="1"/>
            <a:r>
              <a:rPr lang="en-US" dirty="0"/>
              <a:t>“hate” in verse 26 must be hyperbole</a:t>
            </a:r>
          </a:p>
          <a:p>
            <a:pPr lvl="2"/>
            <a:r>
              <a:rPr lang="en-US" dirty="0"/>
              <a:t>Opposite of so many of his other commands to love one another</a:t>
            </a:r>
          </a:p>
          <a:p>
            <a:pPr lvl="2"/>
            <a:r>
              <a:rPr lang="en-US" dirty="0"/>
              <a:t>(I’ve found) no other reference where Jesus recommends hate</a:t>
            </a:r>
          </a:p>
          <a:p>
            <a:pPr lvl="2"/>
            <a:r>
              <a:rPr lang="en-US" dirty="0"/>
              <a:t>Great cross-reference in Matthew 10:37, “Whoever loves father or mother more than me is not worthy of me, and whoever loves son or daughter more than me is not worthy of me.”</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14:33 Interpretation</a:t>
            </a:r>
          </a:p>
        </p:txBody>
      </p:sp>
      <p:sp>
        <p:nvSpPr>
          <p:cNvPr id="3" name="Content Placeholder 2"/>
          <p:cNvSpPr>
            <a:spLocks noGrp="1"/>
          </p:cNvSpPr>
          <p:nvPr>
            <p:ph idx="1"/>
          </p:nvPr>
        </p:nvSpPr>
        <p:spPr>
          <a:xfrm>
            <a:off x="1922459" y="1882588"/>
            <a:ext cx="8509684" cy="4739555"/>
          </a:xfrm>
        </p:spPr>
        <p:txBody>
          <a:bodyPr>
            <a:normAutofit/>
          </a:bodyPr>
          <a:lstStyle/>
          <a:p>
            <a:r>
              <a:rPr lang="en-US" dirty="0"/>
              <a:t>So, could verse 33 also be hyperbole?</a:t>
            </a:r>
          </a:p>
          <a:p>
            <a:r>
              <a:rPr lang="en-US" dirty="0"/>
              <a:t>Not likely.</a:t>
            </a:r>
          </a:p>
          <a:p>
            <a:pPr lvl="1"/>
            <a:r>
              <a:rPr lang="en-US" dirty="0"/>
              <a:t>Verse 27 about taking up our cross is for real.  We see some of the disciples dying for their faith in Luke’s second book, Acts.</a:t>
            </a:r>
          </a:p>
          <a:p>
            <a:pPr lvl="1"/>
            <a:r>
              <a:rPr lang="en-US" dirty="0"/>
              <a:t>Observe the rich people in all those other verses we looked at earlier. </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a:xfrm>
            <a:off x="2303463" y="2267857"/>
            <a:ext cx="7581901" cy="3568167"/>
          </a:xfrm>
        </p:spPr>
        <p:txBody>
          <a:bodyPr>
            <a:normAutofit/>
          </a:bodyPr>
          <a:lstStyle/>
          <a:p>
            <a:pPr algn="ctr">
              <a:buNone/>
            </a:pPr>
            <a:r>
              <a:rPr lang="en-US" sz="4400" dirty="0"/>
              <a:t>How do we apply what appears to be a difficult command?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Application: Saying Good-bye, Generous Heart Attitude</a:t>
            </a:r>
          </a:p>
        </p:txBody>
      </p:sp>
      <p:pic>
        <p:nvPicPr>
          <p:cNvPr id="4" name="Picture 3" descr="IMG_8641.JPG"/>
          <p:cNvPicPr>
            <a:picLocks noChangeAspect="1"/>
          </p:cNvPicPr>
          <p:nvPr/>
        </p:nvPicPr>
        <p:blipFill>
          <a:blip r:embed="rId2"/>
          <a:stretch>
            <a:fillRect/>
          </a:stretch>
        </p:blipFill>
        <p:spPr>
          <a:xfrm>
            <a:off x="1524001" y="1923143"/>
            <a:ext cx="4245429" cy="4245429"/>
          </a:xfrm>
          <a:prstGeom prst="rect">
            <a:avLst/>
          </a:prstGeom>
        </p:spPr>
      </p:pic>
      <p:pic>
        <p:nvPicPr>
          <p:cNvPr id="5" name="Picture 4" descr="IMG_8638.JPG"/>
          <p:cNvPicPr>
            <a:picLocks noChangeAspect="1"/>
          </p:cNvPicPr>
          <p:nvPr/>
        </p:nvPicPr>
        <p:blipFill>
          <a:blip r:embed="rId3"/>
          <a:stretch>
            <a:fillRect/>
          </a:stretch>
        </p:blipFill>
        <p:spPr>
          <a:xfrm>
            <a:off x="6440723" y="1923143"/>
            <a:ext cx="4245429" cy="42454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dirty="0"/>
              <a:t>Why interpret Luke 14:33 as a character description instead of a command or requirement?</a:t>
            </a:r>
          </a:p>
          <a:p>
            <a:pPr lvl="1"/>
            <a:r>
              <a:rPr lang="en-US" dirty="0"/>
              <a:t>Women who supported Jesus</a:t>
            </a:r>
          </a:p>
          <a:p>
            <a:pPr lvl="1"/>
            <a:r>
              <a:rPr lang="en-US" dirty="0"/>
              <a:t>Joseph of </a:t>
            </a:r>
            <a:r>
              <a:rPr lang="en-US" dirty="0" err="1"/>
              <a:t>Arimithea</a:t>
            </a:r>
            <a:endParaRPr lang="en-US" dirty="0"/>
          </a:p>
          <a:p>
            <a:pPr lvl="1"/>
            <a:r>
              <a:rPr lang="en-US" dirty="0"/>
              <a:t>Nicodemus</a:t>
            </a:r>
          </a:p>
          <a:p>
            <a:pPr lvl="1"/>
            <a:r>
              <a:rPr lang="en-US" dirty="0"/>
              <a:t>Paul taking collections for famine relief (Acts 11:28-30)</a:t>
            </a:r>
          </a:p>
          <a:p>
            <a:pPr lvl="1"/>
            <a:r>
              <a:rPr lang="en-US" dirty="0"/>
              <a:t>Paul’s instructions about rich believers (1 Timothy 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Comments</a:t>
            </a:r>
          </a:p>
        </p:txBody>
      </p:sp>
      <p:sp>
        <p:nvSpPr>
          <p:cNvPr id="3" name="Content Placeholder 2"/>
          <p:cNvSpPr>
            <a:spLocks noGrp="1"/>
          </p:cNvSpPr>
          <p:nvPr>
            <p:ph idx="1"/>
          </p:nvPr>
        </p:nvSpPr>
        <p:spPr>
          <a:xfrm>
            <a:off x="1941287" y="1882588"/>
            <a:ext cx="8273143" cy="3953436"/>
          </a:xfrm>
        </p:spPr>
        <p:txBody>
          <a:bodyPr/>
          <a:lstStyle/>
          <a:p>
            <a:r>
              <a:rPr lang="en-US" dirty="0"/>
              <a:t>Luke 14:33 is not intended to open us up to abuse or being taken advantage of.</a:t>
            </a:r>
          </a:p>
          <a:p>
            <a:r>
              <a:rPr lang="en-US" dirty="0"/>
              <a:t>Good money management prepares us for generosity.</a:t>
            </a:r>
          </a:p>
          <a:p>
            <a:r>
              <a:rPr lang="en-US" dirty="0"/>
              <a:t>Persecution can include seizure of property. (Hebrews 10:34)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Dynamic Nature of Cash Flow and God’s Economy:</a:t>
            </a:r>
            <a:br>
              <a:rPr lang="en-US" sz="4000" dirty="0"/>
            </a:br>
            <a:r>
              <a:rPr lang="en-US" sz="4000" dirty="0"/>
              <a:t>Giving Is Not The End!</a:t>
            </a:r>
          </a:p>
        </p:txBody>
      </p:sp>
      <p:sp>
        <p:nvSpPr>
          <p:cNvPr id="3" name="Content Placeholder 2"/>
          <p:cNvSpPr>
            <a:spLocks noGrp="1"/>
          </p:cNvSpPr>
          <p:nvPr>
            <p:ph idx="1"/>
          </p:nvPr>
        </p:nvSpPr>
        <p:spPr>
          <a:xfrm>
            <a:off x="2303463" y="2955154"/>
            <a:ext cx="7581901" cy="1274266"/>
          </a:xfrm>
          <a:blipFill rotWithShape="1">
            <a:blip r:embed="rId2"/>
            <a:tile tx="0" ty="0" sx="100000" sy="100000" flip="none" algn="tl"/>
          </a:blipFill>
        </p:spPr>
        <p:txBody>
          <a:bodyPr>
            <a:normAutofit/>
          </a:bodyPr>
          <a:lstStyle/>
          <a:p>
            <a:pPr>
              <a:buNone/>
            </a:pPr>
            <a:r>
              <a:rPr lang="en-US" sz="3600" dirty="0"/>
              <a:t>  “</a:t>
            </a:r>
            <a:r>
              <a:rPr lang="en-US" sz="3600" dirty="0">
                <a:solidFill>
                  <a:srgbClr val="FF0000"/>
                </a:solidFill>
              </a:rPr>
              <a:t>Give, and it will be given to you.</a:t>
            </a:r>
            <a:r>
              <a:rPr lang="en-US" sz="3600" dirty="0"/>
              <a:t>” Luke 6:38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3" y="107578"/>
            <a:ext cx="7581901" cy="1190727"/>
          </a:xfrm>
        </p:spPr>
        <p:txBody>
          <a:bodyPr/>
          <a:lstStyle/>
          <a:p>
            <a:r>
              <a:rPr lang="en-US" dirty="0"/>
              <a:t>The Gospel Of Luke</a:t>
            </a:r>
          </a:p>
        </p:txBody>
      </p:sp>
      <p:pic>
        <p:nvPicPr>
          <p:cNvPr id="5" name="Picture 4" descr="Screen Shot 2021-01-21 at 7.50.27 PM.png"/>
          <p:cNvPicPr>
            <a:picLocks noChangeAspect="1"/>
          </p:cNvPicPr>
          <p:nvPr/>
        </p:nvPicPr>
        <p:blipFill>
          <a:blip r:embed="rId2"/>
          <a:stretch>
            <a:fillRect/>
          </a:stretch>
        </p:blipFill>
        <p:spPr>
          <a:xfrm rot="1166067">
            <a:off x="2438401" y="1632857"/>
            <a:ext cx="4279641" cy="4680857"/>
          </a:xfrm>
          <a:prstGeom prst="rect">
            <a:avLst/>
          </a:prstGeom>
        </p:spPr>
      </p:pic>
      <p:pic>
        <p:nvPicPr>
          <p:cNvPr id="6" name="Picture 5" descr="Screen Shot 2021-01-21 at 7.52.05 PM.png"/>
          <p:cNvPicPr>
            <a:picLocks noChangeAspect="1"/>
          </p:cNvPicPr>
          <p:nvPr/>
        </p:nvPicPr>
        <p:blipFill>
          <a:blip r:embed="rId3"/>
          <a:stretch>
            <a:fillRect/>
          </a:stretch>
        </p:blipFill>
        <p:spPr>
          <a:xfrm rot="21414224">
            <a:off x="5234785" y="1632856"/>
            <a:ext cx="5107551" cy="5149850"/>
          </a:xfrm>
          <a:prstGeom prst="rect">
            <a:avLst/>
          </a:prstGeom>
        </p:spPr>
      </p:pic>
      <p:pic>
        <p:nvPicPr>
          <p:cNvPr id="7" name="Picture 6" descr="Screen Shot 2021-01-21 at 7.53.53 PM.png"/>
          <p:cNvPicPr>
            <a:picLocks noChangeAspect="1"/>
          </p:cNvPicPr>
          <p:nvPr/>
        </p:nvPicPr>
        <p:blipFill>
          <a:blip r:embed="rId4"/>
          <a:stretch>
            <a:fillRect/>
          </a:stretch>
        </p:blipFill>
        <p:spPr>
          <a:xfrm rot="373639">
            <a:off x="4395029" y="1563913"/>
            <a:ext cx="5107551" cy="3866850"/>
          </a:xfrm>
          <a:prstGeom prst="rect">
            <a:avLst/>
          </a:prstGeom>
        </p:spPr>
      </p:pic>
      <p:pic>
        <p:nvPicPr>
          <p:cNvPr id="8" name="Picture 7" descr="Screen Shot 2021-01-21 at 7.53.04 PM.png"/>
          <p:cNvPicPr>
            <a:picLocks noChangeAspect="1"/>
          </p:cNvPicPr>
          <p:nvPr/>
        </p:nvPicPr>
        <p:blipFill>
          <a:blip r:embed="rId5"/>
          <a:stretch>
            <a:fillRect/>
          </a:stretch>
        </p:blipFill>
        <p:spPr>
          <a:xfrm>
            <a:off x="2286000" y="4267200"/>
            <a:ext cx="2540000" cy="2590800"/>
          </a:xfrm>
          <a:prstGeom prst="rect">
            <a:avLst/>
          </a:prstGeom>
        </p:spPr>
      </p:pic>
      <p:sp>
        <p:nvSpPr>
          <p:cNvPr id="9" name="TextBox 8"/>
          <p:cNvSpPr txBox="1"/>
          <p:nvPr/>
        </p:nvSpPr>
        <p:spPr>
          <a:xfrm>
            <a:off x="3118960" y="2599454"/>
            <a:ext cx="2021964"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COMPASSION</a:t>
            </a:r>
          </a:p>
        </p:txBody>
      </p:sp>
      <p:sp>
        <p:nvSpPr>
          <p:cNvPr id="10" name="TextBox 9"/>
          <p:cNvSpPr txBox="1"/>
          <p:nvPr/>
        </p:nvSpPr>
        <p:spPr>
          <a:xfrm>
            <a:off x="6609647" y="3213519"/>
            <a:ext cx="2036135"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FORGIVENESS</a:t>
            </a:r>
          </a:p>
        </p:txBody>
      </p:sp>
      <p:sp>
        <p:nvSpPr>
          <p:cNvPr id="11" name="TextBox 10"/>
          <p:cNvSpPr txBox="1"/>
          <p:nvPr/>
        </p:nvSpPr>
        <p:spPr>
          <a:xfrm>
            <a:off x="2037550" y="4605217"/>
            <a:ext cx="1250663"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JUSTICE</a:t>
            </a:r>
          </a:p>
        </p:txBody>
      </p:sp>
      <p:sp>
        <p:nvSpPr>
          <p:cNvPr id="12" name="TextBox 11"/>
          <p:cNvSpPr txBox="1"/>
          <p:nvPr/>
        </p:nvSpPr>
        <p:spPr>
          <a:xfrm>
            <a:off x="8314868" y="5234708"/>
            <a:ext cx="1996059"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REDEMPTION</a:t>
            </a:r>
          </a:p>
        </p:txBody>
      </p:sp>
      <p:sp>
        <p:nvSpPr>
          <p:cNvPr id="13" name="TextBox 12"/>
          <p:cNvSpPr txBox="1"/>
          <p:nvPr/>
        </p:nvSpPr>
        <p:spPr>
          <a:xfrm>
            <a:off x="3707996" y="5465540"/>
            <a:ext cx="1880643"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GENEROSITY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Catch?</a:t>
            </a:r>
          </a:p>
        </p:txBody>
      </p:sp>
      <p:sp>
        <p:nvSpPr>
          <p:cNvPr id="3" name="Content Placeholder 2"/>
          <p:cNvSpPr>
            <a:spLocks noGrp="1"/>
          </p:cNvSpPr>
          <p:nvPr>
            <p:ph idx="1"/>
          </p:nvPr>
        </p:nvSpPr>
        <p:spPr>
          <a:xfrm>
            <a:off x="2303463" y="1882588"/>
            <a:ext cx="7581901" cy="4975412"/>
          </a:xfrm>
        </p:spPr>
        <p:txBody>
          <a:bodyPr>
            <a:normAutofit/>
          </a:bodyPr>
          <a:lstStyle/>
          <a:p>
            <a:r>
              <a:rPr lang="en-US" b="0" dirty="0"/>
              <a:t>When we choose to follow Jesus, we surrender </a:t>
            </a:r>
            <a:r>
              <a:rPr lang="en-US" dirty="0"/>
              <a:t>everything we are</a:t>
            </a:r>
            <a:r>
              <a:rPr lang="en-US" b="0" dirty="0"/>
              <a:t> and </a:t>
            </a:r>
            <a:r>
              <a:rPr lang="en-US" dirty="0"/>
              <a:t>everything we have</a:t>
            </a:r>
            <a:r>
              <a:rPr lang="en-US" b="0" dirty="0"/>
              <a:t> over to him.  He guides our lives and our choices.  All our relationships are to be lived out according to his desires.  The activities with which we spend our time are to be according to his direction.  The appropriation of our possessions (even how we spend our money) is to be according to his guidance.</a:t>
            </a:r>
          </a:p>
          <a:p>
            <a:r>
              <a:rPr lang="en-US" b="0" dirty="0"/>
              <a:t>Christians sometimes refer to this concept as “the Lordship of Jesus” meaning we respond to Jesus as the Lord (or Master, King, Boss, The One In Charge) of our lives.</a:t>
            </a:r>
          </a:p>
          <a:p>
            <a:endParaRPr lang="en-US"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Of Jesus</a:t>
            </a:r>
          </a:p>
        </p:txBody>
      </p:sp>
      <p:sp>
        <p:nvSpPr>
          <p:cNvPr id="3" name="Content Placeholder 2"/>
          <p:cNvSpPr>
            <a:spLocks noGrp="1"/>
          </p:cNvSpPr>
          <p:nvPr>
            <p:ph idx="1"/>
          </p:nvPr>
        </p:nvSpPr>
        <p:spPr/>
        <p:txBody>
          <a:bodyPr>
            <a:normAutofit/>
          </a:bodyPr>
          <a:lstStyle/>
          <a:p>
            <a:r>
              <a:rPr lang="en-US" dirty="0"/>
              <a:t>“To seek and save the lost” (Luke 19:10)</a:t>
            </a:r>
          </a:p>
          <a:p>
            <a:r>
              <a:rPr lang="en-US" dirty="0"/>
              <a:t>To call “sinners to repentance” (Luke 5:32)</a:t>
            </a:r>
          </a:p>
          <a:p>
            <a:r>
              <a:rPr lang="en-US" dirty="0"/>
              <a:t>Repentance = Turning around (from going the wrong way to going the right direction)</a:t>
            </a:r>
          </a:p>
          <a:p>
            <a:r>
              <a:rPr lang="en-US" dirty="0"/>
              <a:t>Away From: Selfishness, lust, pride, greed, lies, gossip/rumors, hate</a:t>
            </a:r>
          </a:p>
          <a:p>
            <a:r>
              <a:rPr lang="en-US" dirty="0"/>
              <a:t>Toward: Love for God, love for others, honesty, faithfulness, forgiveness, kindness, humility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3" y="107578"/>
            <a:ext cx="7581901" cy="1190727"/>
          </a:xfrm>
        </p:spPr>
        <p:txBody>
          <a:bodyPr/>
          <a:lstStyle/>
          <a:p>
            <a:r>
              <a:rPr lang="en-US" dirty="0"/>
              <a:t>The Gospel Of Luke</a:t>
            </a:r>
          </a:p>
        </p:txBody>
      </p:sp>
      <p:pic>
        <p:nvPicPr>
          <p:cNvPr id="5" name="Picture 4" descr="Screen Shot 2021-01-21 at 7.50.27 PM.png"/>
          <p:cNvPicPr>
            <a:picLocks noChangeAspect="1"/>
          </p:cNvPicPr>
          <p:nvPr/>
        </p:nvPicPr>
        <p:blipFill>
          <a:blip r:embed="rId2"/>
          <a:stretch>
            <a:fillRect/>
          </a:stretch>
        </p:blipFill>
        <p:spPr>
          <a:xfrm rot="1166067">
            <a:off x="2438401" y="1632857"/>
            <a:ext cx="4279641" cy="4680857"/>
          </a:xfrm>
          <a:prstGeom prst="rect">
            <a:avLst/>
          </a:prstGeom>
        </p:spPr>
      </p:pic>
      <p:pic>
        <p:nvPicPr>
          <p:cNvPr id="6" name="Picture 5" descr="Screen Shot 2021-01-21 at 7.52.05 PM.png"/>
          <p:cNvPicPr>
            <a:picLocks noChangeAspect="1"/>
          </p:cNvPicPr>
          <p:nvPr/>
        </p:nvPicPr>
        <p:blipFill>
          <a:blip r:embed="rId3"/>
          <a:stretch>
            <a:fillRect/>
          </a:stretch>
        </p:blipFill>
        <p:spPr>
          <a:xfrm rot="21414224">
            <a:off x="5234785" y="1632856"/>
            <a:ext cx="5107551" cy="5149850"/>
          </a:xfrm>
          <a:prstGeom prst="rect">
            <a:avLst/>
          </a:prstGeom>
        </p:spPr>
      </p:pic>
      <p:pic>
        <p:nvPicPr>
          <p:cNvPr id="7" name="Picture 6" descr="Screen Shot 2021-01-21 at 7.53.53 PM.png"/>
          <p:cNvPicPr>
            <a:picLocks noChangeAspect="1"/>
          </p:cNvPicPr>
          <p:nvPr/>
        </p:nvPicPr>
        <p:blipFill>
          <a:blip r:embed="rId4"/>
          <a:stretch>
            <a:fillRect/>
          </a:stretch>
        </p:blipFill>
        <p:spPr>
          <a:xfrm rot="373639">
            <a:off x="4395029" y="1563913"/>
            <a:ext cx="5107551" cy="3866850"/>
          </a:xfrm>
          <a:prstGeom prst="rect">
            <a:avLst/>
          </a:prstGeom>
        </p:spPr>
      </p:pic>
      <p:pic>
        <p:nvPicPr>
          <p:cNvPr id="8" name="Picture 7" descr="Screen Shot 2021-01-21 at 7.53.04 PM.png"/>
          <p:cNvPicPr>
            <a:picLocks noChangeAspect="1"/>
          </p:cNvPicPr>
          <p:nvPr/>
        </p:nvPicPr>
        <p:blipFill>
          <a:blip r:embed="rId5"/>
          <a:stretch>
            <a:fillRect/>
          </a:stretch>
        </p:blipFill>
        <p:spPr>
          <a:xfrm>
            <a:off x="2286000" y="4267200"/>
            <a:ext cx="2540000" cy="2590800"/>
          </a:xfrm>
          <a:prstGeom prst="rect">
            <a:avLst/>
          </a:prstGeom>
        </p:spPr>
      </p:pic>
      <p:sp>
        <p:nvSpPr>
          <p:cNvPr id="9" name="TextBox 8"/>
          <p:cNvSpPr txBox="1"/>
          <p:nvPr/>
        </p:nvSpPr>
        <p:spPr>
          <a:xfrm>
            <a:off x="3118960" y="2599454"/>
            <a:ext cx="2021964"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COMPASSION</a:t>
            </a:r>
          </a:p>
        </p:txBody>
      </p:sp>
      <p:sp>
        <p:nvSpPr>
          <p:cNvPr id="10" name="TextBox 9"/>
          <p:cNvSpPr txBox="1"/>
          <p:nvPr/>
        </p:nvSpPr>
        <p:spPr>
          <a:xfrm>
            <a:off x="6609647" y="3213519"/>
            <a:ext cx="2036135"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FORGIVENESS</a:t>
            </a:r>
          </a:p>
        </p:txBody>
      </p:sp>
      <p:sp>
        <p:nvSpPr>
          <p:cNvPr id="11" name="TextBox 10"/>
          <p:cNvSpPr txBox="1"/>
          <p:nvPr/>
        </p:nvSpPr>
        <p:spPr>
          <a:xfrm>
            <a:off x="2037550" y="4605217"/>
            <a:ext cx="1250663"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JUSTICE</a:t>
            </a:r>
          </a:p>
        </p:txBody>
      </p:sp>
      <p:sp>
        <p:nvSpPr>
          <p:cNvPr id="12" name="TextBox 11"/>
          <p:cNvSpPr txBox="1"/>
          <p:nvPr/>
        </p:nvSpPr>
        <p:spPr>
          <a:xfrm>
            <a:off x="8314868" y="5234708"/>
            <a:ext cx="1996059"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REDEMPTION</a:t>
            </a:r>
          </a:p>
        </p:txBody>
      </p:sp>
      <p:sp>
        <p:nvSpPr>
          <p:cNvPr id="13" name="TextBox 12"/>
          <p:cNvSpPr txBox="1"/>
          <p:nvPr/>
        </p:nvSpPr>
        <p:spPr>
          <a:xfrm>
            <a:off x="3707996" y="5465540"/>
            <a:ext cx="1880643" cy="461665"/>
          </a:xfrm>
          <a:prstGeom prst="rect">
            <a:avLst/>
          </a:prstGeom>
          <a:solidFill>
            <a:schemeClr val="bg2">
              <a:alpha val="76000"/>
            </a:schemeClr>
          </a:solidFill>
        </p:spPr>
        <p:txBody>
          <a:bodyPr wrap="none" rtlCol="0">
            <a:spAutoFit/>
          </a:bodyPr>
          <a:lstStyle/>
          <a:p>
            <a:r>
              <a:rPr lang="en-US" sz="2400" b="1" dirty="0">
                <a:solidFill>
                  <a:srgbClr val="FFFFFF"/>
                </a:solidFill>
                <a:latin typeface="Candara"/>
              </a:rPr>
              <a:t>GENEROSITY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 Of Luke</a:t>
            </a:r>
          </a:p>
        </p:txBody>
      </p:sp>
      <p:pic>
        <p:nvPicPr>
          <p:cNvPr id="5" name="Content Placeholder 4" descr="Baby Jesus In A Manger Clipart 23.gif"/>
          <p:cNvPicPr>
            <a:picLocks noGrp="1" noChangeAspect="1"/>
          </p:cNvPicPr>
          <p:nvPr>
            <p:ph idx="1"/>
          </p:nvPr>
        </p:nvPicPr>
        <p:blipFill>
          <a:blip r:embed="rId2"/>
          <a:srcRect l="-14340" r="-14340"/>
          <a:stretch>
            <a:fillRect/>
          </a:stretch>
        </p:blipFill>
        <p:spPr>
          <a:xfrm>
            <a:off x="1981200" y="2852707"/>
            <a:ext cx="3398310" cy="1910087"/>
          </a:xfrm>
        </p:spPr>
      </p:pic>
      <p:pic>
        <p:nvPicPr>
          <p:cNvPr id="7" name="Picture 6" descr="LiKzAGrXT.png"/>
          <p:cNvPicPr>
            <a:picLocks noChangeAspect="1"/>
          </p:cNvPicPr>
          <p:nvPr/>
        </p:nvPicPr>
        <p:blipFill>
          <a:blip r:embed="rId3"/>
          <a:stretch>
            <a:fillRect/>
          </a:stretch>
        </p:blipFill>
        <p:spPr>
          <a:xfrm>
            <a:off x="7873833" y="1904872"/>
            <a:ext cx="1860425" cy="3809744"/>
          </a:xfrm>
          <a:prstGeom prst="rect">
            <a:avLst/>
          </a:prstGeom>
        </p:spPr>
      </p:pic>
      <p:sp>
        <p:nvSpPr>
          <p:cNvPr id="9" name="Right Arrow 8"/>
          <p:cNvSpPr/>
          <p:nvPr/>
        </p:nvSpPr>
        <p:spPr>
          <a:xfrm>
            <a:off x="5647313" y="3331226"/>
            <a:ext cx="1950404" cy="1122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 of Luke	</a:t>
            </a:r>
          </a:p>
        </p:txBody>
      </p:sp>
      <p:sp>
        <p:nvSpPr>
          <p:cNvPr id="3" name="Content Placeholder 2"/>
          <p:cNvSpPr>
            <a:spLocks noGrp="1"/>
          </p:cNvSpPr>
          <p:nvPr>
            <p:ph idx="1"/>
          </p:nvPr>
        </p:nvSpPr>
        <p:spPr/>
        <p:txBody>
          <a:bodyPr>
            <a:noAutofit/>
          </a:bodyPr>
          <a:lstStyle/>
          <a:p>
            <a:r>
              <a:rPr lang="en-US" sz="3200" dirty="0"/>
              <a:t>Summary</a:t>
            </a:r>
          </a:p>
          <a:p>
            <a:pPr lvl="1"/>
            <a:r>
              <a:rPr lang="en-US" sz="3200" dirty="0"/>
              <a:t>The Gospel of Luke is the story of Jesus’ life, from the virgin birth through his boyhood, his ministry as an adult, his death, and it finishes with his powerful resurrection and ascension.</a:t>
            </a:r>
          </a:p>
          <a:p>
            <a:pPr lvl="1"/>
            <a:r>
              <a:rPr lang="en-US" sz="3200" dirty="0"/>
              <a:t>The narrative also includes many of the teachings of Jesus.</a:t>
            </a:r>
          </a:p>
          <a:p>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Luke?</a:t>
            </a:r>
          </a:p>
        </p:txBody>
      </p:sp>
      <p:sp>
        <p:nvSpPr>
          <p:cNvPr id="3" name="Content Placeholder 2"/>
          <p:cNvSpPr>
            <a:spLocks noGrp="1"/>
          </p:cNvSpPr>
          <p:nvPr>
            <p:ph idx="1"/>
          </p:nvPr>
        </p:nvSpPr>
        <p:spPr/>
        <p:txBody>
          <a:bodyPr>
            <a:normAutofit/>
          </a:bodyPr>
          <a:lstStyle/>
          <a:p>
            <a:r>
              <a:rPr lang="en-US" dirty="0"/>
              <a:t>Friend of Paul, beloved, Physician “Luke the beloved physician greets you” (Colossians 4:14)</a:t>
            </a:r>
          </a:p>
          <a:p>
            <a:r>
              <a:rPr lang="en-US" dirty="0"/>
              <a:t>Close friend of Paul “Luke alone is with me.” (2 Timothy 4:11)</a:t>
            </a:r>
          </a:p>
          <a:p>
            <a:r>
              <a:rPr lang="en-US" dirty="0"/>
              <a:t>Writer of Acts and says “we” in parts of travels with Paul including shipwreck (Acts 20 and following)</a:t>
            </a:r>
          </a:p>
          <a:p>
            <a:r>
              <a:rPr lang="en-US" dirty="0"/>
              <a:t>Not one of the Twelve apostles, but a compiler/historian of first-hand accounts of people who had been with Jesus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Luke’s Book</a:t>
            </a:r>
          </a:p>
        </p:txBody>
      </p:sp>
      <p:sp>
        <p:nvSpPr>
          <p:cNvPr id="3" name="Content Placeholder 2"/>
          <p:cNvSpPr>
            <a:spLocks noGrp="1"/>
          </p:cNvSpPr>
          <p:nvPr>
            <p:ph idx="1"/>
          </p:nvPr>
        </p:nvSpPr>
        <p:spPr/>
        <p:txBody>
          <a:bodyPr/>
          <a:lstStyle/>
          <a:p>
            <a:r>
              <a:rPr lang="en-US" dirty="0"/>
              <a:t>“Inasmuch as many have undertaken to compile a narrative of the things that have been accomplished among us, just as those who from the beginning were eyewitnesses and ministers of the word have delivered them to us, it seemed good to me also, having followed all things closely for some time past, to write an orderly account for you, most excellent </a:t>
            </a:r>
            <a:r>
              <a:rPr lang="en-US" dirty="0" err="1"/>
              <a:t>Theophilus</a:t>
            </a:r>
            <a:r>
              <a:rPr lang="en-US" dirty="0"/>
              <a:t>, that you may have certainty concerning the things you have been taught.” (Luke 1:1-4)</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2261</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Candara</vt:lpstr>
      <vt:lpstr>Orbit</vt:lpstr>
      <vt:lpstr>COUNT THE CO$T</vt:lpstr>
      <vt:lpstr>Salvation Is Free</vt:lpstr>
      <vt:lpstr>What’s The Catch?</vt:lpstr>
      <vt:lpstr>The Mission Of Jesus</vt:lpstr>
      <vt:lpstr>The Gospel Of Luke</vt:lpstr>
      <vt:lpstr>The Gospel Of Luke</vt:lpstr>
      <vt:lpstr>The Gospel of Luke </vt:lpstr>
      <vt:lpstr>Who Was Luke?</vt:lpstr>
      <vt:lpstr>Purpose Of Luke’s Book</vt:lpstr>
      <vt:lpstr>PowerPoint Presentation</vt:lpstr>
      <vt:lpstr>A Pattern In Luke</vt:lpstr>
      <vt:lpstr>A Pattern In Luke</vt:lpstr>
      <vt:lpstr>A Pattern In Luke</vt:lpstr>
      <vt:lpstr>A Pattern In Luke</vt:lpstr>
      <vt:lpstr>A Pattern In Luke</vt:lpstr>
      <vt:lpstr>Today’s Key Verse = Luke 14:33</vt:lpstr>
      <vt:lpstr>Today’s Key Verse = Luke 14:33</vt:lpstr>
      <vt:lpstr>Luke 14:33</vt:lpstr>
      <vt:lpstr>Luke 14:33 Immediate Context</vt:lpstr>
      <vt:lpstr>Luke 14:33 Interpretation</vt:lpstr>
      <vt:lpstr>Luke 14:33 Interpretation</vt:lpstr>
      <vt:lpstr>Application</vt:lpstr>
      <vt:lpstr>Application: Saying Good-bye, Generous Heart Attitude</vt:lpstr>
      <vt:lpstr>Application</vt:lpstr>
      <vt:lpstr>Application - Comments</vt:lpstr>
      <vt:lpstr>The Dynamic Nature of Cash Flow and God’s Economy: Giving Is Not The End!</vt:lpstr>
      <vt:lpstr>The Gospel Of Luke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Session</dc:title>
  <dc:creator>Lilian N Tetteh</dc:creator>
  <cp:lastModifiedBy>Administration XICF-</cp:lastModifiedBy>
  <cp:revision>63</cp:revision>
  <dcterms:created xsi:type="dcterms:W3CDTF">2020-03-28T06:42:30Z</dcterms:created>
  <dcterms:modified xsi:type="dcterms:W3CDTF">2021-01-24T08:18:40Z</dcterms:modified>
</cp:coreProperties>
</file>