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95" r:id="rId1"/>
  </p:sldMasterIdLst>
  <p:notesMasterIdLst>
    <p:notesMasterId r:id="rId21"/>
  </p:notes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7" r:id="rId14"/>
    <p:sldId id="299" r:id="rId15"/>
    <p:sldId id="295" r:id="rId16"/>
    <p:sldId id="259" r:id="rId17"/>
    <p:sldId id="296" r:id="rId18"/>
    <p:sldId id="298" r:id="rId19"/>
    <p:sldId id="25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8641" autoAdjust="0"/>
  </p:normalViewPr>
  <p:slideViewPr>
    <p:cSldViewPr snapToGrid="0" snapToObjects="1">
      <p:cViewPr varScale="1">
        <p:scale>
          <a:sx n="84" d="100"/>
          <a:sy n="84" d="100"/>
        </p:scale>
        <p:origin x="-1048" y="-104"/>
      </p:cViewPr>
      <p:guideLst>
        <p:guide orient="horz" pos="2160"/>
        <p:guide pos="2880"/>
      </p:guideLst>
    </p:cSldViewPr>
  </p:slideViewPr>
  <p:notesTextViewPr>
    <p:cViewPr>
      <p:scale>
        <a:sx n="100" d="100"/>
        <a:sy n="100" d="100"/>
      </p:scale>
      <p:origin x="0" y="0"/>
    </p:cViewPr>
  </p:notesTextViewPr>
  <p:notesViewPr>
    <p:cSldViewPr snapToGrid="0" snapToObjects="1">
      <p:cViewPr>
        <p:scale>
          <a:sx n="200" d="100"/>
          <a:sy n="200" d="100"/>
        </p:scale>
        <p:origin x="-88" y="763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view3D>
      <c:rotX val="30"/>
      <c:perspective val="30"/>
    </c:view3D>
    <c:plotArea>
      <c:layout/>
      <c:pie3DChart>
        <c:varyColors val="1"/>
        <c:ser>
          <c:idx val="0"/>
          <c:order val="0"/>
          <c:tx>
            <c:strRef>
              <c:f>Sheet1!$B$1</c:f>
              <c:strCache>
                <c:ptCount val="1"/>
                <c:pt idx="0">
                  <c:v>People</c:v>
                </c:pt>
              </c:strCache>
            </c:strRef>
          </c:tx>
          <c:explosion val="30"/>
          <c:dLbls>
            <c:showVal val="1"/>
            <c:showLeaderLines val="1"/>
          </c:dLbls>
          <c:cat>
            <c:strRef>
              <c:f>Sheet1!$A$2:$A$3</c:f>
              <c:strCache>
                <c:ptCount val="2"/>
                <c:pt idx="0">
                  <c:v>Repented</c:v>
                </c:pt>
                <c:pt idx="1">
                  <c:v>Haven't Repented</c:v>
                </c:pt>
              </c:strCache>
            </c:strRef>
          </c:cat>
          <c:val>
            <c:numRef>
              <c:f>Sheet1!$B$2:$B$3</c:f>
              <c:numCache>
                <c:formatCode>General</c:formatCode>
                <c:ptCount val="2"/>
                <c:pt idx="0">
                  <c:v>99.0</c:v>
                </c:pt>
                <c:pt idx="1">
                  <c:v>1.0</c:v>
                </c:pt>
              </c:numCache>
            </c:numRef>
          </c:val>
        </c:ser>
      </c:pie3DChart>
    </c:plotArea>
    <c:legend>
      <c:legendPos val="r"/>
      <c:layout/>
    </c:legend>
    <c:plotVisOnly val="1"/>
  </c:chart>
  <c:spPr>
    <a:solidFill>
      <a:schemeClr val="bg1"/>
    </a:solid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pieChart>
        <c:varyColors val="1"/>
        <c:ser>
          <c:idx val="0"/>
          <c:order val="0"/>
          <c:tx>
            <c:strRef>
              <c:f>Sheet1!$B$1</c:f>
              <c:strCache>
                <c:ptCount val="1"/>
                <c:pt idx="0">
                  <c:v>People</c:v>
                </c:pt>
              </c:strCache>
            </c:strRef>
          </c:tx>
          <c:explosion val="25"/>
          <c:dLbls>
            <c:showVal val="1"/>
            <c:showLeaderLines val="1"/>
          </c:dLbls>
          <c:cat>
            <c:strRef>
              <c:f>Sheet1!$A$2:$A$3</c:f>
              <c:strCache>
                <c:ptCount val="2"/>
                <c:pt idx="0">
                  <c:v>Repented</c:v>
                </c:pt>
                <c:pt idx="1">
                  <c:v>Haven't Repented</c:v>
                </c:pt>
              </c:strCache>
            </c:strRef>
          </c:cat>
          <c:val>
            <c:numRef>
              <c:f>Sheet1!$B$2:$B$3</c:f>
              <c:numCache>
                <c:formatCode>General</c:formatCode>
                <c:ptCount val="2"/>
                <c:pt idx="0">
                  <c:v>9.0</c:v>
                </c:pt>
                <c:pt idx="1">
                  <c:v>1.0</c:v>
                </c:pt>
              </c:numCache>
            </c:numRef>
          </c:val>
        </c:ser>
        <c:firstSliceAng val="0"/>
      </c:pieChart>
    </c:plotArea>
    <c:legend>
      <c:legendPos val="r"/>
      <c:layout/>
    </c:legend>
    <c:plotVisOnly val="1"/>
  </c:chart>
  <c:spPr>
    <a:solidFill>
      <a:schemeClr val="bg1"/>
    </a:solidFill>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B7497-731F-8747-994B-E9833023D9EE}" type="datetimeFigureOut">
              <a:rPr lang="en-US" smtClean="0"/>
              <a:pPr/>
              <a:t>1/29/21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2B60D-C7E6-4543-8DA9-2AFD6EA83A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month in Zimbabwe a young mother lost her life when her husband’s mining explosives accidently went off in her house.  Miraculously her baby survived among the debris.  While we’re happy for the baby, the mother’s death is tragic.  </a:t>
            </a:r>
          </a:p>
          <a:p>
            <a:endParaRPr lang="en-US" dirty="0" smtClean="0"/>
          </a:p>
          <a:p>
            <a:r>
              <a:rPr lang="en-US" dirty="0" smtClean="0"/>
              <a:t>Several years ago a small airplane crashed in Kentucky, USA.  The pilot was the father of the family, and all the family members on board perished except the seven year old daughter who managed to make it to a stranger’s home and receive help.  Again, we’re happy for the child, but she’s growing up without a family.  The death of her family members is a tragedy.</a:t>
            </a:r>
          </a:p>
          <a:p>
            <a:endParaRPr lang="en-US" dirty="0" smtClean="0"/>
          </a:p>
          <a:p>
            <a:r>
              <a:rPr lang="en-US" dirty="0" smtClean="0"/>
              <a:t>Some of you may remember about a decade ago a two year old in </a:t>
            </a:r>
            <a:r>
              <a:rPr lang="en-US" dirty="0" err="1" smtClean="0"/>
              <a:t>Foshan</a:t>
            </a:r>
            <a:r>
              <a:rPr lang="en-US" dirty="0" smtClean="0"/>
              <a:t> was hit by a truck, hit and run.  Security video captured the scene, and it shows over a dozen people walk past her without noticing.  The story made international news as many people expressed their outrage at disbelief that no one noticed the girl and helped her.</a:t>
            </a:r>
          </a:p>
          <a:p>
            <a:endParaRPr lang="en-US" dirty="0" smtClean="0"/>
          </a:p>
          <a:p>
            <a:r>
              <a:rPr lang="en-US" dirty="0" smtClean="0"/>
              <a:t>Anyone with a heart can hear these stories feel a sense of loss as we consider the loss of human life.</a:t>
            </a:r>
          </a:p>
          <a:p>
            <a:endParaRPr lang="en-US" dirty="0" smtClean="0"/>
          </a:p>
          <a:p>
            <a:r>
              <a:rPr lang="en-US" dirty="0" smtClean="0"/>
              <a:t>Contrast Thad – people are the problem, war, pollution, oppression. fewer people the answer.</a:t>
            </a:r>
          </a:p>
          <a:p>
            <a:r>
              <a:rPr lang="en-US" dirty="0" smtClean="0"/>
              <a:t>Contrast Darwin – people like animals, separate races, stronger races will wipe out weaker, he couldn’t have imagined how people in later years would apply those theories.</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A2B60D-C7E6-4543-8DA9-2AFD6EA83AC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the number</a:t>
            </a:r>
            <a:r>
              <a:rPr lang="en-US" baseline="0" dirty="0" smtClean="0"/>
              <a:t> important?  Our species is not in danger of extinction.</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image – dreams, thinking, imagining, inventing, writing, building, problem solve, plan, joy,</a:t>
            </a:r>
            <a:r>
              <a:rPr lang="en-US" baseline="0" dirty="0" smtClean="0"/>
              <a:t> love</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treats people as valuable, engaging</a:t>
            </a:r>
            <a:r>
              <a:rPr lang="en-US" baseline="0" dirty="0" smtClean="0"/>
              <a:t> people with truth and compassion</a:t>
            </a:r>
          </a:p>
          <a:p>
            <a:r>
              <a:rPr lang="en-US" baseline="0" dirty="0" smtClean="0"/>
              <a:t>Face to face, eye to eye</a:t>
            </a:r>
          </a:p>
          <a:p>
            <a:r>
              <a:rPr lang="en-US" baseline="0" dirty="0" smtClean="0"/>
              <a:t>A lot about women in the book of Luke, by the way</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mattered to Jesus</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single person is valuable.</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other hand, the things of this world, our money and material possessions, are of relatively little value here on earth.</a:t>
            </a:r>
          </a:p>
          <a:p>
            <a:r>
              <a:rPr lang="en-US" baseline="0" dirty="0" smtClean="0"/>
              <a:t>And when we consider that people are spiritual beings who will spend an eternity either in God’s presence or separated from God’s presence, while the things of this earth will all pass away, then we see the things of earth have no eternal value and can’t even be compared to the value of people.</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other hand, the things of this world, our money and material possessions, are of relatively little value here on earth.</a:t>
            </a:r>
          </a:p>
          <a:p>
            <a:r>
              <a:rPr lang="en-US" baseline="0" dirty="0" smtClean="0"/>
              <a:t>And when we consider that people are spiritual beings who will spend an eternity either in God’s presence or separated from God’s presence, while the things of this earth will all pass away, then we see the things of earth have no eternal value and can’t even be compared to the value of people.</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like parables</a:t>
            </a:r>
            <a:r>
              <a:rPr lang="en-US" baseline="0" dirty="0" smtClean="0"/>
              <a:t> in Luke 15</a:t>
            </a:r>
          </a:p>
          <a:p>
            <a:r>
              <a:rPr lang="en-US" baseline="0" dirty="0" smtClean="0"/>
              <a:t>Bad example making a good point</a:t>
            </a:r>
          </a:p>
          <a:p>
            <a:r>
              <a:rPr lang="en-US" baseline="0" dirty="0" smtClean="0"/>
              <a:t>Parable: Bad guy gets fired</a:t>
            </a:r>
          </a:p>
          <a:p>
            <a:r>
              <a:rPr lang="en-US" baseline="0" dirty="0" smtClean="0"/>
              <a:t>The account (ledger) is the deliverable the master requires</a:t>
            </a:r>
          </a:p>
          <a:p>
            <a:r>
              <a:rPr lang="en-US" baseline="0" dirty="0" smtClean="0"/>
              <a:t>He doesn’t even know how much they owe! What does he do? While he’s making his ledger, he changes the invoices.</a:t>
            </a:r>
          </a:p>
          <a:p>
            <a:r>
              <a:rPr lang="en-US" baseline="0" dirty="0" smtClean="0"/>
              <a:t>Make friends for yourselves = make disciples</a:t>
            </a:r>
          </a:p>
          <a:p>
            <a:r>
              <a:rPr lang="en-US" baseline="0" dirty="0" smtClean="0"/>
              <a:t>Unrighteous wealth = worldly wealth, see </a:t>
            </a:r>
            <a:r>
              <a:rPr lang="en-US" baseline="0" dirty="0" err="1" smtClean="0"/>
              <a:t>vs</a:t>
            </a:r>
            <a:r>
              <a:rPr lang="en-US" baseline="0" dirty="0" smtClean="0"/>
              <a:t> 11 Jesus wants us to be faithful with this worldly wealth</a:t>
            </a:r>
          </a:p>
          <a:p>
            <a:r>
              <a:rPr lang="en-US" baseline="0" dirty="0" smtClean="0"/>
              <a:t>It fails = runs out</a:t>
            </a:r>
          </a:p>
          <a:p>
            <a:endParaRPr lang="en-US" baseline="0" dirty="0" smtClean="0"/>
          </a:p>
          <a:p>
            <a:r>
              <a:rPr lang="en-US" baseline="0" dirty="0" smtClean="0"/>
              <a:t>Use your resources</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dirty="0">
              <a:solidFill>
                <a:srgbClr val="FFFFFF"/>
              </a:solidFill>
            </a:endParaRP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8CFA630-13BB-46C4-BD44-B2C5F9B66074}" type="datetimeFigureOut">
              <a:rPr lang="en-US" smtClean="0"/>
              <a:pPr/>
              <a:t>1/29/21</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E2D6E312-96DA-644D-A21B-702AB44D10F1}" type="datetimeFigureOut">
              <a:rPr lang="en-US" smtClean="0"/>
              <a:pPr/>
              <a:t>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6E312-96DA-644D-A21B-702AB44D10F1}"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E2D6E312-96DA-644D-A21B-702AB44D10F1}" type="datetimeFigureOut">
              <a:rPr lang="en-US" smtClean="0"/>
              <a:pPr/>
              <a:t>1/29/21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E2D6E312-96DA-644D-A21B-702AB44D10F1}" type="datetimeFigureOut">
              <a:rPr lang="en-US" smtClean="0"/>
              <a:pPr/>
              <a:t>1/29/21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E2D6E312-96DA-644D-A21B-702AB44D10F1}" type="datetimeFigureOut">
              <a:rPr lang="en-US" smtClean="0"/>
              <a:pPr/>
              <a:t>1/29/21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FA630-13BB-46C4-BD44-B2C5F9B66074}" type="datetimeFigureOut">
              <a:rPr lang="en-US" smtClean="0"/>
              <a:pPr/>
              <a:t>1/29/21</a:t>
            </a:fld>
            <a:endParaRPr lang="en-US">
              <a:solidFill>
                <a:schemeClr val="tx2"/>
              </a:solidFill>
            </a:endParaRPr>
          </a:p>
        </p:txBody>
      </p:sp>
      <p:sp>
        <p:nvSpPr>
          <p:cNvPr id="5" name="Footer Placeholder 4"/>
          <p:cNvSpPr>
            <a:spLocks noGrp="1"/>
          </p:cNvSpPr>
          <p:nvPr>
            <p:ph type="ftr" sz="quarter" idx="11"/>
          </p:nvPr>
        </p:nvSpPr>
        <p:spPr/>
        <p:txBody>
          <a:bodyPr/>
          <a:lstStyle/>
          <a:p>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2D6E312-96DA-644D-A21B-702AB44D10F1}"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2D6E312-96DA-644D-A21B-702AB44D10F1}" type="datetimeFigureOut">
              <a:rPr lang="en-US" smtClean="0"/>
              <a:pPr/>
              <a:t>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D33E3-40B2-844F-BF52-A5CEC0A4E7BC}"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2D6E312-96DA-644D-A21B-702AB44D10F1}"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2D6E312-96DA-644D-A21B-702AB44D10F1}"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2D6E312-96DA-644D-A21B-702AB44D10F1}"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D6E312-96DA-644D-A21B-702AB44D10F1}" type="datetimeFigureOut">
              <a:rPr lang="en-US" smtClean="0"/>
              <a:pPr/>
              <a:t>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E2D6E312-96DA-644D-A21B-702AB44D10F1}" type="datetimeFigureOut">
              <a:rPr lang="en-US" smtClean="0"/>
              <a:pPr/>
              <a:t>1/29/21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882D33E3-40B2-844F-BF52-A5CEC0A4E7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Valuable</a:t>
            </a:r>
            <a:endParaRPr lang="en-US" dirty="0"/>
          </a:p>
        </p:txBody>
      </p:sp>
      <p:sp>
        <p:nvSpPr>
          <p:cNvPr id="3" name="Subtitle 2"/>
          <p:cNvSpPr>
            <a:spLocks noGrp="1"/>
          </p:cNvSpPr>
          <p:nvPr>
            <p:ph type="body" idx="1"/>
          </p:nvPr>
        </p:nvSpPr>
        <p:spPr/>
        <p:txBody>
          <a:bodyPr/>
          <a:lstStyle/>
          <a:p>
            <a:r>
              <a:rPr lang="en-US" dirty="0" smtClean="0"/>
              <a:t>Luke 16:1-9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Valuable</a:t>
            </a:r>
            <a:endParaRPr lang="en-US" dirty="0"/>
          </a:p>
        </p:txBody>
      </p:sp>
      <p:sp>
        <p:nvSpPr>
          <p:cNvPr id="3" name="Content Placeholder 2"/>
          <p:cNvSpPr>
            <a:spLocks noGrp="1"/>
          </p:cNvSpPr>
          <p:nvPr>
            <p:ph sz="half" idx="1"/>
          </p:nvPr>
        </p:nvSpPr>
        <p:spPr/>
        <p:txBody>
          <a:bodyPr/>
          <a:lstStyle/>
          <a:p>
            <a:r>
              <a:rPr lang="en-US" dirty="0" smtClean="0"/>
              <a:t>Lost Coin (Luke 15) 9/10</a:t>
            </a:r>
            <a:endParaRPr lang="en-US" dirty="0"/>
          </a:p>
        </p:txBody>
      </p:sp>
      <p:graphicFrame>
        <p:nvGraphicFramePr>
          <p:cNvPr id="5" name="Content Placeholder 4"/>
          <p:cNvGraphicFramePr>
            <a:graphicFrameLocks noGrp="1"/>
          </p:cNvGraphicFramePr>
          <p:nvPr>
            <p:ph sz="half" idx="13"/>
          </p:nvPr>
        </p:nvGraphicFramePr>
        <p:xfrm>
          <a:off x="779463" y="2687066"/>
          <a:ext cx="7585075" cy="33628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Valuable</a:t>
            </a:r>
            <a:endParaRPr lang="en-US" dirty="0"/>
          </a:p>
        </p:txBody>
      </p:sp>
      <p:sp>
        <p:nvSpPr>
          <p:cNvPr id="3" name="Content Placeholder 2"/>
          <p:cNvSpPr>
            <a:spLocks noGrp="1"/>
          </p:cNvSpPr>
          <p:nvPr>
            <p:ph sz="half" idx="1"/>
          </p:nvPr>
        </p:nvSpPr>
        <p:spPr>
          <a:xfrm>
            <a:off x="779462" y="1828800"/>
            <a:ext cx="7585076" cy="3287667"/>
          </a:xfrm>
        </p:spPr>
        <p:txBody>
          <a:bodyPr>
            <a:normAutofit/>
          </a:bodyPr>
          <a:lstStyle/>
          <a:p>
            <a:pPr algn="ctr">
              <a:buNone/>
            </a:pPr>
            <a:r>
              <a:rPr lang="en-US" sz="6000" i="1" dirty="0" err="1" smtClean="0"/>
              <a:t>x</a:t>
            </a:r>
            <a:r>
              <a:rPr lang="en-US" sz="6000" dirty="0" smtClean="0"/>
              <a:t> – 1 = </a:t>
            </a:r>
            <a:r>
              <a:rPr lang="en-US" sz="6000" dirty="0" smtClean="0">
                <a:latin typeface="Wingdings" charset="2"/>
                <a:cs typeface="Wingdings" charset="2"/>
              </a:rPr>
              <a:t>K</a:t>
            </a:r>
          </a:p>
          <a:p>
            <a:pPr algn="ctr">
              <a:buNone/>
            </a:pPr>
            <a:r>
              <a:rPr lang="en-US" sz="6000" i="1" dirty="0" err="1" smtClean="0"/>
              <a:t>x</a:t>
            </a:r>
            <a:r>
              <a:rPr lang="en-US" sz="6000" dirty="0" smtClean="0"/>
              <a:t> = </a:t>
            </a:r>
            <a:r>
              <a:rPr lang="en-US" sz="6000" dirty="0" smtClean="0">
                <a:latin typeface="Wingdings" charset="2"/>
                <a:cs typeface="Wingdings" charset="2"/>
              </a:rPr>
              <a:t>J</a:t>
            </a:r>
            <a:endParaRPr lang="en-US" sz="6000" dirty="0" smtClean="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People Are Valuable</a:t>
            </a:r>
            <a:endParaRPr lang="en-US" dirty="0"/>
          </a:p>
        </p:txBody>
      </p:sp>
      <p:sp>
        <p:nvSpPr>
          <p:cNvPr id="6" name="Content Placeholder 5"/>
          <p:cNvSpPr>
            <a:spLocks noGrp="1"/>
          </p:cNvSpPr>
          <p:nvPr>
            <p:ph idx="1"/>
          </p:nvPr>
        </p:nvSpPr>
        <p:spPr>
          <a:xfrm>
            <a:off x="779463" y="3312820"/>
            <a:ext cx="7583487" cy="2724909"/>
          </a:xfrm>
        </p:spPr>
        <p:txBody>
          <a:bodyPr>
            <a:normAutofit/>
          </a:bodyPr>
          <a:lstStyle/>
          <a:p>
            <a:pPr algn="ctr">
              <a:buNone/>
            </a:pPr>
            <a:r>
              <a:rPr lang="en-US" sz="6000" dirty="0" smtClean="0">
                <a:solidFill>
                  <a:srgbClr val="FFFF00"/>
                </a:solidFill>
                <a:latin typeface="Avenir Book"/>
                <a:cs typeface="Avenir Book"/>
              </a:rPr>
              <a:t>people &gt; </a:t>
            </a:r>
            <a:r>
              <a:rPr lang="en-US" sz="6000" dirty="0" smtClean="0">
                <a:solidFill>
                  <a:srgbClr val="FFFF00"/>
                </a:solidFill>
                <a:latin typeface="Avenir Book"/>
                <a:cs typeface="Avenir Book"/>
              </a:rPr>
              <a:t>things</a:t>
            </a:r>
          </a:p>
          <a:p>
            <a:pPr algn="ctr">
              <a:buNone/>
            </a:pPr>
            <a:r>
              <a:rPr lang="en-US" sz="6000" dirty="0" smtClean="0">
                <a:solidFill>
                  <a:srgbClr val="FFFF00"/>
                </a:solidFill>
                <a:latin typeface="Avenir Book"/>
                <a:cs typeface="Avenir Book"/>
              </a:rPr>
              <a:t>things = 0 (eternally)</a:t>
            </a:r>
            <a:endParaRPr lang="en-US" sz="6000" dirty="0" smtClean="0">
              <a:solidFill>
                <a:srgbClr val="FFFF00"/>
              </a:solidFill>
              <a:latin typeface="Avenir Book"/>
              <a:cs typeface="Avenir 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a:t>
            </a:r>
            <a:r>
              <a:rPr lang="en-US" dirty="0" smtClean="0"/>
              <a:t> to Jesus, the one who says you’re worth dying for.</a:t>
            </a:r>
            <a:endParaRPr lang="en-US" dirty="0"/>
          </a:p>
        </p:txBody>
      </p:sp>
      <p:sp>
        <p:nvSpPr>
          <p:cNvPr id="3" name="Content Placeholder 2"/>
          <p:cNvSpPr>
            <a:spLocks noGrp="1"/>
          </p:cNvSpPr>
          <p:nvPr>
            <p:ph idx="1"/>
          </p:nvPr>
        </p:nvSpPr>
        <p:spPr/>
        <p:txBody>
          <a:bodyPr/>
          <a:lstStyle/>
          <a:p>
            <a:r>
              <a:rPr lang="en-US" dirty="0" smtClean="0"/>
              <a:t>A prayer of surrender: “God have mercy on me, a sinner.  Jesus, I believe that you died on the cross to save me from my sins and rose back to life on the third day.  I surrender control of my whole life over to you.”</a:t>
            </a:r>
          </a:p>
          <a:p>
            <a:r>
              <a:rPr lang="en-US" dirty="0" smtClean="0"/>
              <a:t>“if you confess with your mouth that Jesus is Lord and believe in your heart that God raised him from the dead, you will be saved” (Romans 10:9)</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People Are Valuable</a:t>
            </a:r>
            <a:endParaRPr lang="en-US" dirty="0"/>
          </a:p>
        </p:txBody>
      </p:sp>
      <p:sp>
        <p:nvSpPr>
          <p:cNvPr id="6" name="Content Placeholder 5"/>
          <p:cNvSpPr>
            <a:spLocks noGrp="1"/>
          </p:cNvSpPr>
          <p:nvPr>
            <p:ph idx="1"/>
          </p:nvPr>
        </p:nvSpPr>
        <p:spPr>
          <a:xfrm>
            <a:off x="779463" y="3312820"/>
            <a:ext cx="7583487" cy="2724909"/>
          </a:xfrm>
        </p:spPr>
        <p:txBody>
          <a:bodyPr>
            <a:normAutofit/>
          </a:bodyPr>
          <a:lstStyle/>
          <a:p>
            <a:pPr algn="ctr">
              <a:buNone/>
            </a:pPr>
            <a:r>
              <a:rPr lang="en-US" sz="5400" dirty="0" smtClean="0">
                <a:solidFill>
                  <a:srgbClr val="FFFF00"/>
                </a:solidFill>
                <a:latin typeface="Avenir Book"/>
                <a:cs typeface="Avenir Book"/>
              </a:rPr>
              <a:t>P</a:t>
            </a:r>
            <a:r>
              <a:rPr lang="en-US" sz="5400" dirty="0" smtClean="0">
                <a:solidFill>
                  <a:srgbClr val="FFFF00"/>
                </a:solidFill>
                <a:latin typeface="Avenir Book"/>
                <a:cs typeface="Avenir Book"/>
              </a:rPr>
              <a:t>eople are more important than things.</a:t>
            </a:r>
            <a:endParaRPr lang="en-US" sz="5400" dirty="0" smtClean="0">
              <a:solidFill>
                <a:srgbClr val="FFFF00"/>
              </a:solidFill>
              <a:latin typeface="Avenir Book"/>
              <a:cs typeface="Avenir 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16:1-9</a:t>
            </a:r>
            <a:endParaRPr lang="en-US" dirty="0"/>
          </a:p>
        </p:txBody>
      </p:sp>
      <p:sp>
        <p:nvSpPr>
          <p:cNvPr id="3" name="Content Placeholder 2"/>
          <p:cNvSpPr>
            <a:spLocks noGrp="1"/>
          </p:cNvSpPr>
          <p:nvPr>
            <p:ph idx="1"/>
          </p:nvPr>
        </p:nvSpPr>
        <p:spPr>
          <a:xfrm>
            <a:off x="349745" y="1425388"/>
            <a:ext cx="8265035" cy="5432612"/>
          </a:xfrm>
        </p:spPr>
        <p:txBody>
          <a:bodyPr>
            <a:normAutofit fontScale="92500" lnSpcReduction="20000"/>
          </a:bodyPr>
          <a:lstStyle/>
          <a:p>
            <a:r>
              <a:rPr lang="en-US" dirty="0" smtClean="0"/>
              <a:t>1 He also said to the disciples, “There was a rich man who had a manager, and charges were brought to him that this man was wasting his possessions. 2 And he called him and said to him, ‘What is this that I hear about you? Turn in the account of your management, for you can no longer be manager.’ 3 And the manager said to himself, ‘What shall I do, since my master is taking the management away from me? I am not strong enough to dig, and I am ashamed to beg. 4 I have decided what to do, so that when I am removed from management, people may receive me into their houses.’ 5 So, summoning his master’s debtors one by one, he said to the first, ‘How much do you owe my master?’ 6 He said, ‘A hundred measures of oil.’ He said to him, ‘Take your bill, and sit down quickly and write fifty.’ 7 Then he said to another, ‘And how much do you owe?’ He said, ‘A hundred measures of wheat.’ He said to him, ‘Take your bill, and write eighty.’ 8 The master commended the dishonest manager for his shrewdness. </a:t>
            </a:r>
          </a:p>
          <a:p>
            <a:r>
              <a:rPr lang="en-US" dirty="0" smtClean="0"/>
              <a:t>For the sons of this world are more shrewd in dealing with their own generation than the sons of light. 9 And I tell you, make friends for yourselves by means of unrighteous wealth, so that when it fails they may receive you into the eternal dwellings.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Application: Saying Good-bye, Generous Heart Attitude</a:t>
            </a:r>
            <a:endParaRPr lang="en-US" sz="4400" dirty="0"/>
          </a:p>
        </p:txBody>
      </p:sp>
      <p:pic>
        <p:nvPicPr>
          <p:cNvPr id="4" name="Picture 3" descr="IMG_8641.JPG"/>
          <p:cNvPicPr>
            <a:picLocks noChangeAspect="1"/>
          </p:cNvPicPr>
          <p:nvPr/>
        </p:nvPicPr>
        <p:blipFill>
          <a:blip r:embed="rId2"/>
          <a:stretch>
            <a:fillRect/>
          </a:stretch>
        </p:blipFill>
        <p:spPr>
          <a:xfrm>
            <a:off x="0" y="1923142"/>
            <a:ext cx="4245429" cy="4245429"/>
          </a:xfrm>
          <a:prstGeom prst="rect">
            <a:avLst/>
          </a:prstGeom>
        </p:spPr>
      </p:pic>
      <p:pic>
        <p:nvPicPr>
          <p:cNvPr id="5" name="Picture 4" descr="IMG_8638.JPG"/>
          <p:cNvPicPr>
            <a:picLocks noChangeAspect="1"/>
          </p:cNvPicPr>
          <p:nvPr/>
        </p:nvPicPr>
        <p:blipFill>
          <a:blip r:embed="rId3"/>
          <a:stretch>
            <a:fillRect/>
          </a:stretch>
        </p:blipFill>
        <p:spPr>
          <a:xfrm>
            <a:off x="4916722" y="1923142"/>
            <a:ext cx="4245429" cy="424542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Applications of Luke 16:9</a:t>
            </a:r>
            <a:endParaRPr lang="en-US" dirty="0"/>
          </a:p>
        </p:txBody>
      </p:sp>
      <p:sp>
        <p:nvSpPr>
          <p:cNvPr id="3" name="Content Placeholder 2"/>
          <p:cNvSpPr>
            <a:spLocks noGrp="1"/>
          </p:cNvSpPr>
          <p:nvPr>
            <p:ph idx="1"/>
          </p:nvPr>
        </p:nvSpPr>
        <p:spPr/>
        <p:txBody>
          <a:bodyPr/>
          <a:lstStyle/>
          <a:p>
            <a:r>
              <a:rPr lang="en-US" dirty="0" smtClean="0"/>
              <a:t>Donating to disaster relief</a:t>
            </a:r>
          </a:p>
          <a:p>
            <a:r>
              <a:rPr lang="en-US" dirty="0" smtClean="0"/>
              <a:t>Giving to your church back home</a:t>
            </a:r>
          </a:p>
          <a:p>
            <a:r>
              <a:rPr lang="en-US" dirty="0" smtClean="0"/>
              <a:t>Xiamen International Christian Fellowship gives to partners who affirm the value of human beings</a:t>
            </a:r>
          </a:p>
          <a:p>
            <a:r>
              <a:rPr lang="en-US" dirty="0" smtClean="0"/>
              <a:t>Starting a business with a commitment to run it on biblical principles</a:t>
            </a:r>
          </a:p>
          <a:p>
            <a:r>
              <a:rPr lang="en-US" dirty="0" smtClean="0"/>
              <a:t>Personal impact – loving our neighbors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impact – loving our neighbors</a:t>
            </a:r>
            <a:endParaRPr lang="en-US" dirty="0"/>
          </a:p>
        </p:txBody>
      </p:sp>
      <p:sp>
        <p:nvSpPr>
          <p:cNvPr id="3" name="Content Placeholder 2"/>
          <p:cNvSpPr>
            <a:spLocks noGrp="1"/>
          </p:cNvSpPr>
          <p:nvPr>
            <p:ph idx="1"/>
          </p:nvPr>
        </p:nvSpPr>
        <p:spPr>
          <a:xfrm>
            <a:off x="779463" y="1828799"/>
            <a:ext cx="7583487" cy="4557583"/>
          </a:xfrm>
        </p:spPr>
        <p:txBody>
          <a:bodyPr/>
          <a:lstStyle/>
          <a:p>
            <a:r>
              <a:rPr lang="en-US" dirty="0" err="1" smtClean="0"/>
              <a:t>PG’s</a:t>
            </a:r>
            <a:r>
              <a:rPr lang="en-US" dirty="0" smtClean="0"/>
              <a:t> Neighbors</a:t>
            </a:r>
          </a:p>
          <a:p>
            <a:r>
              <a:rPr lang="en-US" dirty="0" smtClean="0"/>
              <a:t>“I took him to the clinic, and I paid for his medical bills”</a:t>
            </a:r>
          </a:p>
          <a:p>
            <a:r>
              <a:rPr lang="en-US" dirty="0" smtClean="0"/>
              <a:t>“I took [his son] to the clinic, and I paid for his medical bills”</a:t>
            </a:r>
          </a:p>
          <a:p>
            <a:r>
              <a:rPr lang="en-US" dirty="0" smtClean="0"/>
              <a:t>Neighbor’s wife could not afford to bring her father’s remains back to be buried.  “No worries, I will help, so that you can bring your dad here, and you can bury him.”</a:t>
            </a:r>
          </a:p>
          <a:p>
            <a:r>
              <a:rPr lang="en-US" dirty="0" smtClean="0"/>
              <a:t>Open door for sharing eternal truth unto salvation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90727"/>
          </a:xfrm>
        </p:spPr>
        <p:txBody>
          <a:bodyPr/>
          <a:lstStyle/>
          <a:p>
            <a:r>
              <a:rPr lang="en-US" dirty="0" smtClean="0"/>
              <a:t>The Gospel Of Luke</a:t>
            </a:r>
            <a:endParaRPr lang="en-US" dirty="0"/>
          </a:p>
        </p:txBody>
      </p:sp>
      <p:pic>
        <p:nvPicPr>
          <p:cNvPr id="5" name="Picture 4" descr="Screen Shot 2021-01-21 at 7.50.27 PM.png"/>
          <p:cNvPicPr>
            <a:picLocks noChangeAspect="1"/>
          </p:cNvPicPr>
          <p:nvPr/>
        </p:nvPicPr>
        <p:blipFill>
          <a:blip r:embed="rId3"/>
          <a:stretch>
            <a:fillRect/>
          </a:stretch>
        </p:blipFill>
        <p:spPr>
          <a:xfrm rot="1166067">
            <a:off x="914400" y="1632856"/>
            <a:ext cx="4279641" cy="4680857"/>
          </a:xfrm>
          <a:prstGeom prst="rect">
            <a:avLst/>
          </a:prstGeom>
        </p:spPr>
      </p:pic>
      <p:pic>
        <p:nvPicPr>
          <p:cNvPr id="6" name="Picture 5" descr="Screen Shot 2021-01-21 at 7.52.05 PM.png"/>
          <p:cNvPicPr>
            <a:picLocks noChangeAspect="1"/>
          </p:cNvPicPr>
          <p:nvPr/>
        </p:nvPicPr>
        <p:blipFill>
          <a:blip r:embed="rId4"/>
          <a:stretch>
            <a:fillRect/>
          </a:stretch>
        </p:blipFill>
        <p:spPr>
          <a:xfrm rot="21414224">
            <a:off x="3710784" y="1632856"/>
            <a:ext cx="5107551" cy="5149850"/>
          </a:xfrm>
          <a:prstGeom prst="rect">
            <a:avLst/>
          </a:prstGeom>
        </p:spPr>
      </p:pic>
      <p:pic>
        <p:nvPicPr>
          <p:cNvPr id="7" name="Picture 6" descr="Screen Shot 2021-01-21 at 7.53.53 PM.png"/>
          <p:cNvPicPr>
            <a:picLocks noChangeAspect="1"/>
          </p:cNvPicPr>
          <p:nvPr/>
        </p:nvPicPr>
        <p:blipFill>
          <a:blip r:embed="rId5"/>
          <a:stretch>
            <a:fillRect/>
          </a:stretch>
        </p:blipFill>
        <p:spPr>
          <a:xfrm rot="373639">
            <a:off x="2871028" y="1563913"/>
            <a:ext cx="5107551" cy="3866850"/>
          </a:xfrm>
          <a:prstGeom prst="rect">
            <a:avLst/>
          </a:prstGeom>
        </p:spPr>
      </p:pic>
      <p:pic>
        <p:nvPicPr>
          <p:cNvPr id="8" name="Picture 7" descr="Screen Shot 2021-01-21 at 7.53.04 PM.png"/>
          <p:cNvPicPr>
            <a:picLocks noChangeAspect="1"/>
          </p:cNvPicPr>
          <p:nvPr/>
        </p:nvPicPr>
        <p:blipFill>
          <a:blip r:embed="rId6"/>
          <a:stretch>
            <a:fillRect/>
          </a:stretch>
        </p:blipFill>
        <p:spPr>
          <a:xfrm>
            <a:off x="762000" y="4267200"/>
            <a:ext cx="2540000" cy="2590800"/>
          </a:xfrm>
          <a:prstGeom prst="rect">
            <a:avLst/>
          </a:prstGeom>
        </p:spPr>
      </p:pic>
      <p:sp>
        <p:nvSpPr>
          <p:cNvPr id="9" name="TextBox 8"/>
          <p:cNvSpPr txBox="1"/>
          <p:nvPr/>
        </p:nvSpPr>
        <p:spPr>
          <a:xfrm>
            <a:off x="1594960" y="2599453"/>
            <a:ext cx="2162822" cy="461665"/>
          </a:xfrm>
          <a:prstGeom prst="rect">
            <a:avLst/>
          </a:prstGeom>
          <a:solidFill>
            <a:schemeClr val="bg2">
              <a:alpha val="76000"/>
            </a:schemeClr>
          </a:solidFill>
        </p:spPr>
        <p:txBody>
          <a:bodyPr wrap="none" rtlCol="0">
            <a:spAutoFit/>
          </a:bodyPr>
          <a:lstStyle/>
          <a:p>
            <a:r>
              <a:rPr lang="en-US" sz="2400" b="1" dirty="0" smtClean="0"/>
              <a:t>COMPASSION</a:t>
            </a:r>
            <a:endParaRPr lang="en-US" sz="2400" b="1" dirty="0"/>
          </a:p>
        </p:txBody>
      </p:sp>
      <p:sp>
        <p:nvSpPr>
          <p:cNvPr id="10" name="TextBox 9"/>
          <p:cNvSpPr txBox="1"/>
          <p:nvPr/>
        </p:nvSpPr>
        <p:spPr>
          <a:xfrm>
            <a:off x="5085646" y="3213518"/>
            <a:ext cx="2236009" cy="461665"/>
          </a:xfrm>
          <a:prstGeom prst="rect">
            <a:avLst/>
          </a:prstGeom>
          <a:solidFill>
            <a:schemeClr val="bg2">
              <a:alpha val="76000"/>
            </a:schemeClr>
          </a:solidFill>
        </p:spPr>
        <p:txBody>
          <a:bodyPr wrap="none" rtlCol="0">
            <a:spAutoFit/>
          </a:bodyPr>
          <a:lstStyle/>
          <a:p>
            <a:r>
              <a:rPr lang="en-US" sz="2400" b="1" dirty="0" smtClean="0"/>
              <a:t>FORGIVENESS</a:t>
            </a:r>
            <a:endParaRPr lang="en-US" sz="2400" b="1" dirty="0"/>
          </a:p>
        </p:txBody>
      </p:sp>
      <p:sp>
        <p:nvSpPr>
          <p:cNvPr id="11" name="TextBox 10"/>
          <p:cNvSpPr txBox="1"/>
          <p:nvPr/>
        </p:nvSpPr>
        <p:spPr>
          <a:xfrm>
            <a:off x="513549" y="4605216"/>
            <a:ext cx="1394182" cy="461665"/>
          </a:xfrm>
          <a:prstGeom prst="rect">
            <a:avLst/>
          </a:prstGeom>
          <a:solidFill>
            <a:schemeClr val="bg2">
              <a:alpha val="76000"/>
            </a:schemeClr>
          </a:solidFill>
        </p:spPr>
        <p:txBody>
          <a:bodyPr wrap="none" rtlCol="0">
            <a:spAutoFit/>
          </a:bodyPr>
          <a:lstStyle/>
          <a:p>
            <a:r>
              <a:rPr lang="en-US" sz="2400" b="1" dirty="0" smtClean="0"/>
              <a:t>JUSTICE</a:t>
            </a:r>
            <a:endParaRPr lang="en-US" sz="2400" b="1" dirty="0"/>
          </a:p>
        </p:txBody>
      </p:sp>
      <p:sp>
        <p:nvSpPr>
          <p:cNvPr id="12" name="TextBox 11"/>
          <p:cNvSpPr txBox="1"/>
          <p:nvPr/>
        </p:nvSpPr>
        <p:spPr>
          <a:xfrm>
            <a:off x="6790867" y="5234707"/>
            <a:ext cx="2233304" cy="461665"/>
          </a:xfrm>
          <a:prstGeom prst="rect">
            <a:avLst/>
          </a:prstGeom>
          <a:solidFill>
            <a:schemeClr val="bg2">
              <a:alpha val="76000"/>
            </a:schemeClr>
          </a:solidFill>
        </p:spPr>
        <p:txBody>
          <a:bodyPr wrap="none" rtlCol="0">
            <a:spAutoFit/>
          </a:bodyPr>
          <a:lstStyle/>
          <a:p>
            <a:r>
              <a:rPr lang="en-US" sz="2400" b="1" dirty="0" smtClean="0"/>
              <a:t>REDEMPTION</a:t>
            </a:r>
            <a:endParaRPr lang="en-US" sz="2400" b="1" dirty="0"/>
          </a:p>
        </p:txBody>
      </p:sp>
      <p:sp>
        <p:nvSpPr>
          <p:cNvPr id="13" name="TextBox 12"/>
          <p:cNvSpPr txBox="1"/>
          <p:nvPr/>
        </p:nvSpPr>
        <p:spPr>
          <a:xfrm>
            <a:off x="2183995" y="5465539"/>
            <a:ext cx="2108269" cy="461665"/>
          </a:xfrm>
          <a:prstGeom prst="rect">
            <a:avLst/>
          </a:prstGeom>
          <a:solidFill>
            <a:schemeClr val="bg2">
              <a:alpha val="76000"/>
            </a:schemeClr>
          </a:solidFill>
        </p:spPr>
        <p:txBody>
          <a:bodyPr wrap="none" rtlCol="0">
            <a:spAutoFit/>
          </a:bodyPr>
          <a:lstStyle/>
          <a:p>
            <a:r>
              <a:rPr lang="en-US" sz="2400" b="1" dirty="0" smtClean="0"/>
              <a:t>GENEROSITY</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OIP (2).jpeg"/>
          <p:cNvPicPr>
            <a:picLocks noChangeAspect="1"/>
          </p:cNvPicPr>
          <p:nvPr/>
        </p:nvPicPr>
        <p:blipFill>
          <a:blip r:embed="rId3"/>
          <a:stretch>
            <a:fillRect/>
          </a:stretch>
        </p:blipFill>
        <p:spPr>
          <a:xfrm>
            <a:off x="1197504" y="0"/>
            <a:ext cx="6877841" cy="6877841"/>
          </a:xfrm>
          <a:prstGeom prst="rect">
            <a:avLst/>
          </a:prstGeom>
        </p:spPr>
      </p:pic>
      <p:pic>
        <p:nvPicPr>
          <p:cNvPr id="8" name="Picture 7" descr="OIP.jpeg"/>
          <p:cNvPicPr>
            <a:picLocks noChangeAspect="1"/>
          </p:cNvPicPr>
          <p:nvPr/>
        </p:nvPicPr>
        <p:blipFill>
          <a:blip r:embed="rId4"/>
          <a:stretch>
            <a:fillRect/>
          </a:stretch>
        </p:blipFill>
        <p:spPr>
          <a:xfrm>
            <a:off x="0" y="0"/>
            <a:ext cx="4258405" cy="2838937"/>
          </a:xfrm>
          <a:prstGeom prst="rect">
            <a:avLst/>
          </a:prstGeom>
        </p:spPr>
      </p:pic>
      <p:pic>
        <p:nvPicPr>
          <p:cNvPr id="9" name="Picture 8" descr="GettyImages-1078852134.jpg"/>
          <p:cNvPicPr>
            <a:picLocks noChangeAspect="1"/>
          </p:cNvPicPr>
          <p:nvPr/>
        </p:nvPicPr>
        <p:blipFill>
          <a:blip r:embed="rId5"/>
          <a:stretch>
            <a:fillRect/>
          </a:stretch>
        </p:blipFill>
        <p:spPr>
          <a:xfrm>
            <a:off x="4885594" y="0"/>
            <a:ext cx="4258406" cy="2838937"/>
          </a:xfrm>
          <a:prstGeom prst="rect">
            <a:avLst/>
          </a:prstGeom>
        </p:spPr>
      </p:pic>
      <p:pic>
        <p:nvPicPr>
          <p:cNvPr id="10" name="Picture 9" descr="R622e7782797d2c811313f5019b1a1c5c.jpeg"/>
          <p:cNvPicPr>
            <a:picLocks noChangeAspect="1"/>
          </p:cNvPicPr>
          <p:nvPr/>
        </p:nvPicPr>
        <p:blipFill>
          <a:blip r:embed="rId6"/>
          <a:stretch>
            <a:fillRect/>
          </a:stretch>
        </p:blipFill>
        <p:spPr>
          <a:xfrm>
            <a:off x="4885594" y="3816280"/>
            <a:ext cx="4258406" cy="3041719"/>
          </a:xfrm>
          <a:prstGeom prst="rect">
            <a:avLst/>
          </a:prstGeom>
        </p:spPr>
      </p:pic>
      <p:pic>
        <p:nvPicPr>
          <p:cNvPr id="11" name="Picture 10" descr="OIP (1).jpeg"/>
          <p:cNvPicPr>
            <a:picLocks noChangeAspect="1"/>
          </p:cNvPicPr>
          <p:nvPr/>
        </p:nvPicPr>
        <p:blipFill>
          <a:blip r:embed="rId7"/>
          <a:stretch>
            <a:fillRect/>
          </a:stretch>
        </p:blipFill>
        <p:spPr>
          <a:xfrm>
            <a:off x="0" y="3816279"/>
            <a:ext cx="4592342" cy="3061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normAutofit/>
          </a:bodyPr>
          <a:lstStyle/>
          <a:p>
            <a:pPr>
              <a:buNone/>
            </a:pPr>
            <a:r>
              <a:rPr lang="en-US" sz="4400" dirty="0" smtClean="0"/>
              <a:t>“Ideas have consequences.  Bad ideas have victims.”</a:t>
            </a:r>
            <a:endParaRPr 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75256" y="533400"/>
            <a:ext cx="4476750" cy="957370"/>
          </a:xfrm>
        </p:spPr>
        <p:txBody>
          <a:bodyPr/>
          <a:lstStyle/>
          <a:p>
            <a:r>
              <a:rPr lang="en-US" dirty="0" smtClean="0"/>
              <a:t>COVID-19</a:t>
            </a:r>
            <a:endParaRPr lang="en-US" dirty="0"/>
          </a:p>
        </p:txBody>
      </p:sp>
      <p:sp>
        <p:nvSpPr>
          <p:cNvPr id="3" name="Content Placeholder 2"/>
          <p:cNvSpPr>
            <a:spLocks noGrp="1"/>
          </p:cNvSpPr>
          <p:nvPr>
            <p:ph type="body" sz="half" idx="2"/>
          </p:nvPr>
        </p:nvSpPr>
        <p:spPr>
          <a:xfrm>
            <a:off x="4475180" y="1828800"/>
            <a:ext cx="4474539" cy="3810000"/>
          </a:xfrm>
        </p:spPr>
        <p:txBody>
          <a:bodyPr>
            <a:normAutofit/>
          </a:bodyPr>
          <a:lstStyle/>
          <a:p>
            <a:r>
              <a:rPr lang="en-US" sz="3200" dirty="0" smtClean="0"/>
              <a:t>2,191,489 Deaths</a:t>
            </a:r>
          </a:p>
          <a:p>
            <a:r>
              <a:rPr lang="en-US" sz="3200" dirty="0" smtClean="0"/>
              <a:t>1 : 5000</a:t>
            </a:r>
            <a:endParaRPr lang="en-US" sz="3200" dirty="0"/>
          </a:p>
        </p:txBody>
      </p:sp>
      <p:pic>
        <p:nvPicPr>
          <p:cNvPr id="14" name="Picture 13" descr="corona-virus.jpg"/>
          <p:cNvPicPr>
            <a:picLocks noChangeAspect="1"/>
          </p:cNvPicPr>
          <p:nvPr/>
        </p:nvPicPr>
        <p:blipFill>
          <a:blip r:embed="rId3"/>
          <a:stretch>
            <a:fillRect/>
          </a:stretch>
        </p:blipFill>
        <p:spPr>
          <a:xfrm rot="5400000">
            <a:off x="-1500188" y="1500187"/>
            <a:ext cx="6858000" cy="38576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People Are Valuable</a:t>
            </a:r>
            <a:endParaRPr lang="en-US" dirty="0"/>
          </a:p>
        </p:txBody>
      </p:sp>
      <p:sp>
        <p:nvSpPr>
          <p:cNvPr id="6" name="Content Placeholder 5"/>
          <p:cNvSpPr>
            <a:spLocks noGrp="1"/>
          </p:cNvSpPr>
          <p:nvPr>
            <p:ph idx="1"/>
          </p:nvPr>
        </p:nvSpPr>
        <p:spPr/>
        <p:txBody>
          <a:bodyPr>
            <a:normAutofit/>
          </a:bodyPr>
          <a:lstStyle/>
          <a:p>
            <a:r>
              <a:rPr lang="en-US" sz="9600" dirty="0" smtClean="0"/>
              <a:t>Why?</a:t>
            </a:r>
            <a:endParaRPr 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Valuable</a:t>
            </a:r>
            <a:endParaRPr lang="en-US" dirty="0"/>
          </a:p>
        </p:txBody>
      </p:sp>
      <p:sp>
        <p:nvSpPr>
          <p:cNvPr id="3" name="Content Placeholder 2"/>
          <p:cNvSpPr>
            <a:spLocks noGrp="1"/>
          </p:cNvSpPr>
          <p:nvPr>
            <p:ph idx="1"/>
          </p:nvPr>
        </p:nvSpPr>
        <p:spPr/>
        <p:txBody>
          <a:bodyPr/>
          <a:lstStyle/>
          <a:p>
            <a:r>
              <a:rPr lang="en-US" dirty="0" smtClean="0"/>
              <a:t>“So God created man in his own image, in the image of God he created him; male and female he created them.” (Genesis 1:27)</a:t>
            </a:r>
          </a:p>
          <a:p>
            <a:r>
              <a:rPr lang="en-US" dirty="0" smtClean="0"/>
              <a:t>“And God saw everything that he had made, and behold, it was very good.” (Genesis 1:31)</a:t>
            </a:r>
          </a:p>
          <a:p>
            <a:r>
              <a:rPr lang="en-US" dirty="0" smtClean="0"/>
              <a:t>“Are not five sparrows sold for two pennies? And not one of them is forgotten before God. Why, even the hairs of your head are all numbered. Fear not; you are of more value than many sparrows.” (Luke 12:6-7)</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Valuable</a:t>
            </a:r>
            <a:endParaRPr lang="en-US" dirty="0"/>
          </a:p>
        </p:txBody>
      </p:sp>
      <p:sp>
        <p:nvSpPr>
          <p:cNvPr id="3" name="Content Placeholder 2"/>
          <p:cNvSpPr>
            <a:spLocks noGrp="1"/>
          </p:cNvSpPr>
          <p:nvPr>
            <p:ph idx="1"/>
          </p:nvPr>
        </p:nvSpPr>
        <p:spPr/>
        <p:txBody>
          <a:bodyPr/>
          <a:lstStyle/>
          <a:p>
            <a:r>
              <a:rPr lang="en-US" dirty="0" smtClean="0"/>
              <a:t>Rich people (Luke 5:27-32, Luke 18:18-22, Luke 19:1-10)</a:t>
            </a:r>
          </a:p>
          <a:p>
            <a:r>
              <a:rPr lang="en-US" dirty="0" smtClean="0"/>
              <a:t>Poor people (Luke 9:10-17, Luke 18:41)</a:t>
            </a:r>
          </a:p>
          <a:p>
            <a:r>
              <a:rPr lang="en-US" dirty="0" smtClean="0"/>
              <a:t>Children (Luke 18:18)</a:t>
            </a:r>
          </a:p>
          <a:p>
            <a:r>
              <a:rPr lang="en-US" dirty="0" smtClean="0"/>
              <a:t>The elderly (Luke 7:13)</a:t>
            </a:r>
          </a:p>
          <a:p>
            <a:r>
              <a:rPr lang="en-US" dirty="0" smtClean="0"/>
              <a:t>Men (Luke 6:12-16)</a:t>
            </a:r>
          </a:p>
          <a:p>
            <a:r>
              <a:rPr lang="en-US" dirty="0" smtClean="0"/>
              <a:t>Women (Luke 8:2, Luke 23:28-31)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Valuable</a:t>
            </a:r>
            <a:endParaRPr lang="en-US" dirty="0"/>
          </a:p>
        </p:txBody>
      </p:sp>
      <p:sp>
        <p:nvSpPr>
          <p:cNvPr id="3" name="Content Placeholder 2"/>
          <p:cNvSpPr>
            <a:spLocks noGrp="1"/>
          </p:cNvSpPr>
          <p:nvPr>
            <p:ph idx="1"/>
          </p:nvPr>
        </p:nvSpPr>
        <p:spPr/>
        <p:txBody>
          <a:bodyPr/>
          <a:lstStyle/>
          <a:p>
            <a:r>
              <a:rPr lang="en-US" dirty="0" smtClean="0"/>
              <a:t>Low status (Luke 5:1-11)</a:t>
            </a:r>
          </a:p>
          <a:p>
            <a:r>
              <a:rPr lang="en-US" dirty="0" smtClean="0"/>
              <a:t>High status (Luke 8:41)</a:t>
            </a:r>
          </a:p>
          <a:p>
            <a:r>
              <a:rPr lang="en-US" dirty="0" smtClean="0"/>
              <a:t>Religious rulers (Luke 14:1-6)</a:t>
            </a:r>
          </a:p>
          <a:p>
            <a:r>
              <a:rPr lang="en-US" dirty="0" smtClean="0"/>
              <a:t>Criminals (Luke 23:42-43)</a:t>
            </a:r>
          </a:p>
          <a:p>
            <a:r>
              <a:rPr lang="en-US" dirty="0" smtClean="0"/>
              <a:t>Diseased (Luke 5:12-16)</a:t>
            </a:r>
          </a:p>
          <a:p>
            <a:r>
              <a:rPr lang="en-US" dirty="0" smtClean="0"/>
              <a:t>Demon possessed (Luke 6:18, Luke 8:26-39)</a:t>
            </a:r>
          </a:p>
          <a:p>
            <a:r>
              <a:rPr lang="en-US" dirty="0" smtClean="0"/>
              <a:t>Dead people (Luke 7:14-15, Luke 8:49-56)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Valuable</a:t>
            </a:r>
            <a:endParaRPr lang="en-US" dirty="0"/>
          </a:p>
        </p:txBody>
      </p:sp>
      <p:graphicFrame>
        <p:nvGraphicFramePr>
          <p:cNvPr id="6" name="Content Placeholder 5"/>
          <p:cNvGraphicFramePr>
            <a:graphicFrameLocks noGrp="1"/>
          </p:cNvGraphicFramePr>
          <p:nvPr>
            <p:ph sz="half" idx="1"/>
          </p:nvPr>
        </p:nvGraphicFramePr>
        <p:xfrm>
          <a:off x="777875" y="1828800"/>
          <a:ext cx="7585075" cy="3324476"/>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sz="half" idx="13"/>
          </p:nvPr>
        </p:nvSpPr>
        <p:spPr>
          <a:xfrm>
            <a:off x="779462" y="5153276"/>
            <a:ext cx="7585076" cy="895939"/>
          </a:xfrm>
        </p:spPr>
        <p:txBody>
          <a:bodyPr/>
          <a:lstStyle/>
          <a:p>
            <a:r>
              <a:rPr lang="en-US" dirty="0" smtClean="0"/>
              <a:t>Lost Sheep (Luke 15) 99/100</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1767</TotalTime>
  <Words>1531</Words>
  <Application>Microsoft Macintosh PowerPoint</Application>
  <PresentationFormat>On-screen Show (4:3)</PresentationFormat>
  <Paragraphs>107</Paragraphs>
  <Slides>19</Slides>
  <Notes>10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Revolution</vt:lpstr>
      <vt:lpstr>People Are Valuable</vt:lpstr>
      <vt:lpstr>Slide 2</vt:lpstr>
      <vt:lpstr>Slide 3</vt:lpstr>
      <vt:lpstr>COVID-19</vt:lpstr>
      <vt:lpstr>People Are Valuable</vt:lpstr>
      <vt:lpstr>People Are Valuable</vt:lpstr>
      <vt:lpstr>People Are Valuable</vt:lpstr>
      <vt:lpstr>People Are Valuable</vt:lpstr>
      <vt:lpstr>People Are Valuable</vt:lpstr>
      <vt:lpstr>People Are Valuable</vt:lpstr>
      <vt:lpstr>People Are Valuable</vt:lpstr>
      <vt:lpstr>People Are Valuable</vt:lpstr>
      <vt:lpstr>Come to Jesus, the one who says you’re worth dying for.</vt:lpstr>
      <vt:lpstr>People Are Valuable</vt:lpstr>
      <vt:lpstr>Luke 16:1-9</vt:lpstr>
      <vt:lpstr>Application: Saying Good-bye, Generous Heart Attitude</vt:lpstr>
      <vt:lpstr>Infinite Applications of Luke 16:9</vt:lpstr>
      <vt:lpstr>Personal impact – loving our neighbors</vt:lpstr>
      <vt:lpstr>The Gospel Of Luke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20</cp:revision>
  <dcterms:created xsi:type="dcterms:W3CDTF">2021-01-29T14:12:50Z</dcterms:created>
  <dcterms:modified xsi:type="dcterms:W3CDTF">2021-01-29T14:28:09Z</dcterms:modified>
</cp:coreProperties>
</file>