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6"/>
  </p:notesMasterIdLst>
  <p:sldIdLst>
    <p:sldId id="316" r:id="rId3"/>
    <p:sldId id="318" r:id="rId4"/>
    <p:sldId id="317" r:id="rId5"/>
    <p:sldId id="306" r:id="rId6"/>
    <p:sldId id="305" r:id="rId7"/>
    <p:sldId id="310" r:id="rId8"/>
    <p:sldId id="307" r:id="rId9"/>
    <p:sldId id="312" r:id="rId10"/>
    <p:sldId id="308" r:id="rId11"/>
    <p:sldId id="309" r:id="rId12"/>
    <p:sldId id="319" r:id="rId13"/>
    <p:sldId id="293" r:id="rId14"/>
    <p:sldId id="284" r:id="rId15"/>
    <p:sldId id="289" r:id="rId16"/>
    <p:sldId id="322" r:id="rId17"/>
    <p:sldId id="321" r:id="rId18"/>
    <p:sldId id="262" r:id="rId19"/>
    <p:sldId id="266" r:id="rId20"/>
    <p:sldId id="267" r:id="rId21"/>
    <p:sldId id="271" r:id="rId22"/>
    <p:sldId id="314" r:id="rId23"/>
    <p:sldId id="320" r:id="rId24"/>
    <p:sldId id="28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E7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1" d="100"/>
          <a:sy n="81" d="100"/>
        </p:scale>
        <p:origin x="120"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DE9765-FB29-4410-81DB-77D7702EAB20}" type="datetimeFigureOut">
              <a:rPr lang="en-US" smtClean="0"/>
              <a:t>2/18/2021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974DED-5498-4011-9579-DAF62D0C670C}" type="slidenum">
              <a:rPr lang="en-US" smtClean="0"/>
              <a:t>‹#›</a:t>
            </a:fld>
            <a:endParaRPr lang="en-US"/>
          </a:p>
        </p:txBody>
      </p:sp>
    </p:spTree>
    <p:extLst>
      <p:ext uri="{BB962C8B-B14F-4D97-AF65-F5344CB8AC3E}">
        <p14:creationId xmlns:p14="http://schemas.microsoft.com/office/powerpoint/2010/main" val="1420868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dirty="0"/>
              <a:t>This</a:t>
            </a:r>
            <a:r>
              <a:rPr lang="en-US" baseline="0" dirty="0"/>
              <a:t> is the corollary to a passage in Luke Ben will show later…</a:t>
            </a:r>
          </a:p>
          <a:p>
            <a:endParaRPr lang="en-US" baseline="0" dirty="0"/>
          </a:p>
          <a:p>
            <a:r>
              <a:rPr lang="en-US" baseline="0" dirty="0"/>
              <a:t>The next foundational truth I want to discuss is found in this passage: Read this passage</a:t>
            </a:r>
          </a:p>
          <a:p>
            <a:endParaRPr lang="en-US" baseline="0" dirty="0"/>
          </a:p>
          <a:p>
            <a:r>
              <a:rPr lang="en-US" baseline="0" dirty="0"/>
              <a:t>So basically there are two opposing masters Jesus seems particularly concerned with:</a:t>
            </a:r>
          </a:p>
          <a:p>
            <a:endParaRPr lang="en-US" baseline="0" dirty="0"/>
          </a:p>
          <a:p>
            <a:r>
              <a:rPr lang="en-US" baseline="0" dirty="0"/>
              <a:t>Next slide</a:t>
            </a:r>
            <a:endParaRPr lang="en-US" dirty="0"/>
          </a:p>
        </p:txBody>
      </p:sp>
      <p:sp>
        <p:nvSpPr>
          <p:cNvPr id="4" name="Slide Number Placeholder 3"/>
          <p:cNvSpPr>
            <a:spLocks noGrp="1"/>
          </p:cNvSpPr>
          <p:nvPr>
            <p:ph type="sldNum" sz="quarter" idx="10"/>
          </p:nvPr>
        </p:nvSpPr>
        <p:spPr/>
        <p:txBody>
          <a:bodyPr/>
          <a:lstStyle/>
          <a:p>
            <a:fld id="{6CF3F606-F515-614D-85EA-CAE897E999DD}" type="slidenum">
              <a:rPr lang="en-US" smtClean="0"/>
              <a:pPr/>
              <a:t>4</a:t>
            </a:fld>
            <a:endParaRPr lang="en-US"/>
          </a:p>
        </p:txBody>
      </p:sp>
    </p:spTree>
    <p:extLst>
      <p:ext uri="{BB962C8B-B14F-4D97-AF65-F5344CB8AC3E}">
        <p14:creationId xmlns:p14="http://schemas.microsoft.com/office/powerpoint/2010/main" val="1797930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dirty="0"/>
              <a:t>This</a:t>
            </a:r>
            <a:r>
              <a:rPr lang="en-US" baseline="0" dirty="0"/>
              <a:t> is the corollary to a passage in Luke Ben will show later…</a:t>
            </a:r>
          </a:p>
          <a:p>
            <a:endParaRPr lang="en-US" baseline="0" dirty="0"/>
          </a:p>
          <a:p>
            <a:r>
              <a:rPr lang="en-US" baseline="0" dirty="0"/>
              <a:t>The next foundational truth I want to discuss is found in this passage: Read this passage</a:t>
            </a:r>
          </a:p>
          <a:p>
            <a:endParaRPr lang="en-US" baseline="0" dirty="0"/>
          </a:p>
          <a:p>
            <a:r>
              <a:rPr lang="en-US" baseline="0" dirty="0"/>
              <a:t>So basically there are two opposing masters Jesus seems particularly concerned with:</a:t>
            </a:r>
          </a:p>
          <a:p>
            <a:endParaRPr lang="en-US" baseline="0" dirty="0"/>
          </a:p>
          <a:p>
            <a:r>
              <a:rPr lang="en-US" baseline="0" dirty="0"/>
              <a:t>Next slide</a:t>
            </a:r>
            <a:endParaRPr lang="en-US" dirty="0"/>
          </a:p>
        </p:txBody>
      </p:sp>
      <p:sp>
        <p:nvSpPr>
          <p:cNvPr id="4" name="Slide Number Placeholder 3"/>
          <p:cNvSpPr>
            <a:spLocks noGrp="1"/>
          </p:cNvSpPr>
          <p:nvPr>
            <p:ph type="sldNum" sz="quarter" idx="10"/>
          </p:nvPr>
        </p:nvSpPr>
        <p:spPr/>
        <p:txBody>
          <a:bodyPr/>
          <a:lstStyle/>
          <a:p>
            <a:fld id="{6CF3F606-F515-614D-85EA-CAE897E999DD}"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dirty="0"/>
              <a:t>This</a:t>
            </a:r>
            <a:r>
              <a:rPr lang="en-US" baseline="0" dirty="0"/>
              <a:t> is the corollary to a passage in Luke Ben will show later…</a:t>
            </a:r>
          </a:p>
          <a:p>
            <a:endParaRPr lang="en-US" baseline="0" dirty="0"/>
          </a:p>
          <a:p>
            <a:r>
              <a:rPr lang="en-US" baseline="0" dirty="0"/>
              <a:t>The next foundational truth I want to discuss is found in this passage: Read this passage</a:t>
            </a:r>
          </a:p>
          <a:p>
            <a:endParaRPr lang="en-US" baseline="0" dirty="0"/>
          </a:p>
          <a:p>
            <a:r>
              <a:rPr lang="en-US" baseline="0" dirty="0"/>
              <a:t>So basically there are two opposing masters Jesus seems particularly concerned with:</a:t>
            </a:r>
          </a:p>
          <a:p>
            <a:endParaRPr lang="en-US" baseline="0" dirty="0"/>
          </a:p>
          <a:p>
            <a:r>
              <a:rPr lang="en-US" baseline="0" dirty="0"/>
              <a:t>Next slide</a:t>
            </a:r>
            <a:endParaRPr lang="en-US" dirty="0"/>
          </a:p>
        </p:txBody>
      </p:sp>
      <p:sp>
        <p:nvSpPr>
          <p:cNvPr id="4" name="Slide Number Placeholder 3"/>
          <p:cNvSpPr>
            <a:spLocks noGrp="1"/>
          </p:cNvSpPr>
          <p:nvPr>
            <p:ph type="sldNum" sz="quarter" idx="10"/>
          </p:nvPr>
        </p:nvSpPr>
        <p:spPr/>
        <p:txBody>
          <a:bodyPr/>
          <a:lstStyle/>
          <a:p>
            <a:fld id="{6CF3F606-F515-614D-85EA-CAE897E999DD}" type="slidenum">
              <a:rPr lang="en-US" smtClean="0"/>
              <a:pPr/>
              <a:t>7</a:t>
            </a:fld>
            <a:endParaRPr lang="en-US"/>
          </a:p>
        </p:txBody>
      </p:sp>
    </p:spTree>
    <p:extLst>
      <p:ext uri="{BB962C8B-B14F-4D97-AF65-F5344CB8AC3E}">
        <p14:creationId xmlns:p14="http://schemas.microsoft.com/office/powerpoint/2010/main" val="2427218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dirty="0"/>
              <a:t>This</a:t>
            </a:r>
            <a:r>
              <a:rPr lang="en-US" baseline="0" dirty="0"/>
              <a:t> is the corollary to a passage in Luke Ben will show later…</a:t>
            </a:r>
          </a:p>
          <a:p>
            <a:endParaRPr lang="en-US" baseline="0" dirty="0"/>
          </a:p>
          <a:p>
            <a:r>
              <a:rPr lang="en-US" baseline="0" dirty="0"/>
              <a:t>The next foundational truth I want to discuss is found in this passage: Read this passage</a:t>
            </a:r>
          </a:p>
          <a:p>
            <a:endParaRPr lang="en-US" baseline="0" dirty="0"/>
          </a:p>
          <a:p>
            <a:r>
              <a:rPr lang="en-US" baseline="0" dirty="0"/>
              <a:t>So basically there are two opposing masters Jesus seems particularly concerned with:</a:t>
            </a:r>
          </a:p>
          <a:p>
            <a:endParaRPr lang="en-US" baseline="0" dirty="0"/>
          </a:p>
          <a:p>
            <a:r>
              <a:rPr lang="en-US" baseline="0" dirty="0"/>
              <a:t>Next slide</a:t>
            </a:r>
            <a:endParaRPr lang="en-US" dirty="0"/>
          </a:p>
        </p:txBody>
      </p:sp>
      <p:sp>
        <p:nvSpPr>
          <p:cNvPr id="4" name="Slide Number Placeholder 3"/>
          <p:cNvSpPr>
            <a:spLocks noGrp="1"/>
          </p:cNvSpPr>
          <p:nvPr>
            <p:ph type="sldNum" sz="quarter" idx="10"/>
          </p:nvPr>
        </p:nvSpPr>
        <p:spPr/>
        <p:txBody>
          <a:bodyPr/>
          <a:lstStyle/>
          <a:p>
            <a:fld id="{6CF3F606-F515-614D-85EA-CAE897E999DD}" type="slidenum">
              <a:rPr lang="en-US" smtClean="0"/>
              <a:pPr/>
              <a:t>8</a:t>
            </a:fld>
            <a:endParaRPr lang="en-US"/>
          </a:p>
        </p:txBody>
      </p:sp>
    </p:spTree>
    <p:extLst>
      <p:ext uri="{BB962C8B-B14F-4D97-AF65-F5344CB8AC3E}">
        <p14:creationId xmlns:p14="http://schemas.microsoft.com/office/powerpoint/2010/main" val="1057176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dirty="0"/>
              <a:t>This</a:t>
            </a:r>
            <a:r>
              <a:rPr lang="en-US" baseline="0" dirty="0"/>
              <a:t> is the corollary to a passage in Luke Ben will show later…</a:t>
            </a:r>
          </a:p>
          <a:p>
            <a:endParaRPr lang="en-US" baseline="0" dirty="0"/>
          </a:p>
          <a:p>
            <a:r>
              <a:rPr lang="en-US" baseline="0" dirty="0"/>
              <a:t>The next foundational truth I want to discuss is found in this passage: Read this passage</a:t>
            </a:r>
          </a:p>
          <a:p>
            <a:endParaRPr lang="en-US" baseline="0" dirty="0"/>
          </a:p>
          <a:p>
            <a:r>
              <a:rPr lang="en-US" baseline="0" dirty="0"/>
              <a:t>So basically there are two opposing masters Jesus seems particularly concerned with:</a:t>
            </a:r>
          </a:p>
          <a:p>
            <a:endParaRPr lang="en-US" baseline="0" dirty="0"/>
          </a:p>
          <a:p>
            <a:r>
              <a:rPr lang="en-US" baseline="0" dirty="0"/>
              <a:t>Next slide</a:t>
            </a:r>
            <a:endParaRPr lang="en-US" dirty="0"/>
          </a:p>
        </p:txBody>
      </p:sp>
      <p:sp>
        <p:nvSpPr>
          <p:cNvPr id="4" name="Slide Number Placeholder 3"/>
          <p:cNvSpPr>
            <a:spLocks noGrp="1"/>
          </p:cNvSpPr>
          <p:nvPr>
            <p:ph type="sldNum" sz="quarter" idx="10"/>
          </p:nvPr>
        </p:nvSpPr>
        <p:spPr/>
        <p:txBody>
          <a:bodyPr/>
          <a:lstStyle/>
          <a:p>
            <a:fld id="{6CF3F606-F515-614D-85EA-CAE897E999DD}" type="slidenum">
              <a:rPr lang="en-US" smtClean="0"/>
              <a:pPr/>
              <a:t>9</a:t>
            </a:fld>
            <a:endParaRPr lang="en-US"/>
          </a:p>
        </p:txBody>
      </p:sp>
    </p:spTree>
    <p:extLst>
      <p:ext uri="{BB962C8B-B14F-4D97-AF65-F5344CB8AC3E}">
        <p14:creationId xmlns:p14="http://schemas.microsoft.com/office/powerpoint/2010/main" val="1999091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dirty="0"/>
              <a:t>This</a:t>
            </a:r>
            <a:r>
              <a:rPr lang="en-US" baseline="0" dirty="0"/>
              <a:t> is the corollary to a passage in Luke Ben will show later…</a:t>
            </a:r>
          </a:p>
          <a:p>
            <a:endParaRPr lang="en-US" baseline="0" dirty="0"/>
          </a:p>
          <a:p>
            <a:r>
              <a:rPr lang="en-US" baseline="0" dirty="0"/>
              <a:t>The next foundational truth I want to discuss is found in this passage: Read this passage</a:t>
            </a:r>
          </a:p>
          <a:p>
            <a:endParaRPr lang="en-US" baseline="0" dirty="0"/>
          </a:p>
          <a:p>
            <a:r>
              <a:rPr lang="en-US" baseline="0" dirty="0"/>
              <a:t>So basically there are two opposing masters Jesus seems particularly concerned with:</a:t>
            </a:r>
          </a:p>
          <a:p>
            <a:endParaRPr lang="en-US" baseline="0" dirty="0"/>
          </a:p>
          <a:p>
            <a:r>
              <a:rPr lang="en-US" baseline="0" dirty="0"/>
              <a:t>Next slide</a:t>
            </a:r>
            <a:endParaRPr lang="en-US" dirty="0"/>
          </a:p>
        </p:txBody>
      </p:sp>
      <p:sp>
        <p:nvSpPr>
          <p:cNvPr id="4" name="Slide Number Placeholder 3"/>
          <p:cNvSpPr>
            <a:spLocks noGrp="1"/>
          </p:cNvSpPr>
          <p:nvPr>
            <p:ph type="sldNum" sz="quarter" idx="10"/>
          </p:nvPr>
        </p:nvSpPr>
        <p:spPr/>
        <p:txBody>
          <a:bodyPr/>
          <a:lstStyle/>
          <a:p>
            <a:fld id="{6CF3F606-F515-614D-85EA-CAE897E999DD}" type="slidenum">
              <a:rPr lang="en-US" smtClean="0"/>
              <a:pPr/>
              <a:t>10</a:t>
            </a:fld>
            <a:endParaRPr lang="en-US"/>
          </a:p>
        </p:txBody>
      </p:sp>
    </p:spTree>
    <p:extLst>
      <p:ext uri="{BB962C8B-B14F-4D97-AF65-F5344CB8AC3E}">
        <p14:creationId xmlns:p14="http://schemas.microsoft.com/office/powerpoint/2010/main" val="3276227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BC2643B-9054-438D-8395-6D771058EC47}"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3C3CA8-BA38-4894-A4B4-BF4AFB2CFAF7}" type="slidenum">
              <a:rPr lang="en-US" smtClean="0"/>
              <a:t>‹#›</a:t>
            </a:fld>
            <a:endParaRPr lang="en-US"/>
          </a:p>
        </p:txBody>
      </p:sp>
    </p:spTree>
    <p:extLst>
      <p:ext uri="{BB962C8B-B14F-4D97-AF65-F5344CB8AC3E}">
        <p14:creationId xmlns:p14="http://schemas.microsoft.com/office/powerpoint/2010/main" val="2524274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C2643B-9054-438D-8395-6D771058EC47}"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3C3CA8-BA38-4894-A4B4-BF4AFB2CFAF7}" type="slidenum">
              <a:rPr lang="en-US" smtClean="0"/>
              <a:t>‹#›</a:t>
            </a:fld>
            <a:endParaRPr lang="en-US"/>
          </a:p>
        </p:txBody>
      </p:sp>
    </p:spTree>
    <p:extLst>
      <p:ext uri="{BB962C8B-B14F-4D97-AF65-F5344CB8AC3E}">
        <p14:creationId xmlns:p14="http://schemas.microsoft.com/office/powerpoint/2010/main" val="1332769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C2643B-9054-438D-8395-6D771058EC47}"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3C3CA8-BA38-4894-A4B4-BF4AFB2CFAF7}" type="slidenum">
              <a:rPr lang="en-US" smtClean="0"/>
              <a:t>‹#›</a:t>
            </a:fld>
            <a:endParaRPr lang="en-US"/>
          </a:p>
        </p:txBody>
      </p:sp>
    </p:spTree>
    <p:extLst>
      <p:ext uri="{BB962C8B-B14F-4D97-AF65-F5344CB8AC3E}">
        <p14:creationId xmlns:p14="http://schemas.microsoft.com/office/powerpoint/2010/main" val="1836865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43666B0-6A44-47E8-90D6-C45DBF38A67A}" type="datetimeFigureOut">
              <a:rPr lang="en-US" smtClean="0"/>
              <a:t>2/18/2021</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6A704A13-975C-40B5-98C7-1ADCC3055072}"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35870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3666B0-6A44-47E8-90D6-C45DBF38A67A}"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704A13-975C-40B5-98C7-1ADCC3055072}" type="slidenum">
              <a:rPr lang="en-US" smtClean="0"/>
              <a:t>‹#›</a:t>
            </a:fld>
            <a:endParaRPr lang="en-US"/>
          </a:p>
        </p:txBody>
      </p:sp>
    </p:spTree>
    <p:extLst>
      <p:ext uri="{BB962C8B-B14F-4D97-AF65-F5344CB8AC3E}">
        <p14:creationId xmlns:p14="http://schemas.microsoft.com/office/powerpoint/2010/main" val="1618544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3666B0-6A44-47E8-90D6-C45DBF38A67A}"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704A13-975C-40B5-98C7-1ADCC3055072}"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69546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43666B0-6A44-47E8-90D6-C45DBF38A67A}" type="datetimeFigureOut">
              <a:rPr lang="en-US" smtClean="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704A13-975C-40B5-98C7-1ADCC3055072}" type="slidenum">
              <a:rPr lang="en-US" smtClean="0"/>
              <a:t>‹#›</a:t>
            </a:fld>
            <a:endParaRPr lang="en-US"/>
          </a:p>
        </p:txBody>
      </p:sp>
    </p:spTree>
    <p:extLst>
      <p:ext uri="{BB962C8B-B14F-4D97-AF65-F5344CB8AC3E}">
        <p14:creationId xmlns:p14="http://schemas.microsoft.com/office/powerpoint/2010/main" val="2203663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43666B0-6A44-47E8-90D6-C45DBF38A67A}" type="datetimeFigureOut">
              <a:rPr lang="en-US" smtClean="0"/>
              <a:t>2/18/2021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704A13-975C-40B5-98C7-1ADCC3055072}" type="slidenum">
              <a:rPr lang="en-US" smtClean="0"/>
              <a:t>‹#›</a:t>
            </a:fld>
            <a:endParaRPr lang="en-US"/>
          </a:p>
        </p:txBody>
      </p:sp>
    </p:spTree>
    <p:extLst>
      <p:ext uri="{BB962C8B-B14F-4D97-AF65-F5344CB8AC3E}">
        <p14:creationId xmlns:p14="http://schemas.microsoft.com/office/powerpoint/2010/main" val="758223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43666B0-6A44-47E8-90D6-C45DBF38A67A}" type="datetimeFigureOut">
              <a:rPr lang="en-US" smtClean="0"/>
              <a:t>2/18/2021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704A13-975C-40B5-98C7-1ADCC3055072}" type="slidenum">
              <a:rPr lang="en-US" smtClean="0"/>
              <a:t>‹#›</a:t>
            </a:fld>
            <a:endParaRPr lang="en-US"/>
          </a:p>
        </p:txBody>
      </p:sp>
    </p:spTree>
    <p:extLst>
      <p:ext uri="{BB962C8B-B14F-4D97-AF65-F5344CB8AC3E}">
        <p14:creationId xmlns:p14="http://schemas.microsoft.com/office/powerpoint/2010/main" val="1589608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3666B0-6A44-47E8-90D6-C45DBF38A67A}" type="datetimeFigureOut">
              <a:rPr lang="en-US" smtClean="0"/>
              <a:t>2/18/2021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704A13-975C-40B5-98C7-1ADCC3055072}" type="slidenum">
              <a:rPr lang="en-US" smtClean="0"/>
              <a:t>‹#›</a:t>
            </a:fld>
            <a:endParaRPr lang="en-US"/>
          </a:p>
        </p:txBody>
      </p:sp>
    </p:spTree>
    <p:extLst>
      <p:ext uri="{BB962C8B-B14F-4D97-AF65-F5344CB8AC3E}">
        <p14:creationId xmlns:p14="http://schemas.microsoft.com/office/powerpoint/2010/main" val="32299618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3666B0-6A44-47E8-90D6-C45DBF38A67A}" type="datetimeFigureOut">
              <a:rPr lang="en-US" smtClean="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704A13-975C-40B5-98C7-1ADCC3055072}"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27282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C2643B-9054-438D-8395-6D771058EC47}"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3C3CA8-BA38-4894-A4B4-BF4AFB2CFAF7}" type="slidenum">
              <a:rPr lang="en-US" smtClean="0"/>
              <a:t>‹#›</a:t>
            </a:fld>
            <a:endParaRPr lang="en-US"/>
          </a:p>
        </p:txBody>
      </p:sp>
    </p:spTree>
    <p:extLst>
      <p:ext uri="{BB962C8B-B14F-4D97-AF65-F5344CB8AC3E}">
        <p14:creationId xmlns:p14="http://schemas.microsoft.com/office/powerpoint/2010/main" val="18509605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743666B0-6A44-47E8-90D6-C45DBF38A67A}" type="datetimeFigureOut">
              <a:rPr lang="en-US" smtClean="0"/>
              <a:t>2/18/2021</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6A704A13-975C-40B5-98C7-1ADCC3055072}"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786040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3666B0-6A44-47E8-90D6-C45DBF38A67A}"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704A13-975C-40B5-98C7-1ADCC3055072}" type="slidenum">
              <a:rPr lang="en-US" smtClean="0"/>
              <a:t>‹#›</a:t>
            </a:fld>
            <a:endParaRPr lang="en-US"/>
          </a:p>
        </p:txBody>
      </p:sp>
    </p:spTree>
    <p:extLst>
      <p:ext uri="{BB962C8B-B14F-4D97-AF65-F5344CB8AC3E}">
        <p14:creationId xmlns:p14="http://schemas.microsoft.com/office/powerpoint/2010/main" val="23547802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3666B0-6A44-47E8-90D6-C45DBF38A67A}"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704A13-975C-40B5-98C7-1ADCC3055072}"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3644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C2643B-9054-438D-8395-6D771058EC47}"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3C3CA8-BA38-4894-A4B4-BF4AFB2CFAF7}" type="slidenum">
              <a:rPr lang="en-US" smtClean="0"/>
              <a:t>‹#›</a:t>
            </a:fld>
            <a:endParaRPr lang="en-US"/>
          </a:p>
        </p:txBody>
      </p:sp>
    </p:spTree>
    <p:extLst>
      <p:ext uri="{BB962C8B-B14F-4D97-AF65-F5344CB8AC3E}">
        <p14:creationId xmlns:p14="http://schemas.microsoft.com/office/powerpoint/2010/main" val="1385422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C2643B-9054-438D-8395-6D771058EC47}" type="datetimeFigureOut">
              <a:rPr lang="en-US" smtClean="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3C3CA8-BA38-4894-A4B4-BF4AFB2CFAF7}" type="slidenum">
              <a:rPr lang="en-US" smtClean="0"/>
              <a:t>‹#›</a:t>
            </a:fld>
            <a:endParaRPr lang="en-US"/>
          </a:p>
        </p:txBody>
      </p:sp>
    </p:spTree>
    <p:extLst>
      <p:ext uri="{BB962C8B-B14F-4D97-AF65-F5344CB8AC3E}">
        <p14:creationId xmlns:p14="http://schemas.microsoft.com/office/powerpoint/2010/main" val="1243155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C2643B-9054-438D-8395-6D771058EC47}" type="datetimeFigureOut">
              <a:rPr lang="en-US" smtClean="0"/>
              <a:t>2/18/2021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3C3CA8-BA38-4894-A4B4-BF4AFB2CFAF7}" type="slidenum">
              <a:rPr lang="en-US" smtClean="0"/>
              <a:t>‹#›</a:t>
            </a:fld>
            <a:endParaRPr lang="en-US"/>
          </a:p>
        </p:txBody>
      </p:sp>
    </p:spTree>
    <p:extLst>
      <p:ext uri="{BB962C8B-B14F-4D97-AF65-F5344CB8AC3E}">
        <p14:creationId xmlns:p14="http://schemas.microsoft.com/office/powerpoint/2010/main" val="2238409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C2643B-9054-438D-8395-6D771058EC47}" type="datetimeFigureOut">
              <a:rPr lang="en-US" smtClean="0"/>
              <a:t>2/18/2021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3C3CA8-BA38-4894-A4B4-BF4AFB2CFAF7}" type="slidenum">
              <a:rPr lang="en-US" smtClean="0"/>
              <a:t>‹#›</a:t>
            </a:fld>
            <a:endParaRPr lang="en-US"/>
          </a:p>
        </p:txBody>
      </p:sp>
    </p:spTree>
    <p:extLst>
      <p:ext uri="{BB962C8B-B14F-4D97-AF65-F5344CB8AC3E}">
        <p14:creationId xmlns:p14="http://schemas.microsoft.com/office/powerpoint/2010/main" val="2219239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2643B-9054-438D-8395-6D771058EC47}" type="datetimeFigureOut">
              <a:rPr lang="en-US" smtClean="0"/>
              <a:t>2/18/2021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3C3CA8-BA38-4894-A4B4-BF4AFB2CFAF7}" type="slidenum">
              <a:rPr lang="en-US" smtClean="0"/>
              <a:t>‹#›</a:t>
            </a:fld>
            <a:endParaRPr lang="en-US"/>
          </a:p>
        </p:txBody>
      </p:sp>
    </p:spTree>
    <p:extLst>
      <p:ext uri="{BB962C8B-B14F-4D97-AF65-F5344CB8AC3E}">
        <p14:creationId xmlns:p14="http://schemas.microsoft.com/office/powerpoint/2010/main" val="2140672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C2643B-9054-438D-8395-6D771058EC47}" type="datetimeFigureOut">
              <a:rPr lang="en-US" smtClean="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3C3CA8-BA38-4894-A4B4-BF4AFB2CFAF7}" type="slidenum">
              <a:rPr lang="en-US" smtClean="0"/>
              <a:t>‹#›</a:t>
            </a:fld>
            <a:endParaRPr lang="en-US"/>
          </a:p>
        </p:txBody>
      </p:sp>
    </p:spTree>
    <p:extLst>
      <p:ext uri="{BB962C8B-B14F-4D97-AF65-F5344CB8AC3E}">
        <p14:creationId xmlns:p14="http://schemas.microsoft.com/office/powerpoint/2010/main" val="2949554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C2643B-9054-438D-8395-6D771058EC47}" type="datetimeFigureOut">
              <a:rPr lang="en-US" smtClean="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3C3CA8-BA38-4894-A4B4-BF4AFB2CFAF7}" type="slidenum">
              <a:rPr lang="en-US" smtClean="0"/>
              <a:t>‹#›</a:t>
            </a:fld>
            <a:endParaRPr lang="en-US"/>
          </a:p>
        </p:txBody>
      </p:sp>
    </p:spTree>
    <p:extLst>
      <p:ext uri="{BB962C8B-B14F-4D97-AF65-F5344CB8AC3E}">
        <p14:creationId xmlns:p14="http://schemas.microsoft.com/office/powerpoint/2010/main" val="1106590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C2643B-9054-438D-8395-6D771058EC47}" type="datetimeFigureOut">
              <a:rPr lang="en-US" smtClean="0"/>
              <a:t>2/18/2021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3C3CA8-BA38-4894-A4B4-BF4AFB2CFAF7}" type="slidenum">
              <a:rPr lang="en-US" smtClean="0"/>
              <a:t>‹#›</a:t>
            </a:fld>
            <a:endParaRPr lang="en-US"/>
          </a:p>
        </p:txBody>
      </p:sp>
    </p:spTree>
    <p:extLst>
      <p:ext uri="{BB962C8B-B14F-4D97-AF65-F5344CB8AC3E}">
        <p14:creationId xmlns:p14="http://schemas.microsoft.com/office/powerpoint/2010/main" val="532155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cstate="print">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743666B0-6A44-47E8-90D6-C45DBF38A67A}" type="datetimeFigureOut">
              <a:rPr lang="en-US" smtClean="0"/>
              <a:t>2/18/2021</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A704A13-975C-40B5-98C7-1ADCC3055072}"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90363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jpeg"/><Relationship Id="rId7"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3.png"/><Relationship Id="rId5" Type="http://schemas.openxmlformats.org/officeDocument/2006/relationships/image" Target="../media/image18.png"/><Relationship Id="rId10" Type="http://schemas.openxmlformats.org/officeDocument/2006/relationships/image" Target="../media/image22.jpeg"/><Relationship Id="rId4" Type="http://schemas.openxmlformats.org/officeDocument/2006/relationships/image" Target="../media/image17.png"/><Relationship Id="rId9"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02BC86-AEDA-4811-B453-08C4A9DF54B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243997FA-BFC5-4D6E-A03D-62B97329681C}"/>
              </a:ext>
            </a:extLst>
          </p:cNvPr>
          <p:cNvSpPr txBox="1"/>
          <p:nvPr/>
        </p:nvSpPr>
        <p:spPr>
          <a:xfrm>
            <a:off x="11092795" y="6410131"/>
            <a:ext cx="884729"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Week II</a:t>
            </a:r>
          </a:p>
        </p:txBody>
      </p:sp>
    </p:spTree>
    <p:extLst>
      <p:ext uri="{BB962C8B-B14F-4D97-AF65-F5344CB8AC3E}">
        <p14:creationId xmlns:p14="http://schemas.microsoft.com/office/powerpoint/2010/main" val="3142407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6082" y="270589"/>
            <a:ext cx="10874478" cy="5632311"/>
          </a:xfrm>
          <a:prstGeom prst="rect">
            <a:avLst/>
          </a:prstGeom>
          <a:noFill/>
        </p:spPr>
        <p:txBody>
          <a:bodyPr wrap="square" rtlCol="0">
            <a:spAutoFit/>
          </a:bodyPr>
          <a:lstStyle/>
          <a:p>
            <a:r>
              <a:rPr lang="en-US" sz="1200" dirty="0"/>
              <a:t>24</a:t>
            </a:r>
            <a:r>
              <a:rPr lang="en-US" sz="2400" dirty="0"/>
              <a:t> “Then the man who had received one bag of gold came. ‘Master,’ he said, ‘I knew that you are a hard man, harvesting where you have not sown and gathering where you have not scattered seed. </a:t>
            </a:r>
            <a:r>
              <a:rPr lang="en-US" sz="1200" dirty="0"/>
              <a:t>25</a:t>
            </a:r>
            <a:r>
              <a:rPr lang="en-US" sz="2400" dirty="0"/>
              <a:t> So I was afraid and went out and hid your gold in the ground. See, here is what belongs to you.’</a:t>
            </a:r>
          </a:p>
          <a:p>
            <a:endParaRPr lang="en-US" sz="2400" dirty="0"/>
          </a:p>
          <a:p>
            <a:r>
              <a:rPr lang="en-US" sz="1200" dirty="0"/>
              <a:t>26</a:t>
            </a:r>
            <a:r>
              <a:rPr lang="en-US" sz="2400" dirty="0"/>
              <a:t> “His master replied, ‘You wicked, lazy servant! So you knew that I harvest where I have not sown and gather where I have not scattered seed? </a:t>
            </a:r>
            <a:r>
              <a:rPr lang="en-US" sz="1200" dirty="0"/>
              <a:t>27</a:t>
            </a:r>
            <a:r>
              <a:rPr lang="en-US" sz="2400" dirty="0"/>
              <a:t> Well then, you should have put my money on deposit with the bankers, so that when I returned I would have received it back with interest.</a:t>
            </a:r>
          </a:p>
          <a:p>
            <a:endParaRPr lang="en-US" sz="2400" dirty="0"/>
          </a:p>
          <a:p>
            <a:r>
              <a:rPr lang="en-US" sz="1200" dirty="0"/>
              <a:t>28</a:t>
            </a:r>
            <a:r>
              <a:rPr lang="en-US" sz="2400" dirty="0"/>
              <a:t> “‘So take the bag of gold from him and give it to the one who has ten bags. </a:t>
            </a:r>
            <a:r>
              <a:rPr lang="en-US" sz="1200" dirty="0"/>
              <a:t>29</a:t>
            </a:r>
            <a:r>
              <a:rPr lang="en-US" sz="2400" dirty="0"/>
              <a:t> For whoever has will be given more, and they will have an abundance. Whoever does not have, even what they have will be taken from them. </a:t>
            </a:r>
            <a:r>
              <a:rPr lang="en-US" sz="1200" dirty="0"/>
              <a:t>30</a:t>
            </a:r>
            <a:r>
              <a:rPr lang="en-US" sz="2400" dirty="0"/>
              <a:t> And throw that worthless servant outside, into the darkness, where there will be weeping and gnashing of teeth.’</a:t>
            </a:r>
          </a:p>
        </p:txBody>
      </p:sp>
    </p:spTree>
    <p:extLst>
      <p:ext uri="{BB962C8B-B14F-4D97-AF65-F5344CB8AC3E}">
        <p14:creationId xmlns:p14="http://schemas.microsoft.com/office/powerpoint/2010/main" val="2795277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3993133-19C9-4AB0-BCAF-21A7EDE5573C}"/>
              </a:ext>
            </a:extLst>
          </p:cNvPr>
          <p:cNvSpPr/>
          <p:nvPr/>
        </p:nvSpPr>
        <p:spPr>
          <a:xfrm>
            <a:off x="363894" y="307910"/>
            <a:ext cx="11569959" cy="5551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4" name="Content Placeholder 2">
            <a:extLst>
              <a:ext uri="{FF2B5EF4-FFF2-40B4-BE49-F238E27FC236}">
                <a16:creationId xmlns:a16="http://schemas.microsoft.com/office/drawing/2014/main" id="{67269F10-6931-4215-8EF2-EBED4D34DB72}"/>
              </a:ext>
            </a:extLst>
          </p:cNvPr>
          <p:cNvSpPr>
            <a:spLocks noGrp="1"/>
          </p:cNvSpPr>
          <p:nvPr>
            <p:ph idx="1"/>
          </p:nvPr>
        </p:nvSpPr>
        <p:spPr>
          <a:xfrm>
            <a:off x="2205523" y="2082576"/>
            <a:ext cx="7886700" cy="3581204"/>
          </a:xfrm>
        </p:spPr>
        <p:txBody>
          <a:bodyPr>
            <a:normAutofit/>
          </a:bodyPr>
          <a:lstStyle/>
          <a:p>
            <a:r>
              <a:rPr lang="en-US" sz="3600" dirty="0"/>
              <a:t>Parable of Talents – Ben</a:t>
            </a:r>
          </a:p>
          <a:p>
            <a:r>
              <a:rPr lang="en-US" sz="3600" dirty="0"/>
              <a:t>Saving &amp; Investing – Joel </a:t>
            </a:r>
          </a:p>
          <a:p>
            <a:r>
              <a:rPr lang="en-US" sz="3600" dirty="0"/>
              <a:t>Budgeting – Ben</a:t>
            </a:r>
          </a:p>
          <a:p>
            <a:r>
              <a:rPr lang="en-US" sz="3600" dirty="0"/>
              <a:t>Closing – Joel </a:t>
            </a:r>
          </a:p>
        </p:txBody>
      </p:sp>
      <p:sp>
        <p:nvSpPr>
          <p:cNvPr id="5" name="Rectangle 4">
            <a:extLst>
              <a:ext uri="{FF2B5EF4-FFF2-40B4-BE49-F238E27FC236}">
                <a16:creationId xmlns:a16="http://schemas.microsoft.com/office/drawing/2014/main" id="{FA8FE655-9613-4853-9136-FD4C1BD062FD}"/>
              </a:ext>
            </a:extLst>
          </p:cNvPr>
          <p:cNvSpPr/>
          <p:nvPr/>
        </p:nvSpPr>
        <p:spPr>
          <a:xfrm>
            <a:off x="0" y="606490"/>
            <a:ext cx="12192000" cy="125030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6" name="Title 1">
            <a:extLst>
              <a:ext uri="{FF2B5EF4-FFF2-40B4-BE49-F238E27FC236}">
                <a16:creationId xmlns:a16="http://schemas.microsoft.com/office/drawing/2014/main" id="{8A9AF10B-35E8-445D-876B-94289BB61C28}"/>
              </a:ext>
            </a:extLst>
          </p:cNvPr>
          <p:cNvSpPr>
            <a:spLocks noGrp="1"/>
          </p:cNvSpPr>
          <p:nvPr>
            <p:ph type="title"/>
          </p:nvPr>
        </p:nvSpPr>
        <p:spPr>
          <a:xfrm>
            <a:off x="2152650" y="998376"/>
            <a:ext cx="7886700" cy="692314"/>
          </a:xfrm>
        </p:spPr>
        <p:txBody>
          <a:bodyPr/>
          <a:lstStyle/>
          <a:p>
            <a:r>
              <a:rPr lang="en-US" b="1" dirty="0">
                <a:solidFill>
                  <a:schemeClr val="bg1"/>
                </a:solidFill>
              </a:rPr>
              <a:t>Outline</a:t>
            </a:r>
          </a:p>
        </p:txBody>
      </p:sp>
      <p:pic>
        <p:nvPicPr>
          <p:cNvPr id="7" name="Picture 6">
            <a:extLst>
              <a:ext uri="{FF2B5EF4-FFF2-40B4-BE49-F238E27FC236}">
                <a16:creationId xmlns:a16="http://schemas.microsoft.com/office/drawing/2014/main" id="{F5F4516C-7B78-4378-AF47-4B14AEC0F17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326212" y="309466"/>
            <a:ext cx="3191069" cy="1864859"/>
          </a:xfrm>
          <a:prstGeom prst="rect">
            <a:avLst/>
          </a:prstGeom>
        </p:spPr>
      </p:pic>
    </p:spTree>
    <p:extLst>
      <p:ext uri="{BB962C8B-B14F-4D97-AF65-F5344CB8AC3E}">
        <p14:creationId xmlns:p14="http://schemas.microsoft.com/office/powerpoint/2010/main" val="3729210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FAA6953-14C8-49DC-BE69-0C268C528EE9}"/>
              </a:ext>
            </a:extLst>
          </p:cNvPr>
          <p:cNvPicPr>
            <a:picLocks noGrp="1" noChangeAspect="1"/>
          </p:cNvPicPr>
          <p:nvPr>
            <p:ph idx="1"/>
          </p:nvPr>
        </p:nvPicPr>
        <p:blipFill>
          <a:blip r:embed="rId2"/>
          <a:stretch>
            <a:fillRect/>
          </a:stretch>
        </p:blipFill>
        <p:spPr>
          <a:xfrm>
            <a:off x="0" y="0"/>
            <a:ext cx="12184031" cy="6092456"/>
          </a:xfrm>
          <a:prstGeom prst="rect">
            <a:avLst/>
          </a:prstGeom>
        </p:spPr>
      </p:pic>
    </p:spTree>
    <p:extLst>
      <p:ext uri="{BB962C8B-B14F-4D97-AF65-F5344CB8AC3E}">
        <p14:creationId xmlns:p14="http://schemas.microsoft.com/office/powerpoint/2010/main" val="2222007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E1AF3C-2060-4B3E-97FD-E0C45C951B64}"/>
              </a:ext>
            </a:extLst>
          </p:cNvPr>
          <p:cNvSpPr>
            <a:spLocks noGrp="1"/>
          </p:cNvSpPr>
          <p:nvPr>
            <p:ph idx="1"/>
          </p:nvPr>
        </p:nvSpPr>
        <p:spPr>
          <a:xfrm>
            <a:off x="0" y="-1"/>
            <a:ext cx="12192000" cy="6305107"/>
          </a:xfrm>
          <a:solidFill>
            <a:schemeClr val="bg1"/>
          </a:solidFill>
        </p:spPr>
        <p:txBody>
          <a:bodyPr>
            <a:normAutofit/>
          </a:bodyPr>
          <a:lstStyle/>
          <a:p>
            <a:pPr marL="0" indent="0" algn="just">
              <a:buNone/>
            </a:pPr>
            <a:r>
              <a:rPr lang="en-US" sz="2400" b="1" dirty="0">
                <a:latin typeface="Times New Roman" panose="02020603050405020304" pitchFamily="18" charset="0"/>
                <a:cs typeface="Times New Roman" panose="02020603050405020304" pitchFamily="18" charset="0"/>
              </a:rPr>
              <a:t>How Should we Manage our Finance?</a:t>
            </a:r>
          </a:p>
          <a:p>
            <a:pPr marL="0" indent="0" algn="just">
              <a:buNone/>
            </a:pPr>
            <a:endParaRPr lang="en-US" sz="1200" b="1" dirty="0">
              <a:latin typeface="Times New Roman" panose="02020603050405020304" pitchFamily="18" charset="0"/>
              <a:cs typeface="Times New Roman" panose="02020603050405020304" pitchFamily="18" charset="0"/>
            </a:endParaRPr>
          </a:p>
          <a:p>
            <a:pPr marL="0" indent="0" algn="just">
              <a:buNone/>
            </a:pPr>
            <a:r>
              <a:rPr lang="en-US" sz="3200" b="1" dirty="0">
                <a:latin typeface="Times New Roman" panose="02020603050405020304" pitchFamily="18" charset="0"/>
                <a:cs typeface="Times New Roman" panose="02020603050405020304" pitchFamily="18" charset="0"/>
              </a:rPr>
              <a:t>Savings</a:t>
            </a:r>
            <a:r>
              <a:rPr lang="en-US"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p>
          <a:p>
            <a:pPr algn="just">
              <a:buFontTx/>
              <a:buChar char="-"/>
            </a:pPr>
            <a:r>
              <a:rPr lang="en-US" dirty="0">
                <a:latin typeface="Times New Roman" panose="02020603050405020304" pitchFamily="18" charset="0"/>
                <a:cs typeface="Times New Roman" panose="02020603050405020304" pitchFamily="18" charset="0"/>
              </a:rPr>
              <a:t>Income not spent or consumption deferred.</a:t>
            </a:r>
          </a:p>
          <a:p>
            <a:pPr algn="just">
              <a:buFontTx/>
              <a:buChar char="-"/>
            </a:pPr>
            <a:r>
              <a:rPr lang="en-US" dirty="0">
                <a:latin typeface="Times New Roman" panose="02020603050405020304" pitchFamily="18" charset="0"/>
                <a:cs typeface="Times New Roman" panose="02020603050405020304" pitchFamily="18" charset="0"/>
              </a:rPr>
              <a:t>setting aside money you don’t spend now for emergencies or for a future purchase.</a:t>
            </a:r>
          </a:p>
          <a:p>
            <a:pPr marL="457200" lvl="1" indent="0" algn="just">
              <a:buNone/>
            </a:pPr>
            <a:r>
              <a:rPr lang="en-US" sz="2000" dirty="0">
                <a:latin typeface="Times New Roman" panose="02020603050405020304" pitchFamily="18" charset="0"/>
                <a:cs typeface="Times New Roman" panose="02020603050405020304" pitchFamily="18" charset="0"/>
              </a:rPr>
              <a:t>"Let Pharaoh proceed to appoint overseers over the land and take one-fifth of the produce of the land of Egypt during the seven plentiful years. And let them gather all the food of these good years that are coming and store up grain under the authority of Pharaoh for food in the cities, and let them keep it. That food shall be a reserve for the land against the seven years of famine that are to occur in the land of Egypt, so that the land may not perish through the famine.” (Gen 41:34-36)</a:t>
            </a:r>
          </a:p>
          <a:p>
            <a:pPr marL="457200" lvl="1" indent="0" algn="just">
              <a:buNone/>
            </a:pPr>
            <a:r>
              <a:rPr lang="en-US" sz="2000" dirty="0">
                <a:latin typeface="Times New Roman" panose="02020603050405020304" pitchFamily="18" charset="0"/>
                <a:cs typeface="Times New Roman" panose="02020603050405020304" pitchFamily="18" charset="0"/>
              </a:rPr>
              <a:t>“A slack hand causes poverty, but the hand of the diligent makes the rich . He who gathers in summer is a prudent son, but he who sleeps in harvest is a son who brings shame.” (Prov. 10:4-5)</a:t>
            </a:r>
          </a:p>
          <a:p>
            <a:pPr marL="457200" lvl="1" indent="0" algn="just">
              <a:buNone/>
            </a:pPr>
            <a:r>
              <a:rPr lang="en-US" sz="2000" dirty="0">
                <a:latin typeface="Times New Roman" panose="02020603050405020304" pitchFamily="18" charset="0"/>
                <a:cs typeface="Times New Roman" panose="02020603050405020304" pitchFamily="18" charset="0"/>
              </a:rPr>
              <a:t>"On the first day of every week, each of you is to put something aside and store it up, as he may prosper, so that there will be no collecting when I come.“ (1Cor.16:2)</a:t>
            </a:r>
          </a:p>
        </p:txBody>
      </p:sp>
      <p:pic>
        <p:nvPicPr>
          <p:cNvPr id="2" name="Picture 1">
            <a:extLst>
              <a:ext uri="{FF2B5EF4-FFF2-40B4-BE49-F238E27FC236}">
                <a16:creationId xmlns:a16="http://schemas.microsoft.com/office/drawing/2014/main" id="{C0FAD2A8-3370-4140-9FA6-E508D8D0E9B6}"/>
              </a:ext>
            </a:extLst>
          </p:cNvPr>
          <p:cNvPicPr>
            <a:picLocks noChangeAspect="1"/>
          </p:cNvPicPr>
          <p:nvPr/>
        </p:nvPicPr>
        <p:blipFill rotWithShape="1">
          <a:blip r:embed="rId2"/>
          <a:srcRect b="5473"/>
          <a:stretch/>
        </p:blipFill>
        <p:spPr>
          <a:xfrm>
            <a:off x="8003953" y="1"/>
            <a:ext cx="4180499" cy="2200939"/>
          </a:xfrm>
          <a:prstGeom prst="rect">
            <a:avLst/>
          </a:prstGeom>
          <a:ln>
            <a:noFill/>
          </a:ln>
          <a:effectLst>
            <a:softEdge rad="112500"/>
          </a:effectLst>
        </p:spPr>
      </p:pic>
    </p:spTree>
    <p:extLst>
      <p:ext uri="{BB962C8B-B14F-4D97-AF65-F5344CB8AC3E}">
        <p14:creationId xmlns:p14="http://schemas.microsoft.com/office/powerpoint/2010/main" val="569483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E1AF3C-2060-4B3E-97FD-E0C45C951B64}"/>
              </a:ext>
            </a:extLst>
          </p:cNvPr>
          <p:cNvSpPr>
            <a:spLocks noGrp="1"/>
          </p:cNvSpPr>
          <p:nvPr>
            <p:ph idx="1"/>
          </p:nvPr>
        </p:nvSpPr>
        <p:spPr>
          <a:xfrm>
            <a:off x="0" y="0"/>
            <a:ext cx="12192000" cy="6283842"/>
          </a:xfrm>
          <a:solidFill>
            <a:schemeClr val="bg1"/>
          </a:solidFill>
        </p:spPr>
        <p:txBody>
          <a:bodyPr>
            <a:normAutofit/>
          </a:bodyPr>
          <a:lstStyle/>
          <a:p>
            <a:pPr marL="0" indent="0" algn="just">
              <a:buNone/>
            </a:pPr>
            <a:r>
              <a:rPr lang="en-US" sz="2400" b="1" dirty="0">
                <a:latin typeface="Times New Roman" panose="02020603050405020304" pitchFamily="18" charset="0"/>
                <a:cs typeface="Times New Roman" panose="02020603050405020304" pitchFamily="18" charset="0"/>
              </a:rPr>
              <a:t>How Should we Manage our Finance?</a:t>
            </a:r>
          </a:p>
          <a:p>
            <a:pPr marL="0" indent="0" algn="just">
              <a:buNone/>
            </a:pPr>
            <a:r>
              <a:rPr lang="en-US" b="1" dirty="0">
                <a:latin typeface="Times New Roman" panose="02020603050405020304" pitchFamily="18" charset="0"/>
                <a:cs typeface="Times New Roman" panose="02020603050405020304" pitchFamily="18" charset="0"/>
              </a:rPr>
              <a:t>Investment: </a:t>
            </a:r>
          </a:p>
          <a:p>
            <a:pPr algn="just">
              <a:buFontTx/>
              <a:buChar char="-"/>
            </a:pPr>
            <a:r>
              <a:rPr lang="en-US" dirty="0">
                <a:latin typeface="Times New Roman" panose="02020603050405020304" pitchFamily="18" charset="0"/>
                <a:cs typeface="Times New Roman" panose="02020603050405020304" pitchFamily="18" charset="0"/>
              </a:rPr>
              <a:t>Purchase of goods for future consumption to create wealth.</a:t>
            </a:r>
          </a:p>
          <a:p>
            <a:pPr algn="just">
              <a:buFontTx/>
              <a:buChar char="-"/>
            </a:pPr>
            <a:r>
              <a:rPr lang="en-US" dirty="0">
                <a:latin typeface="Times New Roman" panose="02020603050405020304" pitchFamily="18" charset="0"/>
                <a:cs typeface="Times New Roman" panose="02020603050405020304" pitchFamily="18" charset="0"/>
              </a:rPr>
              <a:t>buying assets such as stocks, bonds, mutual funds or real estate with the expectation that your investment will make money for you</a:t>
            </a:r>
          </a:p>
          <a:p>
            <a:pPr marL="457200" lvl="1" indent="0" algn="just">
              <a:buNone/>
            </a:pPr>
            <a:r>
              <a:rPr lang="en-US" sz="2000" dirty="0">
                <a:latin typeface="Times New Roman" panose="02020603050405020304" pitchFamily="18" charset="0"/>
                <a:cs typeface="Times New Roman" panose="02020603050405020304" pitchFamily="18" charset="0"/>
              </a:rPr>
              <a:t>“Sell your possessions, and give to the needy. Provide yourselves with moneybags that do not grow old, with a treasure in the heavens that does not fail, where no thief approaches and no moth destroys. For where your treasure is, there will your heart be also.” (Luke</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12:33-34)</a:t>
            </a:r>
            <a:endParaRPr lang="en-US" sz="2000" dirty="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E436B30E-3BD3-4EEA-8D83-EFA44DC1B586}"/>
              </a:ext>
            </a:extLst>
          </p:cNvPr>
          <p:cNvPicPr>
            <a:picLocks noChangeAspect="1"/>
          </p:cNvPicPr>
          <p:nvPr/>
        </p:nvPicPr>
        <p:blipFill>
          <a:blip r:embed="rId2"/>
          <a:stretch>
            <a:fillRect/>
          </a:stretch>
        </p:blipFill>
        <p:spPr>
          <a:xfrm>
            <a:off x="4848446" y="3367291"/>
            <a:ext cx="4372640" cy="2916551"/>
          </a:xfrm>
          <a:prstGeom prst="rect">
            <a:avLst/>
          </a:prstGeom>
          <a:ln>
            <a:noFill/>
          </a:ln>
          <a:effectLst>
            <a:softEdge rad="112500"/>
          </a:effectLst>
        </p:spPr>
      </p:pic>
    </p:spTree>
    <p:extLst>
      <p:ext uri="{BB962C8B-B14F-4D97-AF65-F5344CB8AC3E}">
        <p14:creationId xmlns:p14="http://schemas.microsoft.com/office/powerpoint/2010/main" val="2536561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E1AF3C-2060-4B3E-97FD-E0C45C951B64}"/>
              </a:ext>
            </a:extLst>
          </p:cNvPr>
          <p:cNvSpPr>
            <a:spLocks noGrp="1"/>
          </p:cNvSpPr>
          <p:nvPr>
            <p:ph idx="1"/>
          </p:nvPr>
        </p:nvSpPr>
        <p:spPr>
          <a:xfrm>
            <a:off x="0" y="0"/>
            <a:ext cx="12192000" cy="6283842"/>
          </a:xfrm>
          <a:solidFill>
            <a:schemeClr val="bg1"/>
          </a:solidFill>
        </p:spPr>
        <p:txBody>
          <a:bodyPr>
            <a:normAutofit/>
          </a:bodyPr>
          <a:lstStyle/>
          <a:p>
            <a:pPr marL="0" indent="0" algn="just">
              <a:buNone/>
            </a:pPr>
            <a:r>
              <a:rPr lang="en-US" sz="2400" b="1" dirty="0">
                <a:latin typeface="Times New Roman" panose="02020603050405020304" pitchFamily="18" charset="0"/>
                <a:cs typeface="Times New Roman" panose="02020603050405020304" pitchFamily="18" charset="0"/>
              </a:rPr>
              <a:t>How Should we Manage our Finance?</a:t>
            </a:r>
          </a:p>
          <a:p>
            <a:pPr marL="0" indent="0" algn="just">
              <a:buNone/>
            </a:pPr>
            <a:endParaRPr lang="en-US" b="1" dirty="0">
              <a:latin typeface="Times New Roman" panose="02020603050405020304" pitchFamily="18" charset="0"/>
              <a:cs typeface="Times New Roman" panose="02020603050405020304" pitchFamily="18" charset="0"/>
            </a:endParaRPr>
          </a:p>
          <a:p>
            <a:pPr marL="0" indent="0" algn="just">
              <a:buNone/>
            </a:pPr>
            <a:r>
              <a:rPr lang="en-US" b="1" dirty="0">
                <a:latin typeface="Times New Roman" panose="02020603050405020304" pitchFamily="18" charset="0"/>
                <a:cs typeface="Times New Roman" panose="02020603050405020304" pitchFamily="18" charset="0"/>
              </a:rPr>
              <a:t>Seek Professional advice when investing:</a:t>
            </a:r>
          </a:p>
          <a:p>
            <a:pPr marL="0" indent="0" algn="just">
              <a:buNone/>
            </a:pPr>
            <a:r>
              <a:rPr lang="en-US" dirty="0">
                <a:latin typeface="Times New Roman" panose="02020603050405020304" pitchFamily="18" charset="0"/>
                <a:cs typeface="Times New Roman" panose="02020603050405020304" pitchFamily="18" charset="0"/>
              </a:rPr>
              <a:t>"The way of a fool is right in his own eyes, but a wise man listens to advice.“ (Prov. 12:15)</a:t>
            </a:r>
          </a:p>
          <a:p>
            <a:pPr marL="0" indent="0" algn="just">
              <a:buNone/>
            </a:pPr>
            <a:r>
              <a:rPr lang="en-US" b="1" dirty="0">
                <a:latin typeface="Times New Roman" panose="02020603050405020304" pitchFamily="18" charset="0"/>
                <a:cs typeface="Times New Roman" panose="02020603050405020304" pitchFamily="18" charset="0"/>
              </a:rPr>
              <a:t>Beware of “Ponzi” Schemes:</a:t>
            </a:r>
          </a:p>
          <a:p>
            <a:pPr marL="0" indent="0" algn="just">
              <a:buNone/>
            </a:pPr>
            <a:r>
              <a:rPr lang="en-US" dirty="0">
                <a:latin typeface="Times New Roman" panose="02020603050405020304" pitchFamily="18" charset="0"/>
                <a:cs typeface="Times New Roman" panose="02020603050405020304" pitchFamily="18" charset="0"/>
              </a:rPr>
              <a:t>"A faithful man will abound with blessings, but whoever hastens to be rich will not go unpunished.” (Prov. 18:20)</a:t>
            </a:r>
          </a:p>
          <a:p>
            <a:pPr marL="0" indent="0" algn="just">
              <a:buNone/>
            </a:pPr>
            <a:r>
              <a:rPr lang="en-US" altLang="zh-CN" b="1" dirty="0">
                <a:latin typeface="Times New Roman" panose="02020603050405020304" pitchFamily="18" charset="0"/>
                <a:cs typeface="Times New Roman" panose="02020603050405020304" pitchFamily="18" charset="0"/>
              </a:rPr>
              <a:t>Diversify Your Investments</a:t>
            </a:r>
            <a:r>
              <a:rPr lang="zh-CN" altLang="en-US" b="1" dirty="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“Give a portion to seven, or even to eight, for you know not what disaster may happen on earth.” (</a:t>
            </a:r>
            <a:r>
              <a:rPr lang="en-US" dirty="0" err="1">
                <a:latin typeface="Times New Roman" panose="02020603050405020304" pitchFamily="18" charset="0"/>
                <a:cs typeface="Times New Roman" panose="02020603050405020304" pitchFamily="18" charset="0"/>
              </a:rPr>
              <a:t>Ecc</a:t>
            </a:r>
            <a:r>
              <a:rPr lang="en-US" dirty="0">
                <a:latin typeface="Times New Roman" panose="02020603050405020304" pitchFamily="18" charset="0"/>
                <a:cs typeface="Times New Roman" panose="02020603050405020304" pitchFamily="18" charset="0"/>
              </a:rPr>
              <a:t>. 11:2)</a:t>
            </a:r>
          </a:p>
          <a:p>
            <a:pPr marL="0" indent="0" algn="just">
              <a:buNone/>
            </a:pPr>
            <a:r>
              <a:rPr lang="en-US" b="1" dirty="0">
                <a:latin typeface="Times New Roman" panose="02020603050405020304" pitchFamily="18" charset="0"/>
                <a:cs typeface="Times New Roman" panose="02020603050405020304" pitchFamily="18" charset="0"/>
              </a:rPr>
              <a:t>Glorify God in your investments:</a:t>
            </a:r>
          </a:p>
          <a:p>
            <a:pPr marL="0" indent="0" algn="just">
              <a:buNone/>
            </a:pPr>
            <a:r>
              <a:rPr lang="en-US" dirty="0">
                <a:latin typeface="Times New Roman" panose="02020603050405020304" pitchFamily="18" charset="0"/>
                <a:cs typeface="Times New Roman" panose="02020603050405020304" pitchFamily="18" charset="0"/>
              </a:rPr>
              <a:t>Is there anything about your investment considered sinful by the Bible (2 Tim. 3:16)?</a:t>
            </a:r>
          </a:p>
          <a:p>
            <a:pPr marL="0" indent="0" algn="just">
              <a:buNone/>
            </a:pPr>
            <a:r>
              <a:rPr lang="en-US" dirty="0">
                <a:latin typeface="Times New Roman" panose="02020603050405020304" pitchFamily="18" charset="0"/>
                <a:cs typeface="Times New Roman" panose="02020603050405020304" pitchFamily="18" charset="0"/>
              </a:rPr>
              <a:t>Is there deception involved with your investment (Prov. 11:1)</a:t>
            </a:r>
          </a:p>
        </p:txBody>
      </p:sp>
    </p:spTree>
    <p:extLst>
      <p:ext uri="{BB962C8B-B14F-4D97-AF65-F5344CB8AC3E}">
        <p14:creationId xmlns:p14="http://schemas.microsoft.com/office/powerpoint/2010/main" val="1343400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3993133-19C9-4AB0-BCAF-21A7EDE5573C}"/>
              </a:ext>
            </a:extLst>
          </p:cNvPr>
          <p:cNvSpPr/>
          <p:nvPr/>
        </p:nvSpPr>
        <p:spPr>
          <a:xfrm>
            <a:off x="363894" y="307910"/>
            <a:ext cx="11569959" cy="5551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4" name="Content Placeholder 2">
            <a:extLst>
              <a:ext uri="{FF2B5EF4-FFF2-40B4-BE49-F238E27FC236}">
                <a16:creationId xmlns:a16="http://schemas.microsoft.com/office/drawing/2014/main" id="{67269F10-6931-4215-8EF2-EBED4D34DB72}"/>
              </a:ext>
            </a:extLst>
          </p:cNvPr>
          <p:cNvSpPr>
            <a:spLocks noGrp="1"/>
          </p:cNvSpPr>
          <p:nvPr>
            <p:ph idx="1"/>
          </p:nvPr>
        </p:nvSpPr>
        <p:spPr>
          <a:xfrm>
            <a:off x="2205523" y="2082576"/>
            <a:ext cx="7886700" cy="3581204"/>
          </a:xfrm>
        </p:spPr>
        <p:txBody>
          <a:bodyPr>
            <a:normAutofit/>
          </a:bodyPr>
          <a:lstStyle/>
          <a:p>
            <a:r>
              <a:rPr lang="en-US" sz="3600" dirty="0"/>
              <a:t>Parable of Talents – Ben</a:t>
            </a:r>
          </a:p>
          <a:p>
            <a:r>
              <a:rPr lang="en-US" sz="3600" dirty="0"/>
              <a:t>Saving &amp; Investing – Joel </a:t>
            </a:r>
          </a:p>
          <a:p>
            <a:r>
              <a:rPr lang="en-US" sz="3600" dirty="0"/>
              <a:t>Budgeting – Ben</a:t>
            </a:r>
          </a:p>
          <a:p>
            <a:r>
              <a:rPr lang="en-US" sz="3600" dirty="0"/>
              <a:t>Closing – Joel </a:t>
            </a:r>
          </a:p>
        </p:txBody>
      </p:sp>
      <p:sp>
        <p:nvSpPr>
          <p:cNvPr id="5" name="Rectangle 4">
            <a:extLst>
              <a:ext uri="{FF2B5EF4-FFF2-40B4-BE49-F238E27FC236}">
                <a16:creationId xmlns:a16="http://schemas.microsoft.com/office/drawing/2014/main" id="{FA8FE655-9613-4853-9136-FD4C1BD062FD}"/>
              </a:ext>
            </a:extLst>
          </p:cNvPr>
          <p:cNvSpPr/>
          <p:nvPr/>
        </p:nvSpPr>
        <p:spPr>
          <a:xfrm>
            <a:off x="0" y="606490"/>
            <a:ext cx="12192000" cy="125030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6" name="Title 1">
            <a:extLst>
              <a:ext uri="{FF2B5EF4-FFF2-40B4-BE49-F238E27FC236}">
                <a16:creationId xmlns:a16="http://schemas.microsoft.com/office/drawing/2014/main" id="{8A9AF10B-35E8-445D-876B-94289BB61C28}"/>
              </a:ext>
            </a:extLst>
          </p:cNvPr>
          <p:cNvSpPr>
            <a:spLocks noGrp="1"/>
          </p:cNvSpPr>
          <p:nvPr>
            <p:ph type="title"/>
          </p:nvPr>
        </p:nvSpPr>
        <p:spPr>
          <a:xfrm>
            <a:off x="2152650" y="998376"/>
            <a:ext cx="7886700" cy="692314"/>
          </a:xfrm>
        </p:spPr>
        <p:txBody>
          <a:bodyPr/>
          <a:lstStyle/>
          <a:p>
            <a:r>
              <a:rPr lang="en-US" b="1" dirty="0">
                <a:solidFill>
                  <a:schemeClr val="bg1"/>
                </a:solidFill>
              </a:rPr>
              <a:t>Outline</a:t>
            </a:r>
          </a:p>
        </p:txBody>
      </p:sp>
      <p:pic>
        <p:nvPicPr>
          <p:cNvPr id="7" name="Picture 6">
            <a:extLst>
              <a:ext uri="{FF2B5EF4-FFF2-40B4-BE49-F238E27FC236}">
                <a16:creationId xmlns:a16="http://schemas.microsoft.com/office/drawing/2014/main" id="{F5F4516C-7B78-4378-AF47-4B14AEC0F17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326212" y="309466"/>
            <a:ext cx="3191069" cy="1864859"/>
          </a:xfrm>
          <a:prstGeom prst="rect">
            <a:avLst/>
          </a:prstGeom>
        </p:spPr>
      </p:pic>
    </p:spTree>
    <p:extLst>
      <p:ext uri="{BB962C8B-B14F-4D97-AF65-F5344CB8AC3E}">
        <p14:creationId xmlns:p14="http://schemas.microsoft.com/office/powerpoint/2010/main" val="2325950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095078" y="1692777"/>
            <a:ext cx="264795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https://tse4.mm.bing.net/th?id=OIP.Mb49461e0998264b73b5a8258c089676bo0&amp;w=215&amp;h=145&amp;c=7&amp;rs=1&amp;qlt=90&amp;o=4&amp;pid=1.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11453" y="2299997"/>
            <a:ext cx="3848591" cy="259556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52601" y="152401"/>
            <a:ext cx="1103949" cy="473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200400" y="199279"/>
            <a:ext cx="1088556" cy="426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4800600" y="236876"/>
            <a:ext cx="1607378" cy="407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8839200" y="118414"/>
            <a:ext cx="544724" cy="541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505951" y="215947"/>
            <a:ext cx="981075" cy="363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p:cNvGrpSpPr/>
          <p:nvPr/>
        </p:nvGrpSpPr>
        <p:grpSpPr>
          <a:xfrm>
            <a:off x="6790279" y="230578"/>
            <a:ext cx="1628775" cy="450872"/>
            <a:chOff x="5181601" y="152400"/>
            <a:chExt cx="1781829" cy="507485"/>
          </a:xfrm>
        </p:grpSpPr>
        <p:pic>
          <p:nvPicPr>
            <p:cNvPr id="1026" name="Picture 2"/>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5181601" y="152400"/>
              <a:ext cx="518712" cy="507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5772805" y="174647"/>
              <a:ext cx="119062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219403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t="4590" b="4773"/>
          <a:stretch/>
        </p:blipFill>
        <p:spPr bwMode="auto">
          <a:xfrm>
            <a:off x="2331099" y="814702"/>
            <a:ext cx="7686675" cy="522859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371348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59807" y="671310"/>
            <a:ext cx="7672387" cy="5515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26807" y="3074193"/>
            <a:ext cx="714375" cy="709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917406" y="3224212"/>
            <a:ext cx="11049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667124" y="211920"/>
            <a:ext cx="4857750" cy="461665"/>
          </a:xfrm>
          <a:prstGeom prst="rect">
            <a:avLst/>
          </a:prstGeom>
          <a:noFill/>
        </p:spPr>
        <p:txBody>
          <a:bodyPr wrap="square" rtlCol="0">
            <a:spAutoFit/>
          </a:bodyPr>
          <a:lstStyle/>
          <a:p>
            <a:pPr algn="ctr"/>
            <a:r>
              <a:rPr lang="en-US" sz="2400" b="1" dirty="0"/>
              <a:t>Income Statement</a:t>
            </a:r>
          </a:p>
        </p:txBody>
      </p:sp>
      <p:sp>
        <p:nvSpPr>
          <p:cNvPr id="3" name="Rounded Rectangular Callout 2"/>
          <p:cNvSpPr/>
          <p:nvPr/>
        </p:nvSpPr>
        <p:spPr>
          <a:xfrm>
            <a:off x="6831806" y="1195590"/>
            <a:ext cx="2571750" cy="1371600"/>
          </a:xfrm>
          <a:prstGeom prst="wedgeRoundRectCallout">
            <a:avLst>
              <a:gd name="adj1" fmla="val 56187"/>
              <a:gd name="adj2" fmla="val 80410"/>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Did we spend more than we earned this month?</a:t>
            </a:r>
          </a:p>
        </p:txBody>
      </p:sp>
    </p:spTree>
    <p:extLst>
      <p:ext uri="{BB962C8B-B14F-4D97-AF65-F5344CB8AC3E}">
        <p14:creationId xmlns:p14="http://schemas.microsoft.com/office/powerpoint/2010/main" val="161734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3993133-19C9-4AB0-BCAF-21A7EDE5573C}"/>
              </a:ext>
            </a:extLst>
          </p:cNvPr>
          <p:cNvSpPr/>
          <p:nvPr/>
        </p:nvSpPr>
        <p:spPr>
          <a:xfrm>
            <a:off x="363894" y="307910"/>
            <a:ext cx="11569959" cy="5551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5" name="Rectangle 4">
            <a:extLst>
              <a:ext uri="{FF2B5EF4-FFF2-40B4-BE49-F238E27FC236}">
                <a16:creationId xmlns:a16="http://schemas.microsoft.com/office/drawing/2014/main" id="{FA8FE655-9613-4853-9136-FD4C1BD062FD}"/>
              </a:ext>
            </a:extLst>
          </p:cNvPr>
          <p:cNvSpPr/>
          <p:nvPr/>
        </p:nvSpPr>
        <p:spPr>
          <a:xfrm>
            <a:off x="0" y="606490"/>
            <a:ext cx="12192000" cy="125030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6" name="Title 1">
            <a:extLst>
              <a:ext uri="{FF2B5EF4-FFF2-40B4-BE49-F238E27FC236}">
                <a16:creationId xmlns:a16="http://schemas.microsoft.com/office/drawing/2014/main" id="{8A9AF10B-35E8-445D-876B-94289BB61C28}"/>
              </a:ext>
            </a:extLst>
          </p:cNvPr>
          <p:cNvSpPr>
            <a:spLocks noGrp="1"/>
          </p:cNvSpPr>
          <p:nvPr>
            <p:ph type="title"/>
          </p:nvPr>
        </p:nvSpPr>
        <p:spPr>
          <a:xfrm>
            <a:off x="2152650" y="998376"/>
            <a:ext cx="7886700" cy="692314"/>
          </a:xfrm>
        </p:spPr>
        <p:txBody>
          <a:bodyPr/>
          <a:lstStyle/>
          <a:p>
            <a:r>
              <a:rPr lang="en-US" b="1" dirty="0">
                <a:solidFill>
                  <a:schemeClr val="bg1"/>
                </a:solidFill>
              </a:rPr>
              <a:t>Two-week Outline</a:t>
            </a:r>
          </a:p>
        </p:txBody>
      </p:sp>
      <p:pic>
        <p:nvPicPr>
          <p:cNvPr id="7" name="Picture 6">
            <a:extLst>
              <a:ext uri="{FF2B5EF4-FFF2-40B4-BE49-F238E27FC236}">
                <a16:creationId xmlns:a16="http://schemas.microsoft.com/office/drawing/2014/main" id="{F5F4516C-7B78-4378-AF47-4B14AEC0F17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326212" y="309466"/>
            <a:ext cx="3191069" cy="1864859"/>
          </a:xfrm>
          <a:prstGeom prst="rect">
            <a:avLst/>
          </a:prstGeom>
        </p:spPr>
      </p:pic>
      <p:pic>
        <p:nvPicPr>
          <p:cNvPr id="9" name="Picture 8">
            <a:extLst>
              <a:ext uri="{FF2B5EF4-FFF2-40B4-BE49-F238E27FC236}">
                <a16:creationId xmlns:a16="http://schemas.microsoft.com/office/drawing/2014/main" id="{2D507E3E-D49E-4B31-B4D2-E8FA14E6027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58278" y="3592283"/>
            <a:ext cx="1371601" cy="1166328"/>
          </a:xfrm>
          <a:prstGeom prst="rect">
            <a:avLst/>
          </a:prstGeom>
        </p:spPr>
      </p:pic>
      <p:sp>
        <p:nvSpPr>
          <p:cNvPr id="10" name="TextBox 9">
            <a:extLst>
              <a:ext uri="{FF2B5EF4-FFF2-40B4-BE49-F238E27FC236}">
                <a16:creationId xmlns:a16="http://schemas.microsoft.com/office/drawing/2014/main" id="{39D83CFC-C726-4B2D-884E-17081604518C}"/>
              </a:ext>
            </a:extLst>
          </p:cNvPr>
          <p:cNvSpPr txBox="1"/>
          <p:nvPr/>
        </p:nvSpPr>
        <p:spPr>
          <a:xfrm>
            <a:off x="1780310" y="3698395"/>
            <a:ext cx="1245919" cy="95410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Heart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Desires</a:t>
            </a:r>
          </a:p>
        </p:txBody>
      </p:sp>
      <p:sp>
        <p:nvSpPr>
          <p:cNvPr id="11" name="TextBox 10">
            <a:extLst>
              <a:ext uri="{FF2B5EF4-FFF2-40B4-BE49-F238E27FC236}">
                <a16:creationId xmlns:a16="http://schemas.microsoft.com/office/drawing/2014/main" id="{7649F84B-8B0B-47AF-81CA-AAAC855319A6}"/>
              </a:ext>
            </a:extLst>
          </p:cNvPr>
          <p:cNvSpPr txBox="1"/>
          <p:nvPr/>
        </p:nvSpPr>
        <p:spPr>
          <a:xfrm>
            <a:off x="4588125" y="2397352"/>
            <a:ext cx="2502160"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Saving &amp; investing</a:t>
            </a:r>
          </a:p>
        </p:txBody>
      </p:sp>
      <p:sp>
        <p:nvSpPr>
          <p:cNvPr id="12" name="TextBox 11">
            <a:extLst>
              <a:ext uri="{FF2B5EF4-FFF2-40B4-BE49-F238E27FC236}">
                <a16:creationId xmlns:a16="http://schemas.microsoft.com/office/drawing/2014/main" id="{4D38A4DD-AE72-4FD6-A63E-D2DD418FE041}"/>
              </a:ext>
            </a:extLst>
          </p:cNvPr>
          <p:cNvSpPr txBox="1"/>
          <p:nvPr/>
        </p:nvSpPr>
        <p:spPr>
          <a:xfrm>
            <a:off x="5268624" y="4948702"/>
            <a:ext cx="1346844"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Budgeting</a:t>
            </a:r>
          </a:p>
        </p:txBody>
      </p:sp>
      <p:sp>
        <p:nvSpPr>
          <p:cNvPr id="13" name="TextBox 12">
            <a:extLst>
              <a:ext uri="{FF2B5EF4-FFF2-40B4-BE49-F238E27FC236}">
                <a16:creationId xmlns:a16="http://schemas.microsoft.com/office/drawing/2014/main" id="{C15FA45B-B253-40EF-AC7F-996D76FAC7E9}"/>
              </a:ext>
            </a:extLst>
          </p:cNvPr>
          <p:cNvSpPr txBox="1"/>
          <p:nvPr/>
        </p:nvSpPr>
        <p:spPr>
          <a:xfrm>
            <a:off x="8270033" y="4652500"/>
            <a:ext cx="946093"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tithing</a:t>
            </a:r>
          </a:p>
        </p:txBody>
      </p:sp>
      <p:pic>
        <p:nvPicPr>
          <p:cNvPr id="14" name="Picture 13">
            <a:extLst>
              <a:ext uri="{FF2B5EF4-FFF2-40B4-BE49-F238E27FC236}">
                <a16:creationId xmlns:a16="http://schemas.microsoft.com/office/drawing/2014/main" id="{E20F67F6-5D81-4EF9-8493-F096CB4911F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6324" r="18203"/>
          <a:stretch/>
        </p:blipFill>
        <p:spPr>
          <a:xfrm>
            <a:off x="7839208" y="3195872"/>
            <a:ext cx="861648" cy="1316043"/>
          </a:xfrm>
          <a:prstGeom prst="rect">
            <a:avLst/>
          </a:prstGeom>
        </p:spPr>
      </p:pic>
      <p:sp>
        <p:nvSpPr>
          <p:cNvPr id="15" name="TextBox 14">
            <a:extLst>
              <a:ext uri="{FF2B5EF4-FFF2-40B4-BE49-F238E27FC236}">
                <a16:creationId xmlns:a16="http://schemas.microsoft.com/office/drawing/2014/main" id="{8D2BCEFF-9456-41DC-AD1D-76EE78B60487}"/>
              </a:ext>
            </a:extLst>
          </p:cNvPr>
          <p:cNvSpPr txBox="1"/>
          <p:nvPr/>
        </p:nvSpPr>
        <p:spPr>
          <a:xfrm>
            <a:off x="8636630" y="3033648"/>
            <a:ext cx="1658146" cy="138499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Treasures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in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Heaven</a:t>
            </a:r>
          </a:p>
        </p:txBody>
      </p:sp>
      <p:sp>
        <p:nvSpPr>
          <p:cNvPr id="16" name="Freeform: Shape 15">
            <a:extLst>
              <a:ext uri="{FF2B5EF4-FFF2-40B4-BE49-F238E27FC236}">
                <a16:creationId xmlns:a16="http://schemas.microsoft.com/office/drawing/2014/main" id="{85A6210B-60CC-4907-976A-866431033835}"/>
              </a:ext>
            </a:extLst>
          </p:cNvPr>
          <p:cNvSpPr/>
          <p:nvPr/>
        </p:nvSpPr>
        <p:spPr>
          <a:xfrm>
            <a:off x="3837993" y="2946099"/>
            <a:ext cx="4208106" cy="608863"/>
          </a:xfrm>
          <a:custGeom>
            <a:avLst/>
            <a:gdLst>
              <a:gd name="connsiteX0" fmla="*/ 0 w 4226767"/>
              <a:gd name="connsiteY0" fmla="*/ 604149 h 604149"/>
              <a:gd name="connsiteX1" fmla="*/ 1950098 w 4226767"/>
              <a:gd name="connsiteY1" fmla="*/ 16320 h 604149"/>
              <a:gd name="connsiteX2" fmla="*/ 4226767 w 4226767"/>
              <a:gd name="connsiteY2" fmla="*/ 221594 h 604149"/>
              <a:gd name="connsiteX0" fmla="*/ 0 w 4208106"/>
              <a:gd name="connsiteY0" fmla="*/ 594818 h 594818"/>
              <a:gd name="connsiteX1" fmla="*/ 1931437 w 4208106"/>
              <a:gd name="connsiteY1" fmla="*/ 16320 h 594818"/>
              <a:gd name="connsiteX2" fmla="*/ 4208106 w 4208106"/>
              <a:gd name="connsiteY2" fmla="*/ 221594 h 594818"/>
              <a:gd name="connsiteX0" fmla="*/ 0 w 4208106"/>
              <a:gd name="connsiteY0" fmla="*/ 594818 h 594818"/>
              <a:gd name="connsiteX1" fmla="*/ 1931437 w 4208106"/>
              <a:gd name="connsiteY1" fmla="*/ 16320 h 594818"/>
              <a:gd name="connsiteX2" fmla="*/ 4208106 w 4208106"/>
              <a:gd name="connsiteY2" fmla="*/ 221594 h 594818"/>
              <a:gd name="connsiteX0" fmla="*/ 0 w 4208106"/>
              <a:gd name="connsiteY0" fmla="*/ 608863 h 608863"/>
              <a:gd name="connsiteX1" fmla="*/ 1931437 w 4208106"/>
              <a:gd name="connsiteY1" fmla="*/ 30365 h 608863"/>
              <a:gd name="connsiteX2" fmla="*/ 4208106 w 4208106"/>
              <a:gd name="connsiteY2" fmla="*/ 235639 h 608863"/>
            </a:gdLst>
            <a:ahLst/>
            <a:cxnLst>
              <a:cxn ang="0">
                <a:pos x="connsiteX0" y="connsiteY0"/>
              </a:cxn>
              <a:cxn ang="0">
                <a:pos x="connsiteX1" y="connsiteY1"/>
              </a:cxn>
              <a:cxn ang="0">
                <a:pos x="connsiteX2" y="connsiteY2"/>
              </a:cxn>
            </a:cxnLst>
            <a:rect l="l" t="t" r="r" b="b"/>
            <a:pathLst>
              <a:path w="4208106" h="608863">
                <a:moveTo>
                  <a:pt x="0" y="608863"/>
                </a:moveTo>
                <a:cubicBezTo>
                  <a:pt x="398883" y="346828"/>
                  <a:pt x="1226976" y="94124"/>
                  <a:pt x="1931437" y="30365"/>
                </a:cubicBezTo>
                <a:cubicBezTo>
                  <a:pt x="2635898" y="-33394"/>
                  <a:pt x="3711251" y="-10846"/>
                  <a:pt x="4208106" y="235639"/>
                </a:cubicBez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7" name="Freeform: Shape 16">
            <a:extLst>
              <a:ext uri="{FF2B5EF4-FFF2-40B4-BE49-F238E27FC236}">
                <a16:creationId xmlns:a16="http://schemas.microsoft.com/office/drawing/2014/main" id="{BA4BA312-8577-47C6-9CF1-661C9EA2456E}"/>
              </a:ext>
            </a:extLst>
          </p:cNvPr>
          <p:cNvSpPr/>
          <p:nvPr/>
        </p:nvSpPr>
        <p:spPr>
          <a:xfrm rot="10800000">
            <a:off x="3823935" y="4339839"/>
            <a:ext cx="4208106" cy="608863"/>
          </a:xfrm>
          <a:custGeom>
            <a:avLst/>
            <a:gdLst>
              <a:gd name="connsiteX0" fmla="*/ 0 w 4226767"/>
              <a:gd name="connsiteY0" fmla="*/ 604149 h 604149"/>
              <a:gd name="connsiteX1" fmla="*/ 1950098 w 4226767"/>
              <a:gd name="connsiteY1" fmla="*/ 16320 h 604149"/>
              <a:gd name="connsiteX2" fmla="*/ 4226767 w 4226767"/>
              <a:gd name="connsiteY2" fmla="*/ 221594 h 604149"/>
              <a:gd name="connsiteX0" fmla="*/ 0 w 4208106"/>
              <a:gd name="connsiteY0" fmla="*/ 594818 h 594818"/>
              <a:gd name="connsiteX1" fmla="*/ 1931437 w 4208106"/>
              <a:gd name="connsiteY1" fmla="*/ 16320 h 594818"/>
              <a:gd name="connsiteX2" fmla="*/ 4208106 w 4208106"/>
              <a:gd name="connsiteY2" fmla="*/ 221594 h 594818"/>
              <a:gd name="connsiteX0" fmla="*/ 0 w 4208106"/>
              <a:gd name="connsiteY0" fmla="*/ 594818 h 594818"/>
              <a:gd name="connsiteX1" fmla="*/ 1931437 w 4208106"/>
              <a:gd name="connsiteY1" fmla="*/ 16320 h 594818"/>
              <a:gd name="connsiteX2" fmla="*/ 4208106 w 4208106"/>
              <a:gd name="connsiteY2" fmla="*/ 221594 h 594818"/>
              <a:gd name="connsiteX0" fmla="*/ 0 w 4208106"/>
              <a:gd name="connsiteY0" fmla="*/ 608863 h 608863"/>
              <a:gd name="connsiteX1" fmla="*/ 1931437 w 4208106"/>
              <a:gd name="connsiteY1" fmla="*/ 30365 h 608863"/>
              <a:gd name="connsiteX2" fmla="*/ 4208106 w 4208106"/>
              <a:gd name="connsiteY2" fmla="*/ 235639 h 608863"/>
            </a:gdLst>
            <a:ahLst/>
            <a:cxnLst>
              <a:cxn ang="0">
                <a:pos x="connsiteX0" y="connsiteY0"/>
              </a:cxn>
              <a:cxn ang="0">
                <a:pos x="connsiteX1" y="connsiteY1"/>
              </a:cxn>
              <a:cxn ang="0">
                <a:pos x="connsiteX2" y="connsiteY2"/>
              </a:cxn>
            </a:cxnLst>
            <a:rect l="l" t="t" r="r" b="b"/>
            <a:pathLst>
              <a:path w="4208106" h="608863">
                <a:moveTo>
                  <a:pt x="0" y="608863"/>
                </a:moveTo>
                <a:cubicBezTo>
                  <a:pt x="398883" y="346828"/>
                  <a:pt x="1226976" y="94124"/>
                  <a:pt x="1931437" y="30365"/>
                </a:cubicBezTo>
                <a:cubicBezTo>
                  <a:pt x="2635898" y="-33394"/>
                  <a:pt x="3711251" y="-10846"/>
                  <a:pt x="4208106" y="235639"/>
                </a:cubicBez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251410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67125" y="781426"/>
            <a:ext cx="4857750" cy="461665"/>
          </a:xfrm>
          <a:prstGeom prst="rect">
            <a:avLst/>
          </a:prstGeom>
          <a:noFill/>
        </p:spPr>
        <p:txBody>
          <a:bodyPr wrap="square" rtlCol="0">
            <a:spAutoFit/>
          </a:bodyPr>
          <a:lstStyle/>
          <a:p>
            <a:pPr algn="ctr"/>
            <a:r>
              <a:rPr lang="en-US" sz="2400" b="1" dirty="0"/>
              <a:t>Balance Sheet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43191" y="1379632"/>
            <a:ext cx="8305618" cy="4098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ular Callout 8"/>
          <p:cNvSpPr/>
          <p:nvPr/>
        </p:nvSpPr>
        <p:spPr>
          <a:xfrm>
            <a:off x="7175669" y="2217833"/>
            <a:ext cx="2949799" cy="1040607"/>
          </a:xfrm>
          <a:prstGeom prst="wedgeRoundRectCallout">
            <a:avLst>
              <a:gd name="adj1" fmla="val 56187"/>
              <a:gd name="adj2" fmla="val 80410"/>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How much do we currently have on this earth?</a:t>
            </a:r>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a:fillRect/>
          </a:stretch>
        </p:blipFill>
        <p:spPr bwMode="auto">
          <a:xfrm>
            <a:off x="9675072" y="586163"/>
            <a:ext cx="428625"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2791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3C2F0A-5C2B-44CB-BB9B-A3C240E790A1}"/>
              </a:ext>
            </a:extLst>
          </p:cNvPr>
          <p:cNvPicPr>
            <a:picLocks noChangeAspect="1"/>
          </p:cNvPicPr>
          <p:nvPr/>
        </p:nvPicPr>
        <p:blipFill>
          <a:blip r:embed="rId2"/>
          <a:stretch>
            <a:fillRect/>
          </a:stretch>
        </p:blipFill>
        <p:spPr>
          <a:xfrm>
            <a:off x="3406192" y="1915983"/>
            <a:ext cx="5379616" cy="3026034"/>
          </a:xfrm>
          <a:prstGeom prst="rect">
            <a:avLst/>
          </a:prstGeom>
        </p:spPr>
      </p:pic>
    </p:spTree>
    <p:extLst>
      <p:ext uri="{BB962C8B-B14F-4D97-AF65-F5344CB8AC3E}">
        <p14:creationId xmlns:p14="http://schemas.microsoft.com/office/powerpoint/2010/main" val="209090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3993133-19C9-4AB0-BCAF-21A7EDE5573C}"/>
              </a:ext>
            </a:extLst>
          </p:cNvPr>
          <p:cNvSpPr/>
          <p:nvPr/>
        </p:nvSpPr>
        <p:spPr>
          <a:xfrm>
            <a:off x="363894" y="307910"/>
            <a:ext cx="11569959" cy="5551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4" name="Content Placeholder 2">
            <a:extLst>
              <a:ext uri="{FF2B5EF4-FFF2-40B4-BE49-F238E27FC236}">
                <a16:creationId xmlns:a16="http://schemas.microsoft.com/office/drawing/2014/main" id="{67269F10-6931-4215-8EF2-EBED4D34DB72}"/>
              </a:ext>
            </a:extLst>
          </p:cNvPr>
          <p:cNvSpPr>
            <a:spLocks noGrp="1"/>
          </p:cNvSpPr>
          <p:nvPr>
            <p:ph idx="1"/>
          </p:nvPr>
        </p:nvSpPr>
        <p:spPr>
          <a:xfrm>
            <a:off x="2205523" y="2082576"/>
            <a:ext cx="7886700" cy="3581204"/>
          </a:xfrm>
        </p:spPr>
        <p:txBody>
          <a:bodyPr>
            <a:normAutofit/>
          </a:bodyPr>
          <a:lstStyle/>
          <a:p>
            <a:r>
              <a:rPr lang="en-US" sz="3600" dirty="0"/>
              <a:t>Parable of Talents – Ben</a:t>
            </a:r>
          </a:p>
          <a:p>
            <a:r>
              <a:rPr lang="en-US" sz="3600" dirty="0"/>
              <a:t>Saving &amp; Investing – Joel </a:t>
            </a:r>
          </a:p>
          <a:p>
            <a:r>
              <a:rPr lang="en-US" sz="3600" dirty="0"/>
              <a:t>Budgeting – Ben</a:t>
            </a:r>
          </a:p>
          <a:p>
            <a:r>
              <a:rPr lang="en-US" sz="3600" dirty="0"/>
              <a:t>Closing – Joel </a:t>
            </a:r>
          </a:p>
        </p:txBody>
      </p:sp>
      <p:sp>
        <p:nvSpPr>
          <p:cNvPr id="5" name="Rectangle 4">
            <a:extLst>
              <a:ext uri="{FF2B5EF4-FFF2-40B4-BE49-F238E27FC236}">
                <a16:creationId xmlns:a16="http://schemas.microsoft.com/office/drawing/2014/main" id="{FA8FE655-9613-4853-9136-FD4C1BD062FD}"/>
              </a:ext>
            </a:extLst>
          </p:cNvPr>
          <p:cNvSpPr/>
          <p:nvPr/>
        </p:nvSpPr>
        <p:spPr>
          <a:xfrm>
            <a:off x="0" y="606490"/>
            <a:ext cx="12192000" cy="125030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6" name="Title 1">
            <a:extLst>
              <a:ext uri="{FF2B5EF4-FFF2-40B4-BE49-F238E27FC236}">
                <a16:creationId xmlns:a16="http://schemas.microsoft.com/office/drawing/2014/main" id="{8A9AF10B-35E8-445D-876B-94289BB61C28}"/>
              </a:ext>
            </a:extLst>
          </p:cNvPr>
          <p:cNvSpPr>
            <a:spLocks noGrp="1"/>
          </p:cNvSpPr>
          <p:nvPr>
            <p:ph type="title"/>
          </p:nvPr>
        </p:nvSpPr>
        <p:spPr>
          <a:xfrm>
            <a:off x="2152650" y="998376"/>
            <a:ext cx="7886700" cy="692314"/>
          </a:xfrm>
        </p:spPr>
        <p:txBody>
          <a:bodyPr/>
          <a:lstStyle/>
          <a:p>
            <a:r>
              <a:rPr lang="en-US" b="1" dirty="0">
                <a:solidFill>
                  <a:schemeClr val="bg1"/>
                </a:solidFill>
              </a:rPr>
              <a:t>Outline</a:t>
            </a:r>
          </a:p>
        </p:txBody>
      </p:sp>
      <p:pic>
        <p:nvPicPr>
          <p:cNvPr id="7" name="Picture 6">
            <a:extLst>
              <a:ext uri="{FF2B5EF4-FFF2-40B4-BE49-F238E27FC236}">
                <a16:creationId xmlns:a16="http://schemas.microsoft.com/office/drawing/2014/main" id="{F5F4516C-7B78-4378-AF47-4B14AEC0F17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326212" y="309466"/>
            <a:ext cx="3191069" cy="1864859"/>
          </a:xfrm>
          <a:prstGeom prst="rect">
            <a:avLst/>
          </a:prstGeom>
        </p:spPr>
      </p:pic>
    </p:spTree>
    <p:extLst>
      <p:ext uri="{BB962C8B-B14F-4D97-AF65-F5344CB8AC3E}">
        <p14:creationId xmlns:p14="http://schemas.microsoft.com/office/powerpoint/2010/main" val="4027978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365AD1-7258-46FE-A783-2522DF3EC0C9}"/>
              </a:ext>
            </a:extLst>
          </p:cNvPr>
          <p:cNvPicPr>
            <a:picLocks noChangeAspect="1"/>
          </p:cNvPicPr>
          <p:nvPr/>
        </p:nvPicPr>
        <p:blipFill>
          <a:blip r:embed="rId2"/>
          <a:stretch>
            <a:fillRect/>
          </a:stretch>
        </p:blipFill>
        <p:spPr>
          <a:xfrm>
            <a:off x="2895600" y="77272"/>
            <a:ext cx="6705600" cy="5942529"/>
          </a:xfrm>
          <a:prstGeom prst="rect">
            <a:avLst/>
          </a:prstGeom>
        </p:spPr>
      </p:pic>
    </p:spTree>
    <p:extLst>
      <p:ext uri="{BB962C8B-B14F-4D97-AF65-F5344CB8AC3E}">
        <p14:creationId xmlns:p14="http://schemas.microsoft.com/office/powerpoint/2010/main" val="3330727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3993133-19C9-4AB0-BCAF-21A7EDE5573C}"/>
              </a:ext>
            </a:extLst>
          </p:cNvPr>
          <p:cNvSpPr/>
          <p:nvPr/>
        </p:nvSpPr>
        <p:spPr>
          <a:xfrm>
            <a:off x="363894" y="307910"/>
            <a:ext cx="11569959" cy="5551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4" name="Content Placeholder 2">
            <a:extLst>
              <a:ext uri="{FF2B5EF4-FFF2-40B4-BE49-F238E27FC236}">
                <a16:creationId xmlns:a16="http://schemas.microsoft.com/office/drawing/2014/main" id="{67269F10-6931-4215-8EF2-EBED4D34DB72}"/>
              </a:ext>
            </a:extLst>
          </p:cNvPr>
          <p:cNvSpPr>
            <a:spLocks noGrp="1"/>
          </p:cNvSpPr>
          <p:nvPr>
            <p:ph idx="1"/>
          </p:nvPr>
        </p:nvSpPr>
        <p:spPr>
          <a:xfrm>
            <a:off x="2205523" y="2082576"/>
            <a:ext cx="7886700" cy="3581204"/>
          </a:xfrm>
        </p:spPr>
        <p:txBody>
          <a:bodyPr>
            <a:normAutofit/>
          </a:bodyPr>
          <a:lstStyle/>
          <a:p>
            <a:r>
              <a:rPr lang="en-US" sz="3600" dirty="0"/>
              <a:t>Parable of Talents – Ben</a:t>
            </a:r>
          </a:p>
          <a:p>
            <a:r>
              <a:rPr lang="en-US" sz="3600" dirty="0"/>
              <a:t>Saving &amp; Investing – Joel </a:t>
            </a:r>
          </a:p>
          <a:p>
            <a:r>
              <a:rPr lang="en-US" sz="3600" dirty="0"/>
              <a:t>Budgeting – Ben</a:t>
            </a:r>
          </a:p>
          <a:p>
            <a:r>
              <a:rPr lang="en-US" sz="3600" dirty="0"/>
              <a:t>Closing – Joel </a:t>
            </a:r>
          </a:p>
        </p:txBody>
      </p:sp>
      <p:sp>
        <p:nvSpPr>
          <p:cNvPr id="5" name="Rectangle 4">
            <a:extLst>
              <a:ext uri="{FF2B5EF4-FFF2-40B4-BE49-F238E27FC236}">
                <a16:creationId xmlns:a16="http://schemas.microsoft.com/office/drawing/2014/main" id="{FA8FE655-9613-4853-9136-FD4C1BD062FD}"/>
              </a:ext>
            </a:extLst>
          </p:cNvPr>
          <p:cNvSpPr/>
          <p:nvPr/>
        </p:nvSpPr>
        <p:spPr>
          <a:xfrm>
            <a:off x="0" y="606490"/>
            <a:ext cx="12192000" cy="125030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6" name="Title 1">
            <a:extLst>
              <a:ext uri="{FF2B5EF4-FFF2-40B4-BE49-F238E27FC236}">
                <a16:creationId xmlns:a16="http://schemas.microsoft.com/office/drawing/2014/main" id="{8A9AF10B-35E8-445D-876B-94289BB61C28}"/>
              </a:ext>
            </a:extLst>
          </p:cNvPr>
          <p:cNvSpPr>
            <a:spLocks noGrp="1"/>
          </p:cNvSpPr>
          <p:nvPr>
            <p:ph type="title"/>
          </p:nvPr>
        </p:nvSpPr>
        <p:spPr>
          <a:xfrm>
            <a:off x="2152650" y="998376"/>
            <a:ext cx="7886700" cy="692314"/>
          </a:xfrm>
        </p:spPr>
        <p:txBody>
          <a:bodyPr/>
          <a:lstStyle/>
          <a:p>
            <a:r>
              <a:rPr lang="en-US" b="1" dirty="0">
                <a:solidFill>
                  <a:schemeClr val="bg1"/>
                </a:solidFill>
              </a:rPr>
              <a:t>Outline</a:t>
            </a:r>
          </a:p>
        </p:txBody>
      </p:sp>
      <p:pic>
        <p:nvPicPr>
          <p:cNvPr id="7" name="Picture 6">
            <a:extLst>
              <a:ext uri="{FF2B5EF4-FFF2-40B4-BE49-F238E27FC236}">
                <a16:creationId xmlns:a16="http://schemas.microsoft.com/office/drawing/2014/main" id="{F5F4516C-7B78-4378-AF47-4B14AEC0F17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326212" y="309466"/>
            <a:ext cx="3191069" cy="1864859"/>
          </a:xfrm>
          <a:prstGeom prst="rect">
            <a:avLst/>
          </a:prstGeom>
        </p:spPr>
      </p:pic>
    </p:spTree>
    <p:extLst>
      <p:ext uri="{BB962C8B-B14F-4D97-AF65-F5344CB8AC3E}">
        <p14:creationId xmlns:p14="http://schemas.microsoft.com/office/powerpoint/2010/main" val="2503731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4481" y="242597"/>
            <a:ext cx="10926147" cy="2677656"/>
          </a:xfrm>
          <a:prstGeom prst="rect">
            <a:avLst/>
          </a:prstGeom>
          <a:noFill/>
        </p:spPr>
        <p:txBody>
          <a:bodyPr wrap="square" rtlCol="0">
            <a:spAutoFit/>
          </a:bodyPr>
          <a:lstStyle/>
          <a:p>
            <a:r>
              <a:rPr lang="en-US" sz="2800" b="1" dirty="0"/>
              <a:t>The Parable of the Bags of Gold</a:t>
            </a:r>
          </a:p>
          <a:p>
            <a:endParaRPr lang="en-US" sz="2800" dirty="0"/>
          </a:p>
          <a:p>
            <a:r>
              <a:rPr lang="en-US" sz="1400" dirty="0"/>
              <a:t>14</a:t>
            </a:r>
            <a:r>
              <a:rPr lang="en-US" sz="2800" dirty="0"/>
              <a:t> “Again, it will be like a man going on a journey, who called his servants and entrusted his wealth to them. </a:t>
            </a:r>
            <a:r>
              <a:rPr lang="en-US" sz="1400" dirty="0"/>
              <a:t>15</a:t>
            </a:r>
            <a:r>
              <a:rPr lang="en-US" sz="2800" dirty="0"/>
              <a:t> To one he gave five bags of gold, to another two bags, and to another one bag, each according to his ability. Then he went on his journey. </a:t>
            </a:r>
          </a:p>
        </p:txBody>
      </p:sp>
      <p:pic>
        <p:nvPicPr>
          <p:cNvPr id="3" name="Picture 2">
            <a:extLst>
              <a:ext uri="{FF2B5EF4-FFF2-40B4-BE49-F238E27FC236}">
                <a16:creationId xmlns:a16="http://schemas.microsoft.com/office/drawing/2014/main" id="{0C6ADBD2-EEFA-46CF-91BC-85105576DD3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768012" y="4049485"/>
            <a:ext cx="4128796" cy="2179556"/>
          </a:xfrm>
          <a:prstGeom prst="rect">
            <a:avLst/>
          </a:prstGeom>
        </p:spPr>
      </p:pic>
    </p:spTree>
    <p:extLst>
      <p:ext uri="{BB962C8B-B14F-4D97-AF65-F5344CB8AC3E}">
        <p14:creationId xmlns:p14="http://schemas.microsoft.com/office/powerpoint/2010/main" val="2916364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3143" y="335903"/>
            <a:ext cx="10692881" cy="2677656"/>
          </a:xfrm>
          <a:prstGeom prst="rect">
            <a:avLst/>
          </a:prstGeom>
          <a:noFill/>
        </p:spPr>
        <p:txBody>
          <a:bodyPr wrap="square" rtlCol="0">
            <a:spAutoFit/>
          </a:bodyPr>
          <a:lstStyle/>
          <a:p>
            <a:r>
              <a:rPr lang="en-US" sz="2800" b="1" dirty="0"/>
              <a:t>The Parable of the Bags of Gold</a:t>
            </a:r>
          </a:p>
          <a:p>
            <a:endParaRPr lang="en-US" sz="2800" b="1" dirty="0"/>
          </a:p>
          <a:p>
            <a:r>
              <a:rPr lang="en-US" sz="1400" dirty="0"/>
              <a:t>16</a:t>
            </a:r>
            <a:r>
              <a:rPr lang="en-US" sz="2800" dirty="0"/>
              <a:t> The man who had received five bags of gold went at once and put his money to work and gained five bags more. </a:t>
            </a:r>
            <a:r>
              <a:rPr lang="en-US" sz="1400" dirty="0"/>
              <a:t>17</a:t>
            </a:r>
            <a:r>
              <a:rPr lang="en-US" sz="2800" dirty="0"/>
              <a:t> So also, the one with two bags of gold gained two more. </a:t>
            </a:r>
            <a:r>
              <a:rPr lang="en-US" sz="1400" dirty="0"/>
              <a:t>18</a:t>
            </a:r>
            <a:r>
              <a:rPr lang="en-US" sz="2800" dirty="0"/>
              <a:t> But the man who had received one bag went off, dug a hole in the ground and hid his master’s money.</a:t>
            </a:r>
          </a:p>
        </p:txBody>
      </p:sp>
      <p:pic>
        <p:nvPicPr>
          <p:cNvPr id="3" name="Picture 2">
            <a:extLst>
              <a:ext uri="{FF2B5EF4-FFF2-40B4-BE49-F238E27FC236}">
                <a16:creationId xmlns:a16="http://schemas.microsoft.com/office/drawing/2014/main" id="{51A34EF7-3C22-4592-803F-FC876793103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768012" y="4049485"/>
            <a:ext cx="4128796" cy="217955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262ABC4B-37D8-4218-BDD8-6DF6A00C0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09508795-8FBC-4FC6-9B2A-05E2128C846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2"/>
          <a:stretch/>
        </p:blipFill>
        <p:spPr>
          <a:xfrm>
            <a:off x="321730" y="321732"/>
            <a:ext cx="5674897" cy="3017405"/>
          </a:xfrm>
          <a:prstGeom prst="rect">
            <a:avLst/>
          </a:prstGeom>
        </p:spPr>
      </p:pic>
      <p:pic>
        <p:nvPicPr>
          <p:cNvPr id="4" name="Picture 3">
            <a:extLst>
              <a:ext uri="{FF2B5EF4-FFF2-40B4-BE49-F238E27FC236}">
                <a16:creationId xmlns:a16="http://schemas.microsoft.com/office/drawing/2014/main" id="{40127E95-C7EE-4CA6-B333-6651BB2AAE6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2"/>
          <a:stretch/>
        </p:blipFill>
        <p:spPr>
          <a:xfrm>
            <a:off x="321730" y="3510853"/>
            <a:ext cx="5674897" cy="2789954"/>
          </a:xfrm>
          <a:prstGeom prst="rect">
            <a:avLst/>
          </a:prstGeom>
        </p:spPr>
      </p:pic>
      <p:pic>
        <p:nvPicPr>
          <p:cNvPr id="6" name="Picture 5">
            <a:extLst>
              <a:ext uri="{FF2B5EF4-FFF2-40B4-BE49-F238E27FC236}">
                <a16:creationId xmlns:a16="http://schemas.microsoft.com/office/drawing/2014/main" id="{422F7BBD-26CD-4238-92D4-891965CDFDE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b="17455"/>
          <a:stretch/>
        </p:blipFill>
        <p:spPr>
          <a:xfrm>
            <a:off x="6195373" y="321733"/>
            <a:ext cx="5674897" cy="5979074"/>
          </a:xfrm>
          <a:prstGeom prst="rect">
            <a:avLst/>
          </a:prstGeom>
        </p:spPr>
      </p:pic>
    </p:spTree>
    <p:extLst>
      <p:ext uri="{BB962C8B-B14F-4D97-AF65-F5344CB8AC3E}">
        <p14:creationId xmlns:p14="http://schemas.microsoft.com/office/powerpoint/2010/main" val="330844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A084EC5-2F0F-4C88-9058-BCE581D7DA63}"/>
              </a:ext>
            </a:extLst>
          </p:cNvPr>
          <p:cNvPicPr>
            <a:picLocks noChangeAspect="1"/>
          </p:cNvPicPr>
          <p:nvPr/>
        </p:nvPicPr>
        <p:blipFill>
          <a:blip r:embed="rId3"/>
          <a:stretch>
            <a:fillRect/>
          </a:stretch>
        </p:blipFill>
        <p:spPr>
          <a:xfrm>
            <a:off x="1983558" y="643467"/>
            <a:ext cx="8224883" cy="5571066"/>
          </a:xfrm>
          <a:prstGeom prst="rect">
            <a:avLst/>
          </a:prstGeom>
        </p:spPr>
      </p:pic>
    </p:spTree>
    <p:extLst>
      <p:ext uri="{BB962C8B-B14F-4D97-AF65-F5344CB8AC3E}">
        <p14:creationId xmlns:p14="http://schemas.microsoft.com/office/powerpoint/2010/main" val="3515869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6581" y="307910"/>
            <a:ext cx="10589342" cy="3970318"/>
          </a:xfrm>
          <a:prstGeom prst="rect">
            <a:avLst/>
          </a:prstGeom>
          <a:noFill/>
        </p:spPr>
        <p:txBody>
          <a:bodyPr wrap="square" rtlCol="0">
            <a:spAutoFit/>
          </a:bodyPr>
          <a:lstStyle/>
          <a:p>
            <a:r>
              <a:rPr lang="en-US" sz="1400" dirty="0"/>
              <a:t>19</a:t>
            </a:r>
            <a:r>
              <a:rPr lang="en-US" sz="2800" dirty="0"/>
              <a:t> “After a long time the master of those servants returned and settled accounts with them. </a:t>
            </a:r>
            <a:r>
              <a:rPr lang="en-US" sz="1400" dirty="0"/>
              <a:t>20</a:t>
            </a:r>
            <a:r>
              <a:rPr lang="en-US" sz="2800" dirty="0"/>
              <a:t> The man who had received five bags of gold brought the other five. ‘Master,’ he said, ‘you entrusted me with five bags of gold. See, I have gained five more.’</a:t>
            </a:r>
          </a:p>
          <a:p>
            <a:endParaRPr lang="en-US" sz="2800" dirty="0"/>
          </a:p>
          <a:p>
            <a:r>
              <a:rPr lang="en-US" sz="1400" dirty="0"/>
              <a:t>21</a:t>
            </a:r>
            <a:r>
              <a:rPr lang="en-US" sz="2800" dirty="0"/>
              <a:t> “His master replied, ‘Well done, good and faithful servant! You have been faithful with a few things; I will put you in charge of many things. Come and share your master’s happiness!’</a:t>
            </a:r>
          </a:p>
          <a:p>
            <a:endParaRPr lang="en-US" sz="2800" dirty="0"/>
          </a:p>
        </p:txBody>
      </p:sp>
      <p:pic>
        <p:nvPicPr>
          <p:cNvPr id="3" name="Picture 2">
            <a:extLst>
              <a:ext uri="{FF2B5EF4-FFF2-40B4-BE49-F238E27FC236}">
                <a16:creationId xmlns:a16="http://schemas.microsoft.com/office/drawing/2014/main" id="{DCD78713-08E2-4D88-AB24-6B1042D21B2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075923" y="4786604"/>
            <a:ext cx="3510161" cy="1852984"/>
          </a:xfrm>
          <a:prstGeom prst="rect">
            <a:avLst/>
          </a:prstGeom>
        </p:spPr>
      </p:pic>
    </p:spTree>
    <p:extLst>
      <p:ext uri="{BB962C8B-B14F-4D97-AF65-F5344CB8AC3E}">
        <p14:creationId xmlns:p14="http://schemas.microsoft.com/office/powerpoint/2010/main" val="419500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4065" y="345232"/>
            <a:ext cx="10441858" cy="2677656"/>
          </a:xfrm>
          <a:prstGeom prst="rect">
            <a:avLst/>
          </a:prstGeom>
          <a:noFill/>
        </p:spPr>
        <p:txBody>
          <a:bodyPr wrap="square" rtlCol="0">
            <a:spAutoFit/>
          </a:bodyPr>
          <a:lstStyle/>
          <a:p>
            <a:r>
              <a:rPr lang="en-US" sz="1400" dirty="0"/>
              <a:t>22</a:t>
            </a:r>
            <a:r>
              <a:rPr lang="en-US" sz="2800" dirty="0"/>
              <a:t> “The man with two bags of gold also came. ‘Master,’ he said, ‘you entrusted me with two bags of gold; see, I have gained two more.’</a:t>
            </a:r>
          </a:p>
          <a:p>
            <a:endParaRPr lang="en-US" sz="2800" dirty="0"/>
          </a:p>
          <a:p>
            <a:r>
              <a:rPr lang="en-US" sz="1400" dirty="0"/>
              <a:t>23</a:t>
            </a:r>
            <a:r>
              <a:rPr lang="en-US" sz="2800" dirty="0"/>
              <a:t> “His master replied, ‘Well done, good and faithful servant! You have been faithful with a few things; I will put you in charge of many things. Come and share your master’s happiness!’</a:t>
            </a:r>
          </a:p>
        </p:txBody>
      </p:sp>
      <p:pic>
        <p:nvPicPr>
          <p:cNvPr id="3" name="Picture 2">
            <a:extLst>
              <a:ext uri="{FF2B5EF4-FFF2-40B4-BE49-F238E27FC236}">
                <a16:creationId xmlns:a16="http://schemas.microsoft.com/office/drawing/2014/main" id="{D51AE614-2F14-4678-836C-BB493DC448C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075923" y="4786604"/>
            <a:ext cx="3510161" cy="1852984"/>
          </a:xfrm>
          <a:prstGeom prst="rect">
            <a:avLst/>
          </a:prstGeom>
        </p:spPr>
      </p:pic>
    </p:spTree>
    <p:extLst>
      <p:ext uri="{BB962C8B-B14F-4D97-AF65-F5344CB8AC3E}">
        <p14:creationId xmlns:p14="http://schemas.microsoft.com/office/powerpoint/2010/main" val="3582237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6803</TotalTime>
  <Words>1368</Words>
  <Application>Microsoft Office PowerPoint</Application>
  <PresentationFormat>Widescreen</PresentationFormat>
  <Paragraphs>123</Paragraphs>
  <Slides>23</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等线</vt:lpstr>
      <vt:lpstr>Arial</vt:lpstr>
      <vt:lpstr>Calibri</vt:lpstr>
      <vt:lpstr>Calibri Light</vt:lpstr>
      <vt:lpstr>Garamond</vt:lpstr>
      <vt:lpstr>Gill Sans MT</vt:lpstr>
      <vt:lpstr>Times New Roman</vt:lpstr>
      <vt:lpstr>Office Theme</vt:lpstr>
      <vt:lpstr>Gallery</vt:lpstr>
      <vt:lpstr>PowerPoint Presentation</vt:lpstr>
      <vt:lpstr>Two-week Outline</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Outline</vt:lpstr>
      <vt:lpstr>PowerPoint Presentation</vt:lpstr>
      <vt:lpstr>PowerPoint Presentation</vt:lpstr>
      <vt:lpstr>PowerPoint Presentation</vt:lpstr>
      <vt:lpstr>PowerPoint Presentation</vt:lpstr>
      <vt:lpstr>Outline</vt:lpstr>
      <vt:lpstr>PowerPoint Presentation</vt:lpstr>
      <vt:lpstr>PowerPoint Presentation</vt:lpstr>
      <vt:lpstr>PowerPoint Presentation</vt:lpstr>
      <vt:lpstr>PowerPoint Presentation</vt:lpstr>
      <vt:lpstr>PowerPoint Presentation</vt:lpstr>
      <vt:lpstr>Outline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Briggs</dc:creator>
  <cp:lastModifiedBy>hp</cp:lastModifiedBy>
  <cp:revision>21</cp:revision>
  <dcterms:created xsi:type="dcterms:W3CDTF">2021-02-06T04:20:57Z</dcterms:created>
  <dcterms:modified xsi:type="dcterms:W3CDTF">2021-02-22T03:25:01Z</dcterms:modified>
</cp:coreProperties>
</file>