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377" r:id="rId1"/>
  </p:sldMasterIdLst>
  <p:notesMasterIdLst>
    <p:notesMasterId r:id="rId22"/>
  </p:notesMasterIdLst>
  <p:sldIdLst>
    <p:sldId id="256" r:id="rId2"/>
    <p:sldId id="285" r:id="rId3"/>
    <p:sldId id="258" r:id="rId4"/>
    <p:sldId id="300" r:id="rId5"/>
    <p:sldId id="301" r:id="rId6"/>
    <p:sldId id="287" r:id="rId7"/>
    <p:sldId id="288" r:id="rId8"/>
    <p:sldId id="289" r:id="rId9"/>
    <p:sldId id="290" r:id="rId10"/>
    <p:sldId id="291" r:id="rId11"/>
    <p:sldId id="292" r:id="rId12"/>
    <p:sldId id="293" r:id="rId13"/>
    <p:sldId id="295" r:id="rId14"/>
    <p:sldId id="294" r:id="rId15"/>
    <p:sldId id="296" r:id="rId16"/>
    <p:sldId id="297" r:id="rId17"/>
    <p:sldId id="298" r:id="rId18"/>
    <p:sldId id="284" r:id="rId19"/>
    <p:sldId id="299" r:id="rId20"/>
    <p:sldId id="28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8641" autoAdjust="0"/>
  </p:normalViewPr>
  <p:slideViewPr>
    <p:cSldViewPr snapToGrid="0" snapToObjects="1">
      <p:cViewPr varScale="1">
        <p:scale>
          <a:sx n="70" d="100"/>
          <a:sy n="70" d="100"/>
        </p:scale>
        <p:origin x="-1448" y="-104"/>
      </p:cViewPr>
      <p:guideLst>
        <p:guide orient="horz" pos="2160"/>
        <p:guide pos="2880"/>
      </p:guideLst>
    </p:cSldViewPr>
  </p:slideViewPr>
  <p:notesTextViewPr>
    <p:cViewPr>
      <p:scale>
        <a:sx n="100" d="100"/>
        <a:sy n="100" d="100"/>
      </p:scale>
      <p:origin x="0" y="0"/>
    </p:cViewPr>
  </p:notesTextViewPr>
  <p:notesViewPr>
    <p:cSldViewPr snapToGrid="0" snapToObjects="1">
      <p:cViewPr>
        <p:scale>
          <a:sx n="200" d="100"/>
          <a:sy n="200" d="100"/>
        </p:scale>
        <p:origin x="-88" y="763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B7497-731F-8747-994B-E9833023D9EE}" type="datetimeFigureOut">
              <a:rPr lang="en-US" smtClean="0"/>
              <a:pPr/>
              <a:t>2/5/21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A2B60D-C7E6-4543-8DA9-2AFD6EA83A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A2B60D-C7E6-4543-8DA9-2AFD6EA83AC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is</a:t>
            </a:r>
            <a:r>
              <a:rPr lang="en-US" baseline="0" dirty="0" smtClean="0"/>
              <a:t> gentle, humble.  Your personal faith trainer in his faith fitness club</a:t>
            </a:r>
            <a:r>
              <a:rPr lang="en-US" dirty="0" smtClean="0"/>
              <a:t>.  Invitation to believe the gospel.</a:t>
            </a:r>
          </a:p>
          <a:p>
            <a:r>
              <a:rPr lang="en-US" dirty="0" smtClean="0"/>
              <a:t>Tie the Luke</a:t>
            </a:r>
            <a:r>
              <a:rPr lang="en-US" baseline="0" dirty="0" smtClean="0"/>
              <a:t> lessons together</a:t>
            </a:r>
          </a:p>
          <a:p>
            <a:r>
              <a:rPr lang="en-US" baseline="0" dirty="0" smtClean="0"/>
              <a:t>Somehow the good news about Jesus made it to you.  Think about that.  All the people over many centuries passing on the truth again and again.  Now you have it.  Don’t let it stop with you.  It’s time to pass it on.</a:t>
            </a:r>
          </a:p>
          <a:p>
            <a:r>
              <a:rPr lang="en-US" baseline="0" dirty="0" smtClean="0"/>
              <a:t>How?  Jesus will lead you.  Use the resources at your disposal.  Here’s an idea.  Maybe one of your Chinese co-workers can’t go home for Chinese New Year.  Or maybe one of your foreign acquaintances is lonely during the holiday break (can’t travel).  Invite them over and prepare tons of food.  Or take the food to their house.  Show them you think they are valuable.</a:t>
            </a:r>
            <a:endParaRPr lang="en-US" dirty="0"/>
          </a:p>
        </p:txBody>
      </p:sp>
      <p:sp>
        <p:nvSpPr>
          <p:cNvPr id="4" name="Slide Number Placeholder 3"/>
          <p:cNvSpPr>
            <a:spLocks noGrp="1"/>
          </p:cNvSpPr>
          <p:nvPr>
            <p:ph type="sldNum" sz="quarter" idx="10"/>
          </p:nvPr>
        </p:nvSpPr>
        <p:spPr/>
        <p:txBody>
          <a:bodyPr/>
          <a:lstStyle/>
          <a:p>
            <a:fld id="{92A2B60D-C7E6-4543-8DA9-2AFD6EA83AC7}"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A2B60D-C7E6-4543-8DA9-2AFD6EA83AC7}"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A2B60D-C7E6-4543-8DA9-2AFD6EA83AC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with NOTHING to offer come humbly before God, and God saves them.</a:t>
            </a:r>
            <a:endParaRPr lang="en-US" dirty="0"/>
          </a:p>
        </p:txBody>
      </p:sp>
      <p:sp>
        <p:nvSpPr>
          <p:cNvPr id="4" name="Slide Number Placeholder 3"/>
          <p:cNvSpPr>
            <a:spLocks noGrp="1"/>
          </p:cNvSpPr>
          <p:nvPr>
            <p:ph type="sldNum" sz="quarter" idx="10"/>
          </p:nvPr>
        </p:nvSpPr>
        <p:spPr/>
        <p:txBody>
          <a:bodyPr/>
          <a:lstStyle/>
          <a:p>
            <a:fld id="{92A2B60D-C7E6-4543-8DA9-2AFD6EA83AC7}"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is owner, coach, personal trainer, and he's giving away free memberships.  Jesus sets the growth goals very high - be like him Luke 6:40 A disciple is not above his teacher, but everyone when he is fully trained will be like his teacher.</a:t>
            </a:r>
            <a:endParaRPr lang="en-US" dirty="0"/>
          </a:p>
        </p:txBody>
      </p:sp>
      <p:sp>
        <p:nvSpPr>
          <p:cNvPr id="4" name="Slide Number Placeholder 3"/>
          <p:cNvSpPr>
            <a:spLocks noGrp="1"/>
          </p:cNvSpPr>
          <p:nvPr>
            <p:ph type="sldNum" sz="quarter" idx="10"/>
          </p:nvPr>
        </p:nvSpPr>
        <p:spPr/>
        <p:txBody>
          <a:bodyPr/>
          <a:lstStyle/>
          <a:p>
            <a:fld id="{92A2B60D-C7E6-4543-8DA9-2AFD6EA83AC7}"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Therefore = right after the parable of the Rich Fool who pursued great wealth and a life of ease</a:t>
            </a:r>
          </a:p>
          <a:p>
            <a:r>
              <a:rPr lang="en-US" dirty="0" smtClean="0"/>
              <a:t>Value = People are</a:t>
            </a:r>
            <a:r>
              <a:rPr lang="en-US" baseline="0" dirty="0" smtClean="0"/>
              <a:t> valuable</a:t>
            </a:r>
          </a:p>
          <a:p>
            <a:r>
              <a:rPr lang="en-US" baseline="0" dirty="0" smtClean="0"/>
              <a:t>Sell and give = Release our grip on money and material possessions</a:t>
            </a:r>
          </a:p>
          <a:p>
            <a:r>
              <a:rPr lang="en-US" baseline="0" dirty="0" smtClean="0"/>
              <a:t>To the needy = things are worth giving, people are worth helping, people &gt; things</a:t>
            </a:r>
          </a:p>
          <a:p>
            <a:endParaRPr lang="en-US" dirty="0"/>
          </a:p>
        </p:txBody>
      </p:sp>
      <p:sp>
        <p:nvSpPr>
          <p:cNvPr id="4" name="Slide Number Placeholder 3"/>
          <p:cNvSpPr>
            <a:spLocks noGrp="1"/>
          </p:cNvSpPr>
          <p:nvPr>
            <p:ph type="sldNum" sz="quarter" idx="10"/>
          </p:nvPr>
        </p:nvSpPr>
        <p:spPr/>
        <p:txBody>
          <a:bodyPr/>
          <a:lstStyle/>
          <a:p>
            <a:fld id="{92A2B60D-C7E6-4543-8DA9-2AFD6EA83AC7}"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t>
            </a:r>
            <a:r>
              <a:rPr lang="en-US" baseline="0" dirty="0" smtClean="0"/>
              <a:t> to SM and see people are still very preoccupied with food and clothing.  And they have more, if you’re fed up with food and clothing.</a:t>
            </a:r>
          </a:p>
          <a:p>
            <a:r>
              <a:rPr lang="en-US" baseline="0" dirty="0" smtClean="0"/>
              <a:t>Need = there are needs and there are wants</a:t>
            </a:r>
          </a:p>
          <a:p>
            <a:r>
              <a:rPr lang="en-US" baseline="0" dirty="0" smtClean="0"/>
              <a:t>Don’t worry, God will provide for your needs (food and clothing).</a:t>
            </a:r>
            <a:endParaRPr lang="en-US" dirty="0"/>
          </a:p>
        </p:txBody>
      </p:sp>
      <p:sp>
        <p:nvSpPr>
          <p:cNvPr id="4" name="Slide Number Placeholder 3"/>
          <p:cNvSpPr>
            <a:spLocks noGrp="1"/>
          </p:cNvSpPr>
          <p:nvPr>
            <p:ph type="sldNum" sz="quarter" idx="10"/>
          </p:nvPr>
        </p:nvSpPr>
        <p:spPr/>
        <p:txBody>
          <a:bodyPr/>
          <a:lstStyle/>
          <a:p>
            <a:fld id="{92A2B60D-C7E6-4543-8DA9-2AFD6EA83AC7}"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countries represented in our fellowship</a:t>
            </a:r>
          </a:p>
          <a:p>
            <a:r>
              <a:rPr lang="en-US" dirty="0" smtClean="0"/>
              <a:t>Growth</a:t>
            </a:r>
            <a:r>
              <a:rPr lang="en-US" baseline="0" dirty="0" smtClean="0"/>
              <a:t> of the church is somewhat visible growth</a:t>
            </a:r>
          </a:p>
          <a:p>
            <a:r>
              <a:rPr lang="en-US" baseline="0" dirty="0" smtClean="0"/>
              <a:t>Franciscans built cathedrals in </a:t>
            </a:r>
            <a:r>
              <a:rPr lang="en-US" baseline="0" dirty="0" err="1" smtClean="0"/>
              <a:t>Zayton</a:t>
            </a:r>
            <a:r>
              <a:rPr lang="en-US" baseline="0" dirty="0" smtClean="0"/>
              <a:t> in 1326 (</a:t>
            </a:r>
            <a:r>
              <a:rPr lang="en-US" baseline="0" dirty="0" err="1" smtClean="0"/>
              <a:t>Zayton</a:t>
            </a:r>
            <a:r>
              <a:rPr lang="en-US" baseline="0" dirty="0" smtClean="0"/>
              <a:t> = </a:t>
            </a:r>
            <a:r>
              <a:rPr lang="en-US" baseline="0" dirty="0" err="1" smtClean="0"/>
              <a:t>Quanzhou</a:t>
            </a:r>
            <a:r>
              <a:rPr lang="en-US" baseline="0" dirty="0" smtClean="0"/>
              <a:t>)</a:t>
            </a:r>
          </a:p>
          <a:p>
            <a:r>
              <a:rPr lang="en-US" baseline="0" dirty="0" smtClean="0"/>
              <a:t>Xiamen 1848 </a:t>
            </a:r>
            <a:r>
              <a:rPr lang="en-US" baseline="0" dirty="0" err="1" smtClean="0"/>
              <a:t>Xinjie</a:t>
            </a:r>
            <a:r>
              <a:rPr lang="en-US" baseline="0" dirty="0" smtClean="0"/>
              <a:t>, </a:t>
            </a:r>
            <a:r>
              <a:rPr lang="en-US" baseline="0" dirty="0" err="1" smtClean="0"/>
              <a:t>Zhushu</a:t>
            </a:r>
            <a:r>
              <a:rPr lang="en-US" baseline="0" dirty="0" smtClean="0"/>
              <a:t>, Jinmen</a:t>
            </a:r>
            <a:endParaRPr lang="en-US" dirty="0"/>
          </a:p>
        </p:txBody>
      </p:sp>
      <p:sp>
        <p:nvSpPr>
          <p:cNvPr id="4" name="Slide Number Placeholder 3"/>
          <p:cNvSpPr>
            <a:spLocks noGrp="1"/>
          </p:cNvSpPr>
          <p:nvPr>
            <p:ph type="sldNum" sz="quarter" idx="10"/>
          </p:nvPr>
        </p:nvSpPr>
        <p:spPr/>
        <p:txBody>
          <a:bodyPr/>
          <a:lstStyle/>
          <a:p>
            <a:fld id="{92A2B60D-C7E6-4543-8DA9-2AFD6EA83AC7}"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Spread of belief – can’t see</a:t>
            </a:r>
            <a:r>
              <a:rPr lang="en-US" baseline="0" dirty="0" smtClean="0"/>
              <a:t> what someone believes</a:t>
            </a:r>
            <a:endParaRPr lang="en-US" dirty="0" smtClean="0"/>
          </a:p>
          <a:p>
            <a:r>
              <a:rPr lang="en-US" dirty="0" smtClean="0"/>
              <a:t>How does the yeast work through all</a:t>
            </a:r>
            <a:r>
              <a:rPr lang="en-US" baseline="0" dirty="0" smtClean="0"/>
              <a:t> that flour?  Mixing!</a:t>
            </a:r>
          </a:p>
          <a:p>
            <a:r>
              <a:rPr lang="en-US" baseline="0" dirty="0" smtClean="0"/>
              <a:t>Advances in transportation and communication have sped up the mixing (spoon, hand mixer, electric mixer)</a:t>
            </a:r>
            <a:endParaRPr lang="en-US" dirty="0"/>
          </a:p>
        </p:txBody>
      </p:sp>
      <p:sp>
        <p:nvSpPr>
          <p:cNvPr id="4" name="Slide Number Placeholder 3"/>
          <p:cNvSpPr>
            <a:spLocks noGrp="1"/>
          </p:cNvSpPr>
          <p:nvPr>
            <p:ph type="sldNum" sz="quarter" idx="10"/>
          </p:nvPr>
        </p:nvSpPr>
        <p:spPr/>
        <p:txBody>
          <a:bodyPr/>
          <a:lstStyle/>
          <a:p>
            <a:fld id="{92A2B60D-C7E6-4543-8DA9-2AFD6EA83AC7}"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Persecution</a:t>
            </a:r>
            <a:endParaRPr lang="en-US" dirty="0"/>
          </a:p>
        </p:txBody>
      </p:sp>
      <p:sp>
        <p:nvSpPr>
          <p:cNvPr id="4" name="Slide Number Placeholder 3"/>
          <p:cNvSpPr>
            <a:spLocks noGrp="1"/>
          </p:cNvSpPr>
          <p:nvPr>
            <p:ph type="sldNum" sz="quarter" idx="10"/>
          </p:nvPr>
        </p:nvSpPr>
        <p:spPr/>
        <p:txBody>
          <a:bodyPr/>
          <a:lstStyle/>
          <a:p>
            <a:fld id="{92A2B60D-C7E6-4543-8DA9-2AFD6EA83AC7}"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06B4A3-4212-4E39-93DE-E053E8F69C28}" type="datetimeFigureOut">
              <a:rPr lang="en-US" smtClean="0"/>
              <a:pPr/>
              <a:t>2/5/21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DB93A9-DE17-42E8-A366-46C30944BF19}" type="slidenum">
              <a:rPr lang="en-US" smtClean="0"/>
              <a:pPr/>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6E312-96DA-644D-A21B-702AB44D10F1}" type="datetimeFigureOut">
              <a:rPr lang="en-US" smtClean="0"/>
              <a:pPr/>
              <a:t>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D33E3-40B2-844F-BF52-A5CEC0A4E7BC}" type="slidenum">
              <a:rPr lang="en-US" smtClean="0"/>
              <a:pPr/>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6E312-96DA-644D-A21B-702AB44D10F1}" type="datetimeFigureOut">
              <a:rPr lang="en-US" smtClean="0"/>
              <a:pPr/>
              <a:t>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D33E3-40B2-844F-BF52-A5CEC0A4E7B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6E312-96DA-644D-A21B-702AB44D10F1}" type="datetimeFigureOut">
              <a:rPr lang="en-US" smtClean="0"/>
              <a:pPr/>
              <a:t>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D33E3-40B2-844F-BF52-A5CEC0A4E7B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2D6E312-96DA-644D-A21B-702AB44D10F1}" type="datetimeFigureOut">
              <a:rPr lang="en-US" smtClean="0"/>
              <a:pPr/>
              <a:t>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D33E3-40B2-844F-BF52-A5CEC0A4E7BC}" type="slidenum">
              <a:rPr lang="en-US" smtClean="0"/>
              <a:pPr/>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Click icon to add picture</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6E312-96DA-644D-A21B-702AB44D10F1}" type="datetimeFigureOut">
              <a:rPr lang="en-US" smtClean="0"/>
              <a:pPr/>
              <a:t>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D33E3-40B2-844F-BF52-A5CEC0A4E7BC}" type="slidenum">
              <a:rPr lang="en-US" smtClean="0"/>
              <a:pPr/>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2D6E312-96DA-644D-A21B-702AB44D10F1}" type="datetimeFigureOut">
              <a:rPr lang="en-US" smtClean="0"/>
              <a:pPr/>
              <a:t>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D33E3-40B2-844F-BF52-A5CEC0A4E7B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2D6E312-96DA-644D-A21B-702AB44D10F1}" type="datetimeFigureOut">
              <a:rPr lang="en-US" smtClean="0"/>
              <a:pPr/>
              <a:t>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D33E3-40B2-844F-BF52-A5CEC0A4E7BC}" type="slidenum">
              <a:rPr lang="en-US" smtClean="0"/>
              <a:pPr/>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2D6E312-96DA-644D-A21B-702AB44D10F1}" type="datetimeFigureOut">
              <a:rPr lang="en-US" smtClean="0"/>
              <a:pPr/>
              <a:t>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D33E3-40B2-844F-BF52-A5CEC0A4E7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E2D6E312-96DA-644D-A21B-702AB44D10F1}" type="datetimeFigureOut">
              <a:rPr lang="en-US" smtClean="0"/>
              <a:pPr/>
              <a:t>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D33E3-40B2-844F-BF52-A5CEC0A4E7BC}" type="slidenum">
              <a:rPr lang="en-US" smtClean="0"/>
              <a:pPr/>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Click icon to add picture</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7"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0106B4A3-4212-4E39-93DE-E053E8F69C28}" type="datetimeFigureOut">
              <a:rPr lang="en-US" smtClean="0"/>
              <a:pPr/>
              <a:t>2/5/21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Click icon to add picture</a:t>
            </a:r>
            <a:endParaRPr/>
          </a:p>
        </p:txBody>
      </p:sp>
      <p:sp>
        <p:nvSpPr>
          <p:cNvPr id="4" name="Date Placeholder 3"/>
          <p:cNvSpPr>
            <a:spLocks noGrp="1"/>
          </p:cNvSpPr>
          <p:nvPr>
            <p:ph type="dt" sz="half" idx="10"/>
          </p:nvPr>
        </p:nvSpPr>
        <p:spPr/>
        <p:txBody>
          <a:bodyPr/>
          <a:lstStyle/>
          <a:p>
            <a:fld id="{E2D6E312-96DA-644D-A21B-702AB44D10F1}" type="datetimeFigureOut">
              <a:rPr lang="en-US" smtClean="0"/>
              <a:pPr/>
              <a:t>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D33E3-40B2-844F-BF52-A5CEC0A4E7BC}" type="slidenum">
              <a:rPr lang="en-US" smtClean="0"/>
              <a:pPr/>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2D6E312-96DA-644D-A21B-702AB44D10F1}" type="datetimeFigureOut">
              <a:rPr lang="en-US" smtClean="0"/>
              <a:pPr/>
              <a:t>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D33E3-40B2-844F-BF52-A5CEC0A4E7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2D6E312-96DA-644D-A21B-702AB44D10F1}" type="datetimeFigureOut">
              <a:rPr lang="en-US" smtClean="0"/>
              <a:pPr/>
              <a:t>2/5/21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D33E3-40B2-844F-BF52-A5CEC0A4E7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2D6E312-96DA-644D-A21B-702AB44D10F1}" type="datetimeFigureOut">
              <a:rPr lang="en-US" smtClean="0"/>
              <a:pPr/>
              <a:t>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D33E3-40B2-844F-BF52-A5CEC0A4E7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6E312-96DA-644D-A21B-702AB44D10F1}" type="datetimeFigureOut">
              <a:rPr lang="en-US" smtClean="0"/>
              <a:pPr/>
              <a:t>2/5/21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D33E3-40B2-844F-BF52-A5CEC0A4E7BC}" type="slidenum">
              <a:rPr lang="en-US" smtClean="0"/>
              <a:pPr/>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E2D6E312-96DA-644D-A21B-702AB44D10F1}" type="datetimeFigureOut">
              <a:rPr lang="en-US" smtClean="0"/>
              <a:pPr/>
              <a:t>2/5/21</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882D33E3-40B2-844F-BF52-A5CEC0A4E7BC}" type="slidenum">
              <a:rPr lang="en-US" smtClean="0"/>
              <a:pPr/>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 id="2147484389" r:id="rId12"/>
    <p:sldLayoutId id="2147484390" r:id="rId13"/>
    <p:sldLayoutId id="2147484391" r:id="rId14"/>
    <p:sldLayoutId id="2147484392" r:id="rId15"/>
    <p:sldLayoutId id="2147484393"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 His Kingdom</a:t>
            </a:r>
            <a:endParaRPr lang="en-US" dirty="0"/>
          </a:p>
        </p:txBody>
      </p:sp>
      <p:sp>
        <p:nvSpPr>
          <p:cNvPr id="3" name="Subtitle 2"/>
          <p:cNvSpPr>
            <a:spLocks noGrp="1"/>
          </p:cNvSpPr>
          <p:nvPr>
            <p:ph type="body" idx="1"/>
          </p:nvPr>
        </p:nvSpPr>
        <p:spPr/>
        <p:txBody>
          <a:bodyPr/>
          <a:lstStyle/>
          <a:p>
            <a:r>
              <a:rPr lang="en-US" dirty="0" smtClean="0"/>
              <a:t>Luke </a:t>
            </a:r>
            <a:r>
              <a:rPr lang="en-US" dirty="0" smtClean="0"/>
              <a:t>12:31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Luke 12:22-34 (English Standard Version)</a:t>
            </a:r>
            <a:endParaRPr lang="en-US" dirty="0"/>
          </a:p>
        </p:txBody>
      </p:sp>
      <p:sp>
        <p:nvSpPr>
          <p:cNvPr id="3" name="Content Placeholder 2"/>
          <p:cNvSpPr>
            <a:spLocks noGrp="1"/>
          </p:cNvSpPr>
          <p:nvPr>
            <p:ph idx="1"/>
          </p:nvPr>
        </p:nvSpPr>
        <p:spPr>
          <a:xfrm>
            <a:off x="1" y="1886856"/>
            <a:ext cx="8858250" cy="4971143"/>
          </a:xfrm>
        </p:spPr>
        <p:txBody>
          <a:bodyPr>
            <a:normAutofit fontScale="85000" lnSpcReduction="20000"/>
          </a:bodyPr>
          <a:lstStyle/>
          <a:p>
            <a:pPr indent="457200">
              <a:spcBef>
                <a:spcPts val="800"/>
              </a:spcBef>
              <a:buNone/>
            </a:pPr>
            <a:r>
              <a:rPr lang="en-US" dirty="0" smtClean="0"/>
              <a:t>And he said to his disciples, “</a:t>
            </a:r>
            <a:r>
              <a:rPr lang="en-US" dirty="0" smtClean="0">
                <a:effectLst>
                  <a:glow rad="101600">
                    <a:srgbClr val="FFFF00">
                      <a:alpha val="75000"/>
                    </a:srgbClr>
                  </a:glow>
                  <a:outerShdw blurRad="50800" dist="38100" dir="2700000" algn="tl" rotWithShape="0">
                    <a:srgbClr val="000000">
                      <a:alpha val="43000"/>
                    </a:srgbClr>
                  </a:outerShdw>
                </a:effectLst>
              </a:rPr>
              <a:t>Therefore </a:t>
            </a:r>
            <a:r>
              <a:rPr lang="en-US" dirty="0" smtClean="0"/>
              <a:t>I tell you, do not be anxious about your life, what you will eat, nor about your body, what you will put on. For life is more than food, and the body more than clothing. Consider the ravens: they neither sow nor reap, they have neither storehouse nor barn, and yet God feeds them. </a:t>
            </a:r>
            <a:r>
              <a:rPr lang="en-US" sz="2353" dirty="0" smtClean="0">
                <a:effectLst>
                  <a:glow rad="101600">
                    <a:srgbClr val="FFFF00">
                      <a:alpha val="75000"/>
                    </a:srgbClr>
                  </a:glow>
                  <a:outerShdw blurRad="50800" dist="38100" dir="2700000" algn="tl" rotWithShape="0">
                    <a:srgbClr val="000000">
                      <a:alpha val="43000"/>
                    </a:srgbClr>
                  </a:outerShdw>
                </a:effectLst>
              </a:rPr>
              <a:t>Of how much more value are you than the birds</a:t>
            </a:r>
            <a:r>
              <a:rPr lang="en-US" dirty="0" smtClean="0"/>
              <a:t>! And which of you by being anxious can add a single hour to his span of life? If then you are not able to do as small a thing as that, why are you anxious about the rest? Consider the lilies, how they grow: they neither toil nor spin, yet I tell you, even Solomon in all his glory was not arrayed like one of these. But if God so clothes the grass, which is alive in the field today, and tomorrow is thrown into the oven, how much more will he clothe you, O you of little faith! And do not seek what you are to eat and what you are to drink, nor be worried. For all the nations of the world seek after these things, and your Father knows that you need them. </a:t>
            </a:r>
            <a:r>
              <a:rPr lang="en-US" b="1" u="sng" dirty="0" smtClean="0"/>
              <a:t>Instead, seek his kingdom, and these things will be added to you</a:t>
            </a:r>
            <a:r>
              <a:rPr lang="en-US" dirty="0" smtClean="0"/>
              <a:t>.</a:t>
            </a:r>
          </a:p>
          <a:p>
            <a:pPr indent="457200">
              <a:spcBef>
                <a:spcPts val="800"/>
              </a:spcBef>
              <a:buNone/>
            </a:pPr>
            <a:r>
              <a:rPr lang="en-US" dirty="0" smtClean="0"/>
              <a:t>“Fear not, little flock, for it is your Father's good pleasure to give you the kingdom. </a:t>
            </a:r>
            <a:r>
              <a:rPr lang="en-US" sz="2353" dirty="0" smtClean="0">
                <a:effectLst>
                  <a:glow rad="101600">
                    <a:srgbClr val="FFFF00">
                      <a:alpha val="75000"/>
                    </a:srgbClr>
                  </a:glow>
                  <a:outerShdw blurRad="50800" dist="38100" dir="2700000" algn="tl" rotWithShape="0">
                    <a:srgbClr val="000000">
                      <a:alpha val="43000"/>
                    </a:srgbClr>
                  </a:outerShdw>
                </a:effectLst>
              </a:rPr>
              <a:t>Sell your possessions, and give to the needy</a:t>
            </a:r>
            <a:r>
              <a:rPr lang="en-US" dirty="0" smtClean="0"/>
              <a:t>. Provide yourselves with moneybags that do not grow old, with a treasure in the heavens that does not fail, where no thief approaches and no moth destroys. For where your treasure is, there will your heart be also.</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Luke 12:28-31 (English Standard Version)</a:t>
            </a:r>
            <a:endParaRPr lang="en-US" dirty="0"/>
          </a:p>
        </p:txBody>
      </p:sp>
      <p:sp>
        <p:nvSpPr>
          <p:cNvPr id="3" name="Content Placeholder 2"/>
          <p:cNvSpPr>
            <a:spLocks noGrp="1"/>
          </p:cNvSpPr>
          <p:nvPr>
            <p:ph idx="1"/>
          </p:nvPr>
        </p:nvSpPr>
        <p:spPr>
          <a:xfrm>
            <a:off x="1" y="1886856"/>
            <a:ext cx="8858250" cy="4971143"/>
          </a:xfrm>
        </p:spPr>
        <p:txBody>
          <a:bodyPr>
            <a:normAutofit/>
          </a:bodyPr>
          <a:lstStyle/>
          <a:p>
            <a:pPr indent="457200">
              <a:spcBef>
                <a:spcPts val="800"/>
              </a:spcBef>
              <a:buNone/>
            </a:pPr>
            <a:r>
              <a:rPr lang="en-US" dirty="0" smtClean="0"/>
              <a:t>But </a:t>
            </a:r>
            <a:r>
              <a:rPr lang="en-US" dirty="0" smtClean="0"/>
              <a:t>if God so clothes the grass, which is alive in the field today, and tomorrow is thrown into the oven, how much more will he </a:t>
            </a:r>
            <a:r>
              <a:rPr lang="en-US" b="1" u="sng" dirty="0" smtClean="0">
                <a:solidFill>
                  <a:schemeClr val="tx1"/>
                </a:solidFill>
              </a:rPr>
              <a:t>clothe </a:t>
            </a:r>
            <a:r>
              <a:rPr lang="en-US" dirty="0" smtClean="0"/>
              <a:t>you, O you of little faith! And do not seek what you are to </a:t>
            </a:r>
            <a:r>
              <a:rPr lang="en-US" b="1" u="sng" dirty="0" smtClean="0"/>
              <a:t>eat </a:t>
            </a:r>
            <a:r>
              <a:rPr lang="en-US" dirty="0" smtClean="0"/>
              <a:t>and what you are to </a:t>
            </a:r>
            <a:r>
              <a:rPr lang="en-US" b="1" u="sng" dirty="0" smtClean="0"/>
              <a:t>drink</a:t>
            </a:r>
            <a:r>
              <a:rPr lang="en-US" dirty="0" smtClean="0"/>
              <a:t>, nor be </a:t>
            </a:r>
            <a:r>
              <a:rPr lang="en-US" b="1" u="sng" dirty="0" smtClean="0"/>
              <a:t>worried</a:t>
            </a:r>
            <a:r>
              <a:rPr lang="en-US" dirty="0" smtClean="0"/>
              <a:t>. For all the nations of the world </a:t>
            </a:r>
            <a:r>
              <a:rPr lang="en-US" b="1" u="sng" dirty="0" smtClean="0"/>
              <a:t>seek </a:t>
            </a:r>
            <a:r>
              <a:rPr lang="en-US" dirty="0" smtClean="0"/>
              <a:t>after these things, and your Father knows that you </a:t>
            </a:r>
            <a:r>
              <a:rPr lang="en-US" b="1" u="sng" dirty="0" smtClean="0"/>
              <a:t>need </a:t>
            </a:r>
            <a:r>
              <a:rPr lang="en-US" dirty="0" smtClean="0"/>
              <a:t>them. Instead, </a:t>
            </a:r>
            <a:r>
              <a:rPr lang="en-US" dirty="0" smtClean="0">
                <a:ln>
                  <a:solidFill>
                    <a:srgbClr val="FF0000"/>
                  </a:solidFill>
                </a:ln>
              </a:rPr>
              <a:t>seek his kingdom</a:t>
            </a:r>
            <a:r>
              <a:rPr lang="en-US" dirty="0" smtClean="0"/>
              <a:t>, and </a:t>
            </a:r>
            <a:r>
              <a:rPr lang="en-US" b="1" u="sng" dirty="0" smtClean="0"/>
              <a:t>these things will be added to you</a:t>
            </a:r>
            <a:r>
              <a:rPr lang="en-US" dirty="0" smtClean="0"/>
              <a:t>.</a:t>
            </a:r>
          </a:p>
          <a:p>
            <a:pPr indent="457200">
              <a:spcBef>
                <a:spcPts val="800"/>
              </a:spcBef>
              <a:buNone/>
            </a:pPr>
            <a:endParaRPr lang="en-US" dirty="0" smtClean="0"/>
          </a:p>
          <a:p>
            <a:pPr indent="457200">
              <a:spcBef>
                <a:spcPts val="800"/>
              </a:spcBef>
              <a:buNone/>
            </a:pPr>
            <a:r>
              <a:rPr lang="en-US" dirty="0" smtClean="0"/>
              <a:t>s</a:t>
            </a:r>
            <a:r>
              <a:rPr lang="en-US" dirty="0" smtClean="0"/>
              <a:t>eek = to aim at, to strive after (Thayer’s Greek Lexicon)</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 His Kingdom</a:t>
            </a:r>
            <a:endParaRPr lang="en-US" dirty="0"/>
          </a:p>
        </p:txBody>
      </p:sp>
      <p:sp>
        <p:nvSpPr>
          <p:cNvPr id="3" name="Content Placeholder 2"/>
          <p:cNvSpPr>
            <a:spLocks noGrp="1"/>
          </p:cNvSpPr>
          <p:nvPr>
            <p:ph idx="1"/>
          </p:nvPr>
        </p:nvSpPr>
        <p:spPr/>
        <p:txBody>
          <a:bodyPr/>
          <a:lstStyle/>
          <a:p>
            <a:r>
              <a:rPr lang="en-US" dirty="0" smtClean="0"/>
              <a:t>What is the Kingdom of God?</a:t>
            </a:r>
          </a:p>
          <a:p>
            <a:pPr lvl="1"/>
            <a:r>
              <a:rPr lang="en-US" dirty="0" smtClean="0"/>
              <a:t>King + </a:t>
            </a:r>
            <a:r>
              <a:rPr lang="en-US" dirty="0" err="1" smtClean="0"/>
              <a:t>dom</a:t>
            </a:r>
            <a:r>
              <a:rPr lang="en-US" dirty="0" smtClean="0"/>
              <a:t> (dominion or jurisdiction)</a:t>
            </a:r>
          </a:p>
          <a:p>
            <a:pPr lvl="2"/>
            <a:r>
              <a:rPr lang="en-US" dirty="0" smtClean="0"/>
              <a:t>Wherever people acknowledge and obey the rule of God, God’s kingdom is there.</a:t>
            </a:r>
          </a:p>
          <a:p>
            <a:pPr lvl="1"/>
            <a:r>
              <a:rPr lang="en-US" dirty="0" smtClean="0"/>
              <a:t>Visible</a:t>
            </a:r>
          </a:p>
          <a:p>
            <a:pPr lvl="1"/>
            <a:r>
              <a:rPr lang="en-US" dirty="0" smtClean="0"/>
              <a:t>Invisible</a:t>
            </a:r>
          </a:p>
          <a:p>
            <a:r>
              <a:rPr lang="en-US" dirty="0" smtClean="0"/>
              <a:t>How do we seek it?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Kingdom?</a:t>
            </a:r>
            <a:endParaRPr lang="en-US" dirty="0"/>
          </a:p>
        </p:txBody>
      </p:sp>
      <p:sp>
        <p:nvSpPr>
          <p:cNvPr id="4" name="Content Placeholder 3"/>
          <p:cNvSpPr>
            <a:spLocks noGrp="1"/>
          </p:cNvSpPr>
          <p:nvPr>
            <p:ph idx="1"/>
          </p:nvPr>
        </p:nvSpPr>
        <p:spPr>
          <a:xfrm>
            <a:off x="3578592" y="2133600"/>
            <a:ext cx="5279658" cy="3992563"/>
          </a:xfrm>
        </p:spPr>
        <p:txBody>
          <a:bodyPr/>
          <a:lstStyle/>
          <a:p>
            <a:r>
              <a:rPr lang="en-US" dirty="0" smtClean="0"/>
              <a:t>It’s all about the king</a:t>
            </a:r>
          </a:p>
          <a:p>
            <a:pPr>
              <a:buNone/>
            </a:pPr>
            <a:r>
              <a:rPr lang="en-US" sz="7200" b="1" dirty="0" smtClean="0"/>
              <a:t>KING JESUS!</a:t>
            </a:r>
            <a:endParaRPr lang="en-US" sz="7200" b="1" dirty="0"/>
          </a:p>
        </p:txBody>
      </p:sp>
      <p:pic>
        <p:nvPicPr>
          <p:cNvPr id="5" name="Picture 4" descr="jesus-languages.jpg"/>
          <p:cNvPicPr>
            <a:picLocks noChangeAspect="1"/>
          </p:cNvPicPr>
          <p:nvPr/>
        </p:nvPicPr>
        <p:blipFill>
          <a:blip r:embed="rId2"/>
          <a:stretch>
            <a:fillRect/>
          </a:stretch>
        </p:blipFill>
        <p:spPr>
          <a:xfrm>
            <a:off x="175305" y="381258"/>
            <a:ext cx="3403287" cy="647674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Kingdom</a:t>
            </a:r>
            <a:endParaRPr lang="en-US" dirty="0"/>
          </a:p>
        </p:txBody>
      </p:sp>
      <p:sp>
        <p:nvSpPr>
          <p:cNvPr id="3" name="Content Placeholder 2"/>
          <p:cNvSpPr>
            <a:spLocks noGrp="1"/>
          </p:cNvSpPr>
          <p:nvPr>
            <p:ph idx="1"/>
          </p:nvPr>
        </p:nvSpPr>
        <p:spPr/>
        <p:txBody>
          <a:bodyPr/>
          <a:lstStyle/>
          <a:p>
            <a:r>
              <a:rPr lang="en-US" dirty="0" smtClean="0"/>
              <a:t>Visible </a:t>
            </a:r>
          </a:p>
          <a:p>
            <a:pPr lvl="1"/>
            <a:r>
              <a:rPr lang="en-US" dirty="0" smtClean="0"/>
              <a:t>He said therefore, “What is the kingdom of God like? And to what shall I compare it? It is like a grain of mustard seed that a man took and sowed in his garden, and it grew and became a tree, and the birds of the air made nests in its branches.</a:t>
            </a:r>
            <a:r>
              <a:rPr lang="en-US" dirty="0" smtClean="0"/>
              <a:t>” </a:t>
            </a:r>
          </a:p>
          <a:p>
            <a:pPr lvl="1">
              <a:buNone/>
            </a:pPr>
            <a:r>
              <a:rPr lang="en-US" dirty="0" smtClean="0"/>
              <a:t>					(Luke 13:18-19)</a:t>
            </a:r>
          </a:p>
          <a:p>
            <a:pPr lvl="1">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pread-of-christianity-map.gif"/>
          <p:cNvPicPr>
            <a:picLocks noChangeAspect="1"/>
          </p:cNvPicPr>
          <p:nvPr/>
        </p:nvPicPr>
        <p:blipFill>
          <a:blip r:embed="rId2"/>
          <a:stretch>
            <a:fillRect/>
          </a:stretch>
        </p:blipFill>
        <p:spPr>
          <a:xfrm>
            <a:off x="0" y="654879"/>
            <a:ext cx="9144000" cy="60293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_4564_18fa33b567af7c8d826d086f8082e854.png"/>
          <p:cNvPicPr>
            <a:picLocks noChangeAspect="1"/>
          </p:cNvPicPr>
          <p:nvPr/>
        </p:nvPicPr>
        <p:blipFill>
          <a:blip r:embed="rId3"/>
          <a:stretch>
            <a:fillRect/>
          </a:stretch>
        </p:blipFill>
        <p:spPr>
          <a:xfrm>
            <a:off x="-17689" y="1256842"/>
            <a:ext cx="9144000" cy="45624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Kingdom</a:t>
            </a:r>
            <a:endParaRPr lang="en-US" dirty="0"/>
          </a:p>
        </p:txBody>
      </p:sp>
      <p:sp>
        <p:nvSpPr>
          <p:cNvPr id="3" name="Content Placeholder 2"/>
          <p:cNvSpPr>
            <a:spLocks noGrp="1"/>
          </p:cNvSpPr>
          <p:nvPr>
            <p:ph idx="1"/>
          </p:nvPr>
        </p:nvSpPr>
        <p:spPr/>
        <p:txBody>
          <a:bodyPr/>
          <a:lstStyle/>
          <a:p>
            <a:r>
              <a:rPr lang="en-US" dirty="0" smtClean="0"/>
              <a:t>Invisible</a:t>
            </a:r>
          </a:p>
          <a:p>
            <a:pPr lvl="1"/>
            <a:r>
              <a:rPr lang="en-US" dirty="0" smtClean="0"/>
              <a:t>And again he said, “To what shall I compare the kingdom of God? It is like leaven that a woman took and hid in three measures of flour, until it was all leavened</a:t>
            </a:r>
            <a:r>
              <a:rPr lang="en-US" dirty="0" smtClean="0"/>
              <a:t>.” </a:t>
            </a:r>
          </a:p>
          <a:p>
            <a:pPr lvl="1">
              <a:buNone/>
            </a:pPr>
            <a:r>
              <a:rPr lang="en-US" dirty="0" smtClean="0"/>
              <a:t>					(Luke 13:20-21)</a:t>
            </a:r>
          </a:p>
          <a:p>
            <a:pPr lvl="1">
              <a:buNone/>
            </a:pPr>
            <a:endParaRPr lang="en-US" dirty="0" smtClean="0"/>
          </a:p>
        </p:txBody>
      </p:sp>
      <p:pic>
        <p:nvPicPr>
          <p:cNvPr id="4" name="Picture 3" descr="R2cda139e5724b0c30f2d41dc7f62c50e.jpeg"/>
          <p:cNvPicPr>
            <a:picLocks noChangeAspect="1"/>
          </p:cNvPicPr>
          <p:nvPr/>
        </p:nvPicPr>
        <p:blipFill>
          <a:blip r:embed="rId3"/>
          <a:stretch>
            <a:fillRect/>
          </a:stretch>
        </p:blipFill>
        <p:spPr>
          <a:xfrm>
            <a:off x="380319" y="4100286"/>
            <a:ext cx="2405969" cy="2405969"/>
          </a:xfrm>
          <a:prstGeom prst="rect">
            <a:avLst/>
          </a:prstGeom>
        </p:spPr>
      </p:pic>
      <p:pic>
        <p:nvPicPr>
          <p:cNvPr id="5" name="Picture 4" descr="OIP (1).jpeg"/>
          <p:cNvPicPr>
            <a:picLocks noChangeAspect="1"/>
          </p:cNvPicPr>
          <p:nvPr/>
        </p:nvPicPr>
        <p:blipFill>
          <a:blip r:embed="rId4"/>
          <a:stretch>
            <a:fillRect/>
          </a:stretch>
        </p:blipFill>
        <p:spPr>
          <a:xfrm>
            <a:off x="5898924" y="4432378"/>
            <a:ext cx="3245076" cy="2430384"/>
          </a:xfrm>
          <a:prstGeom prst="rect">
            <a:avLst/>
          </a:prstGeom>
        </p:spPr>
      </p:pic>
      <p:pic>
        <p:nvPicPr>
          <p:cNvPr id="6" name="Picture 5" descr="OIP (2).jpeg"/>
          <p:cNvPicPr>
            <a:picLocks noChangeAspect="1"/>
          </p:cNvPicPr>
          <p:nvPr/>
        </p:nvPicPr>
        <p:blipFill>
          <a:blip r:embed="rId5"/>
          <a:stretch>
            <a:fillRect/>
          </a:stretch>
        </p:blipFill>
        <p:spPr>
          <a:xfrm>
            <a:off x="3029856" y="4007075"/>
            <a:ext cx="2869067" cy="28690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1" accel="50000" decel="5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OIP (2).jpeg"/>
          <p:cNvPicPr>
            <a:picLocks noChangeAspect="1"/>
          </p:cNvPicPr>
          <p:nvPr/>
        </p:nvPicPr>
        <p:blipFill>
          <a:blip r:embed="rId3"/>
          <a:stretch>
            <a:fillRect/>
          </a:stretch>
        </p:blipFill>
        <p:spPr>
          <a:xfrm>
            <a:off x="1197504" y="0"/>
            <a:ext cx="6877841" cy="6877841"/>
          </a:xfrm>
          <a:prstGeom prst="rect">
            <a:avLst/>
          </a:prstGeom>
        </p:spPr>
      </p:pic>
      <p:pic>
        <p:nvPicPr>
          <p:cNvPr id="8" name="Picture 7" descr="OIP.jpeg"/>
          <p:cNvPicPr>
            <a:picLocks noChangeAspect="1"/>
          </p:cNvPicPr>
          <p:nvPr/>
        </p:nvPicPr>
        <p:blipFill>
          <a:blip r:embed="rId4"/>
          <a:stretch>
            <a:fillRect/>
          </a:stretch>
        </p:blipFill>
        <p:spPr>
          <a:xfrm>
            <a:off x="0" y="0"/>
            <a:ext cx="4258405" cy="2838937"/>
          </a:xfrm>
          <a:prstGeom prst="rect">
            <a:avLst/>
          </a:prstGeom>
        </p:spPr>
      </p:pic>
      <p:pic>
        <p:nvPicPr>
          <p:cNvPr id="9" name="Picture 8" descr="GettyImages-1078852134.jpg"/>
          <p:cNvPicPr>
            <a:picLocks noChangeAspect="1"/>
          </p:cNvPicPr>
          <p:nvPr/>
        </p:nvPicPr>
        <p:blipFill>
          <a:blip r:embed="rId5"/>
          <a:stretch>
            <a:fillRect/>
          </a:stretch>
        </p:blipFill>
        <p:spPr>
          <a:xfrm>
            <a:off x="4885594" y="0"/>
            <a:ext cx="4258406" cy="2838937"/>
          </a:xfrm>
          <a:prstGeom prst="rect">
            <a:avLst/>
          </a:prstGeom>
        </p:spPr>
      </p:pic>
      <p:pic>
        <p:nvPicPr>
          <p:cNvPr id="10" name="Picture 9" descr="R622e7782797d2c811313f5019b1a1c5c.jpeg"/>
          <p:cNvPicPr>
            <a:picLocks noChangeAspect="1"/>
          </p:cNvPicPr>
          <p:nvPr/>
        </p:nvPicPr>
        <p:blipFill>
          <a:blip r:embed="rId6"/>
          <a:stretch>
            <a:fillRect/>
          </a:stretch>
        </p:blipFill>
        <p:spPr>
          <a:xfrm>
            <a:off x="4885594" y="3816280"/>
            <a:ext cx="4258406" cy="3041719"/>
          </a:xfrm>
          <a:prstGeom prst="rect">
            <a:avLst/>
          </a:prstGeom>
        </p:spPr>
      </p:pic>
      <p:pic>
        <p:nvPicPr>
          <p:cNvPr id="11" name="Picture 10" descr="OIP (1).jpeg"/>
          <p:cNvPicPr>
            <a:picLocks noChangeAspect="1"/>
          </p:cNvPicPr>
          <p:nvPr/>
        </p:nvPicPr>
        <p:blipFill>
          <a:blip r:embed="rId7"/>
          <a:stretch>
            <a:fillRect/>
          </a:stretch>
        </p:blipFill>
        <p:spPr>
          <a:xfrm>
            <a:off x="0" y="3816279"/>
            <a:ext cx="4592342" cy="306156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 His Kingdom</a:t>
            </a:r>
            <a:endParaRPr lang="en-US" dirty="0"/>
          </a:p>
        </p:txBody>
      </p:sp>
      <p:sp>
        <p:nvSpPr>
          <p:cNvPr id="3" name="Content Placeholder 2"/>
          <p:cNvSpPr>
            <a:spLocks noGrp="1"/>
          </p:cNvSpPr>
          <p:nvPr>
            <p:ph idx="1"/>
          </p:nvPr>
        </p:nvSpPr>
        <p:spPr/>
        <p:txBody>
          <a:bodyPr/>
          <a:lstStyle/>
          <a:p>
            <a:r>
              <a:rPr lang="en-US" dirty="0" smtClean="0"/>
              <a:t>How do we seek it?</a:t>
            </a:r>
          </a:p>
          <a:p>
            <a:pPr lvl="1"/>
            <a:r>
              <a:rPr lang="en-US" dirty="0" smtClean="0"/>
              <a:t>Seek the King.  Get to know Jesus.</a:t>
            </a:r>
          </a:p>
          <a:p>
            <a:pPr lvl="1"/>
            <a:r>
              <a:rPr lang="en-US" dirty="0" smtClean="0"/>
              <a:t>A New Ambition</a:t>
            </a:r>
          </a:p>
          <a:p>
            <a:pPr lvl="2"/>
            <a:r>
              <a:rPr lang="en-US" dirty="0" smtClean="0"/>
              <a:t>Holding our money and possessions (things) in open hands, our Lord, King Jesus, is in charge</a:t>
            </a:r>
          </a:p>
          <a:p>
            <a:pPr lvl="2"/>
            <a:r>
              <a:rPr lang="en-US" dirty="0" smtClean="0"/>
              <a:t>People &gt; things</a:t>
            </a:r>
          </a:p>
          <a:p>
            <a:pPr lvl="2"/>
            <a:r>
              <a:rPr lang="en-US" dirty="0" smtClean="0"/>
              <a:t>Rule of King Jesus in people’s hearts is top priority</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 Surrender All</a:t>
            </a:r>
            <a:endParaRPr lang="en-US" dirty="0"/>
          </a:p>
        </p:txBody>
      </p:sp>
      <p:sp>
        <p:nvSpPr>
          <p:cNvPr id="5" name="Content Placeholder 4"/>
          <p:cNvSpPr>
            <a:spLocks noGrp="1"/>
          </p:cNvSpPr>
          <p:nvPr>
            <p:ph idx="1"/>
          </p:nvPr>
        </p:nvSpPr>
        <p:spPr>
          <a:xfrm>
            <a:off x="457200" y="1923142"/>
            <a:ext cx="4459522" cy="4203021"/>
          </a:xfrm>
        </p:spPr>
        <p:txBody>
          <a:bodyPr>
            <a:normAutofit fontScale="92500" lnSpcReduction="20000"/>
          </a:bodyPr>
          <a:lstStyle/>
          <a:p>
            <a:pPr>
              <a:buNone/>
            </a:pPr>
            <a:r>
              <a:rPr lang="en-US" dirty="0" smtClean="0"/>
              <a:t>All to Jesus I surrender,</a:t>
            </a:r>
          </a:p>
          <a:p>
            <a:pPr>
              <a:buNone/>
            </a:pPr>
            <a:r>
              <a:rPr lang="en-US" dirty="0" smtClean="0"/>
              <a:t>All to Him I freely give;</a:t>
            </a:r>
          </a:p>
          <a:p>
            <a:pPr>
              <a:buNone/>
            </a:pPr>
            <a:r>
              <a:rPr lang="en-US" dirty="0" smtClean="0"/>
              <a:t>I will ever love and trust Him,</a:t>
            </a:r>
          </a:p>
          <a:p>
            <a:pPr>
              <a:buNone/>
            </a:pPr>
            <a:r>
              <a:rPr lang="en-US" dirty="0" smtClean="0"/>
              <a:t>In His presence daily live.</a:t>
            </a:r>
          </a:p>
          <a:p>
            <a:pPr>
              <a:buNone/>
            </a:pPr>
            <a:endParaRPr lang="en-US" dirty="0" smtClean="0"/>
          </a:p>
          <a:p>
            <a:pPr>
              <a:buNone/>
            </a:pPr>
            <a:r>
              <a:rPr lang="en-US" dirty="0" smtClean="0"/>
              <a:t>I surrender all, I surrender all;</a:t>
            </a:r>
          </a:p>
          <a:p>
            <a:pPr>
              <a:buNone/>
            </a:pPr>
            <a:r>
              <a:rPr lang="en-US" dirty="0" smtClean="0"/>
              <a:t>All to Thee, my blessed Savior,</a:t>
            </a:r>
          </a:p>
          <a:p>
            <a:pPr>
              <a:buNone/>
            </a:pPr>
            <a:r>
              <a:rPr lang="en-US" dirty="0" smtClean="0"/>
              <a:t>I surrender all.</a:t>
            </a:r>
            <a:endParaRPr lang="en-US" dirty="0"/>
          </a:p>
        </p:txBody>
      </p:sp>
      <p:pic>
        <p:nvPicPr>
          <p:cNvPr id="6" name="Picture 5" descr="IMG_8638.JPG"/>
          <p:cNvPicPr>
            <a:picLocks noChangeAspect="1"/>
          </p:cNvPicPr>
          <p:nvPr/>
        </p:nvPicPr>
        <p:blipFill>
          <a:blip r:embed="rId2"/>
          <a:stretch>
            <a:fillRect/>
          </a:stretch>
        </p:blipFill>
        <p:spPr>
          <a:xfrm>
            <a:off x="4916722" y="1923142"/>
            <a:ext cx="4245429" cy="4245429"/>
          </a:xfrm>
          <a:prstGeom prst="rect">
            <a:avLst/>
          </a:prstGeom>
          <a:effectLst>
            <a:softEdge rad="1016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90727"/>
          </a:xfrm>
        </p:spPr>
        <p:txBody>
          <a:bodyPr/>
          <a:lstStyle/>
          <a:p>
            <a:r>
              <a:rPr lang="en-US" dirty="0" smtClean="0"/>
              <a:t>The Gospel Of Luke</a:t>
            </a:r>
            <a:endParaRPr lang="en-US" dirty="0"/>
          </a:p>
        </p:txBody>
      </p:sp>
      <p:pic>
        <p:nvPicPr>
          <p:cNvPr id="5" name="Picture 4" descr="Screen Shot 2021-01-21 at 7.50.27 PM.png"/>
          <p:cNvPicPr>
            <a:picLocks noChangeAspect="1"/>
          </p:cNvPicPr>
          <p:nvPr/>
        </p:nvPicPr>
        <p:blipFill>
          <a:blip r:embed="rId3"/>
          <a:stretch>
            <a:fillRect/>
          </a:stretch>
        </p:blipFill>
        <p:spPr>
          <a:xfrm rot="1166067">
            <a:off x="914400" y="1632856"/>
            <a:ext cx="4279641" cy="4680857"/>
          </a:xfrm>
          <a:prstGeom prst="rect">
            <a:avLst/>
          </a:prstGeom>
        </p:spPr>
      </p:pic>
      <p:pic>
        <p:nvPicPr>
          <p:cNvPr id="6" name="Picture 5" descr="Screen Shot 2021-01-21 at 7.52.05 PM.png"/>
          <p:cNvPicPr>
            <a:picLocks noChangeAspect="1"/>
          </p:cNvPicPr>
          <p:nvPr/>
        </p:nvPicPr>
        <p:blipFill>
          <a:blip r:embed="rId4"/>
          <a:stretch>
            <a:fillRect/>
          </a:stretch>
        </p:blipFill>
        <p:spPr>
          <a:xfrm rot="21414224">
            <a:off x="3710784" y="1632856"/>
            <a:ext cx="5107551" cy="5149850"/>
          </a:xfrm>
          <a:prstGeom prst="rect">
            <a:avLst/>
          </a:prstGeom>
        </p:spPr>
      </p:pic>
      <p:pic>
        <p:nvPicPr>
          <p:cNvPr id="7" name="Picture 6" descr="Screen Shot 2021-01-21 at 7.53.53 PM.png"/>
          <p:cNvPicPr>
            <a:picLocks noChangeAspect="1"/>
          </p:cNvPicPr>
          <p:nvPr/>
        </p:nvPicPr>
        <p:blipFill>
          <a:blip r:embed="rId5"/>
          <a:stretch>
            <a:fillRect/>
          </a:stretch>
        </p:blipFill>
        <p:spPr>
          <a:xfrm rot="373639">
            <a:off x="2871028" y="1563913"/>
            <a:ext cx="5107551" cy="3866850"/>
          </a:xfrm>
          <a:prstGeom prst="rect">
            <a:avLst/>
          </a:prstGeom>
        </p:spPr>
      </p:pic>
      <p:pic>
        <p:nvPicPr>
          <p:cNvPr id="8" name="Picture 7" descr="Screen Shot 2021-01-21 at 7.53.04 PM.png"/>
          <p:cNvPicPr>
            <a:picLocks noChangeAspect="1"/>
          </p:cNvPicPr>
          <p:nvPr/>
        </p:nvPicPr>
        <p:blipFill>
          <a:blip r:embed="rId6"/>
          <a:stretch>
            <a:fillRect/>
          </a:stretch>
        </p:blipFill>
        <p:spPr>
          <a:xfrm>
            <a:off x="762000" y="4267200"/>
            <a:ext cx="2540000" cy="2590800"/>
          </a:xfrm>
          <a:prstGeom prst="rect">
            <a:avLst/>
          </a:prstGeom>
        </p:spPr>
      </p:pic>
      <p:sp>
        <p:nvSpPr>
          <p:cNvPr id="9" name="TextBox 8"/>
          <p:cNvSpPr txBox="1"/>
          <p:nvPr/>
        </p:nvSpPr>
        <p:spPr>
          <a:xfrm>
            <a:off x="1594960" y="2599453"/>
            <a:ext cx="2162822" cy="461665"/>
          </a:xfrm>
          <a:prstGeom prst="rect">
            <a:avLst/>
          </a:prstGeom>
          <a:solidFill>
            <a:schemeClr val="bg2">
              <a:alpha val="76000"/>
            </a:schemeClr>
          </a:solidFill>
        </p:spPr>
        <p:txBody>
          <a:bodyPr wrap="none" rtlCol="0">
            <a:spAutoFit/>
          </a:bodyPr>
          <a:lstStyle/>
          <a:p>
            <a:r>
              <a:rPr lang="en-US" sz="2400" b="1" dirty="0" smtClean="0"/>
              <a:t>COMPASSION</a:t>
            </a:r>
            <a:endParaRPr lang="en-US" sz="2400" b="1" dirty="0"/>
          </a:p>
        </p:txBody>
      </p:sp>
      <p:sp>
        <p:nvSpPr>
          <p:cNvPr id="10" name="TextBox 9"/>
          <p:cNvSpPr txBox="1"/>
          <p:nvPr/>
        </p:nvSpPr>
        <p:spPr>
          <a:xfrm>
            <a:off x="5085646" y="3213518"/>
            <a:ext cx="2236009" cy="461665"/>
          </a:xfrm>
          <a:prstGeom prst="rect">
            <a:avLst/>
          </a:prstGeom>
          <a:solidFill>
            <a:schemeClr val="bg2">
              <a:alpha val="76000"/>
            </a:schemeClr>
          </a:solidFill>
        </p:spPr>
        <p:txBody>
          <a:bodyPr wrap="none" rtlCol="0">
            <a:spAutoFit/>
          </a:bodyPr>
          <a:lstStyle/>
          <a:p>
            <a:r>
              <a:rPr lang="en-US" sz="2400" b="1" dirty="0" smtClean="0"/>
              <a:t>FORGIVENESS</a:t>
            </a:r>
            <a:endParaRPr lang="en-US" sz="2400" b="1" dirty="0"/>
          </a:p>
        </p:txBody>
      </p:sp>
      <p:sp>
        <p:nvSpPr>
          <p:cNvPr id="11" name="TextBox 10"/>
          <p:cNvSpPr txBox="1"/>
          <p:nvPr/>
        </p:nvSpPr>
        <p:spPr>
          <a:xfrm>
            <a:off x="513549" y="4605216"/>
            <a:ext cx="1394182" cy="461665"/>
          </a:xfrm>
          <a:prstGeom prst="rect">
            <a:avLst/>
          </a:prstGeom>
          <a:solidFill>
            <a:schemeClr val="bg2">
              <a:alpha val="76000"/>
            </a:schemeClr>
          </a:solidFill>
        </p:spPr>
        <p:txBody>
          <a:bodyPr wrap="none" rtlCol="0">
            <a:spAutoFit/>
          </a:bodyPr>
          <a:lstStyle/>
          <a:p>
            <a:r>
              <a:rPr lang="en-US" sz="2400" b="1" dirty="0" smtClean="0"/>
              <a:t>JUSTICE</a:t>
            </a:r>
            <a:endParaRPr lang="en-US" sz="2400" b="1" dirty="0"/>
          </a:p>
        </p:txBody>
      </p:sp>
      <p:sp>
        <p:nvSpPr>
          <p:cNvPr id="12" name="TextBox 11"/>
          <p:cNvSpPr txBox="1"/>
          <p:nvPr/>
        </p:nvSpPr>
        <p:spPr>
          <a:xfrm>
            <a:off x="6790867" y="5234707"/>
            <a:ext cx="2233304" cy="461665"/>
          </a:xfrm>
          <a:prstGeom prst="rect">
            <a:avLst/>
          </a:prstGeom>
          <a:solidFill>
            <a:schemeClr val="bg2">
              <a:alpha val="76000"/>
            </a:schemeClr>
          </a:solidFill>
        </p:spPr>
        <p:txBody>
          <a:bodyPr wrap="none" rtlCol="0">
            <a:spAutoFit/>
          </a:bodyPr>
          <a:lstStyle/>
          <a:p>
            <a:r>
              <a:rPr lang="en-US" sz="2400" b="1" dirty="0" smtClean="0"/>
              <a:t>REDEMPTION</a:t>
            </a:r>
            <a:endParaRPr lang="en-US" sz="2400" b="1" dirty="0"/>
          </a:p>
        </p:txBody>
      </p:sp>
      <p:sp>
        <p:nvSpPr>
          <p:cNvPr id="13" name="TextBox 12"/>
          <p:cNvSpPr txBox="1"/>
          <p:nvPr/>
        </p:nvSpPr>
        <p:spPr>
          <a:xfrm>
            <a:off x="2183995" y="5465539"/>
            <a:ext cx="2108269" cy="461665"/>
          </a:xfrm>
          <a:prstGeom prst="rect">
            <a:avLst/>
          </a:prstGeom>
          <a:solidFill>
            <a:schemeClr val="bg2">
              <a:alpha val="76000"/>
            </a:schemeClr>
          </a:solidFill>
        </p:spPr>
        <p:txBody>
          <a:bodyPr wrap="none" rtlCol="0">
            <a:spAutoFit/>
          </a:bodyPr>
          <a:lstStyle/>
          <a:p>
            <a:r>
              <a:rPr lang="en-US" sz="2400" b="1" dirty="0" smtClean="0"/>
              <a:t>GENEROSITY</a:t>
            </a:r>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190727"/>
          </a:xfrm>
        </p:spPr>
        <p:txBody>
          <a:bodyPr/>
          <a:lstStyle/>
          <a:p>
            <a:r>
              <a:rPr lang="en-US" dirty="0" smtClean="0"/>
              <a:t>The Gospel Of Luke</a:t>
            </a:r>
            <a:endParaRPr lang="en-US" dirty="0"/>
          </a:p>
        </p:txBody>
      </p:sp>
      <p:pic>
        <p:nvPicPr>
          <p:cNvPr id="5" name="Picture 4" descr="Screen Shot 2021-01-21 at 7.50.27 PM.png"/>
          <p:cNvPicPr>
            <a:picLocks noChangeAspect="1"/>
          </p:cNvPicPr>
          <p:nvPr/>
        </p:nvPicPr>
        <p:blipFill>
          <a:blip r:embed="rId3"/>
          <a:stretch>
            <a:fillRect/>
          </a:stretch>
        </p:blipFill>
        <p:spPr>
          <a:xfrm rot="1166067">
            <a:off x="914400" y="1632856"/>
            <a:ext cx="4279641" cy="4680857"/>
          </a:xfrm>
          <a:prstGeom prst="rect">
            <a:avLst/>
          </a:prstGeom>
        </p:spPr>
      </p:pic>
      <p:pic>
        <p:nvPicPr>
          <p:cNvPr id="6" name="Picture 5" descr="Screen Shot 2021-01-21 at 7.52.05 PM.png"/>
          <p:cNvPicPr>
            <a:picLocks noChangeAspect="1"/>
          </p:cNvPicPr>
          <p:nvPr/>
        </p:nvPicPr>
        <p:blipFill>
          <a:blip r:embed="rId4"/>
          <a:stretch>
            <a:fillRect/>
          </a:stretch>
        </p:blipFill>
        <p:spPr>
          <a:xfrm rot="21414224">
            <a:off x="3710784" y="1632856"/>
            <a:ext cx="5107551" cy="5149850"/>
          </a:xfrm>
          <a:prstGeom prst="rect">
            <a:avLst/>
          </a:prstGeom>
        </p:spPr>
      </p:pic>
      <p:pic>
        <p:nvPicPr>
          <p:cNvPr id="7" name="Picture 6" descr="Screen Shot 2021-01-21 at 7.53.53 PM.png"/>
          <p:cNvPicPr>
            <a:picLocks noChangeAspect="1"/>
          </p:cNvPicPr>
          <p:nvPr/>
        </p:nvPicPr>
        <p:blipFill>
          <a:blip r:embed="rId5"/>
          <a:stretch>
            <a:fillRect/>
          </a:stretch>
        </p:blipFill>
        <p:spPr>
          <a:xfrm rot="373639">
            <a:off x="2871028" y="1563913"/>
            <a:ext cx="5107551" cy="3866850"/>
          </a:xfrm>
          <a:prstGeom prst="rect">
            <a:avLst/>
          </a:prstGeom>
        </p:spPr>
      </p:pic>
      <p:pic>
        <p:nvPicPr>
          <p:cNvPr id="8" name="Picture 7" descr="Screen Shot 2021-01-21 at 7.53.04 PM.png"/>
          <p:cNvPicPr>
            <a:picLocks noChangeAspect="1"/>
          </p:cNvPicPr>
          <p:nvPr/>
        </p:nvPicPr>
        <p:blipFill>
          <a:blip r:embed="rId6"/>
          <a:stretch>
            <a:fillRect/>
          </a:stretch>
        </p:blipFill>
        <p:spPr>
          <a:xfrm>
            <a:off x="762000" y="4267200"/>
            <a:ext cx="2540000" cy="2590800"/>
          </a:xfrm>
          <a:prstGeom prst="rect">
            <a:avLst/>
          </a:prstGeom>
        </p:spPr>
      </p:pic>
      <p:sp>
        <p:nvSpPr>
          <p:cNvPr id="9" name="TextBox 8"/>
          <p:cNvSpPr txBox="1"/>
          <p:nvPr/>
        </p:nvSpPr>
        <p:spPr>
          <a:xfrm>
            <a:off x="1594960" y="2599453"/>
            <a:ext cx="2162822" cy="461665"/>
          </a:xfrm>
          <a:prstGeom prst="rect">
            <a:avLst/>
          </a:prstGeom>
          <a:solidFill>
            <a:schemeClr val="bg2">
              <a:alpha val="76000"/>
            </a:schemeClr>
          </a:solidFill>
        </p:spPr>
        <p:txBody>
          <a:bodyPr wrap="none" rtlCol="0">
            <a:spAutoFit/>
          </a:bodyPr>
          <a:lstStyle/>
          <a:p>
            <a:r>
              <a:rPr lang="en-US" sz="2400" b="1" dirty="0" smtClean="0"/>
              <a:t>COMPASSION</a:t>
            </a:r>
            <a:endParaRPr lang="en-US" sz="2400" b="1" dirty="0"/>
          </a:p>
        </p:txBody>
      </p:sp>
      <p:sp>
        <p:nvSpPr>
          <p:cNvPr id="10" name="TextBox 9"/>
          <p:cNvSpPr txBox="1"/>
          <p:nvPr/>
        </p:nvSpPr>
        <p:spPr>
          <a:xfrm>
            <a:off x="5085646" y="3213518"/>
            <a:ext cx="2236009" cy="461665"/>
          </a:xfrm>
          <a:prstGeom prst="rect">
            <a:avLst/>
          </a:prstGeom>
          <a:solidFill>
            <a:schemeClr val="bg2">
              <a:alpha val="76000"/>
            </a:schemeClr>
          </a:solidFill>
        </p:spPr>
        <p:txBody>
          <a:bodyPr wrap="none" rtlCol="0">
            <a:spAutoFit/>
          </a:bodyPr>
          <a:lstStyle/>
          <a:p>
            <a:r>
              <a:rPr lang="en-US" sz="2400" b="1" dirty="0" smtClean="0"/>
              <a:t>FORGIVENESS</a:t>
            </a:r>
            <a:endParaRPr lang="en-US" sz="2400" b="1" dirty="0"/>
          </a:p>
        </p:txBody>
      </p:sp>
      <p:sp>
        <p:nvSpPr>
          <p:cNvPr id="11" name="TextBox 10"/>
          <p:cNvSpPr txBox="1"/>
          <p:nvPr/>
        </p:nvSpPr>
        <p:spPr>
          <a:xfrm>
            <a:off x="513549" y="4605216"/>
            <a:ext cx="1394182" cy="461665"/>
          </a:xfrm>
          <a:prstGeom prst="rect">
            <a:avLst/>
          </a:prstGeom>
          <a:solidFill>
            <a:schemeClr val="bg2">
              <a:alpha val="76000"/>
            </a:schemeClr>
          </a:solidFill>
        </p:spPr>
        <p:txBody>
          <a:bodyPr wrap="none" rtlCol="0">
            <a:spAutoFit/>
          </a:bodyPr>
          <a:lstStyle/>
          <a:p>
            <a:r>
              <a:rPr lang="en-US" sz="2400" b="1" dirty="0" smtClean="0"/>
              <a:t>JUSTICE</a:t>
            </a:r>
            <a:endParaRPr lang="en-US" sz="2400" b="1" dirty="0"/>
          </a:p>
        </p:txBody>
      </p:sp>
      <p:sp>
        <p:nvSpPr>
          <p:cNvPr id="12" name="TextBox 11"/>
          <p:cNvSpPr txBox="1"/>
          <p:nvPr/>
        </p:nvSpPr>
        <p:spPr>
          <a:xfrm>
            <a:off x="6790867" y="5234707"/>
            <a:ext cx="2233304" cy="461665"/>
          </a:xfrm>
          <a:prstGeom prst="rect">
            <a:avLst/>
          </a:prstGeom>
          <a:solidFill>
            <a:schemeClr val="bg2">
              <a:alpha val="76000"/>
            </a:schemeClr>
          </a:solidFill>
        </p:spPr>
        <p:txBody>
          <a:bodyPr wrap="none" rtlCol="0">
            <a:spAutoFit/>
          </a:bodyPr>
          <a:lstStyle/>
          <a:p>
            <a:r>
              <a:rPr lang="en-US" sz="2400" b="1" dirty="0" smtClean="0"/>
              <a:t>REDEMPTION</a:t>
            </a:r>
            <a:endParaRPr lang="en-US" sz="2400" b="1" dirty="0"/>
          </a:p>
        </p:txBody>
      </p:sp>
      <p:sp>
        <p:nvSpPr>
          <p:cNvPr id="13" name="TextBox 12"/>
          <p:cNvSpPr txBox="1"/>
          <p:nvPr/>
        </p:nvSpPr>
        <p:spPr>
          <a:xfrm>
            <a:off x="2183995" y="5465539"/>
            <a:ext cx="2108269" cy="461665"/>
          </a:xfrm>
          <a:prstGeom prst="rect">
            <a:avLst/>
          </a:prstGeom>
          <a:solidFill>
            <a:schemeClr val="bg2">
              <a:alpha val="76000"/>
            </a:schemeClr>
          </a:solidFill>
        </p:spPr>
        <p:txBody>
          <a:bodyPr wrap="none" rtlCol="0">
            <a:spAutoFit/>
          </a:bodyPr>
          <a:lstStyle/>
          <a:p>
            <a:r>
              <a:rPr lang="en-US" sz="2400" b="1" dirty="0" smtClean="0"/>
              <a:t>GENEROSITY</a:t>
            </a: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Tough Teachings in the Gospel of Luke</a:t>
            </a:r>
            <a:endParaRPr lang="en-US" dirty="0"/>
          </a:p>
        </p:txBody>
      </p:sp>
      <p:sp>
        <p:nvSpPr>
          <p:cNvPr id="3" name="Content Placeholder 2"/>
          <p:cNvSpPr>
            <a:spLocks noGrp="1"/>
          </p:cNvSpPr>
          <p:nvPr>
            <p:ph idx="1"/>
          </p:nvPr>
        </p:nvSpPr>
        <p:spPr>
          <a:xfrm>
            <a:off x="284163" y="2133600"/>
            <a:ext cx="8574088" cy="3992563"/>
          </a:xfrm>
        </p:spPr>
        <p:txBody>
          <a:bodyPr>
            <a:normAutofit/>
          </a:bodyPr>
          <a:lstStyle/>
          <a:p>
            <a:pPr algn="ctr">
              <a:buNone/>
            </a:pPr>
            <a:r>
              <a:rPr lang="en-US" sz="4400" dirty="0" smtClean="0"/>
              <a:t>“So therefore, any one of you who does not renounce all that he has cannot be my disciple.” </a:t>
            </a:r>
            <a:endParaRPr lang="en-US" sz="4400" dirty="0" smtClean="0"/>
          </a:p>
          <a:p>
            <a:pPr algn="ctr">
              <a:buNone/>
            </a:pPr>
            <a:r>
              <a:rPr lang="en-US" sz="4400" dirty="0" smtClean="0"/>
              <a:t>(Luke 14:33, English Standard Version)</a:t>
            </a:r>
            <a:endParaRPr lang="en-US"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Tough Teachings in the Gospel of Luke</a:t>
            </a:r>
            <a:endParaRPr lang="en-US" dirty="0"/>
          </a:p>
        </p:txBody>
      </p:sp>
      <p:sp>
        <p:nvSpPr>
          <p:cNvPr id="3" name="Content Placeholder 2"/>
          <p:cNvSpPr>
            <a:spLocks noGrp="1"/>
          </p:cNvSpPr>
          <p:nvPr>
            <p:ph idx="1"/>
          </p:nvPr>
        </p:nvSpPr>
        <p:spPr>
          <a:xfrm>
            <a:off x="284163" y="2133600"/>
            <a:ext cx="8574088" cy="3992563"/>
          </a:xfrm>
        </p:spPr>
        <p:txBody>
          <a:bodyPr>
            <a:normAutofit fontScale="85000" lnSpcReduction="20000"/>
          </a:bodyPr>
          <a:lstStyle/>
          <a:p>
            <a:pPr algn="ctr">
              <a:buNone/>
            </a:pPr>
            <a:r>
              <a:rPr lang="en-US" sz="4400" dirty="0" smtClean="0"/>
              <a:t>“And I tell you [learn from this], make friends for yourselves [for eternity] by means of the wealth of unrighteousness [that is, use material resources as a way to further the work of God], so that when it runs out, they will welcome you into the eternal dwellings.” </a:t>
            </a:r>
            <a:endParaRPr lang="en-US" sz="4400" dirty="0" smtClean="0"/>
          </a:p>
          <a:p>
            <a:pPr algn="ctr">
              <a:buNone/>
            </a:pPr>
            <a:r>
              <a:rPr lang="en-US" sz="4400" dirty="0" smtClean="0"/>
              <a:t>(Luke 16:9, Amplified Bible)</a:t>
            </a:r>
            <a:endParaRPr lang="en-US" sz="4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Tough Teachings in the Gospel of Luke</a:t>
            </a:r>
            <a:endParaRPr lang="en-US" dirty="0"/>
          </a:p>
        </p:txBody>
      </p:sp>
      <p:sp>
        <p:nvSpPr>
          <p:cNvPr id="3" name="Content Placeholder 2"/>
          <p:cNvSpPr>
            <a:spLocks noGrp="1"/>
          </p:cNvSpPr>
          <p:nvPr>
            <p:ph idx="1"/>
          </p:nvPr>
        </p:nvSpPr>
        <p:spPr>
          <a:xfrm>
            <a:off x="284163" y="2133600"/>
            <a:ext cx="8574088" cy="3992563"/>
          </a:xfrm>
        </p:spPr>
        <p:txBody>
          <a:bodyPr>
            <a:normAutofit/>
          </a:bodyPr>
          <a:lstStyle/>
          <a:p>
            <a:pPr algn="ctr">
              <a:buNone/>
            </a:pPr>
            <a:r>
              <a:rPr lang="en-US" sz="4400" dirty="0" smtClean="0"/>
              <a:t>“Why do you call me ‘Lord, Lord,’ and not do what I tell you</a:t>
            </a:r>
            <a:r>
              <a:rPr lang="en-US" sz="4400" dirty="0" smtClean="0"/>
              <a:t>?” </a:t>
            </a:r>
          </a:p>
          <a:p>
            <a:pPr algn="ctr">
              <a:buNone/>
            </a:pPr>
            <a:r>
              <a:rPr lang="en-US" sz="4400" dirty="0" smtClean="0"/>
              <a:t>(Luke 6:46)</a:t>
            </a:r>
            <a:endParaRPr lang="en-US" sz="4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Grace as seen in the Gospel of Luke</a:t>
            </a:r>
            <a:endParaRPr lang="en-US" dirty="0"/>
          </a:p>
        </p:txBody>
      </p:sp>
      <p:sp>
        <p:nvSpPr>
          <p:cNvPr id="3" name="Content Placeholder 2"/>
          <p:cNvSpPr>
            <a:spLocks noGrp="1"/>
          </p:cNvSpPr>
          <p:nvPr>
            <p:ph idx="1"/>
          </p:nvPr>
        </p:nvSpPr>
        <p:spPr/>
        <p:txBody>
          <a:bodyPr/>
          <a:lstStyle/>
          <a:p>
            <a:r>
              <a:rPr lang="en-US" dirty="0" smtClean="0"/>
              <a:t>The Prodigal Son (Luke 15:11-32)</a:t>
            </a:r>
          </a:p>
          <a:p>
            <a:r>
              <a:rPr lang="en-US" dirty="0" smtClean="0"/>
              <a:t>The Penitent Tax Collector (Luke 18:9-14)</a:t>
            </a:r>
          </a:p>
          <a:p>
            <a:pPr lvl="1"/>
            <a:r>
              <a:rPr lang="en-US" dirty="0" smtClean="0"/>
              <a:t>“standing far </a:t>
            </a:r>
            <a:r>
              <a:rPr lang="en-US" dirty="0" smtClean="0"/>
              <a:t>off [from the temple], </a:t>
            </a:r>
            <a:r>
              <a:rPr lang="en-US" dirty="0" smtClean="0"/>
              <a:t>would not even lift up his eyes to heaven, but beat his </a:t>
            </a:r>
            <a:r>
              <a:rPr lang="en-US" dirty="0" smtClean="0"/>
              <a:t>breast</a:t>
            </a:r>
            <a:r>
              <a:rPr lang="en-US" dirty="0" smtClean="0"/>
              <a:t>, saying,</a:t>
            </a:r>
            <a:r>
              <a:rPr lang="en-US" dirty="0" smtClean="0"/>
              <a:t> ‘</a:t>
            </a:r>
            <a:r>
              <a:rPr lang="en-US" b="1" u="sng" dirty="0" smtClean="0"/>
              <a:t>God</a:t>
            </a:r>
            <a:r>
              <a:rPr lang="en-US" b="1" u="sng" dirty="0" smtClean="0"/>
              <a:t>, be merciful to me, a sinner!</a:t>
            </a:r>
            <a:r>
              <a:rPr lang="en-US" dirty="0" smtClean="0"/>
              <a:t>’</a:t>
            </a:r>
            <a:r>
              <a:rPr lang="en-US" dirty="0" smtClean="0"/>
              <a:t>”</a:t>
            </a:r>
          </a:p>
          <a:p>
            <a:pPr lvl="1"/>
            <a:r>
              <a:rPr lang="en-US" dirty="0" smtClean="0"/>
              <a:t>“justified”</a:t>
            </a:r>
          </a:p>
          <a:p>
            <a:r>
              <a:rPr lang="en-US" dirty="0" smtClean="0"/>
              <a:t>The Thief on the Other Cross (Luke 23:39-43)</a:t>
            </a:r>
          </a:p>
          <a:p>
            <a:pPr lvl="1"/>
            <a:r>
              <a:rPr lang="en-US" dirty="0" smtClean="0"/>
              <a:t>Honesty</a:t>
            </a:r>
            <a:r>
              <a:rPr lang="en-US" dirty="0" smtClean="0"/>
              <a:t>, pleas “</a:t>
            </a:r>
            <a:r>
              <a:rPr lang="en-US" b="1" u="sng" dirty="0" smtClean="0"/>
              <a:t>Jesus, remember me </a:t>
            </a:r>
            <a:r>
              <a:rPr lang="en-US" dirty="0" smtClean="0"/>
              <a:t>when you come into your kingdom.”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Fitness Center</a:t>
            </a:r>
            <a:endParaRPr lang="en-US" dirty="0"/>
          </a:p>
        </p:txBody>
      </p:sp>
      <p:pic>
        <p:nvPicPr>
          <p:cNvPr id="4" name="Picture 3" descr="1407863734000-uniformsold.jpg"/>
          <p:cNvPicPr>
            <a:picLocks noChangeAspect="1"/>
          </p:cNvPicPr>
          <p:nvPr/>
        </p:nvPicPr>
        <p:blipFill>
          <a:blip r:embed="rId3"/>
          <a:stretch>
            <a:fillRect/>
          </a:stretch>
        </p:blipFill>
        <p:spPr>
          <a:xfrm>
            <a:off x="1088571" y="2304143"/>
            <a:ext cx="6992343" cy="3670980"/>
          </a:xfrm>
          <a:prstGeom prst="rect">
            <a:avLst/>
          </a:prstGeom>
        </p:spPr>
      </p:pic>
      <p:sp>
        <p:nvSpPr>
          <p:cNvPr id="5" name="TextBox 4"/>
          <p:cNvSpPr txBox="1"/>
          <p:nvPr/>
        </p:nvSpPr>
        <p:spPr>
          <a:xfrm>
            <a:off x="853030" y="5334000"/>
            <a:ext cx="8005220" cy="138499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smtClean="0"/>
              <a:t>“A </a:t>
            </a:r>
            <a:r>
              <a:rPr lang="en-US" sz="2800" dirty="0" smtClean="0"/>
              <a:t>disciple is not above his teacher, but everyone when he is fully trained will be like his teacher</a:t>
            </a:r>
            <a:r>
              <a:rPr lang="en-US" sz="2800" dirty="0" smtClean="0"/>
              <a:t>.” </a:t>
            </a:r>
          </a:p>
          <a:p>
            <a:r>
              <a:rPr lang="en-US" sz="2800" dirty="0" smtClean="0"/>
              <a:t>													(Luke 6:40)</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Luke 12:22-34 (English Standard Version)</a:t>
            </a:r>
            <a:endParaRPr lang="en-US" dirty="0"/>
          </a:p>
        </p:txBody>
      </p:sp>
      <p:sp>
        <p:nvSpPr>
          <p:cNvPr id="3" name="Content Placeholder 2"/>
          <p:cNvSpPr>
            <a:spLocks noGrp="1"/>
          </p:cNvSpPr>
          <p:nvPr>
            <p:ph idx="1"/>
          </p:nvPr>
        </p:nvSpPr>
        <p:spPr>
          <a:xfrm>
            <a:off x="1" y="1886856"/>
            <a:ext cx="8858250" cy="4971143"/>
          </a:xfrm>
        </p:spPr>
        <p:txBody>
          <a:bodyPr>
            <a:normAutofit fontScale="85000" lnSpcReduction="20000"/>
          </a:bodyPr>
          <a:lstStyle/>
          <a:p>
            <a:pPr indent="457200">
              <a:spcBef>
                <a:spcPts val="800"/>
              </a:spcBef>
              <a:buNone/>
            </a:pPr>
            <a:r>
              <a:rPr lang="en-US" dirty="0" smtClean="0"/>
              <a:t>And he said to his disciples, “Therefore I tell you, do not be anxious about your life, what you will eat, nor about your body, what you will put on. For life is more than food, and the body more than clothing. Consider the ravens: they neither sow nor reap, they have neither storehouse nor barn, and yet God feeds them. Of how much more value are you than the birds! And which of you by being anxious can add a single hour to his span of life? If then you are not able to do as small a thing as that, why are you anxious about the rest? Consider the lilies, how they grow: they neither toil nor spin, yet I tell you, even Solomon in all his glory was not arrayed like one of these. But if God so clothes the grass, which is alive in the field today, and tomorrow is thrown into the oven, how much more will he clothe you, O you of little faith! And do not seek what you are to eat and what you are to drink, nor be worried. For all the nations of the world seek after these things, and your Father knows that you need them. Instead, seek his kingdom, and these things will be added to you.</a:t>
            </a:r>
          </a:p>
          <a:p>
            <a:pPr indent="457200">
              <a:spcBef>
                <a:spcPts val="800"/>
              </a:spcBef>
              <a:buNone/>
            </a:pPr>
            <a:r>
              <a:rPr lang="en-US" dirty="0" smtClean="0"/>
              <a:t>“Fear not, little flock, for it is your Father's good pleasure to give you the kingdom. Sell your possessions, and give to the needy. Provide yourselves with moneybags that do not grow old, with a treasure in the heavens that does not fail, where no thief approaches and no moth destroys. For where your treasure is, there will your heart be also.</a:t>
            </a:r>
            <a:endParaRPr lang="en-US" dirty="0"/>
          </a:p>
        </p:txBody>
      </p:sp>
    </p:spTree>
  </p:cSld>
  <p:clrMapOvr>
    <a:masterClrMapping/>
  </p:clrMapOvr>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2053</TotalTime>
  <Words>1822</Words>
  <Application>Microsoft Macintosh PowerPoint</Application>
  <PresentationFormat>On-screen Show (4:3)</PresentationFormat>
  <Paragraphs>109</Paragraphs>
  <Slides>20</Slides>
  <Notes>11</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Spectrum</vt:lpstr>
      <vt:lpstr>Seek His Kingdom</vt:lpstr>
      <vt:lpstr>I Surrender All</vt:lpstr>
      <vt:lpstr>The Gospel Of Luke</vt:lpstr>
      <vt:lpstr>Tough Teachings in the Gospel of Luke</vt:lpstr>
      <vt:lpstr>Tough Teachings in the Gospel of Luke</vt:lpstr>
      <vt:lpstr>Tough Teachings in the Gospel of Luke</vt:lpstr>
      <vt:lpstr>Grace as seen in the Gospel of Luke</vt:lpstr>
      <vt:lpstr>Jesus’ Fitness Center</vt:lpstr>
      <vt:lpstr>Luke 12:22-34 (English Standard Version)</vt:lpstr>
      <vt:lpstr>Luke 12:22-34 (English Standard Version)</vt:lpstr>
      <vt:lpstr>Luke 12:28-31 (English Standard Version)</vt:lpstr>
      <vt:lpstr>Seek His Kingdom</vt:lpstr>
      <vt:lpstr>What is the Kingdom?</vt:lpstr>
      <vt:lpstr>What is the Kingdom</vt:lpstr>
      <vt:lpstr>Slide 15</vt:lpstr>
      <vt:lpstr>Slide 16</vt:lpstr>
      <vt:lpstr>What is the Kingdom</vt:lpstr>
      <vt:lpstr>Slide 18</vt:lpstr>
      <vt:lpstr>Seek His Kingdom</vt:lpstr>
      <vt:lpstr>The Gospel Of Luke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PC</cp:lastModifiedBy>
  <cp:revision>33</cp:revision>
  <cp:lastPrinted>2021-01-31T01:24:07Z</cp:lastPrinted>
  <dcterms:created xsi:type="dcterms:W3CDTF">2021-02-05T11:17:42Z</dcterms:created>
  <dcterms:modified xsi:type="dcterms:W3CDTF">2021-02-05T15:43:20Z</dcterms:modified>
</cp:coreProperties>
</file>