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notesSlides/notesSlide38.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41"/>
  </p:notesMasterIdLst>
  <p:sldIdLst>
    <p:sldId id="296" r:id="rId2"/>
    <p:sldId id="256" r:id="rId3"/>
    <p:sldId id="286" r:id="rId4"/>
    <p:sldId id="283" r:id="rId5"/>
    <p:sldId id="278" r:id="rId6"/>
    <p:sldId id="279" r:id="rId7"/>
    <p:sldId id="262" r:id="rId8"/>
    <p:sldId id="263" r:id="rId9"/>
    <p:sldId id="264" r:id="rId10"/>
    <p:sldId id="267" r:id="rId11"/>
    <p:sldId id="266" r:id="rId12"/>
    <p:sldId id="298" r:id="rId13"/>
    <p:sldId id="265" r:id="rId14"/>
    <p:sldId id="269" r:id="rId15"/>
    <p:sldId id="275" r:id="rId16"/>
    <p:sldId id="277" r:id="rId17"/>
    <p:sldId id="261" r:id="rId18"/>
    <p:sldId id="299" r:id="rId19"/>
    <p:sldId id="271" r:id="rId20"/>
    <p:sldId id="257" r:id="rId21"/>
    <p:sldId id="260" r:id="rId22"/>
    <p:sldId id="259" r:id="rId23"/>
    <p:sldId id="272" r:id="rId24"/>
    <p:sldId id="273" r:id="rId25"/>
    <p:sldId id="282" r:id="rId26"/>
    <p:sldId id="287" r:id="rId27"/>
    <p:sldId id="274" r:id="rId28"/>
    <p:sldId id="288" r:id="rId29"/>
    <p:sldId id="297" r:id="rId30"/>
    <p:sldId id="289" r:id="rId31"/>
    <p:sldId id="290" r:id="rId32"/>
    <p:sldId id="281" r:id="rId33"/>
    <p:sldId id="276" r:id="rId34"/>
    <p:sldId id="291" r:id="rId35"/>
    <p:sldId id="292" r:id="rId36"/>
    <p:sldId id="293" r:id="rId37"/>
    <p:sldId id="294" r:id="rId38"/>
    <p:sldId id="295" r:id="rId39"/>
    <p:sldId id="28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1675" autoAdjust="0"/>
    <p:restoredTop sz="75873" autoAdjust="0"/>
  </p:normalViewPr>
  <p:slideViewPr>
    <p:cSldViewPr snapToObjects="1">
      <p:cViewPr varScale="1">
        <p:scale>
          <a:sx n="93" d="100"/>
          <a:sy n="93" d="100"/>
        </p:scale>
        <p:origin x="-17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09D81F-A05E-B942-9DA5-F24CC1211855}" type="datetimeFigureOut">
              <a:rPr lang="en-US" smtClean="0"/>
              <a:pPr/>
              <a:t>3/7/21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BFC446-2300-724D-AA7B-46F10136415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VictOrea</a:t>
            </a:r>
            <a:r>
              <a:rPr lang="en-US" sz="1200" kern="1200" dirty="0" smtClean="0">
                <a:solidFill>
                  <a:schemeClr val="tx1"/>
                </a:solidFill>
                <a:latin typeface="+mn-lt"/>
                <a:ea typeface="+mn-ea"/>
                <a:cs typeface="+mn-cs"/>
              </a:rPr>
              <a:t>: Dear all, tonight is Friday, March 5th, Gabe and I are still at the hospital and tomorrow, Saturday there are 3 procedures scheduled: One is a puncture to try and drain the left lung that is flooded, and two more to extract tissue from the tumor in the kidney area as well as from another external one on his back. Let’s pray that all goes well. Besides, another procedure is required to try and save the right kidney, although after reviewing the scans the urologist said he does not see that as a feasible option since a big tumor is obstructing the way to the kidney; however a different doctor -the one in charge of the whole medical team-says they are going to try anyways, because it is very critical. If you remember, a couple of weeks ago another specialist  back home said this  kidney was already done,  but now this doctor says it might still be possible to rescue it. The general opinion of the doctors is that the whole case is very complicated and they are not very optimistic. We know they are good doctors and we know they are being honest. But also if you remember,  it was Easter Sunday three years ago that we prayed for a miracle and we got it </a:t>
            </a:r>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so let’s ask for another one this year. Psalm 120:1Another prayer request at the moment is that Gabe’s right eye is in a lot of pain, so he needs to keep his eyes closed most of the time - so until this condition improves I (Victoria) will be reading and answering messages for him. Thank you for all your support. </a:t>
            </a:r>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Hume Extreme Empirical Skepticism – The</a:t>
            </a:r>
            <a:r>
              <a:rPr lang="en-US" baseline="0" dirty="0" smtClean="0"/>
              <a:t> only truth worth discussing is that which can be discovered by the Scientific method. And even then, you can only talk about practical knowledge.</a:t>
            </a:r>
            <a:endParaRPr lang="en-US" dirty="0" smtClean="0"/>
          </a:p>
          <a:p>
            <a:r>
              <a:rPr lang="en-US" dirty="0" smtClean="0"/>
              <a:t>Derrida – you can’t get into the head of the author, so there’s no reason to talk about the actual intent of an author. No access to objective claims.</a:t>
            </a:r>
          </a:p>
          <a:p>
            <a:r>
              <a:rPr lang="en-US" dirty="0" err="1" smtClean="0"/>
              <a:t>Neitzsche</a:t>
            </a:r>
            <a:r>
              <a:rPr lang="en-US" baseline="0" dirty="0" smtClean="0"/>
              <a:t> – God is dead, we must play his role and there are no directions.</a:t>
            </a:r>
          </a:p>
          <a:p>
            <a:endParaRPr lang="en-US" baseline="0" dirty="0" smtClean="0"/>
          </a:p>
          <a:p>
            <a:r>
              <a:rPr lang="en-US" baseline="0" dirty="0" smtClean="0"/>
              <a:t>Critical Theory and Pragmatism</a:t>
            </a:r>
          </a:p>
          <a:p>
            <a:r>
              <a:rPr lang="en-US" baseline="0" dirty="0" smtClean="0"/>
              <a:t>Pragmatism – we know truth by what works</a:t>
            </a:r>
          </a:p>
          <a:p>
            <a:r>
              <a:rPr lang="en-US" baseline="0" dirty="0" smtClean="0"/>
              <a:t>Critical Theory – sees the world in terms of oppressed/oppressor. </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The individual is now porous; I influence</a:t>
            </a:r>
            <a:r>
              <a:rPr lang="en-US" baseline="0" dirty="0" smtClean="0"/>
              <a:t> my environment, my environment influences me. The ability to know objectively is now gone.</a:t>
            </a:r>
          </a:p>
          <a:p>
            <a:pPr marL="228600" indent="-228600">
              <a:buAutoNum type="arabicPeriod"/>
            </a:pPr>
            <a:r>
              <a:rPr lang="en-US" baseline="0" dirty="0" smtClean="0"/>
              <a:t>No objective Narrative that applies to all people.</a:t>
            </a:r>
          </a:p>
          <a:p>
            <a:pPr marL="228600" indent="-228600">
              <a:buAutoNum type="arabicPeriod"/>
            </a:pPr>
            <a:r>
              <a:rPr lang="en-US" baseline="0" dirty="0" smtClean="0"/>
              <a:t>Derrida would say, there are an infinite number of ways to interpret the world, and no story has objective superiority over another.</a:t>
            </a:r>
          </a:p>
          <a:p>
            <a:pPr marL="228600" indent="-228600">
              <a:buAutoNum type="arabicPeriod"/>
            </a:pPr>
            <a:r>
              <a:rPr lang="en-US" baseline="0" dirty="0" smtClean="0"/>
              <a:t>Since no one has an objective right to rule, we can now clearly see people as oppressor and oppressed</a:t>
            </a:r>
          </a:p>
          <a:p>
            <a:pPr marL="228600" indent="-228600">
              <a:buAutoNum type="arabicPeriod"/>
            </a:pPr>
            <a:r>
              <a:rPr lang="en-US" baseline="0" dirty="0" smtClean="0"/>
              <a:t>Since morality is subjective, and meaning is subjective, then any “ought” is placed on by society is relative </a:t>
            </a:r>
            <a:r>
              <a:rPr lang="en-US" dirty="0" smtClean="0"/>
              <a:t> </a:t>
            </a:r>
          </a:p>
          <a:p>
            <a:endParaRPr lang="en-US" dirty="0" smtClean="0"/>
          </a:p>
          <a:p>
            <a:endParaRPr lang="en-US" dirty="0" smtClean="0"/>
          </a:p>
          <a:p>
            <a:r>
              <a:rPr lang="en-US" dirty="0" smtClean="0"/>
              <a:t>There are a LOT of contradictions here,</a:t>
            </a:r>
            <a:r>
              <a:rPr lang="en-US" baseline="0" dirty="0" smtClean="0"/>
              <a:t> and we’ll discuss them in a second.</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a:p>
            <a:r>
              <a:rPr lang="en-US" baseline="0" dirty="0" smtClean="0"/>
              <a:t>This is what we’re seeing happening with regard to cancel culture online in the west.</a:t>
            </a:r>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dirty="0" smtClean="0"/>
              <a:t> Progressive Christian </a:t>
            </a:r>
            <a:r>
              <a:rPr lang="en-US" baseline="0" dirty="0" smtClean="0"/>
              <a:t>would </a:t>
            </a:r>
            <a:r>
              <a:rPr lang="en-US" baseline="0" dirty="0" smtClean="0"/>
              <a:t>say a </a:t>
            </a:r>
            <a:r>
              <a:rPr lang="en-US" baseline="0" dirty="0" err="1" smtClean="0"/>
              <a:t>panthiestic</a:t>
            </a:r>
            <a:r>
              <a:rPr lang="en-US" baseline="0" dirty="0" smtClean="0"/>
              <a:t> idea – all paths lead to god. Like we’re all claiming the mountain on the right</a:t>
            </a:r>
          </a:p>
          <a:p>
            <a:endParaRPr lang="en-US" baseline="0" dirty="0" smtClean="0"/>
          </a:p>
          <a:p>
            <a:r>
              <a:rPr lang="en-US" baseline="0" dirty="0" smtClean="0"/>
              <a:t>The Claims of Jesus are quite different – more like there are many mountains you can climb but only one mountain will get you to God.</a:t>
            </a:r>
          </a:p>
          <a:p>
            <a:endParaRPr lang="en-US" baseline="0" dirty="0" smtClean="0"/>
          </a:p>
          <a:p>
            <a:r>
              <a:rPr lang="en-US" baseline="0" dirty="0" smtClean="0"/>
              <a:t>Not a perfect analogy, because it makes it sound like we can climb or earn our way to God.</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Suppose</a:t>
            </a:r>
            <a:r>
              <a:rPr lang="en-US" baseline="0" dirty="0" smtClean="0"/>
              <a:t> I said:</a:t>
            </a:r>
          </a:p>
          <a:p>
            <a:pPr>
              <a:buFontTx/>
              <a:buChar char="-"/>
            </a:pPr>
            <a:r>
              <a:rPr lang="en-US" baseline="0" dirty="0" smtClean="0"/>
              <a:t>I can’t speak a word of English. </a:t>
            </a:r>
          </a:p>
          <a:p>
            <a:pPr>
              <a:buFontTx/>
              <a:buChar char="-"/>
            </a:pPr>
            <a:r>
              <a:rPr lang="zh-CN" altLang="en-US" baseline="0" dirty="0" smtClean="0"/>
              <a:t>汉语也不会讲</a:t>
            </a:r>
            <a:endParaRPr lang="en-US" altLang="zh-CN" baseline="0" dirty="0" smtClean="0"/>
          </a:p>
          <a:p>
            <a:pPr>
              <a:buFontTx/>
              <a:buChar char="-"/>
            </a:pPr>
            <a:r>
              <a:rPr lang="en-US" baseline="0" dirty="0" smtClean="0"/>
              <a:t>You can’t trust anything a Texan says</a:t>
            </a:r>
          </a:p>
          <a:p>
            <a:pPr>
              <a:buFontTx/>
              <a:buNone/>
            </a:pPr>
            <a:endParaRPr lang="en-US" baseline="0" dirty="0" smtClean="0"/>
          </a:p>
          <a:p>
            <a:pPr>
              <a:buFontTx/>
              <a:buNone/>
            </a:pPr>
            <a:r>
              <a:rPr lang="en-US" baseline="0" dirty="0" smtClean="0"/>
              <a:t>Those statements are obviously false because I’m contradicting myself. </a:t>
            </a:r>
          </a:p>
          <a:p>
            <a:pPr>
              <a:buFontTx/>
              <a:buNone/>
            </a:pPr>
            <a:r>
              <a:rPr lang="en-US" baseline="0" dirty="0" smtClean="0"/>
              <a:t>So the Postmodern wants to play this game of: </a:t>
            </a:r>
            <a:endParaRPr lang="en-US" dirty="0" smtClean="0"/>
          </a:p>
          <a:p>
            <a:pPr marL="228600" indent="-228600">
              <a:buAutoNum type="arabicPeriod"/>
            </a:pPr>
            <a:r>
              <a:rPr lang="en-US" dirty="0" smtClean="0"/>
              <a:t>No </a:t>
            </a:r>
            <a:r>
              <a:rPr lang="en-US" baseline="0" dirty="0" smtClean="0"/>
              <a:t>one can know what’s true, but they can.  We’re all trying to form a picture of the world, our pictures are universally incorrect, but their picture is universally un true</a:t>
            </a:r>
          </a:p>
          <a:p>
            <a:pPr marL="228600" indent="-228600">
              <a:buAutoNum type="arabicPeriod"/>
            </a:pPr>
            <a:r>
              <a:rPr lang="en-US" baseline="0" dirty="0" smtClean="0"/>
              <a:t>We can’t have objective authority, but they can? Why is it objectively morally right to stand on the side of the oppressed? </a:t>
            </a:r>
          </a:p>
          <a:p>
            <a:pPr marL="685800" lvl="1" indent="-228600">
              <a:buAutoNum type="arabicPeriod"/>
            </a:pPr>
            <a:r>
              <a:rPr lang="en-US" baseline="0" dirty="0" smtClean="0"/>
              <a:t>They’re telling me: You should not tell others what they should or shouldn’t do. It’s wrong to tell other’s what’s right and what’s wrong.</a:t>
            </a:r>
          </a:p>
          <a:p>
            <a:pPr marL="685800" lvl="1" indent="-228600">
              <a:buAutoNum type="arabicPeriod"/>
            </a:pPr>
            <a:r>
              <a:rPr lang="en-US" baseline="0" dirty="0" smtClean="0"/>
              <a:t>On what basis do you even say it’s wrong to harm another person?</a:t>
            </a:r>
          </a:p>
          <a:p>
            <a:pPr marL="228600" lvl="0" indent="-228600">
              <a:buAutoNum type="arabicPeriod"/>
            </a:pPr>
            <a:r>
              <a:rPr lang="en-US" baseline="0" dirty="0" smtClean="0"/>
              <a:t>Chaos and Pain If now all we have is oppressed and oppressor this creates an infinite feedback loop of violent revolt</a:t>
            </a:r>
          </a:p>
          <a:p>
            <a:pPr marL="685800" lvl="1" indent="-228600">
              <a:buAutoNum type="arabicPeriod"/>
            </a:pPr>
            <a:r>
              <a:rPr lang="en-US" baseline="0" dirty="0" smtClean="0"/>
              <a:t>When people are oppressed and they get in power, the last thing they want is to surrender it to the next group of people who’ve been oppressed.</a:t>
            </a:r>
          </a:p>
          <a:p>
            <a:pPr marL="228600" lvl="0" indent="-228600">
              <a:buAutoNum type="arabicPeriod"/>
            </a:pPr>
            <a:r>
              <a:rPr lang="en-US" baseline="0" dirty="0" smtClean="0"/>
              <a:t>It’s not livable, we must live in a common universe</a:t>
            </a:r>
          </a:p>
          <a:p>
            <a:pPr marL="685800" lvl="1" indent="-228600">
              <a:buAutoNum type="arabicPeriod"/>
            </a:pPr>
            <a:r>
              <a:rPr lang="en-US" baseline="0" dirty="0" smtClean="0"/>
              <a:t>We still bump into </a:t>
            </a:r>
            <a:r>
              <a:rPr lang="en-US" baseline="0" dirty="0" err="1" smtClean="0"/>
              <a:t>eachother</a:t>
            </a:r>
            <a:endParaRPr lang="en-US" baseline="0" dirty="0" smtClean="0"/>
          </a:p>
          <a:p>
            <a:pPr marL="228600" indent="-228600">
              <a:buNone/>
            </a:pPr>
            <a:endParaRPr lang="en-US" baseline="0" dirty="0" smtClean="0"/>
          </a:p>
          <a:p>
            <a:pPr marL="228600" indent="-228600">
              <a:buNone/>
            </a:pPr>
            <a:r>
              <a:rPr lang="en-US" baseline="0" dirty="0" smtClean="0"/>
              <a:t>If the Conclusion is Absurd, either the logic is faulty or the assumptions are wrong.</a:t>
            </a:r>
          </a:p>
          <a:p>
            <a:pPr marL="228600" indent="-228600">
              <a:buNone/>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The only way</a:t>
            </a:r>
            <a:r>
              <a:rPr lang="en-US" baseline="0" dirty="0" smtClean="0"/>
              <a:t> to define progress is to reinterpret scripture in a way so that it fits the climate and trends of current culture</a:t>
            </a:r>
            <a:r>
              <a:rPr lang="en-US" baseline="0" dirty="0" smtClean="0"/>
              <a:t>.</a:t>
            </a:r>
          </a:p>
          <a:p>
            <a:pPr marL="228600" marR="0" indent="-22860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Think of it like this: If you have no objective relationship for everything – how do you define a what progress is? It then becomes meaningless movement in a random direction.</a:t>
            </a:r>
            <a:endParaRPr lang="en-US" dirty="0" smtClean="0"/>
          </a:p>
          <a:p>
            <a:pPr marL="228600" indent="-228600">
              <a:buNone/>
            </a:pP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And we see</a:t>
            </a:r>
            <a:r>
              <a:rPr lang="en-US" baseline="0" dirty="0" smtClean="0"/>
              <a:t> this in a progressive approach to </a:t>
            </a:r>
            <a:r>
              <a:rPr lang="en-US" baseline="0" dirty="0" err="1" smtClean="0"/>
              <a:t>hermaneutics</a:t>
            </a:r>
            <a:r>
              <a:rPr lang="en-US" baseline="0" dirty="0" smtClean="0"/>
              <a:t> – (interpreting the bible)</a:t>
            </a:r>
          </a:p>
          <a:p>
            <a:endParaRPr lang="en-US" dirty="0" smtClean="0"/>
          </a:p>
          <a:p>
            <a:r>
              <a:rPr lang="en-US" dirty="0" smtClean="0"/>
              <a:t>So </a:t>
            </a:r>
            <a:r>
              <a:rPr lang="en-US" dirty="0" smtClean="0"/>
              <a:t>basically, these Progressive Christians were reading their own worldview into Scripture</a:t>
            </a:r>
            <a:r>
              <a:rPr lang="en-US" dirty="0" smtClean="0"/>
              <a:t>.</a:t>
            </a:r>
          </a:p>
          <a:p>
            <a:endParaRPr lang="en-US" dirty="0" smtClean="0"/>
          </a:p>
          <a:p>
            <a:r>
              <a:rPr lang="en-US" dirty="0" smtClean="0"/>
              <a:t>A large number</a:t>
            </a:r>
            <a:r>
              <a:rPr lang="en-US" baseline="0" dirty="0" smtClean="0"/>
              <a:t> of these theologians literally don’t believe in God – Bart </a:t>
            </a:r>
            <a:r>
              <a:rPr lang="en-US" baseline="0" dirty="0" err="1" smtClean="0"/>
              <a:t>Ehrman</a:t>
            </a:r>
            <a:endParaRPr lang="en-US" dirty="0" smtClean="0"/>
          </a:p>
          <a:p>
            <a:endParaRPr lang="en-US" dirty="0" smtClean="0"/>
          </a:p>
          <a:p>
            <a:r>
              <a:rPr lang="en-US" dirty="0" smtClean="0"/>
              <a:t>Now we even have </a:t>
            </a:r>
            <a:r>
              <a:rPr lang="en-US" baseline="0" dirty="0" smtClean="0"/>
              <a:t>Modern Atheistic </a:t>
            </a:r>
            <a:r>
              <a:rPr lang="en-US" baseline="0" dirty="0" smtClean="0"/>
              <a:t>Christians</a:t>
            </a:r>
          </a:p>
          <a:p>
            <a:r>
              <a:rPr lang="en-US" baseline="0" dirty="0" smtClean="0"/>
              <a:t>- They believe there is no God</a:t>
            </a:r>
          </a:p>
          <a:p>
            <a:pPr>
              <a:buFontTx/>
              <a:buChar char="-"/>
            </a:pPr>
            <a:r>
              <a:rPr lang="en-US" baseline="0" dirty="0" smtClean="0"/>
              <a:t>Mind/soul is an emergent property from the chemical reactions in my brain</a:t>
            </a:r>
          </a:p>
          <a:p>
            <a:pPr marL="0" marR="0" indent="0" algn="l" defTabSz="457200" rtl="0" eaLnBrk="1" fontAlgn="auto" latinLnBrk="0" hangingPunct="1">
              <a:lnSpc>
                <a:spcPct val="100000"/>
              </a:lnSpc>
              <a:spcBef>
                <a:spcPts val="0"/>
              </a:spcBef>
              <a:spcAft>
                <a:spcPts val="0"/>
              </a:spcAft>
              <a:buClrTx/>
              <a:buSzTx/>
              <a:buFontTx/>
              <a:buChar char="-"/>
              <a:tabLst/>
              <a:defRPr/>
            </a:pPr>
            <a:r>
              <a:rPr lang="en-US" baseline="0" dirty="0" smtClean="0"/>
              <a:t>Religion is an important component of the human experience</a:t>
            </a:r>
          </a:p>
          <a:p>
            <a:pPr>
              <a:buFontTx/>
              <a:buChar char="-"/>
            </a:pPr>
            <a:r>
              <a:rPr lang="en-US" baseline="0" dirty="0" smtClean="0"/>
              <a:t>But when I go to church, I have a religious experience</a:t>
            </a:r>
          </a:p>
          <a:p>
            <a:pPr>
              <a:buFontTx/>
              <a:buChar char="-"/>
            </a:pPr>
            <a:r>
              <a:rPr lang="en-US" baseline="0" dirty="0" smtClean="0"/>
              <a:t>What’s not important is whether I believe it’s true, but that I act like I would if I believed it’s true.</a:t>
            </a:r>
          </a:p>
          <a:p>
            <a:pPr>
              <a:buFontTx/>
              <a:buChar char="-"/>
            </a:pPr>
            <a:endParaRPr lang="en-US" baseline="0" dirty="0" smtClean="0"/>
          </a:p>
          <a:p>
            <a:pPr>
              <a:buFontTx/>
              <a:buNone/>
            </a:pPr>
            <a:r>
              <a:rPr lang="en-US" baseline="0" dirty="0" smtClean="0"/>
              <a:t>Do you see the disconnect?</a:t>
            </a:r>
          </a:p>
          <a:p>
            <a:pPr>
              <a:buFontTx/>
              <a:buNone/>
            </a:pPr>
            <a:r>
              <a:rPr lang="en-US" baseline="0" dirty="0" smtClean="0"/>
              <a:t>Life is incoherent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Every one of us have</a:t>
            </a:r>
            <a:r>
              <a:rPr lang="en-US" baseline="0" dirty="0" smtClean="0"/>
              <a:t> </a:t>
            </a:r>
            <a:r>
              <a:rPr lang="en-US" baseline="0" dirty="0" err="1" smtClean="0"/>
              <a:t>blindspots</a:t>
            </a:r>
            <a:r>
              <a:rPr lang="en-US" baseline="0" dirty="0" smtClean="0"/>
              <a:t>, lies, things in our worldview that are wrong</a:t>
            </a:r>
          </a:p>
          <a:p>
            <a:endParaRPr lang="en-US" baseline="0" dirty="0" smtClean="0"/>
          </a:p>
          <a:p>
            <a:r>
              <a:rPr lang="en-US" baseline="0" dirty="0" smtClean="0"/>
              <a:t>For the Historical Christian, what I want to say is that the core is truth, and there are areas of lies and untruth we have to uncover</a:t>
            </a:r>
          </a:p>
          <a:p>
            <a:endParaRPr lang="en-US" baseline="0" dirty="0" smtClean="0"/>
          </a:p>
          <a:p>
            <a:r>
              <a:rPr lang="en-US" baseline="0" dirty="0" smtClean="0"/>
              <a:t>For the Progressive Christian, the core is false</a:t>
            </a:r>
            <a:r>
              <a:rPr lang="en-US" baseline="0" dirty="0" smtClean="0"/>
              <a:t>.</a:t>
            </a:r>
          </a:p>
          <a:p>
            <a:endParaRPr lang="en-US" baseline="0" dirty="0" smtClean="0"/>
          </a:p>
          <a:p>
            <a:pPr marL="228600" indent="-228600">
              <a:buAutoNum type="arabicParenR"/>
            </a:pPr>
            <a:r>
              <a:rPr lang="en-US" baseline="0" dirty="0" smtClean="0"/>
              <a:t>If There is a God, really in reality, your disbelieve in his </a:t>
            </a:r>
            <a:r>
              <a:rPr lang="en-US" baseline="0" dirty="0" err="1" smtClean="0"/>
              <a:t>existance</a:t>
            </a:r>
            <a:r>
              <a:rPr lang="en-US" baseline="0" dirty="0" smtClean="0"/>
              <a:t> isn’t going to make him “poof” disappear.</a:t>
            </a:r>
          </a:p>
          <a:p>
            <a:pPr marL="228600" indent="-228600">
              <a:buAutoNum type="arabicParenR"/>
            </a:pPr>
            <a:r>
              <a:rPr lang="en-US" baseline="0" dirty="0" smtClean="0"/>
              <a:t>If there is no God, my believe isn’t going to make him “Poof!” come in to being</a:t>
            </a:r>
            <a:r>
              <a:rPr lang="en-US" baseline="0" dirty="0" smtClean="0"/>
              <a:t>.</a:t>
            </a:r>
          </a:p>
          <a:p>
            <a:pPr marL="228600" indent="-228600">
              <a:buAutoNum type="arabicParenR"/>
            </a:pP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There is an objective reality with God at the center and Jesus has revealed who he is.</a:t>
            </a:r>
          </a:p>
          <a:p>
            <a:pPr marL="228600" indent="-228600">
              <a:buNone/>
            </a:pPr>
            <a:endParaRPr lang="en-US" baseline="0" dirty="0" smtClean="0"/>
          </a:p>
          <a:p>
            <a:pPr marL="228600" indent="-228600">
              <a:buAutoNum type="arabicParenR"/>
            </a:pPr>
            <a:endParaRPr lang="en-US" baseline="0" dirty="0" smtClean="0"/>
          </a:p>
          <a:p>
            <a:pPr marL="228600" indent="-228600">
              <a:buNone/>
            </a:pPr>
            <a:r>
              <a:rPr lang="en-US" baseline="0" dirty="0" smtClean="0"/>
              <a:t>John 14:6 Jesus *said to him, “I am the way, and the truth, and the life; no one comes to the Father but through Me.</a:t>
            </a:r>
          </a:p>
          <a:p>
            <a:pPr marL="228600" indent="-228600">
              <a:buAutoNum type="arabicParenR"/>
            </a:pPr>
            <a:endParaRPr lang="en-US" baseline="0" dirty="0" smtClean="0"/>
          </a:p>
          <a:p>
            <a:pPr marL="228600" indent="-228600">
              <a:buNone/>
            </a:pPr>
            <a:endParaRPr lang="en-US" baseline="0" dirty="0" smtClean="0"/>
          </a:p>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93BFC446-2300-724D-AA7B-46F10136415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Claims</a:t>
            </a:r>
            <a:r>
              <a:rPr lang="en-US" baseline="0" dirty="0" smtClean="0"/>
              <a:t> of the bible are objective</a:t>
            </a:r>
          </a:p>
          <a:p>
            <a:pPr>
              <a:buFontTx/>
              <a:buChar char="-"/>
            </a:pPr>
            <a:r>
              <a:rPr lang="en-US" baseline="0" dirty="0" smtClean="0"/>
              <a:t>God made a reality</a:t>
            </a:r>
          </a:p>
          <a:p>
            <a:pPr lvl="1">
              <a:buFontTx/>
              <a:buChar char="-"/>
            </a:pPr>
            <a:r>
              <a:rPr lang="en-US" baseline="0" dirty="0" smtClean="0"/>
              <a:t>External </a:t>
            </a:r>
            <a:r>
              <a:rPr lang="en-US" baseline="0" dirty="0" smtClean="0"/>
              <a:t>reality</a:t>
            </a:r>
          </a:p>
          <a:p>
            <a:pPr lvl="1">
              <a:buFontTx/>
              <a:buChar char="-"/>
            </a:pPr>
            <a:r>
              <a:rPr lang="en-US" baseline="0" dirty="0" smtClean="0"/>
              <a:t>Internal reality</a:t>
            </a:r>
          </a:p>
          <a:p>
            <a:pPr lvl="1">
              <a:buFontTx/>
              <a:buChar char="-"/>
            </a:pPr>
            <a:endParaRPr lang="en-US" baseline="0" dirty="0" smtClean="0"/>
          </a:p>
          <a:p>
            <a:pPr lvl="0">
              <a:buFontTx/>
              <a:buChar char="-"/>
            </a:pPr>
            <a:r>
              <a:rPr lang="en-US" baseline="0" dirty="0" smtClean="0"/>
              <a:t>We have the ability to bury our heads in the sand and deny it, but we’ll be responsible and accountable for how we responded to the truth we’ve been revealed.</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Psalm 50:</a:t>
            </a:r>
          </a:p>
          <a:p>
            <a:r>
              <a:rPr lang="en-US" dirty="0" smtClean="0"/>
              <a:t>16 But to the wicked God says,</a:t>
            </a:r>
          </a:p>
          <a:p>
            <a:r>
              <a:rPr lang="en-US" dirty="0" smtClean="0"/>
              <a:t>“What right have you to tell of My statutes</a:t>
            </a:r>
          </a:p>
          <a:p>
            <a:r>
              <a:rPr lang="en-US" dirty="0" smtClean="0"/>
              <a:t>And to take My covenant in your mouth?</a:t>
            </a:r>
          </a:p>
          <a:p>
            <a:r>
              <a:rPr lang="en-US" dirty="0" smtClean="0"/>
              <a:t>17 “For you hate discipline,</a:t>
            </a:r>
          </a:p>
          <a:p>
            <a:r>
              <a:rPr lang="en-US" dirty="0" smtClean="0"/>
              <a:t>And you cast My words behind you.</a:t>
            </a:r>
          </a:p>
          <a:p>
            <a:r>
              <a:rPr lang="en-US" dirty="0" smtClean="0"/>
              <a:t>18 “When you see a thief, you are pleased with him,</a:t>
            </a:r>
          </a:p>
          <a:p>
            <a:r>
              <a:rPr lang="en-US" dirty="0" smtClean="0"/>
              <a:t>And you associate with adulterers.</a:t>
            </a:r>
          </a:p>
          <a:p>
            <a:r>
              <a:rPr lang="en-US" dirty="0" smtClean="0"/>
              <a:t>19 “You let your mouth loose in evil</a:t>
            </a:r>
          </a:p>
          <a:p>
            <a:r>
              <a:rPr lang="en-US" dirty="0" smtClean="0"/>
              <a:t>And your tongue frames deceit.</a:t>
            </a:r>
          </a:p>
          <a:p>
            <a:r>
              <a:rPr lang="en-US" dirty="0" smtClean="0"/>
              <a:t>20 “You sit and speak against your brother;</a:t>
            </a:r>
          </a:p>
          <a:p>
            <a:r>
              <a:rPr lang="en-US" dirty="0" smtClean="0"/>
              <a:t>You slander your own mother’s son.</a:t>
            </a:r>
          </a:p>
          <a:p>
            <a:r>
              <a:rPr lang="en-US" dirty="0" smtClean="0"/>
              <a:t>21 “These things you have done and I kept silence;</a:t>
            </a:r>
          </a:p>
          <a:p>
            <a:r>
              <a:rPr lang="en-US" dirty="0" smtClean="0"/>
              <a:t>You thought that I was just like you;</a:t>
            </a:r>
          </a:p>
          <a:p>
            <a:r>
              <a:rPr lang="en-US" dirty="0" smtClean="0"/>
              <a:t>I will reprove you and state the case in order before your eyes.</a:t>
            </a:r>
          </a:p>
          <a:p>
            <a:r>
              <a:rPr lang="en-US" dirty="0" smtClean="0"/>
              <a:t>22 “Now consider this, you who forget God,</a:t>
            </a:r>
          </a:p>
          <a:p>
            <a:r>
              <a:rPr lang="en-US" dirty="0" smtClean="0"/>
              <a:t>Or I will tear you in pieces, and there will be none to deliver.</a:t>
            </a:r>
          </a:p>
          <a:p>
            <a:r>
              <a:rPr lang="en-US" dirty="0" smtClean="0"/>
              <a:t>23 “He who offers a sacrifice of thanksgiving honors Me;</a:t>
            </a:r>
          </a:p>
          <a:p>
            <a:r>
              <a:rPr lang="en-US" dirty="0" smtClean="0"/>
              <a:t>And to him who orders his way aright</a:t>
            </a:r>
          </a:p>
          <a:p>
            <a:r>
              <a:rPr lang="en-US" dirty="0" smtClean="0"/>
              <a:t>I shall show the salvation of God.”</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Scripture, and early Christians, have</a:t>
            </a:r>
            <a:r>
              <a:rPr lang="en-US" sz="1200" baseline="0" dirty="0" smtClean="0"/>
              <a:t> always treated the birth, life, death, and </a:t>
            </a:r>
            <a:r>
              <a:rPr lang="en-US" sz="1200" baseline="0" dirty="0" err="1" smtClean="0"/>
              <a:t>resurection</a:t>
            </a:r>
            <a:r>
              <a:rPr lang="en-US" sz="1200" baseline="0" dirty="0" smtClean="0"/>
              <a:t> of Jesus as an objective historical fact</a:t>
            </a:r>
          </a:p>
          <a:p>
            <a:pPr>
              <a:buNone/>
            </a:pPr>
            <a:endParaRPr lang="en-US" sz="1200" baseline="0" dirty="0" smtClean="0"/>
          </a:p>
          <a:p>
            <a:pPr>
              <a:buNone/>
            </a:pPr>
            <a:r>
              <a:rPr lang="en-US" sz="1200" baseline="0" dirty="0" smtClean="0"/>
              <a:t>Written between 40-60 AD by Paul:</a:t>
            </a:r>
            <a:endParaRPr lang="en-US" sz="1200" dirty="0" smtClean="0"/>
          </a:p>
          <a:p>
            <a:pPr>
              <a:buNone/>
            </a:pPr>
            <a:endParaRPr lang="en-US" sz="1200" dirty="0" smtClean="0"/>
          </a:p>
          <a:p>
            <a:pPr>
              <a:buNone/>
            </a:pPr>
            <a:r>
              <a:rPr lang="en-US" sz="1200" dirty="0" smtClean="0"/>
              <a:t>3 </a:t>
            </a:r>
            <a:r>
              <a:rPr lang="en-US" sz="1200" dirty="0" smtClean="0"/>
              <a:t>For I delivered to you as of first importance what I also received, that Christ died for our sins according to the Scriptures, 4 and that He was buried, and that He was raised on the third day according to the Scriptures, 5 and that He appeared to </a:t>
            </a:r>
            <a:r>
              <a:rPr lang="en-US" sz="1200" dirty="0" err="1" smtClean="0"/>
              <a:t>Cephas</a:t>
            </a:r>
            <a:r>
              <a:rPr lang="en-US" sz="1200" dirty="0" smtClean="0"/>
              <a:t>, then to the twelve. 6 After that He appeared to more than five hundred brethren at one time, most of whom remain until now, but some have fallen asleep; 7 then He appeared to James, then to all the apostles; 8 and last of all, as to one untimely born, He appeared to me also…</a:t>
            </a:r>
          </a:p>
          <a:p>
            <a:pPr>
              <a:buNone/>
            </a:pPr>
            <a:r>
              <a:rPr lang="en-US" sz="1200" dirty="0" smtClean="0"/>
              <a:t>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We’ll have TWO Anonymous surveys</a:t>
            </a:r>
            <a:r>
              <a:rPr lang="en-US" baseline="0" dirty="0" smtClean="0"/>
              <a:t> here</a:t>
            </a:r>
            <a:r>
              <a:rPr lang="en-US" baseline="0" dirty="0" smtClean="0"/>
              <a:t>.</a:t>
            </a:r>
          </a:p>
          <a:p>
            <a:endParaRPr lang="en-US" baseline="0" dirty="0" smtClean="0"/>
          </a:p>
          <a:p>
            <a:r>
              <a:rPr lang="en-US" baseline="0" dirty="0" smtClean="0"/>
              <a:t>Please pray for me – communicate some complex concepts so that we can all understand clearly so we can effectively interact and be salt and light in our culture</a:t>
            </a:r>
            <a:endParaRPr lang="en-US" dirty="0" smtClean="0"/>
          </a:p>
          <a:p>
            <a:endParaRPr lang="en-US" dirty="0" smtClean="0"/>
          </a:p>
          <a:p>
            <a:r>
              <a:rPr lang="en-US" dirty="0" smtClean="0"/>
              <a:t>In In</a:t>
            </a:r>
            <a:r>
              <a:rPr lang="en-US" baseline="0" dirty="0" smtClean="0"/>
              <a:t> 1997 I graduated with a degree in Philosophy and Greek from the University of Texas. </a:t>
            </a:r>
          </a:p>
          <a:p>
            <a:pPr>
              <a:buFontTx/>
              <a:buChar char="-"/>
            </a:pPr>
            <a:r>
              <a:rPr lang="en-US" baseline="0" dirty="0" smtClean="0"/>
              <a:t>Wanted to know the answer to why before I learned the “how” of my career.</a:t>
            </a:r>
          </a:p>
          <a:p>
            <a:pPr>
              <a:buFontTx/>
              <a:buChar char="-"/>
            </a:pPr>
            <a:r>
              <a:rPr lang="en-US" baseline="0" dirty="0" smtClean="0"/>
              <a:t>Liberal school, Studied under</a:t>
            </a:r>
          </a:p>
          <a:p>
            <a:pPr lvl="1">
              <a:buFontTx/>
              <a:buChar char="-"/>
            </a:pPr>
            <a:r>
              <a:rPr lang="en-US" baseline="0" dirty="0" smtClean="0"/>
              <a:t> Jewish Ethics course – </a:t>
            </a:r>
            <a:r>
              <a:rPr lang="en-US" baseline="0" dirty="0" err="1" smtClean="0"/>
              <a:t>Rabbai</a:t>
            </a:r>
            <a:r>
              <a:rPr lang="en-US" baseline="0" dirty="0" smtClean="0"/>
              <a:t> who supported the LGBTQ movement</a:t>
            </a:r>
          </a:p>
          <a:p>
            <a:pPr lvl="1">
              <a:buFontTx/>
              <a:buChar char="-"/>
            </a:pPr>
            <a:r>
              <a:rPr lang="en-US" baseline="0" dirty="0" smtClean="0"/>
              <a:t> I asked Dr </a:t>
            </a:r>
            <a:r>
              <a:rPr lang="en-US" baseline="0" dirty="0" err="1" smtClean="0"/>
              <a:t>Allair</a:t>
            </a:r>
            <a:r>
              <a:rPr lang="en-US" baseline="0" dirty="0" smtClean="0"/>
              <a:t>, </a:t>
            </a:r>
            <a:r>
              <a:rPr lang="en-US" baseline="0" dirty="0" err="1" smtClean="0"/>
              <a:t>prof</a:t>
            </a:r>
            <a:r>
              <a:rPr lang="en-US" baseline="0" dirty="0" smtClean="0"/>
              <a:t> Modern Philosophy, what gave him the most meaning out of his philosophy studies:</a:t>
            </a:r>
          </a:p>
          <a:p>
            <a:pPr lvl="2">
              <a:buFontTx/>
              <a:buChar char="-"/>
            </a:pPr>
            <a:r>
              <a:rPr lang="en-US" baseline="0" dirty="0" smtClean="0"/>
              <a:t>The way words and sentences are aesthetically aligned on a page.</a:t>
            </a:r>
          </a:p>
          <a:p>
            <a:pPr lvl="1">
              <a:buFontTx/>
              <a:buChar char="-"/>
            </a:pPr>
            <a:r>
              <a:rPr lang="en-US" baseline="0" dirty="0" smtClean="0"/>
              <a:t>Focused my thesis on Postmodern Pragmatism</a:t>
            </a:r>
          </a:p>
          <a:p>
            <a:pPr lvl="2">
              <a:buFontTx/>
              <a:buChar char="-"/>
            </a:pPr>
            <a:r>
              <a:rPr lang="en-US" baseline="0" dirty="0" smtClean="0"/>
              <a:t>During that time, I had to read 2x as much as my classmates to keep my faith.</a:t>
            </a:r>
          </a:p>
          <a:p>
            <a:pPr lvl="3">
              <a:buFontTx/>
              <a:buChar char="-"/>
            </a:pPr>
            <a:r>
              <a:rPr lang="en-US" baseline="0" dirty="0" smtClean="0"/>
              <a:t>Bible</a:t>
            </a:r>
          </a:p>
          <a:p>
            <a:pPr lvl="3">
              <a:buFontTx/>
              <a:buChar char="-"/>
            </a:pPr>
            <a:r>
              <a:rPr lang="en-US" baseline="0" dirty="0" err="1" smtClean="0"/>
              <a:t>Shaeffer</a:t>
            </a:r>
            <a:r>
              <a:rPr lang="en-US" baseline="0" dirty="0" smtClean="0"/>
              <a:t>, Cs Lewis, Michael </a:t>
            </a:r>
            <a:r>
              <a:rPr lang="en-US" baseline="0" dirty="0" err="1" smtClean="0"/>
              <a:t>Behe</a:t>
            </a:r>
            <a:r>
              <a:rPr lang="en-US" baseline="0" dirty="0" smtClean="0"/>
              <a:t>, Phillip Johnson, Jonathan Edwards</a:t>
            </a:r>
          </a:p>
          <a:p>
            <a:pPr lvl="3">
              <a:buFontTx/>
              <a:buChar char="-"/>
            </a:pPr>
            <a:r>
              <a:rPr lang="en-US" baseline="0" dirty="0" smtClean="0"/>
              <a:t>Time with Godly mentors</a:t>
            </a:r>
          </a:p>
          <a:p>
            <a:pPr lvl="2">
              <a:buFontTx/>
              <a:buChar char="-"/>
            </a:pPr>
            <a:r>
              <a:rPr lang="en-US" baseline="0" dirty="0" smtClean="0"/>
              <a:t>At that time, I thought – the stuff I’m reading is nuts.  Literally incoherent, devoid of meaning, and hopeless.</a:t>
            </a:r>
          </a:p>
          <a:p>
            <a:pPr lvl="3">
              <a:buFontTx/>
              <a:buChar char="-"/>
            </a:pPr>
            <a:r>
              <a:rPr lang="en-US" baseline="0" dirty="0" smtClean="0"/>
              <a:t>Academics flow downhill, and I thought.. When this hits mainstream culture – holy cow are we in trouble </a:t>
            </a:r>
          </a:p>
        </p:txBody>
      </p:sp>
      <p:sp>
        <p:nvSpPr>
          <p:cNvPr id="4" name="Slide Number Placeholder 3"/>
          <p:cNvSpPr>
            <a:spLocks noGrp="1"/>
          </p:cNvSpPr>
          <p:nvPr>
            <p:ph type="sldNum" sz="quarter" idx="10"/>
          </p:nvPr>
        </p:nvSpPr>
        <p:spPr/>
        <p:txBody>
          <a:bodyPr/>
          <a:lstStyle/>
          <a:p>
            <a:fld id="{93BFC446-2300-724D-AA7B-46F10136415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historical reliability</a:t>
            </a:r>
            <a:r>
              <a:rPr lang="en-US" baseline="0" dirty="0" smtClean="0"/>
              <a:t> of the New Testament is beyond compare.</a:t>
            </a:r>
            <a:endParaRPr lang="en-US" dirty="0" smtClean="0"/>
          </a:p>
          <a:p>
            <a:endParaRPr lang="en-US" dirty="0" smtClean="0"/>
          </a:p>
          <a:p>
            <a:r>
              <a:rPr lang="en-US" dirty="0" smtClean="0"/>
              <a:t> </a:t>
            </a:r>
            <a:r>
              <a:rPr lang="en-US" dirty="0" smtClean="0"/>
              <a:t>In addition, there are over 19,000 copies in the </a:t>
            </a:r>
            <a:r>
              <a:rPr lang="en-US" dirty="0" err="1" smtClean="0"/>
              <a:t>Syriac</a:t>
            </a:r>
            <a:r>
              <a:rPr lang="en-US" dirty="0" smtClean="0"/>
              <a:t>, Latin, Coptic, and Aramaic languages.  The total supporting New Testament manuscript base is over 24,000.</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if we lost all of these</a:t>
            </a:r>
            <a:r>
              <a:rPr lang="en-US" baseline="0" dirty="0" smtClean="0"/>
              <a:t> manuscripts, we could create the entire New Testament many times over from direct quotes of writings from the early Church Fathers.</a:t>
            </a:r>
          </a:p>
          <a:p>
            <a:endParaRPr lang="en-US" baseline="0" dirty="0" smtClean="0"/>
          </a:p>
          <a:p>
            <a:r>
              <a:rPr lang="en-US" baseline="0" dirty="0" smtClean="0"/>
              <a:t>If there is any history in the world that is knowable, it about Jesus Christ.</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you look at the spread of</a:t>
            </a:r>
            <a:r>
              <a:rPr lang="en-US" baseline="0" dirty="0" smtClean="0"/>
              <a:t> Christianity in the Early Church</a:t>
            </a:r>
          </a:p>
          <a:p>
            <a:endParaRPr lang="en-US" baseline="0" dirty="0" smtClean="0"/>
          </a:p>
          <a:p>
            <a:r>
              <a:rPr lang="en-US" baseline="0" dirty="0" smtClean="0"/>
              <a:t>- The progressive view of </a:t>
            </a:r>
            <a:r>
              <a:rPr lang="en-US" baseline="0" dirty="0" err="1" smtClean="0"/>
              <a:t>Jesus’s</a:t>
            </a:r>
            <a:r>
              <a:rPr lang="en-US" baseline="0" dirty="0" smtClean="0"/>
              <a:t> worldview makes no sense in his Jewish context.</a:t>
            </a:r>
          </a:p>
          <a:p>
            <a:pPr>
              <a:buFontTx/>
              <a:buChar char="-"/>
            </a:pPr>
            <a:r>
              <a:rPr lang="en-US" baseline="0" dirty="0" smtClean="0"/>
              <a:t>All the apostles who had numerous character defects </a:t>
            </a:r>
            <a:r>
              <a:rPr lang="en-US" baseline="0" dirty="0" err="1" smtClean="0"/>
              <a:t>suddnely</a:t>
            </a:r>
            <a:r>
              <a:rPr lang="en-US" baseline="0" dirty="0" smtClean="0"/>
              <a:t> are willing to die for what they believe to be false</a:t>
            </a:r>
          </a:p>
          <a:p>
            <a:pPr>
              <a:buFontTx/>
              <a:buChar char="-"/>
            </a:pPr>
            <a:r>
              <a:rPr lang="en-US" baseline="0" dirty="0" smtClean="0"/>
              <a:t>Paul, James, Peter and others were writing letters and circulating them in a time when eyewitnesses were still around</a:t>
            </a:r>
          </a:p>
          <a:p>
            <a:pPr>
              <a:buFontTx/>
              <a:buChar char="-"/>
            </a:pPr>
            <a:r>
              <a:rPr lang="en-US" baseline="0" dirty="0" smtClean="0"/>
              <a:t>The Conversion of Paul? Here’s one of the sharpest minds in history undergoing the most radical change of worldview ever.</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IMPORTANT,</a:t>
            </a:r>
            <a:r>
              <a:rPr lang="en-US" baseline="0" dirty="0" smtClean="0"/>
              <a:t> NEXT SLIDES SHOULD ONLY BE FOR Adults or Children with whom you’ve talked about birds/bees.</a:t>
            </a:r>
            <a:endParaRPr lang="en-US" dirty="0" smtClean="0"/>
          </a:p>
          <a:p>
            <a:endParaRPr lang="en-US" dirty="0" smtClean="0"/>
          </a:p>
          <a:p>
            <a:r>
              <a:rPr lang="en-US" dirty="0" smtClean="0"/>
              <a:t>Progressives</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Rev. Eric Smith is from a Congregational Church in Denver, CO,</a:t>
            </a:r>
            <a:r>
              <a:rPr lang="en-US" baseline="0" dirty="0" smtClean="0"/>
              <a:t> writes for </a:t>
            </a:r>
            <a:r>
              <a:rPr lang="en-US" baseline="0" dirty="0" err="1" smtClean="0"/>
              <a:t>Patheos</a:t>
            </a:r>
            <a:r>
              <a:rPr lang="en-US" baseline="0" dirty="0" smtClean="0"/>
              <a:t>:</a:t>
            </a:r>
            <a:endParaRPr lang="en-US" dirty="0" smtClean="0"/>
          </a:p>
          <a:p>
            <a:endParaRPr lang="en-US" dirty="0" smtClean="0"/>
          </a:p>
          <a:p>
            <a:r>
              <a:rPr lang="en-US" dirty="0" smtClean="0"/>
              <a:t>There is no normative Biblical marriage. The Bible contains marriages between one man and one woman. But it also contains lots of other kinds of marriages—between soldiers and captives, a woman and her dead husband’s brother (seriously), between rape victims and their rapists, and, of course polygamy. In fact, if there is one major Biblical normative type of marriage, it is polygamy. Because of this, any claims that God’s plan is for marriage to be between one man and one woman will run into serious problems—namely, that it is not supported by the Biblical evidence. Speaking of Biblical evidence….</a:t>
            </a:r>
          </a:p>
          <a:p>
            <a:endParaRPr lang="en-US" dirty="0" smtClean="0"/>
          </a:p>
          <a:p>
            <a:r>
              <a:rPr lang="en-US" dirty="0" smtClean="0"/>
              <a:t>Problem: Looking</a:t>
            </a:r>
            <a:r>
              <a:rPr lang="en-US" baseline="0" dirty="0" smtClean="0"/>
              <a:t> at Prescriptive </a:t>
            </a:r>
            <a:r>
              <a:rPr lang="en-US" baseline="0" dirty="0" err="1" smtClean="0"/>
              <a:t>vs</a:t>
            </a:r>
            <a:r>
              <a:rPr lang="en-US" baseline="0" dirty="0" smtClean="0"/>
              <a:t> descriptive.</a:t>
            </a:r>
          </a:p>
          <a:p>
            <a:endParaRPr lang="en-US" baseline="0" dirty="0" smtClean="0"/>
          </a:p>
          <a:p>
            <a:r>
              <a:rPr lang="en-US" baseline="0" dirty="0" smtClean="0"/>
              <a:t>Old Testament</a:t>
            </a:r>
          </a:p>
          <a:p>
            <a:r>
              <a:rPr lang="en-US" baseline="0" dirty="0" smtClean="0"/>
              <a:t>Ideal is that Jesus refers to is Adam and Eve – one man to one woman.</a:t>
            </a:r>
          </a:p>
          <a:p>
            <a:endParaRPr lang="en-US" baseline="0" dirty="0" smtClean="0"/>
          </a:p>
          <a:p>
            <a:r>
              <a:rPr lang="en-US" baseline="0" dirty="0" smtClean="0"/>
              <a:t>Tim Keller comments that polygamy in the old testament always resulted in strife and conflict – it almost sees like they were written in as examples of how to have a miserable life.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93BFC446-2300-724D-AA7B-46F101364156}"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smtClean="0"/>
              <a:t>Teachings of Jesus and Paul are clear:</a:t>
            </a:r>
          </a:p>
          <a:p>
            <a:endParaRPr lang="en-US" baseline="0" dirty="0" smtClean="0"/>
          </a:p>
          <a:p>
            <a:r>
              <a:rPr lang="en-US" baseline="0" dirty="0" smtClean="0"/>
              <a:t>Matt 19:2 And He answered and said, “Have you not read that He who created them from the beginning MADE THEM MALE AND FEMALE, 5 and said, ‘FOR THIS REASON A MAN SHALL LEAVE HIS FATHER AND MOTHER AND BE JOINED TO HIS WIFE, AND THE TWO SHALL BECOME ONE FLESH’? 6 So they are no longer two, but one flesh. What therefore God has joined together, let no man separate.”</a:t>
            </a:r>
          </a:p>
          <a:p>
            <a:endParaRPr lang="en-US" baseline="0" dirty="0" smtClean="0"/>
          </a:p>
          <a:p>
            <a:r>
              <a:rPr lang="en-US" baseline="0" dirty="0" smtClean="0"/>
              <a:t>Ephesians 5:22 Wives, be subject to your own husbands, as to the Lord. 23 For the husband is the head of the wife, as Christ also is the head of the church, He Himself being the Savior of the body. 24 But as the church is subject to Christ, so also the wives ought to be to their husbands in everything. 25 Husbands, love your wives, just as Christ also loved the church and gave Himself up for her, 26 so that He might sanctify her, having cleansed her by the washing of water with the word, 27 that He might present to Himself the church in all her glory, having no spot or wrinkle or any such thing; but that she would be holy and blameless. 28 So husbands ought also to love their own wives as their own bodies. He who loves his own wife loves himself; 29 for no one ever hated his own flesh, but nourishes and cherishes it, just as Christ also does the church, 30 because we are members of His body. 31</a:t>
            </a:r>
          </a:p>
          <a:p>
            <a:endParaRPr lang="en-US" baseline="0" dirty="0" smtClean="0"/>
          </a:p>
          <a:p>
            <a:r>
              <a:rPr lang="en-US" baseline="0" dirty="0" smtClean="0"/>
              <a:t>So for the Christian, Marriage is to be </a:t>
            </a:r>
          </a:p>
          <a:p>
            <a:pPr marL="228600" indent="-228600">
              <a:buAutoNum type="arabicPeriod"/>
            </a:pPr>
            <a:r>
              <a:rPr lang="en-US" baseline="0" dirty="0" smtClean="0"/>
              <a:t>A sacred union between a Man and a Woman</a:t>
            </a:r>
          </a:p>
          <a:p>
            <a:pPr marL="228600" indent="-228600">
              <a:buAutoNum type="arabicPeriod"/>
            </a:pPr>
            <a:r>
              <a:rPr lang="en-US" baseline="0" dirty="0" smtClean="0"/>
              <a:t>A picture of the union of Christ and the Church </a:t>
            </a:r>
          </a:p>
          <a:p>
            <a:pPr marL="228600" indent="-228600">
              <a:buAutoNum type="arabicPeriod"/>
            </a:pPr>
            <a:r>
              <a:rPr lang="en-US" baseline="0" dirty="0" smtClean="0"/>
              <a:t>So it is “</a:t>
            </a:r>
            <a:r>
              <a:rPr lang="en-US" baseline="0" dirty="0" err="1" smtClean="0"/>
              <a:t>complimentarian</a:t>
            </a:r>
            <a:r>
              <a:rPr lang="en-US" baseline="0" dirty="0" smtClean="0"/>
              <a:t>” the role of the husband and wife is different. Men and women are different.</a:t>
            </a:r>
          </a:p>
          <a:p>
            <a:pPr marL="228600" indent="-228600">
              <a:buNone/>
            </a:pPr>
            <a:endParaRPr lang="en-US" baseline="0" dirty="0" smtClean="0"/>
          </a:p>
          <a:p>
            <a:pPr marL="228600" indent="-228600">
              <a:buNone/>
            </a:pPr>
            <a:r>
              <a:rPr lang="en-US" baseline="0" dirty="0" smtClean="0"/>
              <a:t>This does not mean that women should not work, or run businesses. Doesn’t mean the spouse that stays at home plays a lesser role. It does mean that the role of the family</a:t>
            </a:r>
          </a:p>
          <a:p>
            <a:pPr marL="228600" indent="-228600">
              <a:buNone/>
            </a:pPr>
            <a:endParaRPr lang="en-US" baseline="0" dirty="0" smtClean="0"/>
          </a:p>
          <a:p>
            <a:pPr marL="228600" indent="-228600">
              <a:buNone/>
            </a:pPr>
            <a:r>
              <a:rPr lang="en-US" baseline="0" dirty="0" smtClean="0"/>
              <a:t>But it does mean that we don’t get to define marriage or sexuality however we want.</a:t>
            </a:r>
          </a:p>
          <a:p>
            <a:pPr marL="228600" indent="-228600">
              <a:buNone/>
            </a:pPr>
            <a:endParaRPr lang="en-US" baseline="0" dirty="0" smtClean="0"/>
          </a:p>
          <a:p>
            <a:pPr marL="228600" indent="-228600">
              <a:buNone/>
            </a:pPr>
            <a:r>
              <a:rPr lang="en-US" baseline="0" dirty="0" smtClean="0"/>
              <a:t>Think of it like this: </a:t>
            </a:r>
          </a:p>
          <a:p>
            <a:pPr marL="228600" indent="-228600">
              <a:buNone/>
            </a:pPr>
            <a:r>
              <a:rPr lang="en-US" baseline="0" dirty="0" smtClean="0"/>
              <a:t>1. Have you been wrong before?  Do you think your culture has been wrong about things before? </a:t>
            </a:r>
          </a:p>
          <a:p>
            <a:pPr marL="228600" indent="-228600">
              <a:buAutoNum type="arabicPeriod" startAt="2"/>
            </a:pPr>
            <a:r>
              <a:rPr lang="en-US" baseline="0" dirty="0" smtClean="0"/>
              <a:t>If there really is a God, and he created the whole universe, and he has a moral guideline for what is best for you. Don’t you think I’m likely going to run into areas of my life that he is right and we are wrong?</a:t>
            </a:r>
          </a:p>
          <a:p>
            <a:pPr marL="228600" indent="-228600">
              <a:buAutoNum type="arabicPeriod" startAt="2"/>
            </a:pPr>
            <a:r>
              <a:rPr lang="en-US" baseline="0" dirty="0" smtClean="0"/>
              <a:t>Wouldn’t one of those areas most likely be human sexuality?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evolving Flag:</a:t>
            </a:r>
          </a:p>
          <a:p>
            <a:r>
              <a:rPr lang="en-US" dirty="0" smtClean="0"/>
              <a:t>Gay Pride</a:t>
            </a:r>
          </a:p>
          <a:p>
            <a:r>
              <a:rPr lang="en-US" dirty="0" smtClean="0"/>
              <a:t>LGBTQ refers to lesbian, gay, bisexual, trans, queer/questioning, </a:t>
            </a:r>
          </a:p>
          <a:p>
            <a:r>
              <a:rPr lang="en-US" dirty="0" smtClean="0"/>
              <a:t>LGBTQ+ with the plus sign signifying a desire to be inclusive.</a:t>
            </a:r>
          </a:p>
          <a:p>
            <a:r>
              <a:rPr lang="en-US" dirty="0" smtClean="0"/>
              <a:t>LGBTQQIP2SAA stands for lesbian, gay, bisexual, transgender, questioning, queer, intersex, pansexual, two-spirit (2S), androgynous and asexual</a:t>
            </a:r>
          </a:p>
          <a:p>
            <a:endParaRPr lang="en-US" dirty="0" smtClean="0"/>
          </a:p>
          <a:p>
            <a:r>
              <a:rPr lang="en-US" dirty="0" smtClean="0"/>
              <a:t>Over the past 15 years in Academia</a:t>
            </a:r>
            <a:r>
              <a:rPr lang="en-US" baseline="0" dirty="0" smtClean="0"/>
              <a:t> we’ve gone from 2 genders, to 7 genders, to 12 genders, to 64 genders, to 100 genders… to..</a:t>
            </a:r>
          </a:p>
          <a:p>
            <a:endParaRPr lang="en-US" baseline="0" dirty="0" smtClean="0"/>
          </a:p>
          <a:p>
            <a:r>
              <a:rPr lang="en-US" baseline="0" dirty="0" smtClean="0"/>
              <a:t>I think based on this definition of gender – Gender is completely infinite and it’s a meaningless term.</a:t>
            </a:r>
          </a:p>
          <a:p>
            <a:endParaRPr lang="en-US" baseline="0" dirty="0" smtClean="0"/>
          </a:p>
          <a:p>
            <a:r>
              <a:rPr lang="en-US" baseline="0" dirty="0" smtClean="0"/>
              <a:t>There are literally people who now identify as dogs or space elf’s.</a:t>
            </a:r>
          </a:p>
          <a:p>
            <a:endParaRPr lang="en-US" baseline="0" dirty="0" smtClean="0"/>
          </a:p>
          <a:p>
            <a:r>
              <a:rPr lang="en-US" baseline="0" dirty="0" smtClean="0"/>
              <a:t>Let’s go back to the Iceberg.</a:t>
            </a:r>
            <a:r>
              <a:rPr lang="en-US" dirty="0" smtClean="0"/>
              <a:t> </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r>
              <a:rPr lang="en-US" baseline="0" dirty="0" smtClean="0"/>
              <a:t>Remember the foundational philosophy. It’s relativism. Everything is subjective or a social construct</a:t>
            </a:r>
          </a:p>
          <a:p>
            <a:r>
              <a:rPr lang="en-US" baseline="0" dirty="0" smtClean="0"/>
              <a:t>The term Gender has been redefined – it now means “however I feel inside my head.”</a:t>
            </a:r>
          </a:p>
          <a:p>
            <a:r>
              <a:rPr lang="en-US" baseline="0" dirty="0" smtClean="0"/>
              <a:t>So from this ideology – it makes sense, </a:t>
            </a:r>
            <a:r>
              <a:rPr lang="en-US" baseline="0" dirty="0" err="1" smtClean="0"/>
              <a:t>kinda</a:t>
            </a:r>
            <a:endParaRPr lang="en-US" baseline="0" dirty="0" smtClean="0"/>
          </a:p>
          <a:p>
            <a:endParaRPr lang="en-US" baseline="0" dirty="0" smtClean="0"/>
          </a:p>
          <a:p>
            <a:r>
              <a:rPr lang="en-US" baseline="0" dirty="0" smtClean="0"/>
              <a:t>But </a:t>
            </a:r>
            <a:r>
              <a:rPr lang="en-US" baseline="0" dirty="0" err="1" smtClean="0"/>
              <a:t>westill</a:t>
            </a:r>
            <a:r>
              <a:rPr lang="en-US" baseline="0" dirty="0" smtClean="0"/>
              <a:t> keep running into reality, right: People with XY chromosomes require different doses of medication, have naturally higher bone density and muscle strength. People with XX chromosomes can breastfeed and naturally give birth to babies.</a:t>
            </a:r>
          </a:p>
          <a:p>
            <a:endParaRPr lang="en-US" baseline="0" dirty="0" smtClean="0"/>
          </a:p>
          <a:p>
            <a:r>
              <a:rPr lang="en-US" baseline="0" dirty="0" smtClean="0"/>
              <a:t>But when we apply this to other desires/appetites it really gets wacky:</a:t>
            </a:r>
          </a:p>
          <a:p>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r>
              <a:rPr lang="en-US" baseline="0" dirty="0" smtClean="0"/>
              <a:t>Sexual Appetite: Virtually every man here has a sexual desire for more than one women. And this goes for married men. When a man gives in to this, it is wrong. It’s sin. Christians never encourage adultery or fornication.</a:t>
            </a:r>
          </a:p>
          <a:p>
            <a:endParaRPr lang="en-US" baseline="0" dirty="0" smtClean="0"/>
          </a:p>
          <a:p>
            <a:r>
              <a:rPr lang="en-US" baseline="0" dirty="0" smtClean="0"/>
              <a:t>Anger and Wrath Appetite: All of us can be tempted to give in to wrath and anger. How many of you have found talking to your spouse when you’re angry to be helpful? How many of you would say  to another person – you’re an angry person – good for you! How can I help you maximize that adrenaline kick you get when you really verbally abuse someone?  You’ll never see a parent help their children realize their full potential for a perfect temper tantrum</a:t>
            </a:r>
          </a:p>
          <a:p>
            <a:endParaRPr lang="en-US" baseline="0" dirty="0" smtClean="0"/>
          </a:p>
          <a:p>
            <a:r>
              <a:rPr lang="en-US" baseline="0" dirty="0" err="1" smtClean="0"/>
              <a:t>Bolemia</a:t>
            </a:r>
            <a:r>
              <a:rPr lang="en-US" baseline="0" dirty="0" smtClean="0"/>
              <a:t> or Anorexia: there are websites and chat rooms to help young girls starve themselves, fake eating, discretely vomit. Would anyone be loving who would consider encouraging this?  </a:t>
            </a:r>
          </a:p>
          <a:p>
            <a:endParaRPr lang="en-US" baseline="0" dirty="0" smtClean="0"/>
          </a:p>
          <a:p>
            <a:r>
              <a:rPr lang="en-US" baseline="0" dirty="0" smtClean="0"/>
              <a:t>Pyromaniac – to we help them perfect their fire technique so they can burn the world down</a:t>
            </a:r>
            <a:r>
              <a:rPr lang="en-US" baseline="0" dirty="0" smtClean="0"/>
              <a:t>?</a:t>
            </a:r>
          </a:p>
          <a:p>
            <a:endParaRPr lang="en-US" baseline="0" dirty="0" smtClean="0"/>
          </a:p>
          <a:p>
            <a:r>
              <a:rPr lang="en-US" baseline="0" dirty="0" smtClean="0"/>
              <a:t>See the point – our desires are not our core identities.  These desires cannot </a:t>
            </a:r>
            <a:r>
              <a:rPr lang="en-US" baseline="0" dirty="0" err="1" smtClean="0"/>
              <a:t>satisfiy</a:t>
            </a:r>
            <a:r>
              <a:rPr lang="en-US" baseline="0" dirty="0" smtClean="0"/>
              <a:t> us.</a:t>
            </a:r>
          </a:p>
          <a:p>
            <a:endParaRPr lang="en-US" baseline="0" dirty="0" smtClean="0"/>
          </a:p>
          <a:p>
            <a:r>
              <a:rPr lang="en-US" baseline="0" dirty="0" smtClean="0"/>
              <a:t>Any core identity apart from Christ is a lie. It’s idolatry</a:t>
            </a:r>
            <a:r>
              <a:rPr lang="en-US" baseline="0" dirty="0" smtClean="0"/>
              <a:t>.   Augustine – You’ve made us for yourself, and our hearts are wrestles until we find our rest in you.</a:t>
            </a:r>
          </a:p>
          <a:p>
            <a:endParaRPr lang="en-US" baseline="0" dirty="0" smtClean="0"/>
          </a:p>
          <a:p>
            <a:r>
              <a:rPr lang="en-US" baseline="0" dirty="0" smtClean="0"/>
              <a:t>Remember, the iceberg from the last slide? We have a generation of people who don’t believe in objective reality. Words don’t refer to things objectively. So words are now tools for power.</a:t>
            </a:r>
          </a:p>
          <a:p>
            <a:r>
              <a:rPr lang="en-US" baseline="0" dirty="0" smtClean="0"/>
              <a:t>Homophobe? </a:t>
            </a:r>
            <a:r>
              <a:rPr lang="en-US" baseline="0" dirty="0" err="1" smtClean="0"/>
              <a:t>Transphobe</a:t>
            </a:r>
            <a:r>
              <a:rPr lang="en-US" baseline="0" dirty="0" smtClean="0"/>
              <a:t>? Bigot?</a:t>
            </a:r>
          </a:p>
          <a:p>
            <a:r>
              <a:rPr lang="en-US" baseline="0" dirty="0" smtClean="0"/>
              <a:t>Shall we retaliate – “</a:t>
            </a:r>
            <a:r>
              <a:rPr lang="en-US" baseline="0" dirty="0" err="1" smtClean="0"/>
              <a:t>Christianphobe</a:t>
            </a:r>
            <a:r>
              <a:rPr lang="en-US" baseline="0" dirty="0" smtClean="0"/>
              <a:t>?”  “</a:t>
            </a:r>
            <a:r>
              <a:rPr lang="en-US" baseline="0" dirty="0" err="1" smtClean="0"/>
              <a:t>Heterophobe</a:t>
            </a:r>
            <a:r>
              <a:rPr lang="en-US" baseline="0" dirty="0" smtClean="0"/>
              <a:t>?”</a:t>
            </a:r>
          </a:p>
          <a:p>
            <a:endParaRPr lang="en-US" baseline="0" dirty="0" smtClean="0"/>
          </a:p>
          <a:p>
            <a:r>
              <a:rPr lang="en-US" baseline="0" dirty="0" smtClean="0"/>
              <a:t>Tolerance – not forcing agreement. Tolerance means having different views and still respecting </a:t>
            </a:r>
            <a:r>
              <a:rPr lang="en-US" baseline="0" dirty="0" err="1" smtClean="0"/>
              <a:t>eachother</a:t>
            </a:r>
            <a:r>
              <a:rPr lang="en-US" baseline="0" dirty="0" smtClean="0"/>
              <a:t>.</a:t>
            </a:r>
          </a:p>
          <a:p>
            <a:endParaRPr lang="en-US" baseline="0" dirty="0" smtClean="0"/>
          </a:p>
          <a:p>
            <a:r>
              <a:rPr lang="en-US" baseline="0" dirty="0" smtClean="0"/>
              <a:t>So how do we respond?</a:t>
            </a:r>
          </a:p>
          <a:p>
            <a:r>
              <a:rPr lang="en-US" baseline="0" dirty="0" smtClean="0"/>
              <a:t>Is the loving thing to affirm someone who has a broken view of reality?  Should we never discuss that we live in a fallen world and all of us have desires that are harmful to our souls, and possibly these might be some of them?</a:t>
            </a:r>
          </a:p>
          <a:p>
            <a:endParaRPr lang="en-US" baseline="0" dirty="0" smtClean="0"/>
          </a:p>
          <a:p>
            <a:r>
              <a:rPr lang="en-US" baseline="0" dirty="0" smtClean="0"/>
              <a:t>As a Christian, we’re not just called to tolerance, We’re called to love.</a:t>
            </a:r>
          </a:p>
          <a:p>
            <a:r>
              <a:rPr lang="en-US" baseline="0" dirty="0" smtClean="0"/>
              <a:t>We need to acknowledge we are broken people, living in the midst of broken people.</a:t>
            </a:r>
          </a:p>
          <a:p>
            <a:r>
              <a:rPr lang="en-US" baseline="0" dirty="0" smtClean="0"/>
              <a:t>We need to be loving, accepting and serving others with views that are different than ours.  And yet share the truth. </a:t>
            </a:r>
          </a:p>
          <a:p>
            <a:endParaRPr lang="en-US" baseline="0" dirty="0" smtClean="0"/>
          </a:p>
          <a:p>
            <a:endParaRPr lang="en-US" baseline="0" dirty="0" smtClean="0"/>
          </a:p>
          <a:p>
            <a:r>
              <a:rPr lang="en-US" baseline="0" dirty="0" smtClean="0"/>
              <a:t>CLICK:</a:t>
            </a:r>
          </a:p>
          <a:p>
            <a:endParaRPr lang="en-US" baseline="0" dirty="0" smtClean="0"/>
          </a:p>
          <a:p>
            <a:r>
              <a:rPr lang="en-US" baseline="0" dirty="0" smtClean="0"/>
              <a:t>Jesus says in Matthew: 27 “You have heard that it was said, ‘YOU SHALL NOT COMMIT ADULTERY’; 28 but I say to you that everyone who looks at a woman with lust for her has already committed adultery with her in his heart. 29 If your right eye makes you stumble, tear it out and throw it from you; for it is better for you to lose one of the parts of your body, than for your whole body to be thrown into hell. 30 If your right hand makes you stumble, cut it off and throw it from you; for it is better for you to lose one of the parts of your body, than for your whole body to go into hell.</a:t>
            </a:r>
          </a:p>
          <a:p>
            <a:endParaRPr lang="en-US" baseline="0" dirty="0" smtClean="0"/>
          </a:p>
          <a:p>
            <a:r>
              <a:rPr lang="en-US" baseline="0" dirty="0" smtClean="0"/>
              <a:t>Paul says  2 </a:t>
            </a:r>
            <a:r>
              <a:rPr lang="en-US" baseline="0" dirty="0" err="1" smtClean="0"/>
              <a:t>cor</a:t>
            </a:r>
            <a:r>
              <a:rPr lang="en-US" baseline="0" dirty="0" smtClean="0"/>
              <a:t> 7:9</a:t>
            </a:r>
          </a:p>
          <a:p>
            <a:r>
              <a:rPr lang="en-US" baseline="0" dirty="0" smtClean="0"/>
              <a:t>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CALL KIDS BACK IN NOW </a:t>
            </a:r>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CALL KIDS BACK IN NOW </a:t>
            </a:r>
          </a:p>
          <a:p>
            <a:endParaRPr lang="en-US" dirty="0" smtClean="0"/>
          </a:p>
          <a:p>
            <a:endParaRPr lang="en-US" dirty="0" smtClean="0"/>
          </a:p>
          <a:p>
            <a:r>
              <a:rPr lang="en-US" dirty="0" smtClean="0"/>
              <a:t>And this is one of</a:t>
            </a:r>
            <a:r>
              <a:rPr lang="en-US" baseline="0" dirty="0" smtClean="0"/>
              <a:t> the areas that is the most sensitive these days.</a:t>
            </a:r>
          </a:p>
          <a:p>
            <a:endParaRPr lang="en-US" baseline="0" dirty="0" smtClean="0"/>
          </a:p>
          <a:p>
            <a:r>
              <a:rPr lang="en-US" baseline="0" dirty="0" smtClean="0"/>
              <a:t>The progressive approach to dealing with race, is dealing primarily with what’s called systemic racism. To deconstruct these systems.</a:t>
            </a:r>
          </a:p>
          <a:p>
            <a:r>
              <a:rPr lang="en-US" baseline="0" dirty="0" smtClean="0"/>
              <a:t>If there is racism systemically in a system, yes, it should be dealt with.</a:t>
            </a:r>
          </a:p>
          <a:p>
            <a:endParaRPr lang="en-US" baseline="0" dirty="0" smtClean="0"/>
          </a:p>
          <a:p>
            <a:r>
              <a:rPr lang="en-US" baseline="0" dirty="0" smtClean="0"/>
              <a:t>BUT, what I haven’t heard any progressive say is, I need to deal with my sin.  </a:t>
            </a:r>
          </a:p>
          <a:p>
            <a:endParaRPr lang="en-US" baseline="0" dirty="0" smtClean="0"/>
          </a:p>
          <a:p>
            <a:r>
              <a:rPr lang="en-US" baseline="0" dirty="0" smtClean="0"/>
              <a:t>Postmodernism believes it’s the system that creates evil, but the individual is good. The world revolves around the individual, remember.</a:t>
            </a:r>
          </a:p>
          <a:p>
            <a:endParaRPr lang="en-US" baseline="0" dirty="0" smtClean="0"/>
          </a:p>
          <a:p>
            <a:r>
              <a:rPr lang="en-US" baseline="0" dirty="0" smtClean="0"/>
              <a:t>Christianity says the system is corrupt because I am.</a:t>
            </a:r>
          </a:p>
          <a:p>
            <a:pPr>
              <a:buFontTx/>
              <a:buChar char="-"/>
            </a:pPr>
            <a:r>
              <a:rPr lang="en-US" baseline="0" dirty="0" smtClean="0"/>
              <a:t>Famous Q/A to GK Chesterton in which a woman once asked him, “what is the biggest problem with the world today.”</a:t>
            </a:r>
          </a:p>
          <a:p>
            <a:pPr lvl="1">
              <a:buFontTx/>
              <a:buChar char="-"/>
            </a:pPr>
            <a:r>
              <a:rPr lang="en-US" baseline="0" dirty="0" smtClean="0"/>
              <a:t>- his response “I am”</a:t>
            </a:r>
          </a:p>
          <a:p>
            <a:pPr lvl="0">
              <a:buFontTx/>
              <a:buChar char="-"/>
            </a:pPr>
            <a:endParaRPr lang="en-US" baseline="0" dirty="0" smtClean="0"/>
          </a:p>
          <a:p>
            <a:pPr lvl="0">
              <a:buFontTx/>
              <a:buChar char="-"/>
            </a:pPr>
            <a:r>
              <a:rPr lang="en-US" baseline="0" dirty="0" smtClean="0"/>
              <a:t>The Historic Christian solution is to focus our identity</a:t>
            </a:r>
          </a:p>
          <a:p>
            <a:pPr lvl="1">
              <a:buFontTx/>
              <a:buChar char="-"/>
            </a:pPr>
            <a:r>
              <a:rPr lang="en-US" baseline="0" dirty="0" smtClean="0"/>
              <a:t>Not in terms of power, but in terms of </a:t>
            </a:r>
          </a:p>
          <a:p>
            <a:pPr lvl="2">
              <a:buFontTx/>
              <a:buChar char="-"/>
            </a:pPr>
            <a:r>
              <a:rPr lang="en-US" baseline="0" dirty="0" smtClean="0"/>
              <a:t>1) we are image bearers of God</a:t>
            </a:r>
          </a:p>
          <a:p>
            <a:pPr lvl="2">
              <a:buFontTx/>
              <a:buChar char="-"/>
            </a:pPr>
            <a:r>
              <a:rPr lang="en-US" baseline="0" dirty="0" smtClean="0"/>
              <a:t>2) We are Children of God</a:t>
            </a:r>
          </a:p>
          <a:p>
            <a:pPr lvl="2">
              <a:buFontTx/>
              <a:buChar char="-"/>
            </a:pPr>
            <a:r>
              <a:rPr lang="en-US" baseline="0" dirty="0" smtClean="0"/>
              <a:t>3) we are truly a brothers and sisters. Perry, Steven, Pastor Gabe, My wife is Chinese</a:t>
            </a:r>
          </a:p>
          <a:p>
            <a:pPr lvl="2">
              <a:buFontTx/>
              <a:buChar char="-"/>
            </a:pPr>
            <a:r>
              <a:rPr lang="en-US" baseline="0" dirty="0" smtClean="0"/>
              <a:t>4) we are priests, we belong to God</a:t>
            </a:r>
          </a:p>
          <a:p>
            <a:pPr lvl="0">
              <a:buFontTx/>
              <a:buNone/>
            </a:pPr>
            <a:endParaRPr lang="en-US" baseline="0" dirty="0" smtClean="0"/>
          </a:p>
          <a:p>
            <a:pPr lvl="0">
              <a:buFontTx/>
              <a:buNone/>
            </a:pPr>
            <a:r>
              <a:rPr lang="en-US" baseline="0" dirty="0" smtClean="0"/>
              <a:t>1 Peter 2:9 But you are A CHOSEN RACE, A royal PRIESTHOOD, A HOLY NATION, A PEOPLE FOR God’s OWN POSSESSION, so that you may proclaim the excellencies of Him who has called you out of darkness into His marvelous light; 10 for you once were NOT A PEOPLE, but now you are THE PEOPLE OF GOD; you had NOT RECEIVED MERCY, but now you have RECEIVED MERCY.</a:t>
            </a:r>
          </a:p>
          <a:p>
            <a:pPr lvl="2">
              <a:buFontTx/>
              <a:buChar char="-"/>
            </a:pPr>
            <a:endParaRPr lang="en-US" baseline="0" dirty="0" smtClean="0"/>
          </a:p>
          <a:p>
            <a:pPr lvl="2">
              <a:buFontTx/>
              <a:buChar char="-"/>
            </a:pPr>
            <a:endParaRPr lang="en-US" baseline="0" dirty="0" smtClean="0"/>
          </a:p>
          <a:p>
            <a:pPr lvl="2">
              <a:buFontTx/>
              <a:buChar char="-"/>
            </a:pPr>
            <a:endParaRPr lang="en-US" baseline="0" dirty="0" smtClean="0"/>
          </a:p>
        </p:txBody>
      </p:sp>
      <p:sp>
        <p:nvSpPr>
          <p:cNvPr id="4" name="Slide Number Placeholder 3"/>
          <p:cNvSpPr>
            <a:spLocks noGrp="1"/>
          </p:cNvSpPr>
          <p:nvPr>
            <p:ph type="sldNum" sz="quarter" idx="10"/>
          </p:nvPr>
        </p:nvSpPr>
        <p:spPr/>
        <p:txBody>
          <a:bodyPr/>
          <a:lstStyle/>
          <a:p>
            <a:fld id="{93BFC446-2300-724D-AA7B-46F101364156}"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backdrop</a:t>
            </a:r>
            <a:r>
              <a:rPr lang="en-US" baseline="0" dirty="0" smtClean="0"/>
              <a:t> of why this is urgent: </a:t>
            </a:r>
          </a:p>
          <a:p>
            <a:endParaRPr lang="en-US" baseline="0" dirty="0" smtClean="0"/>
          </a:p>
          <a:p>
            <a:r>
              <a:rPr lang="en-US" dirty="0" smtClean="0"/>
              <a:t>We’re in a modern time where </a:t>
            </a:r>
          </a:p>
          <a:p>
            <a:pPr marL="228600" indent="-228600">
              <a:buAutoNum type="arabicParenR"/>
            </a:pPr>
            <a:r>
              <a:rPr lang="en-US" baseline="0" dirty="0" smtClean="0"/>
              <a:t>We’re increasingly online, and addictively so</a:t>
            </a:r>
          </a:p>
          <a:p>
            <a:pPr marL="228600" indent="-228600">
              <a:buAutoNum type="arabicParenR"/>
            </a:pPr>
            <a:r>
              <a:rPr lang="en-US" baseline="0" dirty="0" smtClean="0"/>
              <a:t>Big tech and mainstream media have an agenda to shift our core beliefs</a:t>
            </a:r>
          </a:p>
          <a:p>
            <a:pPr marL="228600" indent="-228600">
              <a:buAutoNum type="arabicParenR"/>
            </a:pPr>
            <a:r>
              <a:rPr lang="en-US" dirty="0" smtClean="0"/>
              <a:t>The algorithms of social media, search engines, and online platforms are placing us in our own silos.</a:t>
            </a:r>
          </a:p>
          <a:p>
            <a:pPr marL="685800" lvl="1" indent="-228600">
              <a:buAutoNum type="arabicParenR"/>
            </a:pPr>
            <a:r>
              <a:rPr lang="en-US" dirty="0" smtClean="0"/>
              <a:t>We get put in a feedback </a:t>
            </a:r>
            <a:r>
              <a:rPr lang="en-US" dirty="0" err="1" smtClean="0"/>
              <a:t>loopand</a:t>
            </a:r>
            <a:r>
              <a:rPr lang="en-US" dirty="0" smtClean="0"/>
              <a:t> attached from reality</a:t>
            </a:r>
          </a:p>
          <a:p>
            <a:pPr marL="228600" lvl="0" indent="-228600">
              <a:buNone/>
            </a:pPr>
            <a:endParaRPr lang="en-US" dirty="0" smtClean="0"/>
          </a:p>
          <a:p>
            <a:pPr marL="228600" lvl="0" indent="-228600">
              <a:buNone/>
            </a:pPr>
            <a:r>
              <a:rPr lang="en-US" dirty="0" smtClean="0"/>
              <a:t>So</a:t>
            </a:r>
            <a:r>
              <a:rPr lang="en-US" baseline="0" dirty="0" smtClean="0"/>
              <a:t> as more of our life is lived online, and more of our knowledge is based online, it’s  increasingly more important to understand what’s happening to </a:t>
            </a:r>
            <a:r>
              <a:rPr lang="en-US" baseline="0" dirty="0" err="1" smtClean="0"/>
              <a:t>Christinity</a:t>
            </a:r>
            <a:r>
              <a:rPr lang="en-US" baseline="0" dirty="0" smtClean="0"/>
              <a:t> online.</a:t>
            </a:r>
          </a:p>
          <a:p>
            <a:pPr marL="228600" lvl="0" indent="-228600">
              <a:buNone/>
            </a:pPr>
            <a:endParaRPr lang="en-US" baseline="0" dirty="0" smtClean="0"/>
          </a:p>
          <a:p>
            <a:pPr marL="228600" lvl="0" indent="-228600">
              <a:buNone/>
            </a:pPr>
            <a:r>
              <a:rPr lang="en-US" baseline="0" dirty="0" smtClean="0"/>
              <a:t>There is an active push to advance what is called Progressive </a:t>
            </a:r>
            <a:r>
              <a:rPr lang="en-US" baseline="0" dirty="0" err="1" smtClean="0"/>
              <a:t>christianity</a:t>
            </a:r>
            <a:r>
              <a:rPr lang="en-US" baseline="0" dirty="0" smtClean="0"/>
              <a:t>.</a:t>
            </a:r>
            <a:endParaRPr lang="en-US" dirty="0" smtClean="0"/>
          </a:p>
          <a:p>
            <a:pPr marL="685800" lvl="1" indent="-228600">
              <a:buNone/>
            </a:pPr>
            <a:endParaRPr lang="en-US" dirty="0" smtClean="0"/>
          </a:p>
          <a:p>
            <a:pPr marL="228600" lvl="0" indent="-22860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reconciliation between</a:t>
            </a:r>
            <a:r>
              <a:rPr lang="en-US" baseline="0" dirty="0" smtClean="0"/>
              <a:t> others without reconciliation to God is temporary at best.</a:t>
            </a:r>
          </a:p>
          <a:p>
            <a:r>
              <a:rPr lang="en-US" baseline="0" dirty="0" smtClean="0"/>
              <a:t>For real peace between races and people we must first be reconciled to God</a:t>
            </a:r>
          </a:p>
        </p:txBody>
      </p:sp>
      <p:sp>
        <p:nvSpPr>
          <p:cNvPr id="4" name="Slide Number Placeholder 3"/>
          <p:cNvSpPr>
            <a:spLocks noGrp="1"/>
          </p:cNvSpPr>
          <p:nvPr>
            <p:ph type="sldNum" sz="quarter" idx="10"/>
          </p:nvPr>
        </p:nvSpPr>
        <p:spPr/>
        <p:txBody>
          <a:bodyPr/>
          <a:lstStyle/>
          <a:p>
            <a:fld id="{93BFC446-2300-724D-AA7B-46F101364156}"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True solution for injustice is not merely tearing down a system, it’s reconciliation with God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Real, objective Sin is my biggest problem</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Apart from renewed hearts from God (story of Nicodemus) we have no hope for lasting peace with each other.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Story of the Bible in it’s entirety is coherent.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God created the world</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The world is Fallen</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The Sacrificial system of the old testament showed us</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How serious sin is - I deserve </a:t>
            </a:r>
            <a:r>
              <a:rPr lang="en-US" baseline="0" dirty="0" smtClean="0"/>
              <a:t>death</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Jesus came to reconcile me to God</a:t>
            </a:r>
          </a:p>
          <a:p>
            <a:pPr marL="685800" marR="0" lvl="1"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He was foreshadowed in the Jewish sacrificial system</a:t>
            </a:r>
          </a:p>
          <a:p>
            <a:pPr marL="228600" marR="0" lvl="0" indent="-22860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I’ll give a more complete explanation at the end</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baseline="0" dirty="0" smtClean="0"/>
          </a:p>
          <a:p>
            <a:pPr marL="228600" marR="0" lvl="0" indent="-228600" algn="l" defTabSz="457200" rtl="0" eaLnBrk="1" fontAlgn="auto" latinLnBrk="0" hangingPunct="1">
              <a:lnSpc>
                <a:spcPct val="100000"/>
              </a:lnSpc>
              <a:spcBef>
                <a:spcPts val="0"/>
              </a:spcBef>
              <a:spcAft>
                <a:spcPts val="0"/>
              </a:spcAft>
              <a:buClrTx/>
              <a:buSzTx/>
              <a:buFontTx/>
              <a:buNone/>
              <a:tabLst/>
              <a:defRPr/>
            </a:pPr>
            <a:r>
              <a:rPr lang="en-US" baseline="0" dirty="0" smtClean="0"/>
              <a:t>Chinese character for Righteousness </a:t>
            </a:r>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Proverbs 1:7 The fear of the LORD is the beginning of knowledge;</a:t>
            </a:r>
            <a:r>
              <a:rPr lang="en-US" baseline="0" dirty="0" smtClean="0"/>
              <a:t> </a:t>
            </a:r>
            <a:r>
              <a:rPr lang="en-US" dirty="0" smtClean="0"/>
              <a:t>Fools despise wisdom and instruction.</a:t>
            </a:r>
          </a:p>
          <a:p>
            <a:endParaRPr lang="en-US" dirty="0" smtClean="0"/>
          </a:p>
          <a:p>
            <a:r>
              <a:rPr lang="en-US" dirty="0" smtClean="0"/>
              <a:t>A</a:t>
            </a:r>
            <a:r>
              <a:rPr lang="en-US" baseline="0" dirty="0" smtClean="0"/>
              <a:t> fool is someone who revolves the world around themselves.</a:t>
            </a:r>
          </a:p>
          <a:p>
            <a:r>
              <a:rPr lang="en-US" baseline="0" dirty="0" smtClean="0"/>
              <a:t>A wise person is someone who seeks to understand how the world really works, and align their effort for blessing and flourishing.</a:t>
            </a:r>
            <a:endParaRPr lang="en-US" dirty="0" smtClean="0"/>
          </a:p>
          <a:p>
            <a:endParaRPr lang="en-US" dirty="0" smtClean="0"/>
          </a:p>
          <a:p>
            <a:r>
              <a:rPr lang="en-US" dirty="0" smtClean="0"/>
              <a:t>Matthew 7: 24 “Therefore everyone who hears these words of Mine and acts on them, may be compared to a wise man who built his house on the rock. 25 And the rain fell, and the floods came, and the winds blew and slammed against that house; and yet it did not fall, for it had been founded on the rock. 26 Everyone who hears these words of Mine and does not act on them, will be like a foolish man who built his house on the sand. 27 The rain fell, and the floods came, and the winds blew and slammed against that house; and it fell—and great was its fall.”</a:t>
            </a:r>
          </a:p>
          <a:p>
            <a:r>
              <a:rPr lang="en-US" dirty="0" smtClean="0"/>
              <a:t>28 When Jesus had finished these words, the crowds were amazed at His teaching; 29 for He was teaching them as one having authority, and not as their scribes.</a:t>
            </a:r>
          </a:p>
          <a:p>
            <a:endParaRPr lang="en-US" dirty="0" smtClean="0"/>
          </a:p>
          <a:p>
            <a:r>
              <a:rPr lang="en-US" dirty="0" smtClean="0"/>
              <a:t>The only way Jesus’ words can possibly make sense</a:t>
            </a:r>
            <a:r>
              <a:rPr lang="en-US" baseline="0" dirty="0" smtClean="0"/>
              <a:t> is if he is claiming objective knowledge and objective truth</a:t>
            </a:r>
          </a:p>
          <a:p>
            <a:endParaRPr lang="en-US" baseline="0" dirty="0" smtClean="0"/>
          </a:p>
          <a:p>
            <a:r>
              <a:rPr lang="en-US" baseline="0" dirty="0" smtClean="0"/>
              <a:t>In Summary: The foundation of our postmodern world is sinking sand. We can’t build our lives on it.</a:t>
            </a:r>
          </a:p>
          <a:p>
            <a:endParaRPr lang="en-US" baseline="0" dirty="0" smtClean="0"/>
          </a:p>
          <a:p>
            <a:r>
              <a:rPr lang="en-US" baseline="0" dirty="0" smtClean="0"/>
              <a:t>The foundation Christ gives is secure: Build Your life on Christ. Here’s a short explanation of what this rock is:</a:t>
            </a:r>
          </a:p>
        </p:txBody>
      </p:sp>
      <p:sp>
        <p:nvSpPr>
          <p:cNvPr id="4" name="Slide Number Placeholder 3"/>
          <p:cNvSpPr>
            <a:spLocks noGrp="1"/>
          </p:cNvSpPr>
          <p:nvPr>
            <p:ph type="sldNum" sz="quarter" idx="10"/>
          </p:nvPr>
        </p:nvSpPr>
        <p:spPr/>
        <p:txBody>
          <a:bodyPr/>
          <a:lstStyle/>
          <a:p>
            <a:fld id="{93BFC446-2300-724D-AA7B-46F101364156}"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1"/>
          <p:cNvSpPr>
            <a:spLocks noGrp="1" noRot="1" noChangeAspect="1" noChangeArrowheads="1"/>
          </p:cNvSpPr>
          <p:nvPr>
            <p:ph type="sldImg"/>
          </p:nvPr>
        </p:nvSpPr>
        <p:spPr/>
      </p:sp>
      <p:sp>
        <p:nvSpPr>
          <p:cNvPr id="62467" name="Rectangle 2"/>
          <p:cNvSpPr>
            <a:spLocks noGrp="1" noChangeArrowheads="1"/>
          </p:cNvSpPr>
          <p:nvPr>
            <p:ph type="body" sz="quarter" idx="1"/>
          </p:nvPr>
        </p:nvSpPr>
        <p:spPr>
          <a:noFill/>
          <a:ln/>
        </p:spPr>
        <p:txBody>
          <a:bodyPr/>
          <a:lstStyle/>
          <a:p>
            <a:pPr eaLnBrk="1"/>
            <a:r>
              <a:rPr lang="en-US" dirty="0">
                <a:latin typeface="Helvetica Neue" pitchFamily="1" charset="0"/>
                <a:ea typeface="Helvetica Neue" pitchFamily="1" charset="0"/>
                <a:cs typeface="Helvetica Neue" pitchFamily="1" charset="0"/>
              </a:rPr>
              <a:t>Eph 2: 2 And you were dead in your trespasses and sins, 2 in which you formerly walked according to the course of this world, according to the prince of the power of the air, of the spirit that is now working in the sons of disobedience. 3 Among them we too all formerly lived in the lusts of our flesh, indulging the desires of the flesh and of the mind, and were by nature children of wrath, even as the rest. 4 But God, being rich in mercy, because of His great love with which He loved us, 5 even when we were dead in our transgressions, made us alive together with Christ (by grace you have been saved), 6 and raised us up with Him, and seated us with Him in the heavenly places in Christ Jesus, 7 so that in the ages to come He might show the surpassing riches of His grace in kindness toward us in Christ Jesus. </a:t>
            </a:r>
          </a:p>
          <a:p>
            <a:pPr eaLnBrk="1"/>
            <a:endParaRPr lang="en-US" dirty="0">
              <a:latin typeface="Helvetica Neue" pitchFamily="1" charset="0"/>
              <a:ea typeface="Helvetica Neue" pitchFamily="1" charset="0"/>
              <a:cs typeface="Helvetica Neue" pitchFamily="1" charset="0"/>
            </a:endParaRPr>
          </a:p>
          <a:p>
            <a:pPr eaLnBrk="1"/>
            <a:r>
              <a:rPr lang="en-US" dirty="0">
                <a:latin typeface="Helvetica Neue" pitchFamily="1" charset="0"/>
                <a:ea typeface="Helvetica Neue" pitchFamily="1" charset="0"/>
                <a:cs typeface="Helvetica Neue" pitchFamily="1" charset="0"/>
              </a:rPr>
              <a:t>Romans 5:10 For if while we were enemies we were reconciled to God through the death of His Son, much more, having been reconciled, we shall be saved by His </a:t>
            </a:r>
            <a:r>
              <a:rPr lang="en-US" dirty="0" smtClean="0">
                <a:latin typeface="Helvetica Neue" pitchFamily="1" charset="0"/>
                <a:ea typeface="Helvetica Neue" pitchFamily="1" charset="0"/>
                <a:cs typeface="Helvetica Neue" pitchFamily="1" charset="0"/>
              </a:rPr>
              <a:t>life</a:t>
            </a:r>
          </a:p>
          <a:p>
            <a:pPr eaLnBrk="1"/>
            <a:endParaRPr lang="en-US" dirty="0" smtClean="0">
              <a:latin typeface="Helvetica Neue" pitchFamily="1" charset="0"/>
              <a:ea typeface="Helvetica Neue" pitchFamily="1" charset="0"/>
              <a:cs typeface="Helvetica Neue" pitchFamily="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a:t>
            </a:r>
            <a:r>
              <a:rPr lang="en-US" dirty="0" err="1" smtClean="0"/>
              <a:t>Objetive</a:t>
            </a:r>
            <a:r>
              <a:rPr lang="en-US" dirty="0" smtClean="0"/>
              <a:t> </a:t>
            </a:r>
            <a:r>
              <a:rPr lang="en-US" dirty="0" err="1" smtClean="0"/>
              <a:t>picrure</a:t>
            </a:r>
            <a:r>
              <a:rPr lang="en-US" dirty="0" smtClean="0"/>
              <a:t> of the Universe that the bible tells</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1"/>
          <p:cNvSpPr>
            <a:spLocks noGrp="1" noRot="1" noChangeAspect="1" noChangeArrowheads="1"/>
          </p:cNvSpPr>
          <p:nvPr>
            <p:ph type="sldImg"/>
          </p:nvPr>
        </p:nvSpPr>
        <p:spPr/>
      </p:sp>
      <p:sp>
        <p:nvSpPr>
          <p:cNvPr id="65539" name="Rectangle 2"/>
          <p:cNvSpPr>
            <a:spLocks noGrp="1" noChangeArrowheads="1"/>
          </p:cNvSpPr>
          <p:nvPr>
            <p:ph type="body" sz="quarter" idx="1"/>
          </p:nvPr>
        </p:nvSpPr>
        <p:spPr>
          <a:noFill/>
          <a:ln/>
        </p:spPr>
        <p:txBody>
          <a:bodyPr/>
          <a:lstStyle/>
          <a:p>
            <a:pPr eaLnBrk="1"/>
            <a:r>
              <a:rPr lang="en-US" dirty="0">
                <a:latin typeface="Helvetica Neue" pitchFamily="1" charset="0"/>
                <a:ea typeface="Helvetica Neue" pitchFamily="1" charset="0"/>
                <a:cs typeface="Helvetica Neue" pitchFamily="1" charset="0"/>
              </a:rPr>
              <a:t>Ephesians 1:3 Blessed be the God and Father of our Lord Jesus Christ, who has blessed us with every spiritual blessing in the heavenly places in Christ, 4 just as He chose us in Him before the foundation of the world, that we would be holy and blameless before Him. In love 5 He predestined us to adoption as sons through Jesus Christ to Himself, according to the kind intention of His will, 6 to the praise of the glory of His grace, which He freely bestowed on us in the Beloved. 7 In Him we have redemption through His blood, the forgiveness of our trespasses, according to the riches of His grace 8 which He lavished on us. In all wisdom and insight 9 He made known to us the mystery of His will, according to His kind intention which He purposed in Him 10 with a view to an administration suitable to the fullness of the times, that is, the summing up of all things in Christ, things in the heavens and things on the earth. In Him 11 also we have obtained an inheritance, having been predestined according to His purpose who works all things after the counsel of His will,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1"/>
          <p:cNvSpPr>
            <a:spLocks noGrp="1" noRot="1" noChangeAspect="1" noChangeArrowheads="1"/>
          </p:cNvSpPr>
          <p:nvPr>
            <p:ph type="sldImg"/>
          </p:nvPr>
        </p:nvSpPr>
        <p:spPr/>
      </p:sp>
      <p:sp>
        <p:nvSpPr>
          <p:cNvPr id="67587" name="Rectangle 2"/>
          <p:cNvSpPr>
            <a:spLocks noGrp="1" noChangeArrowheads="1"/>
          </p:cNvSpPr>
          <p:nvPr>
            <p:ph type="body" sz="quarter" idx="1"/>
          </p:nvPr>
        </p:nvSpPr>
        <p:spPr>
          <a:noFill/>
          <a:ln/>
        </p:spPr>
        <p:txBody>
          <a:bodyPr/>
          <a:lstStyle/>
          <a:p>
            <a:pPr eaLnBrk="1"/>
            <a:r>
              <a:rPr lang="en-US" dirty="0">
                <a:latin typeface="Helvetica Neue" pitchFamily="1" charset="0"/>
                <a:ea typeface="Helvetica Neue" pitchFamily="1" charset="0"/>
                <a:cs typeface="Helvetica Neue" pitchFamily="1" charset="0"/>
              </a:rPr>
              <a:t>Dallas Willard puts it like this:</a:t>
            </a:r>
          </a:p>
          <a:p>
            <a:pPr eaLnBrk="1"/>
            <a:r>
              <a:rPr lang="en-US" dirty="0">
                <a:latin typeface="Helvetica Neue" pitchFamily="1" charset="0"/>
                <a:ea typeface="Helvetica Neue" pitchFamily="1" charset="0"/>
                <a:cs typeface="Helvetica Neue" pitchFamily="1" charset="0"/>
              </a:rPr>
              <a:t>You are an unceasing spiritual being with an eternal destiny in God's great universe</a:t>
            </a:r>
          </a:p>
          <a:p>
            <a:pPr eaLnBrk="1"/>
            <a:endParaRPr lang="en-US" dirty="0">
              <a:latin typeface="Helvetica Neue" pitchFamily="1" charset="0"/>
              <a:ea typeface="Helvetica Neue" pitchFamily="1" charset="0"/>
              <a:cs typeface="Helvetica Neue" pitchFamily="1" charset="0"/>
            </a:endParaRPr>
          </a:p>
          <a:p>
            <a:pPr eaLnBrk="1"/>
            <a:r>
              <a:rPr lang="en-US" dirty="0">
                <a:latin typeface="Helvetica Neue" pitchFamily="1" charset="0"/>
                <a:ea typeface="Helvetica Neue" pitchFamily="1" charset="0"/>
                <a:cs typeface="Helvetica Neue" pitchFamily="1" charset="0"/>
              </a:rPr>
              <a:t>John Piper: There actually exists no such thing: an ordinary human life. It is a great misnomer, an oxymoron of colossal proportion.</a:t>
            </a:r>
          </a:p>
          <a:p>
            <a:pPr eaLnBrk="1"/>
            <a:endParaRPr lang="en-US" dirty="0">
              <a:latin typeface="Helvetica Neue" pitchFamily="1" charset="0"/>
              <a:ea typeface="Helvetica Neue" pitchFamily="1" charset="0"/>
              <a:cs typeface="Helvetica Neue" pitchFamily="1" charset="0"/>
            </a:endParaRPr>
          </a:p>
          <a:p>
            <a:pPr eaLnBrk="1"/>
            <a:r>
              <a:rPr lang="en-US" dirty="0">
                <a:latin typeface="Helvetica Neue" pitchFamily="1" charset="0"/>
                <a:ea typeface="Helvetica Neue" pitchFamily="1" charset="0"/>
                <a:cs typeface="Helvetica Neue" pitchFamily="1" charset="0"/>
              </a:rPr>
              <a:t>Here’s the deal: 2 Timothy 2:12 If we endure, we will also reign with Him</a:t>
            </a:r>
            <a:r>
              <a:rPr lang="en-US" dirty="0" smtClean="0">
                <a:latin typeface="Helvetica Neue" pitchFamily="1" charset="0"/>
                <a:ea typeface="Helvetica Neue" pitchFamily="1" charset="0"/>
                <a:cs typeface="Helvetica Neue" pitchFamily="1" charset="0"/>
              </a:rPr>
              <a:t>.</a:t>
            </a:r>
            <a:endParaRPr lang="en-US" dirty="0">
              <a:latin typeface="Helvetica Neue" pitchFamily="1" charset="0"/>
              <a:ea typeface="Helvetica Neue" pitchFamily="1" charset="0"/>
              <a:cs typeface="Helvetica Neue" pitchFamily="1"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Why did I give this talk:</a:t>
            </a:r>
          </a:p>
          <a:p>
            <a:endParaRPr lang="en-US" dirty="0" smtClean="0"/>
          </a:p>
          <a:p>
            <a:pPr marL="228600" indent="-228600">
              <a:buAutoNum type="arabicPeriod"/>
            </a:pPr>
            <a:r>
              <a:rPr lang="en-US" baseline="0" dirty="0" smtClean="0"/>
              <a:t>We now live in a postmodern world, and Christians don’t have a complete framework to deal with it.</a:t>
            </a:r>
            <a:endParaRPr lang="en-US" baseline="0" dirty="0" smtClean="0"/>
          </a:p>
          <a:p>
            <a:pPr marL="228600" indent="-228600">
              <a:buAutoNum type="arabicPeriod"/>
            </a:pPr>
            <a:r>
              <a:rPr lang="en-US" baseline="0" dirty="0" smtClean="0"/>
              <a:t>Parents, you need to understand the worldview your Children are being embedded into.</a:t>
            </a:r>
          </a:p>
          <a:p>
            <a:pPr marL="228600" indent="-228600">
              <a:buAutoNum type="arabicPeriod"/>
            </a:pPr>
            <a:r>
              <a:rPr lang="en-US" baseline="0" dirty="0" smtClean="0"/>
              <a:t>Believers, we must be rooted in the Bible, commune with God daily, be in fellowship with other believers, obey – this tethers us to reality</a:t>
            </a:r>
          </a:p>
          <a:p>
            <a:pPr marL="228600" indent="-228600">
              <a:buAutoNum type="arabicPeriod"/>
            </a:pPr>
            <a:r>
              <a:rPr lang="en-US" baseline="0" dirty="0" smtClean="0"/>
              <a:t>I suspect there are a number of you who maybe for the first time </a:t>
            </a:r>
            <a:r>
              <a:rPr lang="en-US" baseline="0" dirty="0" err="1" smtClean="0"/>
              <a:t>realise</a:t>
            </a:r>
            <a:r>
              <a:rPr lang="en-US" baseline="0" dirty="0" smtClean="0"/>
              <a:t> there are a ton of lies you’ve been duped into believing.</a:t>
            </a:r>
          </a:p>
          <a:p>
            <a:pPr marL="685800" lvl="1" indent="-228600">
              <a:buAutoNum type="arabicPeriod"/>
            </a:pPr>
            <a:r>
              <a:rPr lang="en-US" baseline="0" dirty="0" smtClean="0"/>
              <a:t>Begin your journey back to reality </a:t>
            </a:r>
          </a:p>
          <a:p>
            <a:pPr marL="685800" lvl="1" indent="-228600">
              <a:buAutoNum type="arabicPeriod"/>
            </a:pPr>
            <a:r>
              <a:rPr lang="en-US" baseline="0" dirty="0" smtClean="0"/>
              <a:t>You were made for God, the meaning and healing you need and desire are only found in Him.</a:t>
            </a:r>
          </a:p>
          <a:p>
            <a:pPr marL="685800" lvl="1" indent="-228600">
              <a:buAutoNum type="arabicPeriod"/>
            </a:pPr>
            <a:r>
              <a:rPr lang="en-US" baseline="0" dirty="0" smtClean="0"/>
              <a:t>If you want to be born again and know God, yourself and others for the first time, message me on Zoom and I can either</a:t>
            </a:r>
          </a:p>
          <a:p>
            <a:pPr marL="685800" lvl="1" indent="-228600">
              <a:buAutoNum type="arabicPeriod"/>
            </a:pPr>
            <a:r>
              <a:rPr lang="en-US" baseline="0" dirty="0" smtClean="0"/>
              <a:t>Sinners prayer </a:t>
            </a:r>
          </a:p>
          <a:p>
            <a:pPr marL="228600" indent="-228600">
              <a:buAutoNum type="arabicPeriod"/>
            </a:pPr>
            <a:endParaRPr lang="en-US" baseline="0" dirty="0" smtClean="0"/>
          </a:p>
          <a:p>
            <a:pPr marL="228600" indent="-228600">
              <a:buNone/>
            </a:pPr>
            <a:r>
              <a:rPr lang="en-US" baseline="0" dirty="0" smtClean="0"/>
              <a:t>If you </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 Tim 4:1 I solemnly charge you in the presence of God and of Christ Jesus, who is to judge the living and the dead, and by His appearing and His kingdom: 2 preach the word; be ready in season and out of season; reprove, rebuke, exhort, with great patience and instruction. 3 For the time will come when they will not endure sound doctrine; but wanting to have their ears tickled, they will accumulate for themselves teachers in accordance to their own desires, 4 and will turn away their ears from the truth and will turn aside to myths. 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we’re in the time when our culture is rewriting</a:t>
            </a:r>
            <a:r>
              <a:rPr lang="en-US" baseline="0" dirty="0" smtClean="0"/>
              <a:t> our myths based on what I studied 25 years ago back in my undergrad.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Myths are the stories and ideological scaffolding we surround ourselves with to give us meaning, purpose, and values. And for the first time in history, we’re seeing in a position to hyper-isolate ourselves online and build myths completely detached from reality.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these new post-modern myths are now aggressively working their way into Religion in the form of what I’ll be referring to as Progressive Christianity.</a:t>
            </a:r>
            <a:endParaRPr lang="en-US" dirty="0" smtClean="0"/>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Rhet</a:t>
            </a:r>
            <a:r>
              <a:rPr lang="en-US" dirty="0" smtClean="0"/>
              <a:t> and Link are </a:t>
            </a:r>
            <a:r>
              <a:rPr lang="en-US" dirty="0" err="1" smtClean="0"/>
              <a:t>Youtube</a:t>
            </a:r>
            <a:r>
              <a:rPr lang="en-US" dirty="0" smtClean="0"/>
              <a:t> Stars that</a:t>
            </a:r>
            <a:r>
              <a:rPr lang="en-US" baseline="0" dirty="0" smtClean="0"/>
              <a:t> were once on staff with Campus Crusade for Christ</a:t>
            </a:r>
          </a:p>
          <a:p>
            <a:pPr>
              <a:buFontTx/>
              <a:buChar char="-"/>
            </a:pPr>
            <a:r>
              <a:rPr lang="en-US" baseline="0" dirty="0" smtClean="0"/>
              <a:t>When I first met them online they had recently moved to California and still had strong Christian values in their programming</a:t>
            </a:r>
          </a:p>
          <a:p>
            <a:pPr>
              <a:buFontTx/>
              <a:buChar char="-"/>
            </a:pPr>
            <a:r>
              <a:rPr lang="en-US" baseline="0" dirty="0" smtClean="0"/>
              <a:t> with a platform of 4mil+ followers they openly deconstructed their Christianity and now consider themselves </a:t>
            </a:r>
            <a:r>
              <a:rPr lang="en-US" baseline="0" dirty="0" err="1" smtClean="0"/>
              <a:t>fiathless</a:t>
            </a:r>
            <a:r>
              <a:rPr lang="en-US" baseline="0" dirty="0" smtClean="0"/>
              <a:t>.</a:t>
            </a:r>
          </a:p>
          <a:p>
            <a:pPr>
              <a:buFontTx/>
              <a:buChar char="-"/>
            </a:pPr>
            <a:endParaRPr lang="en-US" baseline="0" dirty="0" smtClean="0"/>
          </a:p>
          <a:p>
            <a:pPr>
              <a:buFontTx/>
              <a:buChar char="-"/>
            </a:pPr>
            <a:r>
              <a:rPr lang="en-US" baseline="0" dirty="0" smtClean="0"/>
              <a:t>Michael and Lisa </a:t>
            </a:r>
            <a:r>
              <a:rPr lang="en-US" baseline="0" dirty="0" err="1" smtClean="0"/>
              <a:t>Gungor</a:t>
            </a:r>
            <a:r>
              <a:rPr lang="en-US" baseline="0" dirty="0" smtClean="0"/>
              <a:t> were worship pastors at a conservative Christian church in Texas, </a:t>
            </a:r>
          </a:p>
          <a:p>
            <a:pPr lvl="1">
              <a:buFontTx/>
              <a:buChar char="-"/>
            </a:pPr>
            <a:r>
              <a:rPr lang="en-US" baseline="0" dirty="0" smtClean="0"/>
              <a:t>In 2014 they began “Deconstruction” of their </a:t>
            </a:r>
            <a:r>
              <a:rPr lang="en-US" baseline="0" dirty="0" err="1" smtClean="0"/>
              <a:t>christian</a:t>
            </a:r>
            <a:r>
              <a:rPr lang="en-US" baseline="0" dirty="0" smtClean="0"/>
              <a:t> faith and embraced Progressive Christianity</a:t>
            </a:r>
          </a:p>
          <a:p>
            <a:pPr lvl="1">
              <a:buFontTx/>
              <a:buChar char="-"/>
            </a:pPr>
            <a:r>
              <a:rPr lang="en-US" baseline="0" dirty="0" smtClean="0"/>
              <a:t> last I heard, Michael is now an </a:t>
            </a:r>
            <a:r>
              <a:rPr lang="en-US" baseline="0" dirty="0" err="1" smtClean="0"/>
              <a:t>Athiest</a:t>
            </a:r>
            <a:r>
              <a:rPr lang="en-US" baseline="0" dirty="0" smtClean="0"/>
              <a:t>, and Lisa is now “Progressive Christian” – leaning towards </a:t>
            </a:r>
            <a:r>
              <a:rPr lang="en-US" baseline="0" dirty="0" err="1" smtClean="0"/>
              <a:t>Panthiestic</a:t>
            </a:r>
            <a:endParaRPr lang="en-US" baseline="0" dirty="0" smtClean="0"/>
          </a:p>
          <a:p>
            <a:pPr lvl="0">
              <a:buFontTx/>
              <a:buChar char="-"/>
            </a:pPr>
            <a:endParaRPr lang="en-US" baseline="0" dirty="0" smtClean="0"/>
          </a:p>
          <a:p>
            <a:pPr lvl="0">
              <a:buFontTx/>
              <a:buChar char="-"/>
            </a:pPr>
            <a:r>
              <a:rPr lang="en-US" baseline="0" dirty="0" smtClean="0"/>
              <a:t>Interestingly, what we’re seeing is when people build these social media channels, then lose their faith, they use their platform to openly deconstruct their faith with hopes to maintain their market share.</a:t>
            </a:r>
          </a:p>
          <a:p>
            <a:pPr lvl="0">
              <a:buFontTx/>
              <a:buChar char="-"/>
            </a:pPr>
            <a:endParaRPr lang="en-US" baseline="0" dirty="0" smtClean="0"/>
          </a:p>
        </p:txBody>
      </p:sp>
      <p:sp>
        <p:nvSpPr>
          <p:cNvPr id="4" name="Slide Number Placeholder 3"/>
          <p:cNvSpPr>
            <a:spLocks noGrp="1"/>
          </p:cNvSpPr>
          <p:nvPr>
            <p:ph type="sldNum" sz="quarter" idx="10"/>
          </p:nvPr>
        </p:nvSpPr>
        <p:spPr/>
        <p:txBody>
          <a:bodyPr/>
          <a:lstStyle/>
          <a:p>
            <a:fld id="{93BFC446-2300-724D-AA7B-46F10136415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Congressman Emanuel Cleaver (D-Mo.), an ordained Methodist pastor, offered some unusual words in the opening prayer for the 117th Congress on Sunday,</a:t>
            </a:r>
            <a:r>
              <a:rPr lang="en-US" baseline="0" dirty="0" smtClean="0"/>
              <a:t> January 3</a:t>
            </a:r>
            <a:r>
              <a:rPr lang="en-US" dirty="0" smtClean="0"/>
              <a:t>. </a:t>
            </a:r>
          </a:p>
          <a:p>
            <a:endParaRPr lang="en-US" dirty="0" smtClean="0"/>
          </a:p>
          <a:p>
            <a:r>
              <a:rPr lang="en-US" dirty="0" smtClean="0"/>
              <a:t>He ended the prayer with, “May the Lord lift up the light of his countenance upon us and give us peace. Peace in our families. Peace across this land and, dare I ask...oh, Lord...peace even in this chamber now and ever more. We ask it in the name of the monotheistic God, Brahma, and gods known by many names by many different faiths. Amen and a-woman.” </a:t>
            </a:r>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Formation of the Scientific Method:  observe</a:t>
            </a:r>
            <a:r>
              <a:rPr lang="en-US" baseline="0" dirty="0" smtClean="0"/>
              <a:t>, form a question/problem, form a hypothesis, Experiment and Test, Conclusions, Repeat </a:t>
            </a:r>
            <a:endParaRPr lang="en-US" dirty="0" smtClean="0"/>
          </a:p>
          <a:p>
            <a:r>
              <a:rPr lang="en-US" dirty="0" smtClean="0"/>
              <a:t>Newtonian Physics</a:t>
            </a:r>
          </a:p>
          <a:p>
            <a:endParaRPr lang="en-US" dirty="0" smtClean="0"/>
          </a:p>
          <a:p>
            <a:r>
              <a:rPr lang="en-US" dirty="0" smtClean="0"/>
              <a:t>Religion was</a:t>
            </a:r>
            <a:r>
              <a:rPr lang="en-US" baseline="0" dirty="0" smtClean="0"/>
              <a:t> relegated to be subjective, because it was not known empirically.</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3BFC446-2300-724D-AA7B-46F10136415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233A3A-EFCD-B040-94C4-B5DA9FE76CF8}" type="datetimeFigureOut">
              <a:rPr lang="en-US" smtClean="0"/>
              <a:pPr/>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33A3A-EFCD-B040-94C4-B5DA9FE76CF8}" type="datetimeFigureOut">
              <a:rPr lang="en-US" smtClean="0"/>
              <a:pPr/>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33A3A-EFCD-B040-94C4-B5DA9FE76CF8}" type="datetimeFigureOut">
              <a:rPr lang="en-US" smtClean="0"/>
              <a:pPr/>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233A3A-EFCD-B040-94C4-B5DA9FE76CF8}" type="datetimeFigureOut">
              <a:rPr lang="en-US" smtClean="0"/>
              <a:pPr/>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233A3A-EFCD-B040-94C4-B5DA9FE76CF8}" type="datetimeFigureOut">
              <a:rPr lang="en-US" smtClean="0"/>
              <a:pPr/>
              <a:t>3/7/21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233A3A-EFCD-B040-94C4-B5DA9FE76CF8}" type="datetimeFigureOut">
              <a:rPr lang="en-US" smtClean="0"/>
              <a:pPr/>
              <a:t>3/7/21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233A3A-EFCD-B040-94C4-B5DA9FE76CF8}" type="datetimeFigureOut">
              <a:rPr lang="en-US" smtClean="0"/>
              <a:pPr/>
              <a:t>3/7/21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233A3A-EFCD-B040-94C4-B5DA9FE76CF8}" type="datetimeFigureOut">
              <a:rPr lang="en-US" smtClean="0"/>
              <a:pPr/>
              <a:t>3/7/21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233A3A-EFCD-B040-94C4-B5DA9FE76CF8}" type="datetimeFigureOut">
              <a:rPr lang="en-US" smtClean="0"/>
              <a:pPr/>
              <a:t>3/7/21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33A3A-EFCD-B040-94C4-B5DA9FE76CF8}" type="datetimeFigureOut">
              <a:rPr lang="en-US" smtClean="0"/>
              <a:pPr/>
              <a:t>3/7/21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33A3A-EFCD-B040-94C4-B5DA9FE76CF8}" type="datetimeFigureOut">
              <a:rPr lang="en-US" smtClean="0"/>
              <a:pPr/>
              <a:t>3/7/21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BFF02-1EDD-CE45-A6DD-26013F7BDF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233A3A-EFCD-B040-94C4-B5DA9FE76CF8}" type="datetimeFigureOut">
              <a:rPr lang="en-US" smtClean="0"/>
              <a:pPr/>
              <a:t>3/7/21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4BFF02-1EDD-CE45-A6DD-26013F7BDF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Pray for Pastor Gabe</a:t>
            </a:r>
            <a:endParaRPr lang="en-US" dirty="0">
              <a:solidFill>
                <a:srgbClr val="FFFFFF"/>
              </a:solidFill>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Recovery from 3 </a:t>
            </a:r>
            <a:r>
              <a:rPr lang="en-US" dirty="0" smtClean="0">
                <a:solidFill>
                  <a:schemeClr val="bg1"/>
                </a:solidFill>
              </a:rPr>
              <a:t>procedures</a:t>
            </a:r>
          </a:p>
          <a:p>
            <a:pPr lvl="1"/>
            <a:r>
              <a:rPr lang="en-US" dirty="0" smtClean="0">
                <a:solidFill>
                  <a:schemeClr val="bg1"/>
                </a:solidFill>
              </a:rPr>
              <a:t>Puncture to drain fluid in a </a:t>
            </a:r>
            <a:r>
              <a:rPr lang="en-US" dirty="0" smtClean="0">
                <a:solidFill>
                  <a:schemeClr val="bg1"/>
                </a:solidFill>
              </a:rPr>
              <a:t>lung (2.6 liters of fluid). Pray leak would stop</a:t>
            </a:r>
          </a:p>
          <a:p>
            <a:pPr lvl="1"/>
            <a:r>
              <a:rPr lang="en-US" dirty="0" smtClean="0">
                <a:solidFill>
                  <a:schemeClr val="bg1"/>
                </a:solidFill>
              </a:rPr>
              <a:t>2 other to extract tissue from a tumor in kidney area</a:t>
            </a:r>
          </a:p>
          <a:p>
            <a:pPr lvl="1"/>
            <a:r>
              <a:rPr lang="en-US" dirty="0" smtClean="0">
                <a:solidFill>
                  <a:schemeClr val="bg1"/>
                </a:solidFill>
              </a:rPr>
              <a:t>Another procedure to save the right kidney</a:t>
            </a:r>
          </a:p>
          <a:p>
            <a:r>
              <a:rPr lang="en-US" dirty="0" smtClean="0">
                <a:solidFill>
                  <a:schemeClr val="bg1"/>
                </a:solidFill>
              </a:rPr>
              <a:t>Prayer:</a:t>
            </a:r>
          </a:p>
          <a:p>
            <a:pPr lvl="1"/>
            <a:r>
              <a:rPr lang="en-US" dirty="0" smtClean="0">
                <a:solidFill>
                  <a:schemeClr val="bg1"/>
                </a:solidFill>
              </a:rPr>
              <a:t>Procedures to go well</a:t>
            </a:r>
          </a:p>
          <a:p>
            <a:pPr lvl="1"/>
            <a:r>
              <a:rPr lang="en-US" dirty="0" smtClean="0">
                <a:solidFill>
                  <a:schemeClr val="bg1"/>
                </a:solidFill>
              </a:rPr>
              <a:t>Miracle for </a:t>
            </a:r>
            <a:r>
              <a:rPr lang="en-US" dirty="0" smtClean="0">
                <a:solidFill>
                  <a:schemeClr val="bg1"/>
                </a:solidFill>
              </a:rPr>
              <a:t>healing: Fluid drainin</a:t>
            </a:r>
            <a:r>
              <a:rPr lang="en-US" dirty="0" smtClean="0">
                <a:solidFill>
                  <a:schemeClr val="bg1"/>
                </a:solidFill>
              </a:rPr>
              <a:t>g in lungs, tumors shrink, kidneys heal</a:t>
            </a:r>
            <a:endParaRPr lang="en-US" dirty="0" smtClean="0">
              <a:solidFill>
                <a:schemeClr val="bg1"/>
              </a:solidFill>
            </a:endParaRPr>
          </a:p>
          <a:p>
            <a:pPr lvl="1"/>
            <a:r>
              <a:rPr lang="en-US" dirty="0" smtClean="0">
                <a:solidFill>
                  <a:schemeClr val="bg1"/>
                </a:solidFill>
              </a:rPr>
              <a:t>Comfort and encouragement for family</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FF"/>
                </a:solidFill>
              </a:rPr>
              <a:t>Epistemological Crisis</a:t>
            </a:r>
            <a:endParaRPr lang="en-US" dirty="0">
              <a:solidFill>
                <a:srgbClr val="FFFFFF"/>
              </a:solidFill>
            </a:endParaRPr>
          </a:p>
        </p:txBody>
      </p:sp>
      <p:sp>
        <p:nvSpPr>
          <p:cNvPr id="17" name="TextBox 16"/>
          <p:cNvSpPr txBox="1"/>
          <p:nvPr/>
        </p:nvSpPr>
        <p:spPr>
          <a:xfrm>
            <a:off x="381000" y="1143000"/>
            <a:ext cx="8686800" cy="5016758"/>
          </a:xfrm>
          <a:prstGeom prst="rect">
            <a:avLst/>
          </a:prstGeom>
          <a:noFill/>
        </p:spPr>
        <p:txBody>
          <a:bodyPr wrap="square" rtlCol="0">
            <a:spAutoFit/>
          </a:bodyPr>
          <a:lstStyle/>
          <a:p>
            <a:r>
              <a:rPr lang="en-US" sz="4000" dirty="0" smtClean="0">
                <a:solidFill>
                  <a:srgbClr val="FFFFFF"/>
                </a:solidFill>
              </a:rPr>
              <a:t>Hume:</a:t>
            </a:r>
          </a:p>
          <a:p>
            <a:r>
              <a:rPr lang="en-US" sz="4000" dirty="0">
                <a:solidFill>
                  <a:srgbClr val="FFFFFF"/>
                </a:solidFill>
              </a:rPr>
              <a:t>	</a:t>
            </a:r>
            <a:r>
              <a:rPr lang="en-US" sz="4000" dirty="0" smtClean="0">
                <a:solidFill>
                  <a:srgbClr val="FFFFFF"/>
                </a:solidFill>
              </a:rPr>
              <a:t> Extreme Empiricism</a:t>
            </a:r>
          </a:p>
          <a:p>
            <a:r>
              <a:rPr lang="en-US" sz="4000" dirty="0" smtClean="0">
                <a:solidFill>
                  <a:srgbClr val="FFFFFF"/>
                </a:solidFill>
              </a:rPr>
              <a:t>Derrida:</a:t>
            </a:r>
          </a:p>
          <a:p>
            <a:r>
              <a:rPr lang="en-US" sz="4000" dirty="0">
                <a:solidFill>
                  <a:srgbClr val="FFFFFF"/>
                </a:solidFill>
              </a:rPr>
              <a:t>	</a:t>
            </a:r>
            <a:r>
              <a:rPr lang="en-US" sz="4000" dirty="0" smtClean="0">
                <a:solidFill>
                  <a:srgbClr val="FFFFFF"/>
                </a:solidFill>
              </a:rPr>
              <a:t> Language is Indeterminate</a:t>
            </a:r>
          </a:p>
          <a:p>
            <a:r>
              <a:rPr lang="en-US" sz="4000" dirty="0" smtClean="0">
                <a:solidFill>
                  <a:srgbClr val="FFFFFF"/>
                </a:solidFill>
              </a:rPr>
              <a:t>Nietzsche: </a:t>
            </a:r>
          </a:p>
          <a:p>
            <a:r>
              <a:rPr lang="en-US" sz="4000" dirty="0" smtClean="0">
                <a:solidFill>
                  <a:srgbClr val="FFFFFF"/>
                </a:solidFill>
              </a:rPr>
              <a:t>	The Will to Power</a:t>
            </a:r>
          </a:p>
          <a:p>
            <a:r>
              <a:rPr lang="en-US" sz="4000" dirty="0" smtClean="0">
                <a:solidFill>
                  <a:srgbClr val="FFFFFF"/>
                </a:solidFill>
              </a:rPr>
              <a:t>Dewey/</a:t>
            </a:r>
            <a:r>
              <a:rPr lang="en-US" sz="4000" dirty="0" err="1" smtClean="0">
                <a:solidFill>
                  <a:srgbClr val="FFFFFF"/>
                </a:solidFill>
              </a:rPr>
              <a:t>Rorty/Puttnam/Foucault</a:t>
            </a:r>
            <a:r>
              <a:rPr lang="en-US" sz="4000" dirty="0" smtClean="0">
                <a:solidFill>
                  <a:srgbClr val="FFFFFF"/>
                </a:solidFill>
              </a:rPr>
              <a:t>:</a:t>
            </a:r>
          </a:p>
          <a:p>
            <a:r>
              <a:rPr lang="en-US" sz="4000" dirty="0" smtClean="0">
                <a:solidFill>
                  <a:srgbClr val="FFFFFF"/>
                </a:solidFill>
              </a:rPr>
              <a:t>	Pragmatism, Critical Theory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FF"/>
                </a:solidFill>
              </a:rPr>
              <a:t>Post Modernism</a:t>
            </a:r>
            <a:endParaRPr lang="en-US" dirty="0">
              <a:solidFill>
                <a:srgbClr val="FFFFFF"/>
              </a:solidFill>
            </a:endParaRPr>
          </a:p>
        </p:txBody>
      </p:sp>
      <p:sp>
        <p:nvSpPr>
          <p:cNvPr id="17" name="TextBox 16"/>
          <p:cNvSpPr txBox="1"/>
          <p:nvPr/>
        </p:nvSpPr>
        <p:spPr>
          <a:xfrm>
            <a:off x="981130" y="2852678"/>
            <a:ext cx="7019870" cy="2400657"/>
          </a:xfrm>
          <a:prstGeom prst="rect">
            <a:avLst/>
          </a:prstGeom>
          <a:noFill/>
        </p:spPr>
        <p:txBody>
          <a:bodyPr wrap="none" rtlCol="0">
            <a:spAutoFit/>
          </a:bodyPr>
          <a:lstStyle/>
          <a:p>
            <a:pPr marL="342900" indent="-342900">
              <a:buFont typeface="+mj-lt"/>
              <a:buAutoNum type="arabicPeriod"/>
            </a:pPr>
            <a:r>
              <a:rPr lang="en-US" sz="3000" dirty="0" smtClean="0">
                <a:solidFill>
                  <a:srgbClr val="FFFFFF"/>
                </a:solidFill>
              </a:rPr>
              <a:t>Knower/Known distinction is gone</a:t>
            </a:r>
          </a:p>
          <a:p>
            <a:pPr marL="342900" indent="-342900">
              <a:buFont typeface="+mj-lt"/>
              <a:buAutoNum type="arabicPeriod"/>
            </a:pPr>
            <a:r>
              <a:rPr lang="en-US" sz="3000" dirty="0" smtClean="0">
                <a:solidFill>
                  <a:srgbClr val="FFFFFF"/>
                </a:solidFill>
              </a:rPr>
              <a:t>No Objective Overarching Story in life</a:t>
            </a:r>
          </a:p>
          <a:p>
            <a:pPr marL="342900" indent="-342900">
              <a:buFont typeface="+mj-lt"/>
              <a:buAutoNum type="arabicPeriod"/>
            </a:pPr>
            <a:r>
              <a:rPr lang="en-US" sz="3000" dirty="0" smtClean="0">
                <a:solidFill>
                  <a:srgbClr val="FFFFFF"/>
                </a:solidFill>
              </a:rPr>
              <a:t>No Objective reality, but centers of Power</a:t>
            </a:r>
          </a:p>
          <a:p>
            <a:pPr marL="342900" indent="-342900">
              <a:buFont typeface="+mj-lt"/>
              <a:buAutoNum type="arabicPeriod"/>
            </a:pPr>
            <a:r>
              <a:rPr lang="en-US" sz="3000" dirty="0" smtClean="0">
                <a:solidFill>
                  <a:srgbClr val="FFFFFF"/>
                </a:solidFill>
              </a:rPr>
              <a:t>Focus on Oppressor/Oppressed</a:t>
            </a:r>
          </a:p>
          <a:p>
            <a:pPr marL="342900" indent="-342900">
              <a:buFont typeface="+mj-lt"/>
              <a:buAutoNum type="arabicPeriod"/>
            </a:pPr>
            <a:r>
              <a:rPr lang="en-US" sz="3000" dirty="0" smtClean="0">
                <a:solidFill>
                  <a:srgbClr val="FFFFFF"/>
                </a:solidFill>
              </a:rPr>
              <a:t>Human nature is a social construct</a:t>
            </a:r>
          </a:p>
          <a:p>
            <a:pPr marL="342900" indent="-342900"/>
            <a:endParaRPr lang="en-US" sz="3000" dirty="0">
              <a:solidFill>
                <a:srgbClr val="FFFFFF"/>
              </a:solidFill>
            </a:endParaRPr>
          </a:p>
        </p:txBody>
      </p:sp>
      <p:sp>
        <p:nvSpPr>
          <p:cNvPr id="21" name="Oval 20"/>
          <p:cNvSpPr/>
          <p:nvPr/>
        </p:nvSpPr>
        <p:spPr>
          <a:xfrm>
            <a:off x="762000" y="1143000"/>
            <a:ext cx="2590800" cy="152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K</a:t>
            </a:r>
            <a:r>
              <a:rPr lang="en-US" sz="3200" dirty="0" smtClean="0"/>
              <a:t>nower</a:t>
            </a:r>
            <a:endParaRPr lang="en-US" sz="3200" dirty="0"/>
          </a:p>
        </p:txBody>
      </p:sp>
      <p:sp>
        <p:nvSpPr>
          <p:cNvPr id="22" name="Rectangle 21"/>
          <p:cNvSpPr/>
          <p:nvPr/>
        </p:nvSpPr>
        <p:spPr>
          <a:xfrm>
            <a:off x="5791200" y="1143000"/>
            <a:ext cx="2819400" cy="152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Physical</a:t>
            </a:r>
          </a:p>
          <a:p>
            <a:pPr algn="ctr"/>
            <a:r>
              <a:rPr lang="en-US" sz="3000" dirty="0" smtClean="0"/>
              <a:t>Objective</a:t>
            </a:r>
          </a:p>
          <a:p>
            <a:pPr algn="ctr"/>
            <a:r>
              <a:rPr lang="en-US" sz="3000" dirty="0" smtClean="0"/>
              <a:t>Reality</a:t>
            </a:r>
            <a:endParaRPr lang="en-US" sz="3000" dirty="0"/>
          </a:p>
        </p:txBody>
      </p:sp>
      <p:cxnSp>
        <p:nvCxnSpPr>
          <p:cNvPr id="23" name="Straight Arrow Connector 22"/>
          <p:cNvCxnSpPr>
            <a:stCxn id="21" idx="6"/>
            <a:endCxn id="22" idx="1"/>
          </p:cNvCxnSpPr>
          <p:nvPr/>
        </p:nvCxnSpPr>
        <p:spPr>
          <a:xfrm>
            <a:off x="3352800" y="1905000"/>
            <a:ext cx="2438400" cy="1588"/>
          </a:xfrm>
          <a:prstGeom prst="straightConnector1">
            <a:avLst/>
          </a:prstGeom>
          <a:ln w="1016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Recap</a:t>
            </a:r>
            <a:endParaRPr lang="en-US" dirty="0">
              <a:solidFill>
                <a:srgbClr val="FFFFFF"/>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FFFF"/>
                </a:solidFill>
              </a:rPr>
              <a:t>We assumed Skeptical Naturalism</a:t>
            </a:r>
          </a:p>
          <a:p>
            <a:pPr marL="514350" indent="-514350">
              <a:buFont typeface="+mj-lt"/>
              <a:buAutoNum type="arabicPeriod"/>
            </a:pPr>
            <a:r>
              <a:rPr lang="en-US" dirty="0" smtClean="0">
                <a:solidFill>
                  <a:srgbClr val="FFFFFF"/>
                </a:solidFill>
              </a:rPr>
              <a:t>Empirical knowledge became the only acceptable form of “real” knowledge (Hume)</a:t>
            </a:r>
          </a:p>
          <a:p>
            <a:pPr marL="514350" indent="-514350">
              <a:buFont typeface="+mj-lt"/>
              <a:buAutoNum type="arabicPeriod"/>
            </a:pPr>
            <a:r>
              <a:rPr lang="en-US" dirty="0" smtClean="0">
                <a:solidFill>
                  <a:srgbClr val="FFFFFF"/>
                </a:solidFill>
              </a:rPr>
              <a:t>Based on the above, we can’t know what others are really trying to say (Derrida)</a:t>
            </a:r>
          </a:p>
          <a:p>
            <a:pPr marL="514350" indent="-514350">
              <a:buFont typeface="+mj-lt"/>
              <a:buAutoNum type="arabicPeriod"/>
            </a:pPr>
            <a:r>
              <a:rPr lang="en-US" dirty="0" smtClean="0">
                <a:solidFill>
                  <a:srgbClr val="FFFFFF"/>
                </a:solidFill>
              </a:rPr>
              <a:t>We’re trapped in our own reality or “Truth”</a:t>
            </a:r>
          </a:p>
          <a:p>
            <a:pPr marL="514350" indent="-514350">
              <a:buFont typeface="+mj-lt"/>
              <a:buAutoNum type="arabicPeriod"/>
            </a:pPr>
            <a:r>
              <a:rPr lang="en-US" dirty="0" smtClean="0">
                <a:solidFill>
                  <a:srgbClr val="FFFFFF"/>
                </a:solidFill>
              </a:rPr>
              <a:t>Language and action are now tools of the oppressor against the oppressed </a:t>
            </a:r>
            <a:endParaRPr lang="en-US" dirty="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FF"/>
                </a:solidFill>
              </a:rPr>
              <a:t>Post Modernism</a:t>
            </a:r>
            <a:endParaRPr lang="en-US" dirty="0">
              <a:solidFill>
                <a:srgbClr val="FFFFFF"/>
              </a:solidFill>
            </a:endParaRPr>
          </a:p>
        </p:txBody>
      </p:sp>
      <p:grpSp>
        <p:nvGrpSpPr>
          <p:cNvPr id="21" name="Group 20"/>
          <p:cNvGrpSpPr/>
          <p:nvPr/>
        </p:nvGrpSpPr>
        <p:grpSpPr>
          <a:xfrm>
            <a:off x="457200" y="762000"/>
            <a:ext cx="8458200" cy="6019800"/>
            <a:chOff x="457200" y="762000"/>
            <a:chExt cx="8458200" cy="6019800"/>
          </a:xfrm>
        </p:grpSpPr>
        <p:grpSp>
          <p:nvGrpSpPr>
            <p:cNvPr id="12" name="Group 11"/>
            <p:cNvGrpSpPr/>
            <p:nvPr/>
          </p:nvGrpSpPr>
          <p:grpSpPr>
            <a:xfrm>
              <a:off x="457200" y="1219200"/>
              <a:ext cx="3505200" cy="3276600"/>
              <a:chOff x="457200" y="1752600"/>
              <a:chExt cx="3505200" cy="3276600"/>
            </a:xfrm>
          </p:grpSpPr>
          <p:sp>
            <p:nvSpPr>
              <p:cNvPr id="4" name="Oval 3"/>
              <p:cNvSpPr/>
              <p:nvPr/>
            </p:nvSpPr>
            <p:spPr>
              <a:xfrm>
                <a:off x="838200" y="2514600"/>
                <a:ext cx="2590800" cy="1524000"/>
              </a:xfrm>
              <a:prstGeom prst="ellipse">
                <a:avLst/>
              </a:prstGeom>
              <a:ln w="63500">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K</a:t>
                </a:r>
                <a:r>
                  <a:rPr lang="en-US" sz="3200" dirty="0" smtClean="0"/>
                  <a:t>nower</a:t>
                </a:r>
                <a:endParaRPr lang="en-US" sz="3200" dirty="0"/>
              </a:p>
            </p:txBody>
          </p:sp>
          <p:sp>
            <p:nvSpPr>
              <p:cNvPr id="10" name="Oval 9"/>
              <p:cNvSpPr/>
              <p:nvPr/>
            </p:nvSpPr>
            <p:spPr>
              <a:xfrm>
                <a:off x="457200" y="1752600"/>
                <a:ext cx="3505200" cy="3276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141144" y="4094202"/>
                <a:ext cx="2287856" cy="553998"/>
              </a:xfrm>
              <a:prstGeom prst="rect">
                <a:avLst/>
              </a:prstGeom>
              <a:noFill/>
            </p:spPr>
            <p:txBody>
              <a:bodyPr wrap="none" rtlCol="0">
                <a:spAutoFit/>
              </a:bodyPr>
              <a:lstStyle/>
              <a:p>
                <a:r>
                  <a:rPr lang="en-US" sz="3000" dirty="0" smtClean="0">
                    <a:solidFill>
                      <a:srgbClr val="FFFFFF"/>
                    </a:solidFill>
                  </a:rPr>
                  <a:t>Phenomenon</a:t>
                </a:r>
                <a:endParaRPr lang="en-US" sz="3000" dirty="0">
                  <a:solidFill>
                    <a:srgbClr val="FFFFFF"/>
                  </a:solidFill>
                </a:endParaRPr>
              </a:p>
            </p:txBody>
          </p:sp>
        </p:grpSp>
        <p:grpSp>
          <p:nvGrpSpPr>
            <p:cNvPr id="13" name="Group 12"/>
            <p:cNvGrpSpPr/>
            <p:nvPr/>
          </p:nvGrpSpPr>
          <p:grpSpPr>
            <a:xfrm>
              <a:off x="5410200" y="762000"/>
              <a:ext cx="3505200" cy="3276600"/>
              <a:chOff x="457200" y="1752600"/>
              <a:chExt cx="3505200" cy="3276600"/>
            </a:xfrm>
          </p:grpSpPr>
          <p:sp>
            <p:nvSpPr>
              <p:cNvPr id="14" name="Oval 13"/>
              <p:cNvSpPr/>
              <p:nvPr/>
            </p:nvSpPr>
            <p:spPr>
              <a:xfrm>
                <a:off x="838200" y="2514600"/>
                <a:ext cx="2590800" cy="1524000"/>
              </a:xfrm>
              <a:prstGeom prst="ellipse">
                <a:avLst/>
              </a:prstGeom>
              <a:ln w="63500">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K</a:t>
                </a:r>
                <a:r>
                  <a:rPr lang="en-US" sz="3200" dirty="0" smtClean="0"/>
                  <a:t>nower</a:t>
                </a:r>
                <a:endParaRPr lang="en-US" sz="3200" dirty="0"/>
              </a:p>
            </p:txBody>
          </p:sp>
          <p:sp>
            <p:nvSpPr>
              <p:cNvPr id="15" name="Oval 14"/>
              <p:cNvSpPr/>
              <p:nvPr/>
            </p:nvSpPr>
            <p:spPr>
              <a:xfrm>
                <a:off x="457200" y="1752600"/>
                <a:ext cx="3505200" cy="3276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41144" y="4094202"/>
                <a:ext cx="2287856" cy="553998"/>
              </a:xfrm>
              <a:prstGeom prst="rect">
                <a:avLst/>
              </a:prstGeom>
              <a:noFill/>
            </p:spPr>
            <p:txBody>
              <a:bodyPr wrap="none" rtlCol="0">
                <a:spAutoFit/>
              </a:bodyPr>
              <a:lstStyle/>
              <a:p>
                <a:r>
                  <a:rPr lang="en-US" sz="3000" dirty="0" smtClean="0">
                    <a:solidFill>
                      <a:srgbClr val="FFFFFF"/>
                    </a:solidFill>
                  </a:rPr>
                  <a:t>Phenomenon</a:t>
                </a:r>
                <a:endParaRPr lang="en-US" sz="3000" dirty="0">
                  <a:solidFill>
                    <a:srgbClr val="FFFFFF"/>
                  </a:solidFill>
                </a:endParaRPr>
              </a:p>
            </p:txBody>
          </p:sp>
        </p:grpSp>
        <p:grpSp>
          <p:nvGrpSpPr>
            <p:cNvPr id="17" name="Group 16"/>
            <p:cNvGrpSpPr/>
            <p:nvPr/>
          </p:nvGrpSpPr>
          <p:grpSpPr>
            <a:xfrm>
              <a:off x="3200400" y="3505200"/>
              <a:ext cx="3505200" cy="3276600"/>
              <a:chOff x="457200" y="1752600"/>
              <a:chExt cx="3505200" cy="3276600"/>
            </a:xfrm>
          </p:grpSpPr>
          <p:sp>
            <p:nvSpPr>
              <p:cNvPr id="18" name="Oval 17"/>
              <p:cNvSpPr/>
              <p:nvPr/>
            </p:nvSpPr>
            <p:spPr>
              <a:xfrm>
                <a:off x="838200" y="2514600"/>
                <a:ext cx="2590800" cy="1524000"/>
              </a:xfrm>
              <a:prstGeom prst="ellipse">
                <a:avLst/>
              </a:prstGeom>
              <a:ln w="63500">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K</a:t>
                </a:r>
                <a:r>
                  <a:rPr lang="en-US" sz="3200" dirty="0" smtClean="0"/>
                  <a:t>nower</a:t>
                </a:r>
                <a:endParaRPr lang="en-US" sz="3200" dirty="0"/>
              </a:p>
            </p:txBody>
          </p:sp>
          <p:sp>
            <p:nvSpPr>
              <p:cNvPr id="19" name="Oval 18"/>
              <p:cNvSpPr/>
              <p:nvPr/>
            </p:nvSpPr>
            <p:spPr>
              <a:xfrm>
                <a:off x="457200" y="1752600"/>
                <a:ext cx="3505200" cy="327660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141144" y="4094202"/>
                <a:ext cx="2287856" cy="553998"/>
              </a:xfrm>
              <a:prstGeom prst="rect">
                <a:avLst/>
              </a:prstGeom>
              <a:noFill/>
            </p:spPr>
            <p:txBody>
              <a:bodyPr wrap="none" rtlCol="0">
                <a:spAutoFit/>
              </a:bodyPr>
              <a:lstStyle/>
              <a:p>
                <a:r>
                  <a:rPr lang="en-US" sz="3000" dirty="0" smtClean="0">
                    <a:solidFill>
                      <a:srgbClr val="FFFFFF"/>
                    </a:solidFill>
                  </a:rPr>
                  <a:t>Phenomenon</a:t>
                </a:r>
                <a:endParaRPr lang="en-US" sz="3000" dirty="0">
                  <a:solidFill>
                    <a:srgbClr val="FFFFFF"/>
                  </a:solidFill>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solidFill>
                  <a:srgbClr val="FFFFFF"/>
                </a:solidFill>
              </a:rPr>
              <a:t>Post Modern Metaphysics</a:t>
            </a:r>
            <a:endParaRPr lang="en-US" dirty="0">
              <a:solidFill>
                <a:srgbClr val="FFFFFF"/>
              </a:solidFill>
            </a:endParaRPr>
          </a:p>
        </p:txBody>
      </p:sp>
      <p:sp>
        <p:nvSpPr>
          <p:cNvPr id="3" name="Content Placeholder 2"/>
          <p:cNvSpPr>
            <a:spLocks noGrp="1"/>
          </p:cNvSpPr>
          <p:nvPr>
            <p:ph idx="1"/>
          </p:nvPr>
        </p:nvSpPr>
        <p:spPr>
          <a:xfrm>
            <a:off x="457200" y="1219200"/>
            <a:ext cx="8229600" cy="3657601"/>
          </a:xfrm>
        </p:spPr>
        <p:txBody>
          <a:bodyPr>
            <a:normAutofit fontScale="92500"/>
          </a:bodyPr>
          <a:lstStyle/>
          <a:p>
            <a:pPr marL="514350" indent="-514350">
              <a:buFont typeface="+mj-lt"/>
              <a:buAutoNum type="arabicPeriod"/>
            </a:pPr>
            <a:r>
              <a:rPr lang="en-US" sz="3500" dirty="0" smtClean="0">
                <a:solidFill>
                  <a:srgbClr val="FFFFFF"/>
                </a:solidFill>
              </a:rPr>
              <a:t>Ontology: Everyone has their own reality, thus their own meaning.</a:t>
            </a:r>
          </a:p>
          <a:p>
            <a:pPr marL="514350" indent="-514350">
              <a:buFont typeface="+mj-lt"/>
              <a:buAutoNum type="arabicPeriod"/>
            </a:pPr>
            <a:r>
              <a:rPr lang="en-US" sz="3500" dirty="0" smtClean="0">
                <a:solidFill>
                  <a:srgbClr val="FFFFFF"/>
                </a:solidFill>
              </a:rPr>
              <a:t>Teleology: Everyone has their own subjective purpose</a:t>
            </a:r>
          </a:p>
          <a:p>
            <a:pPr marL="514350" indent="-514350">
              <a:buFont typeface="+mj-lt"/>
              <a:buAutoNum type="arabicPeriod"/>
            </a:pPr>
            <a:r>
              <a:rPr lang="en-US" sz="3500" dirty="0" smtClean="0">
                <a:solidFill>
                  <a:srgbClr val="FFFFFF"/>
                </a:solidFill>
              </a:rPr>
              <a:t>Epistemology: You can’t know any “ultimate” truth, there’s only your own subjective reality</a:t>
            </a:r>
            <a:endParaRPr lang="en-US" sz="3500" dirty="0">
              <a:solidFill>
                <a:srgbClr val="FFFFFF"/>
              </a:solidFill>
            </a:endParaRPr>
          </a:p>
        </p:txBody>
      </p:sp>
      <p:pic>
        <p:nvPicPr>
          <p:cNvPr id="5" name="Picture 4" descr="three mountains.jpeg"/>
          <p:cNvPicPr>
            <a:picLocks noChangeAspect="1"/>
          </p:cNvPicPr>
          <p:nvPr/>
        </p:nvPicPr>
        <p:blipFill>
          <a:blip r:embed="rId3"/>
          <a:stretch>
            <a:fillRect/>
          </a:stretch>
        </p:blipFill>
        <p:spPr>
          <a:xfrm>
            <a:off x="4800600" y="4394200"/>
            <a:ext cx="4343400" cy="2463800"/>
          </a:xfrm>
          <a:prstGeom prst="rect">
            <a:avLst/>
          </a:prstGeom>
        </p:spPr>
      </p:pic>
      <p:pic>
        <p:nvPicPr>
          <p:cNvPr id="6" name="Picture 5" descr="three mountains.jpeg"/>
          <p:cNvPicPr>
            <a:picLocks noChangeAspect="1"/>
          </p:cNvPicPr>
          <p:nvPr/>
        </p:nvPicPr>
        <p:blipFill>
          <a:blip r:embed="rId4"/>
          <a:stretch>
            <a:fillRect/>
          </a:stretch>
        </p:blipFill>
        <p:spPr>
          <a:xfrm>
            <a:off x="-1" y="4394200"/>
            <a:ext cx="4399643" cy="2463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Why we should reject Postmodernism:</a:t>
            </a:r>
            <a:endParaRPr lang="en-US" dirty="0">
              <a:solidFill>
                <a:srgbClr val="FFFFFF"/>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FFFF"/>
                </a:solidFill>
              </a:rPr>
              <a:t>It Contradicts it’s own validity:</a:t>
            </a:r>
          </a:p>
          <a:p>
            <a:pPr marL="514350" indent="-514350">
              <a:buFont typeface="+mj-lt"/>
              <a:buAutoNum type="arabicPeriod"/>
            </a:pPr>
            <a:r>
              <a:rPr lang="en-US" dirty="0" smtClean="0">
                <a:solidFill>
                  <a:srgbClr val="FFFFFF"/>
                </a:solidFill>
              </a:rPr>
              <a:t>It Contradicts it’s own authority:</a:t>
            </a:r>
          </a:p>
          <a:p>
            <a:pPr marL="514350" indent="-514350">
              <a:buFont typeface="+mj-lt"/>
              <a:buAutoNum type="arabicPeriod"/>
            </a:pPr>
            <a:r>
              <a:rPr lang="en-US" dirty="0" smtClean="0">
                <a:solidFill>
                  <a:srgbClr val="FFFFFF"/>
                </a:solidFill>
              </a:rPr>
              <a:t>It’s Creates Chaos and Pain:</a:t>
            </a:r>
          </a:p>
          <a:p>
            <a:pPr marL="514350" indent="-514350">
              <a:buFont typeface="+mj-lt"/>
              <a:buAutoNum type="arabicPeriod"/>
            </a:pPr>
            <a:r>
              <a:rPr lang="en-US" dirty="0" smtClean="0">
                <a:solidFill>
                  <a:srgbClr val="FFFFFF"/>
                </a:solidFill>
              </a:rPr>
              <a:t>It’s not Livable:</a:t>
            </a:r>
          </a:p>
          <a:p>
            <a:pPr marL="514350" indent="-514350">
              <a:buFont typeface="+mj-lt"/>
              <a:buAutoNum type="arabicPeriod"/>
            </a:pPr>
            <a:endParaRPr lang="en-US" dirty="0" smtClean="0">
              <a:solidFill>
                <a:srgbClr val="FFFFFF"/>
              </a:solidFill>
            </a:endParaRPr>
          </a:p>
          <a:p>
            <a:pPr marL="514350" indent="-514350">
              <a:buFont typeface="+mj-lt"/>
              <a:buAutoNum type="arabicPeriod"/>
            </a:pPr>
            <a:endParaRPr lang="en-US" dirty="0" smtClean="0">
              <a:solidFill>
                <a:srgbClr val="FFFFFF"/>
              </a:solidFill>
            </a:endParaRPr>
          </a:p>
          <a:p>
            <a:pPr marL="514350" indent="-514350">
              <a:buNone/>
            </a:pPr>
            <a:r>
              <a:rPr lang="en-US" dirty="0" smtClean="0">
                <a:solidFill>
                  <a:srgbClr val="FFFFFF"/>
                </a:solidFill>
              </a:rPr>
              <a:t>Progressivism’s “Progress”</a:t>
            </a:r>
            <a:endParaRPr lang="en-US" dirty="0">
              <a:solidFill>
                <a:srgbClr val="FFFFFF"/>
              </a:solidFill>
            </a:endParaRPr>
          </a:p>
        </p:txBody>
      </p:sp>
      <p:pic>
        <p:nvPicPr>
          <p:cNvPr id="17" name="Picture 16"/>
          <p:cNvPicPr>
            <a:picLocks noChangeAspect="1"/>
          </p:cNvPicPr>
          <p:nvPr/>
        </p:nvPicPr>
        <p:blipFill>
          <a:blip r:embed="rId3"/>
          <a:stretch>
            <a:fillRect/>
          </a:stretch>
        </p:blipFill>
        <p:spPr>
          <a:xfrm>
            <a:off x="5257800" y="3686535"/>
            <a:ext cx="3886200" cy="29619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Progressive/ Postmodern </a:t>
            </a:r>
            <a:br>
              <a:rPr lang="en-US" dirty="0" smtClean="0">
                <a:solidFill>
                  <a:srgbClr val="FFFFFF"/>
                </a:solidFill>
              </a:rPr>
            </a:br>
            <a:r>
              <a:rPr lang="en-US" dirty="0" smtClean="0">
                <a:solidFill>
                  <a:srgbClr val="FFFFFF"/>
                </a:solidFill>
              </a:rPr>
              <a:t>View of Scripture</a:t>
            </a:r>
            <a:endParaRPr lang="en-US" dirty="0">
              <a:solidFill>
                <a:srgbClr val="FFFFFF"/>
              </a:solidFill>
            </a:endParaRPr>
          </a:p>
        </p:txBody>
      </p:sp>
      <p:sp>
        <p:nvSpPr>
          <p:cNvPr id="3" name="Content Placeholder 2"/>
          <p:cNvSpPr>
            <a:spLocks noGrp="1"/>
          </p:cNvSpPr>
          <p:nvPr>
            <p:ph idx="1"/>
          </p:nvPr>
        </p:nvSpPr>
        <p:spPr>
          <a:xfrm>
            <a:off x="152400" y="1600200"/>
            <a:ext cx="3886200" cy="5257800"/>
          </a:xfrm>
        </p:spPr>
        <p:txBody>
          <a:bodyPr>
            <a:normAutofit fontScale="92500" lnSpcReduction="20000"/>
          </a:bodyPr>
          <a:lstStyle/>
          <a:p>
            <a:r>
              <a:rPr lang="en-US" dirty="0" smtClean="0">
                <a:solidFill>
                  <a:srgbClr val="FFFFFF"/>
                </a:solidFill>
              </a:rPr>
              <a:t>1985 Jesus Seminar</a:t>
            </a:r>
          </a:p>
          <a:p>
            <a:pPr lvl="1"/>
            <a:r>
              <a:rPr lang="en-US" dirty="0" smtClean="0">
                <a:solidFill>
                  <a:srgbClr val="FFFFFF"/>
                </a:solidFill>
              </a:rPr>
              <a:t>The Bible is a Man-Made book</a:t>
            </a:r>
          </a:p>
          <a:p>
            <a:pPr lvl="1"/>
            <a:r>
              <a:rPr lang="en-US" dirty="0" smtClean="0">
                <a:solidFill>
                  <a:srgbClr val="FFFFFF"/>
                </a:solidFill>
              </a:rPr>
              <a:t>Naturalistic Assumptions</a:t>
            </a:r>
          </a:p>
          <a:p>
            <a:pPr lvl="1"/>
            <a:r>
              <a:rPr lang="en-US" dirty="0" smtClean="0">
                <a:solidFill>
                  <a:srgbClr val="FFFFFF"/>
                </a:solidFill>
              </a:rPr>
              <a:t>Competing versions of Christianities</a:t>
            </a:r>
          </a:p>
          <a:p>
            <a:pPr lvl="1"/>
            <a:r>
              <a:rPr lang="en-US" dirty="0" smtClean="0">
                <a:solidFill>
                  <a:srgbClr val="FFFFFF"/>
                </a:solidFill>
              </a:rPr>
              <a:t>Miracles don’t happen</a:t>
            </a:r>
          </a:p>
          <a:p>
            <a:pPr lvl="1"/>
            <a:r>
              <a:rPr lang="en-US" dirty="0" smtClean="0">
                <a:solidFill>
                  <a:srgbClr val="FFFFFF"/>
                </a:solidFill>
              </a:rPr>
              <a:t>Jesus is pluralistic</a:t>
            </a:r>
          </a:p>
          <a:p>
            <a:pPr lvl="1"/>
            <a:r>
              <a:rPr lang="en-US" dirty="0" smtClean="0">
                <a:solidFill>
                  <a:srgbClr val="FFFFFF"/>
                </a:solidFill>
              </a:rPr>
              <a:t>Fringe texts carried more weight than the actual Synoptic texts we have</a:t>
            </a:r>
          </a:p>
          <a:p>
            <a:endParaRPr lang="en-US" dirty="0">
              <a:solidFill>
                <a:srgbClr val="FFFFFF"/>
              </a:solidFill>
            </a:endParaRPr>
          </a:p>
        </p:txBody>
      </p:sp>
      <p:pic>
        <p:nvPicPr>
          <p:cNvPr id="4" name="Picture 3" descr="x-authentic-words-of-jesus.jpg"/>
          <p:cNvPicPr>
            <a:picLocks noChangeAspect="1"/>
          </p:cNvPicPr>
          <p:nvPr/>
        </p:nvPicPr>
        <p:blipFill>
          <a:blip r:embed="rId3"/>
          <a:stretch>
            <a:fillRect/>
          </a:stretch>
        </p:blipFill>
        <p:spPr>
          <a:xfrm>
            <a:off x="3810000" y="1897380"/>
            <a:ext cx="5699760" cy="42748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FFFFFF"/>
                </a:solidFill>
              </a:rPr>
              <a:t>Classical </a:t>
            </a:r>
            <a:r>
              <a:rPr lang="en-US" dirty="0" err="1" smtClean="0">
                <a:solidFill>
                  <a:srgbClr val="FFFFFF"/>
                </a:solidFill>
              </a:rPr>
              <a:t>vs</a:t>
            </a:r>
            <a:r>
              <a:rPr lang="en-US" dirty="0" smtClean="0">
                <a:solidFill>
                  <a:srgbClr val="FFFFFF"/>
                </a:solidFill>
              </a:rPr>
              <a:t> Progressive</a:t>
            </a:r>
            <a:endParaRPr lang="en-US" dirty="0">
              <a:solidFill>
                <a:srgbClr val="FFFFFF"/>
              </a:solidFill>
            </a:endParaRPr>
          </a:p>
        </p:txBody>
      </p:sp>
      <p:sp>
        <p:nvSpPr>
          <p:cNvPr id="4" name="Oval 3"/>
          <p:cNvSpPr/>
          <p:nvPr/>
        </p:nvSpPr>
        <p:spPr>
          <a:xfrm>
            <a:off x="76200" y="1417638"/>
            <a:ext cx="5486400" cy="502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638800" y="2514600"/>
            <a:ext cx="3200400" cy="32766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572000" y="4800600"/>
            <a:ext cx="381000" cy="4572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438400" y="5257800"/>
            <a:ext cx="381000" cy="5715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990600" y="3581400"/>
            <a:ext cx="838200" cy="8382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3276600" y="2895600"/>
            <a:ext cx="457200" cy="533400"/>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6248400" y="3733800"/>
            <a:ext cx="685800" cy="8080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7391400" y="4419600"/>
            <a:ext cx="533400" cy="4040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76600" y="2710934"/>
            <a:ext cx="1371600" cy="369332"/>
          </a:xfrm>
          <a:prstGeom prst="rect">
            <a:avLst/>
          </a:prstGeom>
          <a:noFill/>
        </p:spPr>
        <p:txBody>
          <a:bodyPr wrap="square" rtlCol="0">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Romans 1</a:t>
            </a:r>
            <a:endParaRPr lang="en-US" dirty="0">
              <a:solidFill>
                <a:srgbClr val="FFFFFF"/>
              </a:solidFill>
            </a:endParaRP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pPr>
              <a:buNone/>
            </a:pPr>
            <a:r>
              <a:rPr lang="en-US" dirty="0" smtClean="0">
                <a:solidFill>
                  <a:srgbClr val="FFFFFF"/>
                </a:solidFill>
              </a:rPr>
              <a:t>Romans 1: 18 For the wrath of God is revealed from heaven against all ungodliness and unrighteousness of men who suppress the truth in unrighteousness, 19 because that which is known about God is evident within them; for God made it evident to them. 20 For since the creation of the world His invisible attributes, His eternal power and divine nature, have been clearly seen, being understood through what has been made, so that they are without excuse. 21 For even though they knew God, they did not honor Him as God or give thanks, but they became futile in their speculations, and their foolish heart was darkened. 22 Professing to be wise, they became fools, 23 and exchanged the glory of the incorruptible God for an image in the form of corruptible man and of birds and four-footed animals and crawling creatures.</a:t>
            </a:r>
          </a:p>
          <a:p>
            <a:pPr>
              <a:buNone/>
            </a:pPr>
            <a:r>
              <a:rPr lang="en-US" dirty="0" smtClean="0">
                <a:solidFill>
                  <a:srgbClr val="FFFFFF"/>
                </a:solidFill>
              </a:rPr>
              <a:t>24 Therefore God gave them over in the lusts of their hearts to impurity, so that their bodies would be dishonored among them. 25 For they exchanged the truth of God for a lie, and worshiped and served the creature rather than the Creator, who is blessed forever. Amen.</a:t>
            </a:r>
          </a:p>
          <a:p>
            <a:pPr>
              <a:buNone/>
            </a:pPr>
            <a:endParaRPr lang="en-US" dirty="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Classical Christian Metaphysics</a:t>
            </a:r>
            <a:endParaRPr lang="en-US" dirty="0">
              <a:solidFill>
                <a:srgbClr val="FFFFFF"/>
              </a:solidFill>
            </a:endParaRP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b="1" dirty="0" smtClean="0">
                <a:solidFill>
                  <a:srgbClr val="FFFFFF"/>
                </a:solidFill>
              </a:rPr>
              <a:t>Ontology</a:t>
            </a:r>
            <a:r>
              <a:rPr lang="en-US" dirty="0" smtClean="0">
                <a:solidFill>
                  <a:srgbClr val="FFFFFF"/>
                </a:solidFill>
              </a:rPr>
              <a:t>: Reality is Objective, God Created it and He created us in his image</a:t>
            </a:r>
          </a:p>
          <a:p>
            <a:pPr marL="514350" indent="-514350">
              <a:buFont typeface="+mj-lt"/>
              <a:buAutoNum type="arabicPeriod"/>
            </a:pPr>
            <a:r>
              <a:rPr lang="en-US" b="1" dirty="0" smtClean="0">
                <a:solidFill>
                  <a:srgbClr val="FFFFFF"/>
                </a:solidFill>
              </a:rPr>
              <a:t>Teleology: </a:t>
            </a:r>
            <a:r>
              <a:rPr lang="en-US" dirty="0" smtClean="0">
                <a:solidFill>
                  <a:srgbClr val="FFFFFF"/>
                </a:solidFill>
              </a:rPr>
              <a:t>God’s Kingdom will come to full fruition and we will reign with him. The Incarnation, Life, Death, Resurrection and</a:t>
            </a:r>
            <a:r>
              <a:rPr lang="en-US" dirty="0" smtClean="0">
                <a:solidFill>
                  <a:srgbClr val="FFFFFF"/>
                </a:solidFill>
              </a:rPr>
              <a:t> Assertion </a:t>
            </a:r>
            <a:r>
              <a:rPr lang="en-US" dirty="0" smtClean="0">
                <a:solidFill>
                  <a:srgbClr val="FFFFFF"/>
                </a:solidFill>
              </a:rPr>
              <a:t>of Christ is the central point in History to accomplish this.</a:t>
            </a:r>
            <a:endParaRPr lang="en-US" dirty="0" smtClean="0">
              <a:solidFill>
                <a:srgbClr val="FFFFFF"/>
              </a:solidFill>
            </a:endParaRPr>
          </a:p>
          <a:p>
            <a:pPr marL="914400" lvl="1" indent="-514350">
              <a:buFont typeface="+mj-lt"/>
              <a:buAutoNum type="arabicPeriod"/>
            </a:pPr>
            <a:r>
              <a:rPr lang="en-US" dirty="0" smtClean="0">
                <a:solidFill>
                  <a:srgbClr val="FFFFFF"/>
                </a:solidFill>
              </a:rPr>
              <a:t>He determines the moral </a:t>
            </a:r>
            <a:r>
              <a:rPr lang="en-US" dirty="0" smtClean="0">
                <a:solidFill>
                  <a:srgbClr val="FFFFFF"/>
                </a:solidFill>
              </a:rPr>
              <a:t>compass</a:t>
            </a:r>
            <a:r>
              <a:rPr lang="en-US" dirty="0" smtClean="0">
                <a:solidFill>
                  <a:srgbClr val="FFFFFF"/>
                </a:solidFill>
              </a:rPr>
              <a:t> for our reality, not us.</a:t>
            </a:r>
          </a:p>
          <a:p>
            <a:pPr marL="514350" indent="-514350">
              <a:buFont typeface="+mj-lt"/>
              <a:buAutoNum type="arabicPeriod"/>
            </a:pPr>
            <a:r>
              <a:rPr lang="en-US" b="1" dirty="0" smtClean="0">
                <a:solidFill>
                  <a:srgbClr val="FFFFFF"/>
                </a:solidFill>
              </a:rPr>
              <a:t>Epistemology</a:t>
            </a:r>
            <a:r>
              <a:rPr lang="en-US" dirty="0" smtClean="0">
                <a:solidFill>
                  <a:srgbClr val="FFFFFF"/>
                </a:solidFill>
              </a:rPr>
              <a:t>: God made the world to be coherent, gave us a mind to know it, and </a:t>
            </a:r>
            <a:endParaRPr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ible.jpeg"/>
          <p:cNvPicPr>
            <a:picLocks noChangeAspect="1"/>
          </p:cNvPicPr>
          <p:nvPr/>
        </p:nvPicPr>
        <p:blipFill>
          <a:blip r:embed="rId3"/>
          <a:stretch>
            <a:fillRect/>
          </a:stretch>
        </p:blipFill>
        <p:spPr>
          <a:xfrm>
            <a:off x="-5892" y="0"/>
            <a:ext cx="9155784" cy="6858000"/>
          </a:xfrm>
          <a:prstGeom prst="rect">
            <a:avLst/>
          </a:prstGeom>
        </p:spPr>
      </p:pic>
      <p:sp>
        <p:nvSpPr>
          <p:cNvPr id="2" name="Title 1"/>
          <p:cNvSpPr>
            <a:spLocks noGrp="1"/>
          </p:cNvSpPr>
          <p:nvPr>
            <p:ph type="ctrTitle"/>
          </p:nvPr>
        </p:nvSpPr>
        <p:spPr>
          <a:xfrm>
            <a:off x="685800" y="660400"/>
            <a:ext cx="7772400" cy="1470025"/>
          </a:xfrm>
        </p:spPr>
        <p:txBody>
          <a:bodyPr/>
          <a:lstStyle/>
          <a:p>
            <a:r>
              <a:rPr lang="en-US" dirty="0" smtClean="0">
                <a:solidFill>
                  <a:schemeClr val="bg1"/>
                </a:solidFill>
              </a:rPr>
              <a:t>Biblical (Classical Christian) View </a:t>
            </a:r>
            <a:br>
              <a:rPr lang="en-US" dirty="0" smtClean="0">
                <a:solidFill>
                  <a:schemeClr val="bg1"/>
                </a:solidFill>
              </a:rPr>
            </a:br>
            <a:r>
              <a:rPr lang="en-US" dirty="0" smtClean="0">
                <a:solidFill>
                  <a:schemeClr val="bg1"/>
                </a:solidFill>
              </a:rPr>
              <a:t>of Progressive Christianity</a:t>
            </a:r>
            <a:endParaRPr lang="en-US"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1 Corinthians 15:3-19</a:t>
            </a:r>
            <a:endParaRPr lang="en-US" dirty="0">
              <a:solidFill>
                <a:srgbClr val="FFFFFF"/>
              </a:solidFill>
            </a:endParaRPr>
          </a:p>
        </p:txBody>
      </p:sp>
      <p:sp>
        <p:nvSpPr>
          <p:cNvPr id="3" name="Content Placeholder 2"/>
          <p:cNvSpPr>
            <a:spLocks noGrp="1"/>
          </p:cNvSpPr>
          <p:nvPr>
            <p:ph idx="1"/>
          </p:nvPr>
        </p:nvSpPr>
        <p:spPr>
          <a:xfrm>
            <a:off x="0" y="1600200"/>
            <a:ext cx="9144000" cy="4525963"/>
          </a:xfrm>
        </p:spPr>
        <p:txBody>
          <a:bodyPr>
            <a:noAutofit/>
          </a:bodyPr>
          <a:lstStyle/>
          <a:p>
            <a:pPr>
              <a:buNone/>
            </a:pPr>
            <a:r>
              <a:rPr lang="en-US" sz="2000" dirty="0" smtClean="0">
                <a:solidFill>
                  <a:srgbClr val="FFFFFF"/>
                </a:solidFill>
              </a:rPr>
              <a:t>3 For I delivered to you as of first importance what I also received, that Christ died for our sins according to the Scriptures, 4 and that He was buried, and that He was raised on the third day according to the Scriptures, 5 and that He appeared to </a:t>
            </a:r>
            <a:r>
              <a:rPr lang="en-US" sz="2000" dirty="0" err="1" smtClean="0">
                <a:solidFill>
                  <a:srgbClr val="FFFFFF"/>
                </a:solidFill>
              </a:rPr>
              <a:t>Cephas</a:t>
            </a:r>
            <a:r>
              <a:rPr lang="en-US" sz="2000" dirty="0" smtClean="0">
                <a:solidFill>
                  <a:srgbClr val="FFFFFF"/>
                </a:solidFill>
              </a:rPr>
              <a:t>, then to the twelve. 6 After that He appeared to more than five hundred brethren at one time, most of whom remain until now, but some have fallen asleep; 7 then He appeared to James, then to all the apostles; 8 and last of all, as to one untimely born, He appeared to me also…</a:t>
            </a:r>
          </a:p>
          <a:p>
            <a:pPr>
              <a:buNone/>
            </a:pPr>
            <a:r>
              <a:rPr lang="en-US" sz="2000" dirty="0" smtClean="0">
                <a:solidFill>
                  <a:srgbClr val="FFFFFF"/>
                </a:solidFill>
              </a:rPr>
              <a:t>13 But if there is no resurrection of the dead, not even Christ has been raised; 14 and if Christ has not been raised, then our preaching is vain, your faith also is vain. 15 Moreover we are even found to be false witnesses of God, because we testified against God that He raised Christ, whom He did not raise, if in fact the dead are not raised. 16 For if the dead are not raised, not even Christ has been raised; 17 and if Christ has not been raised, your faith is worthless; you are still in your sins. 18 Then those also who have fallen asleep in Christ have perished. 19 If we have hoped in Christ in this life only, we are of all men most to be pitied.</a:t>
            </a:r>
            <a:endParaRPr lang="en-US" sz="2000" dirty="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274638"/>
          <a:ext cx="8229600" cy="6410658"/>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998332">
                <a:tc>
                  <a:txBody>
                    <a:bodyPr/>
                    <a:lstStyle/>
                    <a:p>
                      <a:pPr algn="l" fontAlgn="b"/>
                      <a:r>
                        <a:rPr lang="en-US" sz="2000" b="0" i="0" u="none" strike="noStrike" dirty="0">
                          <a:latin typeface="Verdana"/>
                        </a:rPr>
                        <a:t>Author</a:t>
                      </a:r>
                    </a:p>
                  </a:txBody>
                  <a:tcPr marL="12700" marR="12700" marT="12700" marB="0" anchor="b"/>
                </a:tc>
                <a:tc>
                  <a:txBody>
                    <a:bodyPr/>
                    <a:lstStyle/>
                    <a:p>
                      <a:pPr algn="l" fontAlgn="b"/>
                      <a:r>
                        <a:rPr lang="en-US" sz="2000" b="0" i="0" u="none" strike="noStrike">
                          <a:latin typeface="Verdana"/>
                        </a:rPr>
                        <a:t>Date</a:t>
                      </a:r>
                    </a:p>
                  </a:txBody>
                  <a:tcPr marL="12700" marR="12700" marT="12700" marB="0" anchor="b"/>
                </a:tc>
                <a:tc>
                  <a:txBody>
                    <a:bodyPr/>
                    <a:lstStyle/>
                    <a:p>
                      <a:pPr algn="l" fontAlgn="b"/>
                      <a:r>
                        <a:rPr lang="en-US" sz="2000" b="0" i="0" u="none" strike="noStrike">
                          <a:latin typeface="Verdana"/>
                        </a:rPr>
                        <a:t>Earliest Copy</a:t>
                      </a:r>
                    </a:p>
                  </a:txBody>
                  <a:tcPr marL="12700" marR="12700" marT="12700" marB="0" anchor="b"/>
                </a:tc>
                <a:tc>
                  <a:txBody>
                    <a:bodyPr/>
                    <a:lstStyle/>
                    <a:p>
                      <a:pPr algn="l" fontAlgn="b"/>
                      <a:r>
                        <a:rPr lang="en-US" sz="2000" b="0" i="0" u="none" strike="noStrike" dirty="0" smtClean="0">
                          <a:latin typeface="Verdana"/>
                        </a:rPr>
                        <a:t>Time</a:t>
                      </a:r>
                      <a:r>
                        <a:rPr lang="en-US" sz="2000" b="0" i="0" u="none" strike="noStrike" baseline="0" dirty="0" smtClean="0">
                          <a:latin typeface="Verdana"/>
                        </a:rPr>
                        <a:t>  BTWN </a:t>
                      </a:r>
                      <a:r>
                        <a:rPr lang="en-US" sz="2000" b="0" i="0" u="none" strike="noStrike" dirty="0" smtClean="0">
                          <a:latin typeface="Verdana"/>
                        </a:rPr>
                        <a:t>original </a:t>
                      </a:r>
                      <a:r>
                        <a:rPr lang="en-US" sz="2000" b="0" i="0" u="none" strike="noStrike" dirty="0">
                          <a:latin typeface="Verdana"/>
                        </a:rPr>
                        <a:t>&amp; copy</a:t>
                      </a:r>
                    </a:p>
                  </a:txBody>
                  <a:tcPr marL="12700" marR="12700" marT="12700" marB="0" anchor="b"/>
                </a:tc>
                <a:tc>
                  <a:txBody>
                    <a:bodyPr/>
                    <a:lstStyle/>
                    <a:p>
                      <a:pPr algn="l" fontAlgn="b"/>
                      <a:r>
                        <a:rPr lang="en-US" sz="2000" b="0" i="0" u="none" strike="noStrike">
                          <a:latin typeface="Verdana"/>
                        </a:rPr>
                        <a:t>Number of Copies</a:t>
                      </a:r>
                    </a:p>
                  </a:txBody>
                  <a:tcPr marL="12700" marR="12700" marT="12700" marB="0" anchor="b"/>
                </a:tc>
                <a:tc>
                  <a:txBody>
                    <a:bodyPr/>
                    <a:lstStyle/>
                    <a:p>
                      <a:pPr algn="l" fontAlgn="b"/>
                      <a:r>
                        <a:rPr lang="en-US" sz="2000" b="0" i="0" u="none" strike="noStrike">
                          <a:latin typeface="Verdana"/>
                        </a:rPr>
                        <a:t>Accuracy of Copies</a:t>
                      </a:r>
                    </a:p>
                  </a:txBody>
                  <a:tcPr marL="12700" marR="12700" marT="12700" marB="0" anchor="b"/>
                </a:tc>
              </a:tr>
              <a:tr h="688271">
                <a:tc>
                  <a:txBody>
                    <a:bodyPr/>
                    <a:lstStyle/>
                    <a:p>
                      <a:pPr algn="l" fontAlgn="b"/>
                      <a:r>
                        <a:rPr lang="en-US" sz="2000" b="0" i="0" u="none" strike="noStrike">
                          <a:latin typeface="Verdana"/>
                        </a:rPr>
                        <a:t>Caesar</a:t>
                      </a:r>
                    </a:p>
                  </a:txBody>
                  <a:tcPr marL="12700" marR="12700" marT="12700" marB="0" anchor="b"/>
                </a:tc>
                <a:tc>
                  <a:txBody>
                    <a:bodyPr/>
                    <a:lstStyle/>
                    <a:p>
                      <a:pPr algn="l" fontAlgn="b"/>
                      <a:r>
                        <a:rPr lang="en-US" sz="2000" b="0" i="0" u="none" strike="noStrike">
                          <a:latin typeface="Verdana"/>
                        </a:rPr>
                        <a:t>100-44 B.C.</a:t>
                      </a:r>
                    </a:p>
                  </a:txBody>
                  <a:tcPr marL="12700" marR="12700" marT="12700" marB="0" anchor="b"/>
                </a:tc>
                <a:tc>
                  <a:txBody>
                    <a:bodyPr/>
                    <a:lstStyle/>
                    <a:p>
                      <a:pPr algn="l" fontAlgn="b"/>
                      <a:r>
                        <a:rPr lang="en-US" sz="2000" b="0" i="0" u="none" strike="noStrike">
                          <a:latin typeface="Verdana"/>
                        </a:rPr>
                        <a:t>A.D. 900</a:t>
                      </a:r>
                    </a:p>
                  </a:txBody>
                  <a:tcPr marL="12700" marR="12700" marT="12700" marB="0" anchor="b"/>
                </a:tc>
                <a:tc>
                  <a:txBody>
                    <a:bodyPr/>
                    <a:lstStyle/>
                    <a:p>
                      <a:pPr algn="r" fontAlgn="b"/>
                      <a:r>
                        <a:rPr lang="en-US" sz="2000" b="0" i="0" u="none" strike="noStrike">
                          <a:latin typeface="Verdana"/>
                        </a:rPr>
                        <a:t>1000</a:t>
                      </a:r>
                    </a:p>
                  </a:txBody>
                  <a:tcPr marL="12700" marR="12700" marT="12700" marB="0" anchor="b"/>
                </a:tc>
                <a:tc>
                  <a:txBody>
                    <a:bodyPr/>
                    <a:lstStyle/>
                    <a:p>
                      <a:pPr algn="r" fontAlgn="b"/>
                      <a:r>
                        <a:rPr lang="en-US" sz="2000" b="0" i="0" u="none" strike="noStrike">
                          <a:latin typeface="Verdana"/>
                        </a:rPr>
                        <a:t>10</a:t>
                      </a:r>
                    </a:p>
                  </a:txBody>
                  <a:tcPr marL="12700" marR="12700" marT="12700" marB="0" anchor="b"/>
                </a:tc>
                <a:tc>
                  <a:txBody>
                    <a:bodyPr/>
                    <a:lstStyle/>
                    <a:p>
                      <a:pPr algn="l" fontAlgn="b"/>
                      <a:r>
                        <a:rPr lang="en-US" sz="2000" b="0" i="0" u="none" strike="noStrike">
                          <a:latin typeface="Verdana"/>
                        </a:rPr>
                        <a:t>—-</a:t>
                      </a:r>
                    </a:p>
                  </a:txBody>
                  <a:tcPr marL="12700" marR="12700" marT="12700" marB="0" anchor="b"/>
                </a:tc>
              </a:tr>
              <a:tr h="688271">
                <a:tc>
                  <a:txBody>
                    <a:bodyPr/>
                    <a:lstStyle/>
                    <a:p>
                      <a:pPr algn="l" fontAlgn="b"/>
                      <a:r>
                        <a:rPr lang="en-US" sz="2000" b="0" i="0" u="none" strike="noStrike">
                          <a:latin typeface="Verdana"/>
                        </a:rPr>
                        <a:t>Livy</a:t>
                      </a:r>
                    </a:p>
                  </a:txBody>
                  <a:tcPr marL="12700" marR="12700" marT="12700" marB="0" anchor="b"/>
                </a:tc>
                <a:tc>
                  <a:txBody>
                    <a:bodyPr/>
                    <a:lstStyle/>
                    <a:p>
                      <a:pPr algn="l" fontAlgn="b"/>
                      <a:r>
                        <a:rPr lang="en-US" sz="2000" b="0" i="0" u="none" strike="noStrike">
                          <a:latin typeface="Verdana"/>
                        </a:rPr>
                        <a:t>59 BC-AD 17</a:t>
                      </a:r>
                    </a:p>
                  </a:txBody>
                  <a:tcPr marL="12700" marR="12700" marT="12700" marB="0" anchor="b"/>
                </a:tc>
                <a:tc>
                  <a:txBody>
                    <a:bodyPr/>
                    <a:lstStyle/>
                    <a:p>
                      <a:pPr algn="l" fontAlgn="b"/>
                      <a:r>
                        <a:rPr lang="en-US" sz="2000" b="0" i="0" u="none" strike="noStrike">
                          <a:latin typeface="Verdana"/>
                        </a:rPr>
                        <a:t>—-</a:t>
                      </a:r>
                    </a:p>
                  </a:txBody>
                  <a:tcPr marL="12700" marR="12700" marT="12700" marB="0" anchor="b"/>
                </a:tc>
                <a:tc>
                  <a:txBody>
                    <a:bodyPr/>
                    <a:lstStyle/>
                    <a:p>
                      <a:pPr algn="l" fontAlgn="b"/>
                      <a:r>
                        <a:rPr lang="en-US" sz="2000" b="0" i="0" u="none" strike="noStrike">
                          <a:latin typeface="Verdana"/>
                        </a:rPr>
                        <a:t>???</a:t>
                      </a:r>
                    </a:p>
                  </a:txBody>
                  <a:tcPr marL="12700" marR="12700" marT="12700" marB="0" anchor="b"/>
                </a:tc>
                <a:tc>
                  <a:txBody>
                    <a:bodyPr/>
                    <a:lstStyle/>
                    <a:p>
                      <a:pPr algn="r" fontAlgn="b"/>
                      <a:r>
                        <a:rPr lang="en-US" sz="2000" b="0" i="0" u="none" strike="noStrike">
                          <a:latin typeface="Verdana"/>
                        </a:rPr>
                        <a:t>20</a:t>
                      </a:r>
                    </a:p>
                  </a:txBody>
                  <a:tcPr marL="12700" marR="12700" marT="12700" marB="0" anchor="b"/>
                </a:tc>
                <a:tc>
                  <a:txBody>
                    <a:bodyPr/>
                    <a:lstStyle/>
                    <a:p>
                      <a:pPr algn="l" fontAlgn="b"/>
                      <a:r>
                        <a:rPr lang="en-US" sz="2000" b="0" i="0" u="none" strike="noStrike">
                          <a:latin typeface="Verdana"/>
                        </a:rPr>
                        <a:t>—-</a:t>
                      </a:r>
                    </a:p>
                  </a:txBody>
                  <a:tcPr marL="12700" marR="12700" marT="12700" marB="0" anchor="b"/>
                </a:tc>
              </a:tr>
              <a:tr h="688271">
                <a:tc>
                  <a:txBody>
                    <a:bodyPr/>
                    <a:lstStyle/>
                    <a:p>
                      <a:pPr algn="l" fontAlgn="b"/>
                      <a:r>
                        <a:rPr lang="en-US" sz="2000" b="0" i="0" u="none" strike="noStrike">
                          <a:latin typeface="Verdana"/>
                        </a:rPr>
                        <a:t>Tacitus</a:t>
                      </a:r>
                    </a:p>
                  </a:txBody>
                  <a:tcPr marL="12700" marR="12700" marT="12700" marB="0" anchor="b"/>
                </a:tc>
                <a:tc>
                  <a:txBody>
                    <a:bodyPr/>
                    <a:lstStyle/>
                    <a:p>
                      <a:pPr algn="l" fontAlgn="b"/>
                      <a:r>
                        <a:rPr lang="en-US" sz="2000" b="0" i="0" u="none" strike="noStrike">
                          <a:latin typeface="Verdana"/>
                        </a:rPr>
                        <a:t>circa A.D. 100</a:t>
                      </a:r>
                    </a:p>
                  </a:txBody>
                  <a:tcPr marL="12700" marR="12700" marT="12700" marB="0" anchor="b"/>
                </a:tc>
                <a:tc>
                  <a:txBody>
                    <a:bodyPr/>
                    <a:lstStyle/>
                    <a:p>
                      <a:pPr algn="l" fontAlgn="b"/>
                      <a:r>
                        <a:rPr lang="en-US" sz="2000" b="0" i="0" u="none" strike="noStrike">
                          <a:latin typeface="Verdana"/>
                        </a:rPr>
                        <a:t>A.D. 1100</a:t>
                      </a:r>
                    </a:p>
                  </a:txBody>
                  <a:tcPr marL="12700" marR="12700" marT="12700" marB="0" anchor="b"/>
                </a:tc>
                <a:tc>
                  <a:txBody>
                    <a:bodyPr/>
                    <a:lstStyle/>
                    <a:p>
                      <a:pPr algn="l" fontAlgn="b"/>
                      <a:r>
                        <a:rPr lang="en-US" sz="2000" b="0" i="0" u="none" strike="noStrike" dirty="0">
                          <a:latin typeface="Verdana"/>
                        </a:rPr>
                        <a:t>1000 yrs</a:t>
                      </a:r>
                    </a:p>
                  </a:txBody>
                  <a:tcPr marL="12700" marR="12700" marT="12700" marB="0" anchor="b"/>
                </a:tc>
                <a:tc>
                  <a:txBody>
                    <a:bodyPr/>
                    <a:lstStyle/>
                    <a:p>
                      <a:pPr algn="r" fontAlgn="b"/>
                      <a:r>
                        <a:rPr lang="en-US" sz="2000" b="0" i="0" u="none" strike="noStrike">
                          <a:latin typeface="Verdana"/>
                        </a:rPr>
                        <a:t>20</a:t>
                      </a:r>
                    </a:p>
                  </a:txBody>
                  <a:tcPr marL="12700" marR="12700" marT="12700" marB="0" anchor="b"/>
                </a:tc>
                <a:tc>
                  <a:txBody>
                    <a:bodyPr/>
                    <a:lstStyle/>
                    <a:p>
                      <a:pPr algn="l" fontAlgn="b"/>
                      <a:r>
                        <a:rPr lang="en-US" sz="2000" b="0" i="0" u="none" strike="noStrike">
                          <a:latin typeface="Verdana"/>
                        </a:rPr>
                        <a:t>—-</a:t>
                      </a:r>
                    </a:p>
                  </a:txBody>
                  <a:tcPr marL="12700" marR="12700" marT="12700" marB="0" anchor="b"/>
                </a:tc>
              </a:tr>
              <a:tr h="688271">
                <a:tc>
                  <a:txBody>
                    <a:bodyPr/>
                    <a:lstStyle/>
                    <a:p>
                      <a:pPr algn="l" fontAlgn="b"/>
                      <a:r>
                        <a:rPr lang="en-US" sz="2000" b="0" i="0" u="none" strike="noStrike">
                          <a:latin typeface="Verdana"/>
                        </a:rPr>
                        <a:t>Aristotle</a:t>
                      </a:r>
                    </a:p>
                  </a:txBody>
                  <a:tcPr marL="12700" marR="12700" marT="12700" marB="0" anchor="b"/>
                </a:tc>
                <a:tc>
                  <a:txBody>
                    <a:bodyPr/>
                    <a:lstStyle/>
                    <a:p>
                      <a:pPr algn="l" fontAlgn="b"/>
                      <a:r>
                        <a:rPr lang="en-US" sz="2000" b="0" i="0" u="none" strike="noStrike">
                          <a:latin typeface="Verdana"/>
                        </a:rPr>
                        <a:t>384-322 B.C.</a:t>
                      </a:r>
                    </a:p>
                  </a:txBody>
                  <a:tcPr marL="12700" marR="12700" marT="12700" marB="0" anchor="b"/>
                </a:tc>
                <a:tc>
                  <a:txBody>
                    <a:bodyPr/>
                    <a:lstStyle/>
                    <a:p>
                      <a:pPr algn="l" fontAlgn="b"/>
                      <a:r>
                        <a:rPr lang="en-US" sz="2000" b="0" i="0" u="none" strike="noStrike" dirty="0">
                          <a:latin typeface="Verdana"/>
                        </a:rPr>
                        <a:t>A.D. 1100</a:t>
                      </a:r>
                    </a:p>
                  </a:txBody>
                  <a:tcPr marL="12700" marR="12700" marT="12700" marB="0" anchor="b"/>
                </a:tc>
                <a:tc>
                  <a:txBody>
                    <a:bodyPr/>
                    <a:lstStyle/>
                    <a:p>
                      <a:pPr algn="r" fontAlgn="b"/>
                      <a:r>
                        <a:rPr lang="en-US" sz="2000" b="0" i="0" u="none" strike="noStrike">
                          <a:latin typeface="Verdana"/>
                        </a:rPr>
                        <a:t>1400</a:t>
                      </a:r>
                    </a:p>
                  </a:txBody>
                  <a:tcPr marL="12700" marR="12700" marT="12700" marB="0" anchor="b"/>
                </a:tc>
                <a:tc>
                  <a:txBody>
                    <a:bodyPr/>
                    <a:lstStyle/>
                    <a:p>
                      <a:pPr algn="r" fontAlgn="b"/>
                      <a:r>
                        <a:rPr lang="en-US" sz="2000" b="0" i="0" u="none" strike="noStrike">
                          <a:latin typeface="Verdana"/>
                        </a:rPr>
                        <a:t>49</a:t>
                      </a:r>
                    </a:p>
                  </a:txBody>
                  <a:tcPr marL="12700" marR="12700" marT="12700" marB="0" anchor="b"/>
                </a:tc>
                <a:tc>
                  <a:txBody>
                    <a:bodyPr/>
                    <a:lstStyle/>
                    <a:p>
                      <a:pPr algn="l" fontAlgn="b"/>
                      <a:r>
                        <a:rPr lang="en-US" sz="2000" b="0" i="0" u="none" strike="noStrike">
                          <a:latin typeface="Verdana"/>
                        </a:rPr>
                        <a:t>—-</a:t>
                      </a:r>
                    </a:p>
                  </a:txBody>
                  <a:tcPr marL="12700" marR="12700" marT="12700" marB="0" anchor="b"/>
                </a:tc>
              </a:tr>
              <a:tr h="688271">
                <a:tc>
                  <a:txBody>
                    <a:bodyPr/>
                    <a:lstStyle/>
                    <a:p>
                      <a:pPr algn="l" fontAlgn="b"/>
                      <a:r>
                        <a:rPr lang="en-US" sz="2000" b="0" i="0" u="none" strike="noStrike">
                          <a:latin typeface="Verdana"/>
                        </a:rPr>
                        <a:t>Sophocles</a:t>
                      </a:r>
                    </a:p>
                  </a:txBody>
                  <a:tcPr marL="12700" marR="12700" marT="12700" marB="0" anchor="b"/>
                </a:tc>
                <a:tc>
                  <a:txBody>
                    <a:bodyPr/>
                    <a:lstStyle/>
                    <a:p>
                      <a:pPr algn="l" fontAlgn="b"/>
                      <a:r>
                        <a:rPr lang="en-US" sz="2000" b="0" i="0" u="none" strike="noStrike">
                          <a:latin typeface="Verdana"/>
                        </a:rPr>
                        <a:t>496-406 B.C.</a:t>
                      </a:r>
                    </a:p>
                  </a:txBody>
                  <a:tcPr marL="12700" marR="12700" marT="12700" marB="0" anchor="b"/>
                </a:tc>
                <a:tc>
                  <a:txBody>
                    <a:bodyPr/>
                    <a:lstStyle/>
                    <a:p>
                      <a:pPr algn="l" fontAlgn="b"/>
                      <a:r>
                        <a:rPr lang="en-US" sz="2000" b="0" i="0" u="none" strike="noStrike">
                          <a:latin typeface="Verdana"/>
                        </a:rPr>
                        <a:t>A.D. 1000</a:t>
                      </a:r>
                    </a:p>
                  </a:txBody>
                  <a:tcPr marL="12700" marR="12700" marT="12700" marB="0" anchor="b"/>
                </a:tc>
                <a:tc>
                  <a:txBody>
                    <a:bodyPr/>
                    <a:lstStyle/>
                    <a:p>
                      <a:pPr algn="l" fontAlgn="b"/>
                      <a:r>
                        <a:rPr lang="en-US" sz="2000" b="0" i="0" u="none" strike="noStrike" dirty="0">
                          <a:latin typeface="Verdana"/>
                        </a:rPr>
                        <a:t>1400 yrs</a:t>
                      </a:r>
                    </a:p>
                  </a:txBody>
                  <a:tcPr marL="12700" marR="12700" marT="12700" marB="0" anchor="b"/>
                </a:tc>
                <a:tc>
                  <a:txBody>
                    <a:bodyPr/>
                    <a:lstStyle/>
                    <a:p>
                      <a:pPr algn="r" fontAlgn="b"/>
                      <a:r>
                        <a:rPr lang="en-US" sz="2000" b="0" i="0" u="none" strike="noStrike">
                          <a:latin typeface="Verdana"/>
                        </a:rPr>
                        <a:t>193</a:t>
                      </a:r>
                    </a:p>
                  </a:txBody>
                  <a:tcPr marL="12700" marR="12700" marT="12700" marB="0" anchor="b"/>
                </a:tc>
                <a:tc>
                  <a:txBody>
                    <a:bodyPr/>
                    <a:lstStyle/>
                    <a:p>
                      <a:pPr algn="l" fontAlgn="b"/>
                      <a:r>
                        <a:rPr lang="en-US" sz="2000" b="0" i="0" u="none" strike="noStrike">
                          <a:latin typeface="Verdana"/>
                        </a:rPr>
                        <a:t>—-</a:t>
                      </a:r>
                    </a:p>
                  </a:txBody>
                  <a:tcPr marL="12700" marR="12700" marT="12700" marB="0" anchor="b"/>
                </a:tc>
              </a:tr>
              <a:tr h="688271">
                <a:tc>
                  <a:txBody>
                    <a:bodyPr/>
                    <a:lstStyle/>
                    <a:p>
                      <a:pPr algn="l" fontAlgn="b"/>
                      <a:r>
                        <a:rPr lang="en-US" sz="2000" b="0" i="0" u="none" strike="noStrike">
                          <a:latin typeface="Verdana"/>
                        </a:rPr>
                        <a:t>Homer (Iliad)</a:t>
                      </a:r>
                    </a:p>
                  </a:txBody>
                  <a:tcPr marL="12700" marR="12700" marT="12700" marB="0" anchor="b"/>
                </a:tc>
                <a:tc>
                  <a:txBody>
                    <a:bodyPr/>
                    <a:lstStyle/>
                    <a:p>
                      <a:pPr algn="l" fontAlgn="b"/>
                      <a:r>
                        <a:rPr lang="en-US" sz="2000" b="0" i="0" u="none" strike="noStrike">
                          <a:latin typeface="Verdana"/>
                        </a:rPr>
                        <a:t>900 B.C.</a:t>
                      </a:r>
                    </a:p>
                  </a:txBody>
                  <a:tcPr marL="12700" marR="12700" marT="12700" marB="0" anchor="b"/>
                </a:tc>
                <a:tc>
                  <a:txBody>
                    <a:bodyPr/>
                    <a:lstStyle/>
                    <a:p>
                      <a:pPr algn="l" fontAlgn="b"/>
                      <a:r>
                        <a:rPr lang="en-US" sz="2000" b="0" i="0" u="none" strike="noStrike">
                          <a:latin typeface="Verdana"/>
                        </a:rPr>
                        <a:t>400 B.C.</a:t>
                      </a:r>
                    </a:p>
                  </a:txBody>
                  <a:tcPr marL="12700" marR="12700" marT="12700" marB="0" anchor="b"/>
                </a:tc>
                <a:tc>
                  <a:txBody>
                    <a:bodyPr/>
                    <a:lstStyle/>
                    <a:p>
                      <a:pPr algn="l" fontAlgn="b"/>
                      <a:r>
                        <a:rPr lang="en-US" sz="2000" b="0" i="0" u="none" strike="noStrike">
                          <a:latin typeface="Verdana"/>
                        </a:rPr>
                        <a:t>500 yrs</a:t>
                      </a:r>
                    </a:p>
                  </a:txBody>
                  <a:tcPr marL="12700" marR="12700" marT="12700" marB="0" anchor="b"/>
                </a:tc>
                <a:tc>
                  <a:txBody>
                    <a:bodyPr/>
                    <a:lstStyle/>
                    <a:p>
                      <a:pPr algn="r" fontAlgn="b"/>
                      <a:r>
                        <a:rPr lang="en-US" sz="2000" b="0" i="0" u="none" strike="noStrike">
                          <a:latin typeface="Verdana"/>
                        </a:rPr>
                        <a:t>643</a:t>
                      </a:r>
                    </a:p>
                  </a:txBody>
                  <a:tcPr marL="12700" marR="12700" marT="12700" marB="0" anchor="b"/>
                </a:tc>
                <a:tc>
                  <a:txBody>
                    <a:bodyPr/>
                    <a:lstStyle/>
                    <a:p>
                      <a:pPr algn="r" fontAlgn="b"/>
                      <a:r>
                        <a:rPr lang="en-US" sz="2000" b="0" i="0" u="none" strike="noStrike">
                          <a:latin typeface="Verdana"/>
                        </a:rPr>
                        <a:t>95%</a:t>
                      </a:r>
                    </a:p>
                  </a:txBody>
                  <a:tcPr marL="12700" marR="12700" marT="12700" marB="0" anchor="b"/>
                </a:tc>
              </a:tr>
              <a:tr h="998332">
                <a:tc>
                  <a:txBody>
                    <a:bodyPr/>
                    <a:lstStyle/>
                    <a:p>
                      <a:pPr algn="l" fontAlgn="b"/>
                      <a:r>
                        <a:rPr lang="en-US" sz="2000" b="0" i="0" u="none" strike="noStrike">
                          <a:latin typeface="Verdana"/>
                        </a:rPr>
                        <a:t>New Testament</a:t>
                      </a:r>
                    </a:p>
                  </a:txBody>
                  <a:tcPr marL="12700" marR="12700" marT="12700" marB="0" anchor="b"/>
                </a:tc>
                <a:tc>
                  <a:txBody>
                    <a:bodyPr/>
                    <a:lstStyle/>
                    <a:p>
                      <a:pPr algn="l" fontAlgn="b"/>
                      <a:r>
                        <a:rPr lang="en-US" sz="2000" b="0" i="0" u="none" strike="noStrike">
                          <a:latin typeface="Verdana"/>
                        </a:rPr>
                        <a:t>1st Cent. A.D. (A.D. 50-100)</a:t>
                      </a:r>
                    </a:p>
                  </a:txBody>
                  <a:tcPr marL="12700" marR="12700" marT="12700" marB="0" anchor="b"/>
                </a:tc>
                <a:tc>
                  <a:txBody>
                    <a:bodyPr/>
                    <a:lstStyle/>
                    <a:p>
                      <a:pPr algn="l" fontAlgn="b"/>
                      <a:r>
                        <a:rPr lang="en-US" sz="2000" b="0" i="0" u="none" strike="noStrike">
                          <a:latin typeface="Verdana"/>
                        </a:rPr>
                        <a:t>2nd Cent. A.D.</a:t>
                      </a:r>
                    </a:p>
                  </a:txBody>
                  <a:tcPr marL="12700" marR="12700" marT="12700" marB="0" anchor="b"/>
                </a:tc>
                <a:tc>
                  <a:txBody>
                    <a:bodyPr/>
                    <a:lstStyle/>
                    <a:p>
                      <a:pPr algn="l" fontAlgn="b"/>
                      <a:r>
                        <a:rPr lang="en-US" sz="2000" b="0" i="0" u="none" strike="noStrike">
                          <a:latin typeface="Verdana"/>
                        </a:rPr>
                        <a:t>less than 100 years</a:t>
                      </a:r>
                    </a:p>
                  </a:txBody>
                  <a:tcPr marL="12700" marR="12700" marT="12700" marB="0" anchor="b"/>
                </a:tc>
                <a:tc>
                  <a:txBody>
                    <a:bodyPr/>
                    <a:lstStyle/>
                    <a:p>
                      <a:pPr algn="r" fontAlgn="b"/>
                      <a:r>
                        <a:rPr lang="en-US" sz="2000" b="0" i="0" u="none" strike="noStrike">
                          <a:latin typeface="Verdana"/>
                        </a:rPr>
                        <a:t>5600</a:t>
                      </a:r>
                    </a:p>
                  </a:txBody>
                  <a:tcPr marL="12700" marR="12700" marT="12700" marB="0" anchor="b"/>
                </a:tc>
                <a:tc>
                  <a:txBody>
                    <a:bodyPr/>
                    <a:lstStyle/>
                    <a:p>
                      <a:pPr algn="r" fontAlgn="b"/>
                      <a:r>
                        <a:rPr lang="en-US" sz="2000" b="0" i="0" u="none" strike="noStrike" dirty="0">
                          <a:latin typeface="Verdana"/>
                        </a:rPr>
                        <a:t>99.50%</a:t>
                      </a:r>
                    </a:p>
                  </a:txBody>
                  <a:tcPr marL="12700" marR="12700" marT="12700" marB="0" anchor="b"/>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New Testament and Early Church</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New Testament Manuscripts</a:t>
            </a:r>
          </a:p>
          <a:p>
            <a:r>
              <a:rPr lang="en-US" dirty="0" smtClean="0">
                <a:solidFill>
                  <a:srgbClr val="FFFFFF"/>
                </a:solidFill>
              </a:rPr>
              <a:t>Clement 80-140 AD</a:t>
            </a:r>
          </a:p>
          <a:p>
            <a:r>
              <a:rPr lang="en-US" dirty="0" smtClean="0">
                <a:solidFill>
                  <a:srgbClr val="FFFFFF"/>
                </a:solidFill>
              </a:rPr>
              <a:t>Ignatius 105-115 AD</a:t>
            </a:r>
          </a:p>
          <a:p>
            <a:r>
              <a:rPr lang="en-US" dirty="0" smtClean="0">
                <a:solidFill>
                  <a:srgbClr val="FFFFFF"/>
                </a:solidFill>
              </a:rPr>
              <a:t>Polycarp 110-140 </a:t>
            </a:r>
            <a:endParaRPr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FF"/>
                </a:solidFill>
              </a:rPr>
              <a:t>Classical Christian </a:t>
            </a:r>
            <a:r>
              <a:rPr lang="en-US" dirty="0" err="1" smtClean="0">
                <a:solidFill>
                  <a:srgbClr val="FFFFFF"/>
                </a:solidFill>
              </a:rPr>
              <a:t>vs</a:t>
            </a:r>
            <a:r>
              <a:rPr lang="en-US" dirty="0" smtClean="0">
                <a:solidFill>
                  <a:srgbClr val="FFFFFF"/>
                </a:solidFill>
              </a:rPr>
              <a:t> Progressive Christian View of Christian History</a:t>
            </a:r>
            <a:endParaRPr lang="en-US" dirty="0">
              <a:solidFill>
                <a:srgbClr val="FFFFFF"/>
              </a:solidFill>
            </a:endParaRPr>
          </a:p>
        </p:txBody>
      </p:sp>
      <p:sp>
        <p:nvSpPr>
          <p:cNvPr id="3" name="Content Placeholder 2"/>
          <p:cNvSpPr>
            <a:spLocks noGrp="1"/>
          </p:cNvSpPr>
          <p:nvPr>
            <p:ph idx="1"/>
          </p:nvPr>
        </p:nvSpPr>
        <p:spPr/>
        <p:txBody>
          <a:bodyPr/>
          <a:lstStyle/>
          <a:p>
            <a:r>
              <a:rPr lang="en-US" dirty="0" smtClean="0">
                <a:solidFill>
                  <a:srgbClr val="FFFFFF"/>
                </a:solidFill>
              </a:rPr>
              <a:t>Progressive Approach:</a:t>
            </a:r>
          </a:p>
          <a:p>
            <a:pPr lvl="1"/>
            <a:r>
              <a:rPr lang="en-US" dirty="0" smtClean="0">
                <a:solidFill>
                  <a:srgbClr val="FFFFFF"/>
                </a:solidFill>
              </a:rPr>
              <a:t> Assumes naturalism, subjectivism. Rejects </a:t>
            </a:r>
            <a:r>
              <a:rPr lang="en-US" dirty="0" smtClean="0">
                <a:solidFill>
                  <a:srgbClr val="FFFFFF"/>
                </a:solidFill>
              </a:rPr>
              <a:t>the supernatural as unbelievable, but in doing so, makes the spread of Christianity miraculous</a:t>
            </a:r>
          </a:p>
          <a:p>
            <a:r>
              <a:rPr lang="en-US" dirty="0" smtClean="0">
                <a:solidFill>
                  <a:srgbClr val="FFFFFF"/>
                </a:solidFill>
              </a:rPr>
              <a:t>Classical Christianity Approach</a:t>
            </a:r>
          </a:p>
          <a:p>
            <a:pPr lvl="1"/>
            <a:r>
              <a:rPr lang="en-US" dirty="0" smtClean="0">
                <a:solidFill>
                  <a:srgbClr val="FFFFFF"/>
                </a:solidFill>
              </a:rPr>
              <a:t>Accepts the supernatural as believable, and the rapid spread of Christianity is quite natural</a:t>
            </a:r>
          </a:p>
          <a:p>
            <a:pPr lvl="1"/>
            <a:r>
              <a:rPr lang="en-US" dirty="0" smtClean="0">
                <a:solidFill>
                  <a:srgbClr val="FFFFFF"/>
                </a:solidFill>
              </a:rPr>
              <a:t>Most recent academic research, documents and archaeology support this</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Origins/Age of Earth/ Science</a:t>
            </a:r>
            <a:endParaRPr lang="en-US" dirty="0"/>
          </a:p>
        </p:txBody>
      </p:sp>
      <p:sp>
        <p:nvSpPr>
          <p:cNvPr id="5" name="TextBox 4"/>
          <p:cNvSpPr txBox="1"/>
          <p:nvPr/>
        </p:nvSpPr>
        <p:spPr>
          <a:xfrm>
            <a:off x="241280" y="1752600"/>
            <a:ext cx="3416320" cy="1631216"/>
          </a:xfrm>
          <a:prstGeom prst="rect">
            <a:avLst/>
          </a:prstGeom>
          <a:noFill/>
        </p:spPr>
        <p:txBody>
          <a:bodyPr wrap="none" rtlCol="0">
            <a:spAutoFit/>
          </a:bodyPr>
          <a:lstStyle/>
          <a:p>
            <a:r>
              <a:rPr lang="en-US" sz="2500" dirty="0" smtClean="0"/>
              <a:t>Progressive:</a:t>
            </a:r>
          </a:p>
          <a:p>
            <a:pPr>
              <a:buFontTx/>
              <a:buChar char="-"/>
            </a:pPr>
            <a:r>
              <a:rPr lang="en-US" sz="2500" dirty="0" smtClean="0"/>
              <a:t>Naturalistic Evolution</a:t>
            </a:r>
          </a:p>
          <a:p>
            <a:pPr>
              <a:buFontTx/>
              <a:buChar char="-"/>
            </a:pPr>
            <a:r>
              <a:rPr lang="en-US" sz="2500" dirty="0" smtClean="0"/>
              <a:t>Old/Young Earth</a:t>
            </a:r>
          </a:p>
          <a:p>
            <a:pPr>
              <a:buFontTx/>
              <a:buChar char="-"/>
            </a:pPr>
            <a:r>
              <a:rPr lang="en-US" sz="2500" dirty="0" smtClean="0"/>
              <a:t>Adam/Eve Metaphorical</a:t>
            </a:r>
            <a:endParaRPr lang="en-US" sz="2500" dirty="0"/>
          </a:p>
        </p:txBody>
      </p:sp>
      <p:sp>
        <p:nvSpPr>
          <p:cNvPr id="6" name="TextBox 5"/>
          <p:cNvSpPr txBox="1"/>
          <p:nvPr/>
        </p:nvSpPr>
        <p:spPr>
          <a:xfrm>
            <a:off x="6384517" y="1600200"/>
            <a:ext cx="2574925" cy="2015936"/>
          </a:xfrm>
          <a:prstGeom prst="rect">
            <a:avLst/>
          </a:prstGeom>
          <a:noFill/>
        </p:spPr>
        <p:txBody>
          <a:bodyPr wrap="none" rtlCol="0">
            <a:spAutoFit/>
          </a:bodyPr>
          <a:lstStyle/>
          <a:p>
            <a:r>
              <a:rPr lang="en-US" sz="2500" dirty="0" smtClean="0"/>
              <a:t>Classical Christian:</a:t>
            </a:r>
          </a:p>
          <a:p>
            <a:pPr>
              <a:buFontTx/>
              <a:buChar char="-"/>
            </a:pPr>
            <a:r>
              <a:rPr lang="en-US" sz="2500" dirty="0" smtClean="0"/>
              <a:t>Creationism</a:t>
            </a:r>
          </a:p>
          <a:p>
            <a:pPr>
              <a:buFontTx/>
              <a:buChar char="-"/>
            </a:pPr>
            <a:r>
              <a:rPr lang="en-US" sz="2500" dirty="0" smtClean="0"/>
              <a:t>Intelligent Design</a:t>
            </a:r>
          </a:p>
          <a:p>
            <a:pPr>
              <a:buFontTx/>
              <a:buChar char="-"/>
            </a:pPr>
            <a:r>
              <a:rPr lang="en-US" sz="2500" dirty="0" smtClean="0"/>
              <a:t>Old/Young Earth</a:t>
            </a:r>
          </a:p>
          <a:p>
            <a:pPr>
              <a:buFontTx/>
              <a:buChar char="-"/>
            </a:pPr>
            <a:r>
              <a:rPr lang="en-US" sz="2500" dirty="0" smtClean="0"/>
              <a:t>Literal </a:t>
            </a:r>
            <a:r>
              <a:rPr lang="en-US" sz="2500" dirty="0" err="1" smtClean="0"/>
              <a:t>Adam&amp;Eve</a:t>
            </a:r>
            <a:endParaRPr lang="en-US" sz="2500" dirty="0"/>
          </a:p>
        </p:txBody>
      </p:sp>
      <p:pic>
        <p:nvPicPr>
          <p:cNvPr id="8" name="Content Placeholder 3" descr="australopithicus.jpg"/>
          <p:cNvPicPr>
            <a:picLocks noChangeAspect="1"/>
          </p:cNvPicPr>
          <p:nvPr/>
        </p:nvPicPr>
        <p:blipFill>
          <a:blip r:embed="rId3"/>
          <a:stretch>
            <a:fillRect/>
          </a:stretch>
        </p:blipFill>
        <p:spPr>
          <a:xfrm>
            <a:off x="3657600" y="1327268"/>
            <a:ext cx="2288868" cy="2288868"/>
          </a:xfrm>
          <a:prstGeom prst="rect">
            <a:avLst/>
          </a:prstGeom>
        </p:spPr>
      </p:pic>
      <p:pic>
        <p:nvPicPr>
          <p:cNvPr id="9" name="Content Placeholder 3" descr="australopithicus.jpg"/>
          <p:cNvPicPr>
            <a:picLocks noChangeAspect="1"/>
          </p:cNvPicPr>
          <p:nvPr/>
        </p:nvPicPr>
        <p:blipFill>
          <a:blip r:embed="rId4"/>
          <a:stretch>
            <a:fillRect/>
          </a:stretch>
        </p:blipFill>
        <p:spPr>
          <a:xfrm>
            <a:off x="6406271" y="4849506"/>
            <a:ext cx="2553171" cy="2008494"/>
          </a:xfrm>
          <a:prstGeom prst="rect">
            <a:avLst/>
          </a:prstGeom>
        </p:spPr>
      </p:pic>
      <p:pic>
        <p:nvPicPr>
          <p:cNvPr id="10" name="Content Placeholder 3" descr="australopithicus.jpg"/>
          <p:cNvPicPr>
            <a:picLocks noChangeAspect="1"/>
          </p:cNvPicPr>
          <p:nvPr/>
        </p:nvPicPr>
        <p:blipFill>
          <a:blip r:embed="rId5"/>
          <a:stretch>
            <a:fillRect/>
          </a:stretch>
        </p:blipFill>
        <p:spPr>
          <a:xfrm>
            <a:off x="2662386" y="4038600"/>
            <a:ext cx="4348014" cy="4360438"/>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Marriage and Gender</a:t>
            </a:r>
            <a:endParaRPr lang="en-US" dirty="0">
              <a:solidFill>
                <a:srgbClr val="FFFFFF"/>
              </a:solidFill>
            </a:endParaRPr>
          </a:p>
        </p:txBody>
      </p:sp>
      <p:pic>
        <p:nvPicPr>
          <p:cNvPr id="4" name="Content Placeholder 3" descr="wedding.jpeg"/>
          <p:cNvPicPr>
            <a:picLocks noGrp="1" noChangeAspect="1"/>
          </p:cNvPicPr>
          <p:nvPr>
            <p:ph idx="1"/>
          </p:nvPr>
        </p:nvPicPr>
        <p:blipFill>
          <a:blip r:embed="rId3"/>
          <a:stretch>
            <a:fillRect/>
          </a:stretch>
        </p:blipFill>
        <p:spPr>
          <a:xfrm>
            <a:off x="-242019" y="1417638"/>
            <a:ext cx="9767019" cy="513556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Gender and Marriage</a:t>
            </a:r>
            <a:endParaRPr lang="en-US" dirty="0">
              <a:solidFill>
                <a:srgbClr val="FFFFFF"/>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solidFill>
                  <a:srgbClr val="FFFFFF"/>
                </a:solidFill>
              </a:rPr>
              <a:t>Jesus: And He answered and said, “Have you not read that He who created them from the beginning MADE THEM MALE AND FEMALE, 5 and said, ‘FOR THIS REASON A MAN SHALL LEAVE HIS FATHER AND MOTHER AND BE JOINED TO HIS WIFE, AND THE TWO SHALL BECOME ONE FLESH’? 6 So they are no longer two, but one flesh. What therefore God has joined together, let no man separate.” - : Matt 19:2 </a:t>
            </a:r>
          </a:p>
          <a:p>
            <a:pPr>
              <a:buNone/>
            </a:pPr>
            <a:endParaRPr lang="en-US" dirty="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Content Placeholder 3" descr="lgbt.png"/>
          <p:cNvPicPr>
            <a:picLocks noChangeAspect="1"/>
          </p:cNvPicPr>
          <p:nvPr/>
        </p:nvPicPr>
        <p:blipFill>
          <a:blip r:embed="rId3"/>
          <a:stretch>
            <a:fillRect/>
          </a:stretch>
        </p:blipFill>
        <p:spPr>
          <a:xfrm>
            <a:off x="-657520" y="1922584"/>
            <a:ext cx="6920845" cy="5164016"/>
          </a:xfrm>
          <a:prstGeom prst="rect">
            <a:avLst/>
          </a:prstGeom>
        </p:spPr>
      </p:pic>
      <p:sp>
        <p:nvSpPr>
          <p:cNvPr id="2" name="Title 1"/>
          <p:cNvSpPr>
            <a:spLocks noGrp="1"/>
          </p:cNvSpPr>
          <p:nvPr>
            <p:ph type="title"/>
          </p:nvPr>
        </p:nvSpPr>
        <p:spPr/>
        <p:txBody>
          <a:bodyPr/>
          <a:lstStyle/>
          <a:p>
            <a:r>
              <a:rPr lang="en-US" dirty="0" smtClean="0"/>
              <a:t>Human Sexuality</a:t>
            </a:r>
            <a:endParaRPr lang="en-US" dirty="0"/>
          </a:p>
        </p:txBody>
      </p:sp>
      <p:pic>
        <p:nvPicPr>
          <p:cNvPr id="4" name="Content Placeholder 3" descr="lgbt.png"/>
          <p:cNvPicPr>
            <a:picLocks noGrp="1" noChangeAspect="1"/>
          </p:cNvPicPr>
          <p:nvPr>
            <p:ph idx="1"/>
          </p:nvPr>
        </p:nvPicPr>
        <p:blipFill>
          <a:blip r:embed="rId4"/>
          <a:stretch>
            <a:fillRect/>
          </a:stretch>
        </p:blipFill>
        <p:spPr>
          <a:xfrm>
            <a:off x="-6400800" y="1922584"/>
            <a:ext cx="8391525" cy="5164015"/>
          </a:xfrm>
        </p:spPr>
      </p:pic>
      <p:pic>
        <p:nvPicPr>
          <p:cNvPr id="6" name="Content Placeholder 3" descr="lgbt.png"/>
          <p:cNvPicPr>
            <a:picLocks noChangeAspect="1"/>
          </p:cNvPicPr>
          <p:nvPr/>
        </p:nvPicPr>
        <p:blipFill>
          <a:blip r:embed="rId5"/>
          <a:stretch>
            <a:fillRect/>
          </a:stretch>
        </p:blipFill>
        <p:spPr>
          <a:xfrm>
            <a:off x="4702272" y="1922584"/>
            <a:ext cx="9166128" cy="516401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ceberg.jpg"/>
          <p:cNvPicPr>
            <a:picLocks noChangeAspect="1"/>
          </p:cNvPicPr>
          <p:nvPr/>
        </p:nvPicPr>
        <p:blipFill>
          <a:blip r:embed="rId3"/>
          <a:stretch>
            <a:fillRect/>
          </a:stretch>
        </p:blipFill>
        <p:spPr>
          <a:xfrm>
            <a:off x="-454502" y="76200"/>
            <a:ext cx="10208102" cy="6629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alking off cliff.jpeg"/>
          <p:cNvPicPr>
            <a:picLocks noGrp="1" noChangeAspect="1"/>
          </p:cNvPicPr>
          <p:nvPr>
            <p:ph idx="1"/>
          </p:nvPr>
        </p:nvPicPr>
        <p:blipFill>
          <a:blip r:embed="rId3"/>
          <a:stretch>
            <a:fillRect/>
          </a:stretch>
        </p:blipFill>
        <p:spPr>
          <a:xfrm>
            <a:off x="-714786" y="-152400"/>
            <a:ext cx="10011186" cy="7110444"/>
          </a:xfrm>
        </p:spPr>
      </p:pic>
      <p:sp>
        <p:nvSpPr>
          <p:cNvPr id="5" name="TextBox 4"/>
          <p:cNvSpPr txBox="1"/>
          <p:nvPr/>
        </p:nvSpPr>
        <p:spPr>
          <a:xfrm>
            <a:off x="3733800" y="3429000"/>
            <a:ext cx="5562600" cy="3477875"/>
          </a:xfrm>
          <a:prstGeom prst="rect">
            <a:avLst/>
          </a:prstGeom>
          <a:noFill/>
        </p:spPr>
        <p:txBody>
          <a:bodyPr wrap="square" rtlCol="0">
            <a:spAutoFit/>
          </a:bodyPr>
          <a:lstStyle/>
          <a:p>
            <a:r>
              <a:rPr lang="en-US" sz="2200" dirty="0" smtClean="0"/>
              <a:t>2 </a:t>
            </a:r>
            <a:r>
              <a:rPr lang="en-US" sz="2200" dirty="0" err="1" smtClean="0"/>
              <a:t>Cor</a:t>
            </a:r>
            <a:r>
              <a:rPr lang="en-US" sz="2200" dirty="0" smtClean="0"/>
              <a:t> 7: 9 I now rejoice, not that you were made sorrowful, but that you were made sorrowful to the point of repentance; for you were made sorrowful according to the will of God, so that you might not suffer loss in anything through us. 10 For the sorrow that is according to the will of God produces a repentance without regret, leading to salvation, but the sorrow of the world produces death.</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3" descr="feedback.png"/>
          <p:cNvPicPr>
            <a:picLocks noChangeAspect="1"/>
          </p:cNvPicPr>
          <p:nvPr/>
        </p:nvPicPr>
        <p:blipFill>
          <a:blip r:embed="rId3"/>
          <a:stretch>
            <a:fillRect/>
          </a:stretch>
        </p:blipFill>
        <p:spPr>
          <a:xfrm>
            <a:off x="-457200" y="304800"/>
            <a:ext cx="10613574" cy="5943600"/>
          </a:xfrm>
          <a:prstGeom prst="rect">
            <a:avLst/>
          </a:prstGeom>
        </p:spPr>
      </p:pic>
      <p:pic>
        <p:nvPicPr>
          <p:cNvPr id="4" name="Content Placeholder 3" descr="feedback.png"/>
          <p:cNvPicPr>
            <a:picLocks noGrp="1" noChangeAspect="1"/>
          </p:cNvPicPr>
          <p:nvPr>
            <p:ph idx="1"/>
          </p:nvPr>
        </p:nvPicPr>
        <p:blipFill>
          <a:blip r:embed="rId4">
            <a:duotone>
              <a:prstClr val="black"/>
              <a:schemeClr val="accent2">
                <a:tint val="45000"/>
                <a:satMod val="400000"/>
              </a:schemeClr>
            </a:duotone>
          </a:blip>
          <a:stretch>
            <a:fillRect/>
          </a:stretch>
        </p:blipFill>
        <p:spPr>
          <a:xfrm>
            <a:off x="3158787" y="228600"/>
            <a:ext cx="2708613" cy="2708613"/>
          </a:xfrm>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Racial Divide</a:t>
            </a:r>
            <a:endParaRPr lang="en-US" dirty="0"/>
          </a:p>
        </p:txBody>
      </p:sp>
      <p:pic>
        <p:nvPicPr>
          <p:cNvPr id="4" name="Content Placeholder 3" descr="talking-kids-racism-900x600.jpg"/>
          <p:cNvPicPr>
            <a:picLocks noGrp="1" noChangeAspect="1"/>
          </p:cNvPicPr>
          <p:nvPr>
            <p:ph idx="1"/>
          </p:nvPr>
        </p:nvPicPr>
        <p:blipFill>
          <a:blip r:embed="rId3"/>
          <a:stretch>
            <a:fillRect/>
          </a:stretch>
        </p:blipFill>
        <p:spPr>
          <a:xfrm>
            <a:off x="617909" y="1600200"/>
            <a:ext cx="7908181" cy="4525963"/>
          </a:xfr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lstStyle/>
          <a:p>
            <a:r>
              <a:rPr lang="en-US" dirty="0" smtClean="0"/>
              <a:t>Horizontal Vs Vertical Christianity</a:t>
            </a:r>
            <a:endParaRPr lang="en-US" dirty="0"/>
          </a:p>
        </p:txBody>
      </p:sp>
      <p:pic>
        <p:nvPicPr>
          <p:cNvPr id="5" name="Picture 4" descr="jesus.png"/>
          <p:cNvPicPr>
            <a:picLocks noChangeAspect="1"/>
          </p:cNvPicPr>
          <p:nvPr/>
        </p:nvPicPr>
        <p:blipFill>
          <a:blip r:embed="rId3"/>
          <a:stretch>
            <a:fillRect/>
          </a:stretch>
        </p:blipFill>
        <p:spPr>
          <a:xfrm>
            <a:off x="3505200" y="67597"/>
            <a:ext cx="1790700" cy="2599403"/>
          </a:xfrm>
          <a:prstGeom prst="rect">
            <a:avLst/>
          </a:prstGeom>
        </p:spPr>
      </p:pic>
      <p:pic>
        <p:nvPicPr>
          <p:cNvPr id="6" name="Picture 5" descr="jesus.png"/>
          <p:cNvPicPr>
            <a:picLocks noChangeAspect="1"/>
          </p:cNvPicPr>
          <p:nvPr/>
        </p:nvPicPr>
        <p:blipFill>
          <a:blip r:embed="rId4"/>
          <a:stretch>
            <a:fillRect/>
          </a:stretch>
        </p:blipFill>
        <p:spPr>
          <a:xfrm>
            <a:off x="3930697" y="4419600"/>
            <a:ext cx="869903" cy="1295400"/>
          </a:xfrm>
          <a:prstGeom prst="rect">
            <a:avLst/>
          </a:prstGeom>
        </p:spPr>
      </p:pic>
      <p:pic>
        <p:nvPicPr>
          <p:cNvPr id="7" name="Picture 6" descr="jesus.png"/>
          <p:cNvPicPr>
            <a:picLocks noChangeAspect="1"/>
          </p:cNvPicPr>
          <p:nvPr/>
        </p:nvPicPr>
        <p:blipFill>
          <a:blip r:embed="rId5"/>
          <a:stretch>
            <a:fillRect/>
          </a:stretch>
        </p:blipFill>
        <p:spPr>
          <a:xfrm>
            <a:off x="5611436" y="3321099"/>
            <a:ext cx="3075364" cy="2393901"/>
          </a:xfrm>
          <a:prstGeom prst="rect">
            <a:avLst/>
          </a:prstGeom>
        </p:spPr>
      </p:pic>
      <p:pic>
        <p:nvPicPr>
          <p:cNvPr id="9" name="Picture 8" descr="jesus.png"/>
          <p:cNvPicPr>
            <a:picLocks noChangeAspect="1"/>
          </p:cNvPicPr>
          <p:nvPr/>
        </p:nvPicPr>
        <p:blipFill>
          <a:blip r:embed="rId5"/>
          <a:stretch>
            <a:fillRect/>
          </a:stretch>
        </p:blipFill>
        <p:spPr>
          <a:xfrm>
            <a:off x="152400" y="3473499"/>
            <a:ext cx="3075364" cy="2393901"/>
          </a:xfrm>
          <a:prstGeom prst="rect">
            <a:avLst/>
          </a:prstGeom>
        </p:spPr>
      </p:pic>
      <p:cxnSp>
        <p:nvCxnSpPr>
          <p:cNvPr id="11" name="Straight Arrow Connector 10"/>
          <p:cNvCxnSpPr>
            <a:stCxn id="5" idx="2"/>
            <a:endCxn id="6" idx="0"/>
          </p:cNvCxnSpPr>
          <p:nvPr/>
        </p:nvCxnSpPr>
        <p:spPr>
          <a:xfrm rot="5400000">
            <a:off x="3506800" y="3525850"/>
            <a:ext cx="1752600" cy="34901"/>
          </a:xfrm>
          <a:prstGeom prst="straightConnector1">
            <a:avLst/>
          </a:prstGeom>
          <a:ln w="635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1"/>
          </p:cNvCxnSpPr>
          <p:nvPr/>
        </p:nvCxnSpPr>
        <p:spPr>
          <a:xfrm rot="10800000">
            <a:off x="4800600" y="4518050"/>
            <a:ext cx="810836" cy="1"/>
          </a:xfrm>
          <a:prstGeom prst="straightConnector1">
            <a:avLst/>
          </a:prstGeom>
          <a:ln w="635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3276601" y="4571998"/>
            <a:ext cx="810836" cy="1"/>
          </a:xfrm>
          <a:prstGeom prst="straightConnector1">
            <a:avLst/>
          </a:prstGeom>
          <a:ln w="63500">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a:t>
            </a:r>
            <a:endParaRPr lang="en-US" dirty="0"/>
          </a:p>
        </p:txBody>
      </p:sp>
      <p:pic>
        <p:nvPicPr>
          <p:cNvPr id="4" name="Content Placeholder 3" descr="sin.jpeg"/>
          <p:cNvPicPr>
            <a:picLocks noGrp="1" noChangeAspect="1"/>
          </p:cNvPicPr>
          <p:nvPr>
            <p:ph idx="1"/>
          </p:nvPr>
        </p:nvPicPr>
        <p:blipFill>
          <a:blip r:embed="rId3"/>
          <a:stretch>
            <a:fillRect/>
          </a:stretch>
        </p:blipFill>
        <p:spPr>
          <a:xfrm>
            <a:off x="-666230" y="0"/>
            <a:ext cx="10305737" cy="6857999"/>
          </a:xfrm>
        </p:spPr>
      </p:pic>
      <p:sp>
        <p:nvSpPr>
          <p:cNvPr id="6" name="TextBox 5"/>
          <p:cNvSpPr txBox="1"/>
          <p:nvPr/>
        </p:nvSpPr>
        <p:spPr>
          <a:xfrm>
            <a:off x="7315200" y="4724400"/>
            <a:ext cx="1082348" cy="1169551"/>
          </a:xfrm>
          <a:prstGeom prst="rect">
            <a:avLst/>
          </a:prstGeom>
          <a:noFill/>
        </p:spPr>
        <p:txBody>
          <a:bodyPr wrap="none" rtlCol="0">
            <a:spAutoFit/>
          </a:bodyPr>
          <a:lstStyle/>
          <a:p>
            <a:r>
              <a:rPr lang="en-US" sz="7000" baseline="0" dirty="0" err="1" smtClean="0">
                <a:solidFill>
                  <a:srgbClr val="FFFFFF"/>
                </a:solidFill>
              </a:rPr>
              <a:t>義</a:t>
            </a:r>
            <a:endParaRPr lang="en-US" sz="7000" dirty="0">
              <a:solidFill>
                <a:srgbClr val="FFFFFF"/>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house.jpeg"/>
          <p:cNvPicPr>
            <a:picLocks noGrp="1" noChangeAspect="1"/>
          </p:cNvPicPr>
          <p:nvPr>
            <p:ph idx="1"/>
          </p:nvPr>
        </p:nvPicPr>
        <p:blipFill>
          <a:blip r:embed="rId3"/>
          <a:stretch>
            <a:fillRect/>
          </a:stretch>
        </p:blipFill>
        <p:spPr>
          <a:xfrm>
            <a:off x="-228600" y="1417636"/>
            <a:ext cx="9671757" cy="5440364"/>
          </a:xfrm>
        </p:spPr>
      </p:pic>
      <p:sp>
        <p:nvSpPr>
          <p:cNvPr id="5" name="Title 4"/>
          <p:cNvSpPr>
            <a:spLocks noGrp="1"/>
          </p:cNvSpPr>
          <p:nvPr>
            <p:ph type="title"/>
          </p:nvPr>
        </p:nvSpPr>
        <p:spPr>
          <a:xfrm>
            <a:off x="0" y="274638"/>
            <a:ext cx="9144000" cy="1143000"/>
          </a:xfrm>
        </p:spPr>
        <p:txBody>
          <a:bodyPr>
            <a:normAutofit/>
          </a:bodyPr>
          <a:lstStyle/>
          <a:p>
            <a:r>
              <a:rPr lang="en-US" dirty="0" smtClean="0"/>
              <a:t>Christianity: Classical vs. Progressive </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1"/>
          <p:cNvSpPr>
            <a:spLocks/>
          </p:cNvSpPr>
          <p:nvPr/>
        </p:nvSpPr>
        <p:spPr bwMode="auto">
          <a:xfrm>
            <a:off x="11162" y="1174254"/>
            <a:ext cx="9023449" cy="4596447"/>
          </a:xfrm>
          <a:prstGeom prst="rect">
            <a:avLst/>
          </a:prstGeom>
          <a:noFill/>
          <a:ln w="12700">
            <a:noFill/>
            <a:miter lim="400000"/>
            <a:headEnd/>
            <a:tailEnd/>
          </a:ln>
        </p:spPr>
        <p:txBody>
          <a:bodyPr lIns="35717" tIns="35717" rIns="35717" bIns="35717" anchor="ctr">
            <a:prstTxWarp prst="textNoShape">
              <a:avLst/>
            </a:prstTxWarp>
            <a:spAutoFit/>
          </a:bodyPr>
          <a:lstStyle/>
          <a:p>
            <a:pPr marL="409635" indent="-217654" defTabSz="321457"/>
            <a:r>
              <a:rPr lang="en-US" sz="4200" dirty="0">
                <a:solidFill>
                  <a:srgbClr val="FFFFFF"/>
                </a:solidFill>
                <a:latin typeface="Tahoma" pitchFamily="1" charset="0"/>
                <a:ea typeface="Tahoma" pitchFamily="1" charset="0"/>
                <a:cs typeface="Tahoma" pitchFamily="1" charset="0"/>
                <a:sym typeface="Tahoma" pitchFamily="1" charset="0"/>
              </a:rPr>
              <a:t>Who We Were:</a:t>
            </a:r>
          </a:p>
          <a:p>
            <a:pPr marL="409635" indent="-217654" defTabSz="321457"/>
            <a:endParaRPr lang="en-US" sz="2800" dirty="0">
              <a:solidFill>
                <a:srgbClr val="FFFFFF"/>
              </a:solidFill>
              <a:latin typeface="Tahoma" pitchFamily="1" charset="0"/>
              <a:ea typeface="Tahoma" pitchFamily="1" charset="0"/>
              <a:cs typeface="Tahoma" pitchFamily="1" charset="0"/>
              <a:sym typeface="Tahoma" pitchFamily="1" charset="0"/>
            </a:endParaRP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Eph 2:1-3 </a:t>
            </a: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spiritually dead</a:t>
            </a: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Influenced by Satan</a:t>
            </a: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Following people who disobey</a:t>
            </a: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Controlled by our lusts</a:t>
            </a: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Objects of </a:t>
            </a:r>
            <a:r>
              <a:rPr lang="en-US" sz="2800" dirty="0" smtClean="0">
                <a:solidFill>
                  <a:srgbClr val="FFFFFF"/>
                </a:solidFill>
                <a:latin typeface="Tahoma" pitchFamily="1" charset="0"/>
                <a:ea typeface="Tahoma" pitchFamily="1" charset="0"/>
                <a:cs typeface="Tahoma" pitchFamily="1" charset="0"/>
                <a:sym typeface="Tahoma" pitchFamily="1" charset="0"/>
              </a:rPr>
              <a:t>wrath</a:t>
            </a: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Romans 5:9</a:t>
            </a:r>
          </a:p>
          <a:p>
            <a:pPr marL="409635" indent="-217654" defTabSz="321457"/>
            <a:r>
              <a:rPr lang="en-US" sz="2800" dirty="0">
                <a:solidFill>
                  <a:srgbClr val="FFFFFF"/>
                </a:solidFill>
                <a:latin typeface="Tahoma" pitchFamily="1" charset="0"/>
                <a:ea typeface="Tahoma" pitchFamily="1" charset="0"/>
                <a:cs typeface="Tahoma" pitchFamily="1" charset="0"/>
                <a:sym typeface="Tahoma" pitchFamily="1" charset="0"/>
              </a:rPr>
              <a:t>Enemies of God</a:t>
            </a: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3490" name="Picture 1" descr="pasted-image.pdf"/>
          <p:cNvPicPr>
            <a:picLocks noChangeAspect="1"/>
          </p:cNvPicPr>
          <p:nvPr/>
        </p:nvPicPr>
        <p:blipFill>
          <a:blip r:embed="rId3"/>
          <a:srcRect/>
          <a:stretch>
            <a:fillRect/>
          </a:stretch>
        </p:blipFill>
        <p:spPr bwMode="auto">
          <a:xfrm>
            <a:off x="45765" y="189756"/>
            <a:ext cx="9051354" cy="6221760"/>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4514" name="Picture 1" descr="pasted-image-filtered.jpeg"/>
          <p:cNvPicPr>
            <a:picLocks noChangeAspect="1"/>
          </p:cNvPicPr>
          <p:nvPr/>
        </p:nvPicPr>
        <p:blipFill>
          <a:blip r:embed="rId3">
            <a:alphaModFix amt="21000"/>
          </a:blip>
          <a:srcRect/>
          <a:stretch>
            <a:fillRect/>
          </a:stretch>
        </p:blipFill>
        <p:spPr bwMode="auto">
          <a:xfrm>
            <a:off x="-455414" y="0"/>
            <a:ext cx="10054828" cy="6701730"/>
          </a:xfrm>
          <a:prstGeom prst="rect">
            <a:avLst/>
          </a:prstGeom>
          <a:noFill/>
          <a:ln w="12700">
            <a:noFill/>
            <a:miter lim="400000"/>
            <a:headEnd/>
            <a:tailEnd/>
          </a:ln>
        </p:spPr>
      </p:pic>
      <p:sp>
        <p:nvSpPr>
          <p:cNvPr id="64515" name="Rectangle 2"/>
          <p:cNvSpPr>
            <a:spLocks/>
          </p:cNvSpPr>
          <p:nvPr/>
        </p:nvSpPr>
        <p:spPr bwMode="auto">
          <a:xfrm>
            <a:off x="0" y="726654"/>
            <a:ext cx="8676308" cy="6289219"/>
          </a:xfrm>
          <a:prstGeom prst="rect">
            <a:avLst/>
          </a:prstGeom>
          <a:noFill/>
          <a:ln w="12700">
            <a:noFill/>
            <a:miter lim="400000"/>
            <a:headEnd/>
            <a:tailEnd/>
          </a:ln>
        </p:spPr>
        <p:txBody>
          <a:bodyPr lIns="35717" tIns="35717" rIns="35717" bIns="35717" anchor="ctr">
            <a:prstTxWarp prst="textNoShape">
              <a:avLst/>
            </a:prstTxWarp>
            <a:spAutoFit/>
          </a:bodyPr>
          <a:lstStyle/>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What We’ve Been Given</a:t>
            </a:r>
          </a:p>
          <a:p>
            <a:pPr marL="503394" indent="-204260" defTabSz="321457"/>
            <a:endParaRPr lang="en-US" sz="2800" dirty="0">
              <a:solidFill>
                <a:srgbClr val="FFFFFF"/>
              </a:solidFill>
              <a:latin typeface="Tahoma" pitchFamily="1" charset="0"/>
              <a:ea typeface="Tahoma" pitchFamily="1" charset="0"/>
              <a:cs typeface="Tahoma" pitchFamily="1" charset="0"/>
              <a:sym typeface="Tahoma" pitchFamily="1" charset="0"/>
            </a:endParaRP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Eph1:3-10</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Spiritual Blessings</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Been Chosen; “Predestined”</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Been Adopted as His Children</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“according to the kind intention of his will”</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Been bought back</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Forgiveness for sin (rebellion)</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“lavished on us”</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Administration</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Inheritance</a:t>
            </a:r>
          </a:p>
          <a:p>
            <a:pPr marL="503394" indent="-204260" defTabSz="321457"/>
            <a:r>
              <a:rPr lang="en-US" sz="2800" dirty="0">
                <a:solidFill>
                  <a:srgbClr val="FFFFFF"/>
                </a:solidFill>
                <a:latin typeface="Tahoma" pitchFamily="1" charset="0"/>
                <a:ea typeface="Tahoma" pitchFamily="1" charset="0"/>
                <a:cs typeface="Tahoma" pitchFamily="1" charset="0"/>
                <a:sym typeface="Tahoma" pitchFamily="1" charset="0"/>
              </a:rPr>
              <a:t>Spirit of God as a “deposit”</a:t>
            </a:r>
          </a:p>
          <a:p>
            <a:pPr marL="503394" indent="-204260" defTabSz="321457"/>
            <a:endParaRPr lang="en-US" sz="2800" dirty="0">
              <a:solidFill>
                <a:srgbClr val="FFFFFF"/>
              </a:solidFill>
              <a:latin typeface="Tahoma" pitchFamily="1" charset="0"/>
              <a:ea typeface="Tahoma" pitchFamily="1" charset="0"/>
              <a:cs typeface="Tahoma" pitchFamily="1" charset="0"/>
              <a:sym typeface="Tahoma" pitchFamily="1" charset="0"/>
            </a:endParaRPr>
          </a:p>
          <a:p>
            <a:pPr marL="503394" indent="-204260" defTabSz="321457"/>
            <a:endParaRPr lang="en-US" sz="2800" dirty="0">
              <a:solidFill>
                <a:srgbClr val="FFFFFF"/>
              </a:solidFill>
              <a:latin typeface="Tahoma" pitchFamily="1" charset="0"/>
              <a:ea typeface="Tahoma" pitchFamily="1" charset="0"/>
              <a:cs typeface="Tahoma" pitchFamily="1" charset="0"/>
              <a:sym typeface="Tahoma" pitchFamily="1" charset="0"/>
            </a:endParaRPr>
          </a:p>
        </p:txBody>
      </p:sp>
      <p:sp>
        <p:nvSpPr>
          <p:cNvPr id="53251" name="Rectangle 3"/>
          <p:cNvSpPr>
            <a:spLocks noGrp="1" noChangeArrowheads="1"/>
          </p:cNvSpPr>
          <p:nvPr>
            <p:ph type="title" idx="4294967295"/>
          </p:nvPr>
        </p:nvSpPr>
        <p:spPr>
          <a:xfrm>
            <a:off x="534665" y="-30138"/>
            <a:ext cx="8072438" cy="887388"/>
          </a:xfrm>
        </p:spPr>
        <p:txBody>
          <a:bodyPr/>
          <a:lstStyle/>
          <a:p>
            <a:pPr eaLnBrk="1">
              <a:defRPr/>
            </a:pPr>
            <a:r>
              <a:rPr lang="en-US" dirty="0">
                <a:solidFill>
                  <a:srgbClr val="FFFFFF"/>
                </a:solidFill>
                <a:sym typeface="Helvetica Neue" charset="0"/>
              </a:rPr>
              <a:t>Who You Are</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2" name="Picture 1" descr="pasted-image.pdf"/>
          <p:cNvPicPr>
            <a:picLocks noChangeAspect="1"/>
          </p:cNvPicPr>
          <p:nvPr/>
        </p:nvPicPr>
        <p:blipFill>
          <a:blip r:embed="rId3"/>
          <a:srcRect/>
          <a:stretch>
            <a:fillRect/>
          </a:stretch>
        </p:blipFill>
        <p:spPr bwMode="auto">
          <a:xfrm>
            <a:off x="241102" y="361653"/>
            <a:ext cx="8661797" cy="6134695"/>
          </a:xfrm>
          <a:prstGeom prst="rect">
            <a:avLst/>
          </a:prstGeom>
          <a:noFill/>
          <a:ln w="12700">
            <a:noFill/>
            <a:miter lim="400000"/>
            <a:headEnd/>
            <a:tailEnd/>
          </a:ln>
        </p:spPr>
      </p:pic>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hy.jpeg"/>
          <p:cNvPicPr>
            <a:picLocks noGrp="1" noChangeAspect="1"/>
          </p:cNvPicPr>
          <p:nvPr>
            <p:ph idx="1"/>
          </p:nvPr>
        </p:nvPicPr>
        <p:blipFill>
          <a:blip r:embed="rId3"/>
          <a:stretch>
            <a:fillRect/>
          </a:stretch>
        </p:blipFill>
        <p:spPr>
          <a:xfrm>
            <a:off x="-1135001" y="-152400"/>
            <a:ext cx="11041001" cy="7162800"/>
          </a:xfr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rgbClr val="FFFFFF"/>
                </a:solidFill>
              </a:rPr>
              <a:t>References</a:t>
            </a:r>
            <a:endParaRPr lang="en-US" dirty="0">
              <a:solidFill>
                <a:srgbClr val="FFFFFF"/>
              </a:solidFill>
            </a:endParaRPr>
          </a:p>
        </p:txBody>
      </p:sp>
      <p:sp>
        <p:nvSpPr>
          <p:cNvPr id="3" name="Content Placeholder 2"/>
          <p:cNvSpPr>
            <a:spLocks noGrp="1"/>
          </p:cNvSpPr>
          <p:nvPr>
            <p:ph idx="1"/>
          </p:nvPr>
        </p:nvSpPr>
        <p:spPr>
          <a:xfrm>
            <a:off x="0" y="838200"/>
            <a:ext cx="9144000" cy="6019800"/>
          </a:xfrm>
        </p:spPr>
        <p:txBody>
          <a:bodyPr>
            <a:normAutofit fontScale="85000" lnSpcReduction="10000"/>
          </a:bodyPr>
          <a:lstStyle/>
          <a:p>
            <a:r>
              <a:rPr lang="en-US" dirty="0" smtClean="0">
                <a:solidFill>
                  <a:srgbClr val="FFFFFF"/>
                </a:solidFill>
              </a:rPr>
              <a:t>The Bible</a:t>
            </a:r>
          </a:p>
          <a:p>
            <a:r>
              <a:rPr lang="en-US" dirty="0" smtClean="0">
                <a:solidFill>
                  <a:srgbClr val="FFFFFF"/>
                </a:solidFill>
              </a:rPr>
              <a:t>Defender’s Podcast - William Lang Craig</a:t>
            </a:r>
          </a:p>
          <a:p>
            <a:r>
              <a:rPr lang="en-US" dirty="0" smtClean="0">
                <a:solidFill>
                  <a:srgbClr val="FFFFFF"/>
                </a:solidFill>
              </a:rPr>
              <a:t>Mama Bear Apologetics – Hillary </a:t>
            </a:r>
            <a:r>
              <a:rPr lang="en-US" dirty="0" err="1" smtClean="0">
                <a:solidFill>
                  <a:srgbClr val="FFFFFF"/>
                </a:solidFill>
              </a:rPr>
              <a:t>Ferrer</a:t>
            </a:r>
            <a:r>
              <a:rPr lang="en-US" dirty="0" smtClean="0">
                <a:solidFill>
                  <a:srgbClr val="FFFFFF"/>
                </a:solidFill>
              </a:rPr>
              <a:t> (Book)</a:t>
            </a:r>
          </a:p>
          <a:p>
            <a:r>
              <a:rPr lang="en-US" dirty="0" smtClean="0">
                <a:solidFill>
                  <a:srgbClr val="FFFFFF"/>
                </a:solidFill>
              </a:rPr>
              <a:t>Alisa Childers (</a:t>
            </a:r>
            <a:r>
              <a:rPr lang="en-US" dirty="0" err="1" smtClean="0">
                <a:solidFill>
                  <a:srgbClr val="FFFFFF"/>
                </a:solidFill>
              </a:rPr>
              <a:t>Youtube</a:t>
            </a:r>
            <a:r>
              <a:rPr lang="en-US" dirty="0" smtClean="0">
                <a:solidFill>
                  <a:srgbClr val="FFFFFF"/>
                </a:solidFill>
              </a:rPr>
              <a:t> Channel)</a:t>
            </a:r>
          </a:p>
          <a:p>
            <a:r>
              <a:rPr lang="en-US" dirty="0" smtClean="0">
                <a:solidFill>
                  <a:srgbClr val="FFFFFF"/>
                </a:solidFill>
              </a:rPr>
              <a:t>Sinners in the Hands of an Angry God – Jonathan Edwards</a:t>
            </a:r>
          </a:p>
          <a:p>
            <a:r>
              <a:rPr lang="en-US" dirty="0" smtClean="0">
                <a:solidFill>
                  <a:srgbClr val="FFFFFF"/>
                </a:solidFill>
              </a:rPr>
              <a:t>Resurrection of the Son of God – NT Wright (Book – grad level 700pg)</a:t>
            </a:r>
          </a:p>
          <a:p>
            <a:r>
              <a:rPr lang="en-US" dirty="0" smtClean="0">
                <a:solidFill>
                  <a:srgbClr val="FFFFFF"/>
                </a:solidFill>
              </a:rPr>
              <a:t>The Heresy of Orthodoxy -  </a:t>
            </a:r>
            <a:r>
              <a:rPr lang="en-US" dirty="0" err="1" smtClean="0">
                <a:solidFill>
                  <a:srgbClr val="FFFFFF"/>
                </a:solidFill>
              </a:rPr>
              <a:t>Kostenberger</a:t>
            </a:r>
            <a:r>
              <a:rPr lang="en-US" dirty="0" smtClean="0">
                <a:solidFill>
                  <a:srgbClr val="FFFFFF"/>
                </a:solidFill>
              </a:rPr>
              <a:t> (book)</a:t>
            </a:r>
          </a:p>
          <a:p>
            <a:r>
              <a:rPr lang="en-US" dirty="0" smtClean="0">
                <a:solidFill>
                  <a:srgbClr val="FFFF00"/>
                </a:solidFill>
              </a:rPr>
              <a:t>Irreversible Damage – </a:t>
            </a:r>
            <a:r>
              <a:rPr lang="en-US" dirty="0" err="1" smtClean="0">
                <a:solidFill>
                  <a:srgbClr val="FFFF00"/>
                </a:solidFill>
              </a:rPr>
              <a:t>Abagail</a:t>
            </a:r>
            <a:r>
              <a:rPr lang="en-US" dirty="0" smtClean="0">
                <a:solidFill>
                  <a:srgbClr val="FFFF00"/>
                </a:solidFill>
              </a:rPr>
              <a:t> </a:t>
            </a:r>
            <a:r>
              <a:rPr lang="en-US" dirty="0" err="1" smtClean="0">
                <a:solidFill>
                  <a:srgbClr val="FFFF00"/>
                </a:solidFill>
              </a:rPr>
              <a:t>Shrier</a:t>
            </a:r>
            <a:r>
              <a:rPr lang="en-US" dirty="0" smtClean="0">
                <a:solidFill>
                  <a:srgbClr val="FFFF00"/>
                </a:solidFill>
              </a:rPr>
              <a:t> (book)</a:t>
            </a:r>
          </a:p>
          <a:p>
            <a:r>
              <a:rPr lang="en-US" dirty="0" smtClean="0">
                <a:solidFill>
                  <a:srgbClr val="FFFF00"/>
                </a:solidFill>
              </a:rPr>
              <a:t>Same Sex Marriage (Josh McDowell, Sean McDowell)</a:t>
            </a:r>
          </a:p>
          <a:p>
            <a:r>
              <a:rPr lang="en-US" dirty="0" smtClean="0">
                <a:solidFill>
                  <a:srgbClr val="FFFFFF"/>
                </a:solidFill>
              </a:rPr>
              <a:t>Reason to Believe – Tim Keller (book)</a:t>
            </a:r>
          </a:p>
          <a:p>
            <a:r>
              <a:rPr lang="en-US" dirty="0" smtClean="0">
                <a:solidFill>
                  <a:srgbClr val="FFFFFF"/>
                </a:solidFill>
              </a:rPr>
              <a:t>Abolition of Man, Mere Christianity  – CS Lewis (books)</a:t>
            </a:r>
          </a:p>
          <a:p>
            <a:r>
              <a:rPr lang="en-US" dirty="0" smtClean="0">
                <a:solidFill>
                  <a:srgbClr val="FFFFFF"/>
                </a:solidFill>
              </a:rPr>
              <a:t>Tech-wise Family  - Andy Crouch (book)</a:t>
            </a:r>
          </a:p>
          <a:p>
            <a:endParaRPr lang="en-US" dirty="0" smtClean="0">
              <a:solidFill>
                <a:srgbClr val="FFFFFF"/>
              </a:solidFill>
            </a:endParaRPr>
          </a:p>
          <a:p>
            <a:endParaRPr lang="en-US" dirty="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myth.jpeg"/>
          <p:cNvPicPr>
            <a:picLocks noChangeAspect="1"/>
          </p:cNvPicPr>
          <p:nvPr/>
        </p:nvPicPr>
        <p:blipFill>
          <a:blip r:embed="rId3">
            <a:lum bright="-22000"/>
          </a:blip>
          <a:stretch>
            <a:fillRect/>
          </a:stretch>
        </p:blipFill>
        <p:spPr>
          <a:xfrm>
            <a:off x="-1905000" y="0"/>
            <a:ext cx="13716000" cy="6858000"/>
          </a:xfrm>
          <a:prstGeom prst="rect">
            <a:avLst/>
          </a:prstGeom>
        </p:spPr>
      </p:pic>
      <p:pic>
        <p:nvPicPr>
          <p:cNvPr id="4" name="Picture 3" descr="myth.jpeg"/>
          <p:cNvPicPr>
            <a:picLocks noChangeAspect="1"/>
          </p:cNvPicPr>
          <p:nvPr/>
        </p:nvPicPr>
        <p:blipFill>
          <a:blip r:embed="rId4"/>
          <a:stretch>
            <a:fillRect/>
          </a:stretch>
        </p:blipFill>
        <p:spPr>
          <a:xfrm rot="805579">
            <a:off x="3085771" y="338274"/>
            <a:ext cx="7300240" cy="3810000"/>
          </a:xfrm>
          <a:prstGeom prst="rect">
            <a:avLst/>
          </a:prstGeom>
        </p:spPr>
      </p:pic>
      <p:sp>
        <p:nvSpPr>
          <p:cNvPr id="3" name="Content Placeholder 2"/>
          <p:cNvSpPr>
            <a:spLocks noGrp="1"/>
          </p:cNvSpPr>
          <p:nvPr>
            <p:ph idx="1"/>
          </p:nvPr>
        </p:nvSpPr>
        <p:spPr>
          <a:xfrm>
            <a:off x="914400" y="3276600"/>
            <a:ext cx="8229600" cy="3048000"/>
          </a:xfrm>
        </p:spPr>
        <p:txBody>
          <a:bodyPr>
            <a:normAutofit fontScale="92500" lnSpcReduction="20000"/>
          </a:bodyPr>
          <a:lstStyle/>
          <a:p>
            <a:pPr>
              <a:buNone/>
            </a:pPr>
            <a:r>
              <a:rPr lang="en-US" dirty="0" smtClean="0">
                <a:solidFill>
                  <a:srgbClr val="FFFFFF"/>
                </a:solidFill>
              </a:rPr>
              <a:t>2 Tim 4:3 </a:t>
            </a:r>
          </a:p>
          <a:p>
            <a:pPr>
              <a:buNone/>
            </a:pPr>
            <a:r>
              <a:rPr lang="en-US" dirty="0" smtClean="0">
                <a:solidFill>
                  <a:srgbClr val="FFFFFF"/>
                </a:solidFill>
              </a:rPr>
              <a:t>For the time will come when they will not endure sound doctrine; but wanting to have their ears tickled, they will accumulate for themselves teachers in accordance to their own desires, 4 and will turn away their ears from the truth and will turn aside to myths. 5</a:t>
            </a:r>
            <a:endParaRPr lang="en-US"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Social Influencers Walking Away</a:t>
            </a:r>
            <a:endParaRPr lang="en-US" dirty="0">
              <a:solidFill>
                <a:srgbClr val="FFFFFF"/>
              </a:solidFill>
            </a:endParaRPr>
          </a:p>
        </p:txBody>
      </p:sp>
      <p:pic>
        <p:nvPicPr>
          <p:cNvPr id="5" name="Content Placeholder 4" descr="rhetnlink.jpg"/>
          <p:cNvPicPr>
            <a:picLocks noGrp="1" noChangeAspect="1"/>
          </p:cNvPicPr>
          <p:nvPr>
            <p:ph idx="1"/>
          </p:nvPr>
        </p:nvPicPr>
        <p:blipFill>
          <a:blip r:embed="rId3"/>
          <a:stretch>
            <a:fillRect/>
          </a:stretch>
        </p:blipFill>
        <p:spPr>
          <a:xfrm>
            <a:off x="609600" y="1676400"/>
            <a:ext cx="3249168" cy="4873752"/>
          </a:xfrm>
        </p:spPr>
      </p:pic>
      <p:pic>
        <p:nvPicPr>
          <p:cNvPr id="6" name="Content Placeholder 4" descr="rhetnlink.jpg"/>
          <p:cNvPicPr>
            <a:picLocks noChangeAspect="1"/>
          </p:cNvPicPr>
          <p:nvPr/>
        </p:nvPicPr>
        <p:blipFill>
          <a:blip r:embed="rId4"/>
          <a:stretch>
            <a:fillRect/>
          </a:stretch>
        </p:blipFill>
        <p:spPr>
          <a:xfrm>
            <a:off x="3930190" y="2057400"/>
            <a:ext cx="5290010" cy="3962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861"/>
            <a:ext cx="8229600" cy="1143000"/>
          </a:xfrm>
        </p:spPr>
        <p:txBody>
          <a:bodyPr/>
          <a:lstStyle/>
          <a:p>
            <a:r>
              <a:rPr lang="en-US" dirty="0" smtClean="0"/>
              <a:t>Emmanuel Cleaver</a:t>
            </a:r>
            <a:endParaRPr lang="en-US" dirty="0"/>
          </a:p>
        </p:txBody>
      </p:sp>
      <p:pic>
        <p:nvPicPr>
          <p:cNvPr id="4" name="Content Placeholder 3" descr="emmanuelclever.jpeg"/>
          <p:cNvPicPr>
            <a:picLocks noGrp="1" noChangeAspect="1"/>
          </p:cNvPicPr>
          <p:nvPr>
            <p:ph idx="1"/>
          </p:nvPr>
        </p:nvPicPr>
        <p:blipFill>
          <a:blip r:embed="rId3"/>
          <a:stretch>
            <a:fillRect/>
          </a:stretch>
        </p:blipFill>
        <p:spPr>
          <a:xfrm>
            <a:off x="-381000" y="1302861"/>
            <a:ext cx="9525000" cy="5334000"/>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ceberg.jpg"/>
          <p:cNvPicPr>
            <a:picLocks noChangeAspect="1"/>
          </p:cNvPicPr>
          <p:nvPr/>
        </p:nvPicPr>
        <p:blipFill>
          <a:blip r:embed="rId3"/>
          <a:stretch>
            <a:fillRect/>
          </a:stretch>
        </p:blipFill>
        <p:spPr>
          <a:xfrm>
            <a:off x="-762000" y="0"/>
            <a:ext cx="10438725" cy="6779172"/>
          </a:xfrm>
          <a:prstGeom prst="rect">
            <a:avLst/>
          </a:prstGeom>
        </p:spPr>
      </p:pic>
      <p:sp>
        <p:nvSpPr>
          <p:cNvPr id="2" name="Title 1"/>
          <p:cNvSpPr>
            <a:spLocks noGrp="1"/>
          </p:cNvSpPr>
          <p:nvPr>
            <p:ph type="title"/>
          </p:nvPr>
        </p:nvSpPr>
        <p:spPr>
          <a:xfrm>
            <a:off x="457200" y="2286000"/>
            <a:ext cx="8229600" cy="1143000"/>
          </a:xfrm>
        </p:spPr>
        <p:txBody>
          <a:bodyPr/>
          <a:lstStyle/>
          <a:p>
            <a:r>
              <a:rPr lang="en-US" dirty="0" smtClean="0">
                <a:solidFill>
                  <a:srgbClr val="FFFFFF"/>
                </a:solidFill>
              </a:rPr>
              <a:t>3 Key Aspects of Metaphysics</a:t>
            </a:r>
            <a:endParaRPr lang="en-US" dirty="0">
              <a:solidFill>
                <a:srgbClr val="FFFFFF"/>
              </a:solidFill>
            </a:endParaRPr>
          </a:p>
        </p:txBody>
      </p:sp>
      <p:sp>
        <p:nvSpPr>
          <p:cNvPr id="3" name="Content Placeholder 2"/>
          <p:cNvSpPr>
            <a:spLocks noGrp="1"/>
          </p:cNvSpPr>
          <p:nvPr>
            <p:ph idx="1"/>
          </p:nvPr>
        </p:nvSpPr>
        <p:spPr>
          <a:xfrm>
            <a:off x="457200" y="3429000"/>
            <a:ext cx="8229600" cy="4525963"/>
          </a:xfrm>
        </p:spPr>
        <p:txBody>
          <a:bodyPr/>
          <a:lstStyle/>
          <a:p>
            <a:pPr marL="514350" indent="-514350">
              <a:buFont typeface="+mj-lt"/>
              <a:buAutoNum type="arabicPeriod"/>
            </a:pPr>
            <a:r>
              <a:rPr lang="en-US" dirty="0" smtClean="0">
                <a:solidFill>
                  <a:srgbClr val="FFFFFF"/>
                </a:solidFill>
              </a:rPr>
              <a:t>Ontology (What is the world?)  “IS”</a:t>
            </a:r>
          </a:p>
          <a:p>
            <a:pPr marL="514350" indent="-514350">
              <a:buFont typeface="+mj-lt"/>
              <a:buAutoNum type="arabicPeriod"/>
            </a:pPr>
            <a:r>
              <a:rPr lang="en-US" dirty="0" smtClean="0">
                <a:solidFill>
                  <a:srgbClr val="FFFFFF"/>
                </a:solidFill>
              </a:rPr>
              <a:t>Teleology (What is the trajectory?) “Ought”</a:t>
            </a:r>
          </a:p>
          <a:p>
            <a:pPr marL="514350" indent="-514350">
              <a:buFont typeface="+mj-lt"/>
              <a:buAutoNum type="arabicPeriod"/>
            </a:pPr>
            <a:r>
              <a:rPr lang="en-US" dirty="0" smtClean="0">
                <a:solidFill>
                  <a:srgbClr val="FFFFFF"/>
                </a:solidFill>
              </a:rPr>
              <a:t>Epistemology (How do we know?”</a:t>
            </a:r>
            <a:endParaRPr lang="en-US"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Pre-Enlightenment</a:t>
            </a:r>
            <a:endParaRPr lang="en-US" dirty="0"/>
          </a:p>
        </p:txBody>
      </p:sp>
      <p:sp>
        <p:nvSpPr>
          <p:cNvPr id="4" name="Oval 3"/>
          <p:cNvSpPr/>
          <p:nvPr/>
        </p:nvSpPr>
        <p:spPr>
          <a:xfrm>
            <a:off x="838200" y="2667000"/>
            <a:ext cx="2590800" cy="152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K</a:t>
            </a:r>
            <a:r>
              <a:rPr lang="en-US" sz="3200" dirty="0" smtClean="0"/>
              <a:t>nower</a:t>
            </a:r>
            <a:endParaRPr lang="en-US" sz="3200" dirty="0"/>
          </a:p>
        </p:txBody>
      </p:sp>
      <p:sp>
        <p:nvSpPr>
          <p:cNvPr id="5" name="Rectangle 4"/>
          <p:cNvSpPr/>
          <p:nvPr/>
        </p:nvSpPr>
        <p:spPr>
          <a:xfrm>
            <a:off x="5867400" y="2667000"/>
            <a:ext cx="2819400" cy="152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Objective</a:t>
            </a:r>
          </a:p>
          <a:p>
            <a:pPr algn="ctr"/>
            <a:r>
              <a:rPr lang="en-US" sz="3000" dirty="0" smtClean="0"/>
              <a:t>Reality</a:t>
            </a:r>
            <a:endParaRPr lang="en-US" sz="3000" dirty="0"/>
          </a:p>
        </p:txBody>
      </p:sp>
      <p:cxnSp>
        <p:nvCxnSpPr>
          <p:cNvPr id="7" name="Straight Arrow Connector 6"/>
          <p:cNvCxnSpPr>
            <a:stCxn id="4" idx="6"/>
            <a:endCxn id="5" idx="1"/>
          </p:cNvCxnSpPr>
          <p:nvPr/>
        </p:nvCxnSpPr>
        <p:spPr>
          <a:xfrm>
            <a:off x="3429000" y="3429000"/>
            <a:ext cx="2438400" cy="1588"/>
          </a:xfrm>
          <a:prstGeom prst="straightConnector1">
            <a:avLst/>
          </a:prstGeom>
          <a:ln w="101600">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429000" y="1752600"/>
            <a:ext cx="2057400" cy="3323987"/>
          </a:xfrm>
          <a:prstGeom prst="rect">
            <a:avLst/>
          </a:prstGeom>
          <a:noFill/>
        </p:spPr>
        <p:txBody>
          <a:bodyPr wrap="square" rtlCol="0">
            <a:spAutoFit/>
          </a:bodyPr>
          <a:lstStyle/>
          <a:p>
            <a:r>
              <a:rPr lang="en-US" sz="3000" dirty="0" smtClean="0"/>
              <a:t>Facts</a:t>
            </a:r>
          </a:p>
          <a:p>
            <a:endParaRPr lang="en-US" sz="3000" dirty="0" smtClean="0"/>
          </a:p>
          <a:p>
            <a:r>
              <a:rPr lang="en-US" sz="3000" dirty="0" smtClean="0"/>
              <a:t>Language</a:t>
            </a:r>
          </a:p>
          <a:p>
            <a:endParaRPr lang="en-US" sz="3000" dirty="0" smtClean="0"/>
          </a:p>
          <a:p>
            <a:r>
              <a:rPr lang="en-US" sz="3000" dirty="0" smtClean="0"/>
              <a:t>Experience</a:t>
            </a:r>
          </a:p>
          <a:p>
            <a:endParaRPr lang="en-US" sz="3000" dirty="0" smtClean="0"/>
          </a:p>
          <a:p>
            <a:r>
              <a:rPr lang="en-US" sz="3000" dirty="0" smtClean="0"/>
              <a:t>rationality</a:t>
            </a:r>
            <a:endParaRPr lang="en-US" sz="3000" dirty="0"/>
          </a:p>
        </p:txBody>
      </p:sp>
      <p:sp>
        <p:nvSpPr>
          <p:cNvPr id="9" name="TextBox 8"/>
          <p:cNvSpPr txBox="1"/>
          <p:nvPr/>
        </p:nvSpPr>
        <p:spPr>
          <a:xfrm>
            <a:off x="1295400" y="5562600"/>
            <a:ext cx="7010400" cy="553998"/>
          </a:xfrm>
          <a:prstGeom prst="rect">
            <a:avLst/>
          </a:prstGeom>
          <a:noFill/>
        </p:spPr>
        <p:txBody>
          <a:bodyPr wrap="square" rtlCol="0">
            <a:spAutoFit/>
          </a:bodyPr>
          <a:lstStyle/>
          <a:p>
            <a:r>
              <a:rPr lang="en-US" sz="3000" dirty="0" smtClean="0"/>
              <a:t>History: Myth, Narrative, Religion, Politics</a:t>
            </a:r>
            <a:endParaRPr lang="en-US" sz="30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Enlightenment -&gt; Modernism</a:t>
            </a:r>
            <a:endParaRPr lang="en-US" dirty="0">
              <a:solidFill>
                <a:srgbClr val="FFFFFF"/>
              </a:solidFill>
            </a:endParaRPr>
          </a:p>
        </p:txBody>
      </p:sp>
      <p:sp>
        <p:nvSpPr>
          <p:cNvPr id="4" name="Oval 3"/>
          <p:cNvSpPr/>
          <p:nvPr/>
        </p:nvSpPr>
        <p:spPr>
          <a:xfrm>
            <a:off x="838200" y="2514600"/>
            <a:ext cx="2590800" cy="1524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K</a:t>
            </a:r>
            <a:r>
              <a:rPr lang="en-US" sz="3200" dirty="0" smtClean="0"/>
              <a:t>nower</a:t>
            </a:r>
            <a:endParaRPr lang="en-US" sz="3200" dirty="0"/>
          </a:p>
        </p:txBody>
      </p:sp>
      <p:sp>
        <p:nvSpPr>
          <p:cNvPr id="5" name="Rectangle 4"/>
          <p:cNvSpPr/>
          <p:nvPr/>
        </p:nvSpPr>
        <p:spPr>
          <a:xfrm>
            <a:off x="5867400" y="2514600"/>
            <a:ext cx="2819400" cy="1524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dirty="0" smtClean="0"/>
              <a:t>Physical</a:t>
            </a:r>
          </a:p>
          <a:p>
            <a:pPr algn="ctr"/>
            <a:r>
              <a:rPr lang="en-US" sz="3000" dirty="0" smtClean="0"/>
              <a:t>Objective</a:t>
            </a:r>
          </a:p>
          <a:p>
            <a:pPr algn="ctr"/>
            <a:r>
              <a:rPr lang="en-US" sz="3000" dirty="0" smtClean="0"/>
              <a:t>Reality</a:t>
            </a:r>
            <a:endParaRPr lang="en-US" sz="3000" dirty="0"/>
          </a:p>
        </p:txBody>
      </p:sp>
      <p:cxnSp>
        <p:nvCxnSpPr>
          <p:cNvPr id="7" name="Straight Arrow Connector 6"/>
          <p:cNvCxnSpPr>
            <a:stCxn id="4" idx="6"/>
            <a:endCxn id="5" idx="1"/>
          </p:cNvCxnSpPr>
          <p:nvPr/>
        </p:nvCxnSpPr>
        <p:spPr>
          <a:xfrm>
            <a:off x="3429000" y="3276600"/>
            <a:ext cx="2438400" cy="1588"/>
          </a:xfrm>
          <a:prstGeom prst="straightConnector1">
            <a:avLst/>
          </a:prstGeom>
          <a:ln w="101600">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429000" y="1600200"/>
            <a:ext cx="2057400" cy="3323987"/>
          </a:xfrm>
          <a:prstGeom prst="rect">
            <a:avLst/>
          </a:prstGeom>
          <a:noFill/>
        </p:spPr>
        <p:txBody>
          <a:bodyPr wrap="square" rtlCol="0">
            <a:spAutoFit/>
          </a:bodyPr>
          <a:lstStyle/>
          <a:p>
            <a:r>
              <a:rPr lang="en-US" sz="3000" dirty="0" smtClean="0">
                <a:solidFill>
                  <a:srgbClr val="FFFFFF"/>
                </a:solidFill>
              </a:rPr>
              <a:t>Facts</a:t>
            </a:r>
          </a:p>
          <a:p>
            <a:endParaRPr lang="en-US" sz="3000" dirty="0" smtClean="0">
              <a:solidFill>
                <a:srgbClr val="FFFFFF"/>
              </a:solidFill>
            </a:endParaRPr>
          </a:p>
          <a:p>
            <a:r>
              <a:rPr lang="en-US" sz="3000" dirty="0" smtClean="0">
                <a:solidFill>
                  <a:srgbClr val="FFFFFF"/>
                </a:solidFill>
              </a:rPr>
              <a:t>Language</a:t>
            </a:r>
          </a:p>
          <a:p>
            <a:endParaRPr lang="en-US" sz="3000" dirty="0" smtClean="0">
              <a:solidFill>
                <a:srgbClr val="FFFFFF"/>
              </a:solidFill>
            </a:endParaRPr>
          </a:p>
          <a:p>
            <a:r>
              <a:rPr lang="en-US" sz="3000" dirty="0" smtClean="0">
                <a:solidFill>
                  <a:srgbClr val="FFFFFF"/>
                </a:solidFill>
              </a:rPr>
              <a:t>Experience</a:t>
            </a:r>
          </a:p>
          <a:p>
            <a:endParaRPr lang="en-US" sz="3000" dirty="0" smtClean="0">
              <a:solidFill>
                <a:srgbClr val="FFFFFF"/>
              </a:solidFill>
            </a:endParaRPr>
          </a:p>
          <a:p>
            <a:r>
              <a:rPr lang="en-US" sz="3000" dirty="0" smtClean="0">
                <a:solidFill>
                  <a:srgbClr val="FFFFFF"/>
                </a:solidFill>
              </a:rPr>
              <a:t>rationality</a:t>
            </a:r>
            <a:endParaRPr lang="en-US" sz="3000" dirty="0">
              <a:solidFill>
                <a:srgbClr val="FFFFFF"/>
              </a:solidFill>
            </a:endParaRPr>
          </a:p>
        </p:txBody>
      </p:sp>
      <p:sp>
        <p:nvSpPr>
          <p:cNvPr id="9" name="TextBox 8"/>
          <p:cNvSpPr txBox="1"/>
          <p:nvPr/>
        </p:nvSpPr>
        <p:spPr>
          <a:xfrm>
            <a:off x="1295400" y="5076587"/>
            <a:ext cx="7010400" cy="1477328"/>
          </a:xfrm>
          <a:prstGeom prst="rect">
            <a:avLst/>
          </a:prstGeom>
          <a:noFill/>
        </p:spPr>
        <p:txBody>
          <a:bodyPr wrap="square" rtlCol="0">
            <a:spAutoFit/>
          </a:bodyPr>
          <a:lstStyle/>
          <a:p>
            <a:r>
              <a:rPr lang="en-US" sz="3000" dirty="0" smtClean="0">
                <a:solidFill>
                  <a:srgbClr val="FFFFFF"/>
                </a:solidFill>
              </a:rPr>
              <a:t>Emergence of Academic Disciplines:</a:t>
            </a:r>
          </a:p>
          <a:p>
            <a:r>
              <a:rPr lang="en-US" sz="3000" dirty="0" smtClean="0">
                <a:solidFill>
                  <a:srgbClr val="FFFFFF"/>
                </a:solidFill>
              </a:rPr>
              <a:t>Sciences, History, Politics, Languages</a:t>
            </a:r>
          </a:p>
          <a:p>
            <a:r>
              <a:rPr lang="en-US" sz="3000" dirty="0" smtClean="0">
                <a:solidFill>
                  <a:srgbClr val="FFFFFF"/>
                </a:solidFill>
              </a:rPr>
              <a:t>Religion relegated as subjective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1486</TotalTime>
  <Words>7390</Words>
  <Application>Microsoft Macintosh PowerPoint</Application>
  <PresentationFormat>On-screen Show (4:3)</PresentationFormat>
  <Paragraphs>612</Paragraphs>
  <Slides>39</Slides>
  <Notes>38</Notes>
  <HiddenSlides>0</HiddenSlides>
  <MMClips>0</MMClips>
  <ScaleCrop>false</ScaleCrop>
  <HeadingPairs>
    <vt:vector size="4" baseType="variant">
      <vt:variant>
        <vt:lpstr>Design Template</vt:lpstr>
      </vt:variant>
      <vt:variant>
        <vt:i4>1</vt:i4>
      </vt:variant>
      <vt:variant>
        <vt:lpstr>Slide Titles</vt:lpstr>
      </vt:variant>
      <vt:variant>
        <vt:i4>39</vt:i4>
      </vt:variant>
    </vt:vector>
  </HeadingPairs>
  <TitlesOfParts>
    <vt:vector size="40" baseType="lpstr">
      <vt:lpstr>Office Theme</vt:lpstr>
      <vt:lpstr>Pray for Pastor Gabe</vt:lpstr>
      <vt:lpstr>Biblical (Classical Christian) View  of Progressive Christianity</vt:lpstr>
      <vt:lpstr>Slide 3</vt:lpstr>
      <vt:lpstr>Slide 4</vt:lpstr>
      <vt:lpstr>Social Influencers Walking Away</vt:lpstr>
      <vt:lpstr>Emmanuel Cleaver</vt:lpstr>
      <vt:lpstr>3 Key Aspects of Metaphysics</vt:lpstr>
      <vt:lpstr>Pre-Enlightenment</vt:lpstr>
      <vt:lpstr>Enlightenment -&gt; Modernism</vt:lpstr>
      <vt:lpstr>Epistemological Crisis</vt:lpstr>
      <vt:lpstr>Post Modernism</vt:lpstr>
      <vt:lpstr>Recap</vt:lpstr>
      <vt:lpstr>Post Modernism</vt:lpstr>
      <vt:lpstr>Post Modern Metaphysics</vt:lpstr>
      <vt:lpstr>Why we should reject Postmodernism:</vt:lpstr>
      <vt:lpstr>Progressive/ Postmodern  View of Scripture</vt:lpstr>
      <vt:lpstr>Classical vs Progressive</vt:lpstr>
      <vt:lpstr>Romans 1</vt:lpstr>
      <vt:lpstr>Classical Christian Metaphysics</vt:lpstr>
      <vt:lpstr>1 Corinthians 15:3-19</vt:lpstr>
      <vt:lpstr>Slide 21</vt:lpstr>
      <vt:lpstr>New Testament and Early Church</vt:lpstr>
      <vt:lpstr>Classical Christian vs Progressive Christian View of Christian History</vt:lpstr>
      <vt:lpstr>Origins/Age of Earth/ Science</vt:lpstr>
      <vt:lpstr>Marriage and Gender</vt:lpstr>
      <vt:lpstr>Gender and Marriage</vt:lpstr>
      <vt:lpstr>Human Sexuality</vt:lpstr>
      <vt:lpstr>Slide 28</vt:lpstr>
      <vt:lpstr>Slide 29</vt:lpstr>
      <vt:lpstr>Racial Divide</vt:lpstr>
      <vt:lpstr>Horizontal Vs Vertical Christianity</vt:lpstr>
      <vt:lpstr>Sin</vt:lpstr>
      <vt:lpstr>Christianity: Classical vs. Progressive </vt:lpstr>
      <vt:lpstr>Slide 34</vt:lpstr>
      <vt:lpstr>Slide 35</vt:lpstr>
      <vt:lpstr>Who You Are</vt:lpstr>
      <vt:lpstr>Slide 37</vt:lpstr>
      <vt:lpstr>Slide 38</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dc:creator>
  <cp:lastModifiedBy>Rob</cp:lastModifiedBy>
  <cp:revision>150</cp:revision>
  <dcterms:created xsi:type="dcterms:W3CDTF">2021-03-07T00:53:33Z</dcterms:created>
  <dcterms:modified xsi:type="dcterms:W3CDTF">2021-03-07T04:36:01Z</dcterms:modified>
</cp:coreProperties>
</file>