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79" r:id="rId1"/>
  </p:sldMasterIdLst>
  <p:sldIdLst>
    <p:sldId id="256" r:id="rId2"/>
    <p:sldId id="274" r:id="rId3"/>
    <p:sldId id="275" r:id="rId4"/>
    <p:sldId id="257" r:id="rId5"/>
    <p:sldId id="276" r:id="rId6"/>
    <p:sldId id="261" r:id="rId7"/>
    <p:sldId id="260" r:id="rId8"/>
    <p:sldId id="259" r:id="rId9"/>
    <p:sldId id="262" r:id="rId10"/>
    <p:sldId id="264" r:id="rId11"/>
    <p:sldId id="265" r:id="rId12"/>
    <p:sldId id="266" r:id="rId13"/>
    <p:sldId id="267" r:id="rId14"/>
    <p:sldId id="268" r:id="rId15"/>
    <p:sldId id="269" r:id="rId16"/>
    <p:sldId id="258" r:id="rId17"/>
    <p:sldId id="271" r:id="rId18"/>
    <p:sldId id="270" r:id="rId19"/>
    <p:sldId id="272"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5" d="100"/>
          <a:sy n="85" d="100"/>
        </p:scale>
        <p:origin x="-10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BB8D634-E42C-6043-AF33-754C1B9843E6}" type="datetimeFigureOut">
              <a:rPr lang="en-US" smtClean="0"/>
              <a:pPr/>
              <a:t>5/9/21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B7CC652-A623-41D2-B0ED-8F1D217186B4}"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8D634-E42C-6043-AF33-754C1B9843E6}" type="datetimeFigureOut">
              <a:rPr lang="en-US" smtClean="0"/>
              <a:pPr/>
              <a:t>5/9/21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9344E-EDA1-3B45-8031-66439A01DC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8D634-E42C-6043-AF33-754C1B9843E6}" type="datetimeFigureOut">
              <a:rPr lang="en-US" smtClean="0"/>
              <a:pPr/>
              <a:t>5/9/21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9344E-EDA1-3B45-8031-66439A01DC8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B8D634-E42C-6043-AF33-754C1B9843E6}" type="datetimeFigureOut">
              <a:rPr lang="en-US" smtClean="0"/>
              <a:pPr/>
              <a:t>5/9/21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9344E-EDA1-3B45-8031-66439A01DC8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BB8D634-E42C-6043-AF33-754C1B9843E6}" type="datetimeFigureOut">
              <a:rPr lang="en-US" smtClean="0"/>
              <a:pPr/>
              <a:t>5/9/21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F42FDE4-A7DD-41A7-A0A6-9B649FB43336}"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B8D634-E42C-6043-AF33-754C1B9843E6}" type="datetimeFigureOut">
              <a:rPr lang="en-US" smtClean="0"/>
              <a:pPr/>
              <a:t>5/9/21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9344E-EDA1-3B45-8031-66439A01DC8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B8D634-E42C-6043-AF33-754C1B9843E6}" type="datetimeFigureOut">
              <a:rPr lang="en-US" smtClean="0"/>
              <a:pPr/>
              <a:t>5/9/21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9344E-EDA1-3B45-8031-66439A01DC8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B8D634-E42C-6043-AF33-754C1B9843E6}" type="datetimeFigureOut">
              <a:rPr lang="en-US" smtClean="0"/>
              <a:pPr/>
              <a:t>5/9/21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9344E-EDA1-3B45-8031-66439A01DC8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D634-E42C-6043-AF33-754C1B9843E6}" type="datetimeFigureOut">
              <a:rPr lang="en-US" smtClean="0"/>
              <a:pPr/>
              <a:t>5/9/21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9344E-EDA1-3B45-8031-66439A01DC8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B8D634-E42C-6043-AF33-754C1B9843E6}" type="datetimeFigureOut">
              <a:rPr lang="en-US" smtClean="0"/>
              <a:pPr/>
              <a:t>5/9/21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9344E-EDA1-3B45-8031-66439A01DC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B8D634-E42C-6043-AF33-754C1B9843E6}" type="datetimeFigureOut">
              <a:rPr lang="en-US" smtClean="0"/>
              <a:pPr/>
              <a:t>5/9/21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9344E-EDA1-3B45-8031-66439A01DC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B8D634-E42C-6043-AF33-754C1B9843E6}" type="datetimeFigureOut">
              <a:rPr lang="en-US" smtClean="0"/>
              <a:pPr/>
              <a:t>5/9/21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B39344E-EDA1-3B45-8031-66439A01DC8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Victory In Christ</a:t>
            </a:r>
            <a:endParaRPr lang="en-US" dirty="0"/>
          </a:p>
        </p:txBody>
      </p:sp>
      <p:sp>
        <p:nvSpPr>
          <p:cNvPr id="3" name="Subtitle 2"/>
          <p:cNvSpPr>
            <a:spLocks noGrp="1"/>
          </p:cNvSpPr>
          <p:nvPr>
            <p:ph type="subTitle" idx="1"/>
          </p:nvPr>
        </p:nvSpPr>
        <p:spPr/>
        <p:txBody>
          <a:bodyPr/>
          <a:lstStyle/>
          <a:p>
            <a:r>
              <a:rPr lang="en-US" dirty="0" smtClean="0"/>
              <a:t>James 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4</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1 What causes quarrels and what causes fights among you? Is it not this, that </a:t>
            </a:r>
            <a:r>
              <a:rPr lang="en-US" b="1" u="sng" dirty="0" smtClean="0"/>
              <a:t>your passions are at war within you</a:t>
            </a:r>
            <a:r>
              <a:rPr lang="en-US" dirty="0" smtClean="0"/>
              <a:t>? 2 You desire and do not have, so you murder. You covet and cannot obtain, so you fight and quarrel. You do not have, because you do not ask. 3 You ask and do not receive, because you ask wrongly, </a:t>
            </a:r>
            <a:r>
              <a:rPr lang="en-US" b="1" u="sng" dirty="0" smtClean="0"/>
              <a:t>to spend it on your passions</a:t>
            </a:r>
            <a:r>
              <a:rPr lang="en-US" dirty="0" smtClean="0"/>
              <a:t>. 4 You adulterous people! Do you not know that friendship with </a:t>
            </a:r>
            <a:r>
              <a:rPr lang="en-US" b="1" u="sng" dirty="0" smtClean="0"/>
              <a:t>the world </a:t>
            </a:r>
            <a:r>
              <a:rPr lang="en-US" dirty="0" smtClean="0"/>
              <a:t>is enmity with God? Therefore whoever wishes to be a friend of </a:t>
            </a:r>
            <a:r>
              <a:rPr lang="en-US" b="1" u="sng" dirty="0" smtClean="0"/>
              <a:t>the world </a:t>
            </a:r>
            <a:r>
              <a:rPr lang="en-US" dirty="0" smtClean="0"/>
              <a:t>makes himself an enemy of God.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4</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5 Or do you suppose it is to no purpose that the Scripture says, “He yearns jealously over the spirit that he has made to dwell in us”?</a:t>
            </a:r>
          </a:p>
          <a:p>
            <a:r>
              <a:rPr lang="en-US" dirty="0" smtClean="0"/>
              <a:t>Interpretation: God is Jealous like a husband would be if he saw his wife pursuing another man, i.e. God’s wife is being an “adulteress” with the world (James 4:4) (see Jealous and the marriage/adultery metaphor in Exodus 34:12-16)</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4</a:t>
            </a:r>
            <a:endParaRPr lang="en-US" dirty="0"/>
          </a:p>
        </p:txBody>
      </p:sp>
      <p:sp>
        <p:nvSpPr>
          <p:cNvPr id="3" name="Content Placeholder 2"/>
          <p:cNvSpPr>
            <a:spLocks noGrp="1"/>
          </p:cNvSpPr>
          <p:nvPr>
            <p:ph sz="quarter" idx="1"/>
          </p:nvPr>
        </p:nvSpPr>
        <p:spPr/>
        <p:txBody>
          <a:bodyPr/>
          <a:lstStyle/>
          <a:p>
            <a:pPr>
              <a:buNone/>
            </a:pPr>
            <a:r>
              <a:rPr lang="en-US" dirty="0" smtClean="0"/>
              <a:t>6 But he gives more grace. Therefore it says, “God opposes </a:t>
            </a:r>
            <a:r>
              <a:rPr lang="en-US" b="1" u="sng" dirty="0" smtClean="0"/>
              <a:t>the proud </a:t>
            </a:r>
            <a:r>
              <a:rPr lang="en-US" dirty="0" smtClean="0"/>
              <a:t>but gives grace to the humble.”</a:t>
            </a:r>
          </a:p>
          <a:p>
            <a:r>
              <a:rPr lang="en-US" dirty="0" smtClean="0"/>
              <a:t>Quotation of Proverbs 3:34 from the Greek Old Testament (the Septuagint)</a:t>
            </a:r>
          </a:p>
          <a:p>
            <a:r>
              <a:rPr lang="en-US" dirty="0" smtClean="0"/>
              <a:t>Peter does the same quotation: “God opposes the proud but gives grace to the humble” in 1 Peter 5:5</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4</a:t>
            </a:r>
            <a:endParaRPr lang="en-US" dirty="0"/>
          </a:p>
        </p:txBody>
      </p:sp>
      <p:sp>
        <p:nvSpPr>
          <p:cNvPr id="3" name="Content Placeholder 2"/>
          <p:cNvSpPr>
            <a:spLocks noGrp="1"/>
          </p:cNvSpPr>
          <p:nvPr>
            <p:ph sz="quarter" idx="1"/>
          </p:nvPr>
        </p:nvSpPr>
        <p:spPr/>
        <p:txBody>
          <a:bodyPr/>
          <a:lstStyle/>
          <a:p>
            <a:pPr>
              <a:buNone/>
            </a:pPr>
            <a:r>
              <a:rPr lang="en-US" dirty="0" smtClean="0"/>
              <a:t>7 Submit yourselves therefore to God. Resist </a:t>
            </a:r>
            <a:r>
              <a:rPr lang="en-US" b="1" u="sng" dirty="0" smtClean="0"/>
              <a:t>the devil</a:t>
            </a:r>
            <a:r>
              <a:rPr lang="en-US" dirty="0" smtClean="0"/>
              <a:t>, and he will flee from you. 8 Draw near to God, and he will draw near to you. Cleanse your hands, you sinners, and purify your hearts, you double-minded. 9 Be wretched and mourn and weep. Let your laughter be turned to mourning and your joy to gloom. 10 Humble yourselves before the Lord, and he will exalt you.</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4</a:t>
            </a:r>
            <a:endParaRPr lang="en-US" dirty="0"/>
          </a:p>
        </p:txBody>
      </p:sp>
      <p:sp>
        <p:nvSpPr>
          <p:cNvPr id="3" name="Content Placeholder 2"/>
          <p:cNvSpPr>
            <a:spLocks noGrp="1"/>
          </p:cNvSpPr>
          <p:nvPr>
            <p:ph sz="quarter" idx="1"/>
          </p:nvPr>
        </p:nvSpPr>
        <p:spPr/>
        <p:txBody>
          <a:bodyPr/>
          <a:lstStyle/>
          <a:p>
            <a:pPr>
              <a:buNone/>
            </a:pPr>
            <a:r>
              <a:rPr lang="en-US" dirty="0" smtClean="0"/>
              <a:t>11 Do not </a:t>
            </a:r>
            <a:r>
              <a:rPr lang="en-US" b="1" u="sng" dirty="0" smtClean="0"/>
              <a:t>speak evil </a:t>
            </a:r>
            <a:r>
              <a:rPr lang="en-US" dirty="0" smtClean="0"/>
              <a:t>against one another, brothers. The one who speaks against a brother or </a:t>
            </a:r>
            <a:r>
              <a:rPr lang="en-US" b="1" u="sng" dirty="0" smtClean="0"/>
              <a:t>judges </a:t>
            </a:r>
            <a:r>
              <a:rPr lang="en-US" dirty="0" smtClean="0"/>
              <a:t>his brother, speaks evil against the law and judges the law. But if you judge the law, you are not a doer of the law but a judge. 12 There is only one lawgiver and judge, he who is able to save and to destroy. But who are you to judge your neighbor?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4</a:t>
            </a:r>
            <a:endParaRPr lang="en-US" dirty="0"/>
          </a:p>
        </p:txBody>
      </p:sp>
      <p:sp>
        <p:nvSpPr>
          <p:cNvPr id="3" name="Content Placeholder 2"/>
          <p:cNvSpPr>
            <a:spLocks noGrp="1"/>
          </p:cNvSpPr>
          <p:nvPr>
            <p:ph sz="quarter" idx="1"/>
          </p:nvPr>
        </p:nvSpPr>
        <p:spPr/>
        <p:txBody>
          <a:bodyPr/>
          <a:lstStyle/>
          <a:p>
            <a:pPr>
              <a:buNone/>
            </a:pPr>
            <a:r>
              <a:rPr lang="en-US" dirty="0" smtClean="0"/>
              <a:t>13 Come now, you who say, “Today or tomorrow we will go into such and such a town and spend a year there and trade and make a profit”— 14 yet you do not know what tomorrow will bring. What is your life? For you are a mist that appears for a little time and then vanishes. 15 Instead you ought to say, “If the Lord wills, we will live and do this or that.” 16 As it is, </a:t>
            </a:r>
            <a:r>
              <a:rPr lang="en-US" b="1" u="sng" dirty="0" smtClean="0"/>
              <a:t>you boast in your arrogance</a:t>
            </a:r>
            <a:r>
              <a:rPr lang="en-US" dirty="0" smtClean="0"/>
              <a:t>. All such </a:t>
            </a:r>
            <a:r>
              <a:rPr lang="en-US" b="1" u="sng" dirty="0" smtClean="0"/>
              <a:t>boasting </a:t>
            </a:r>
            <a:r>
              <a:rPr lang="en-US" dirty="0" smtClean="0"/>
              <a:t>is evil. 17 So whoever knows the right thing to do and fails to do it, for him it is sin.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Though we are often unaware of it, a spiritual battle is constantly raging around us, but we can endure the battle and emerge victorious by trusting and obeying God in repentance</a:t>
            </a:r>
            <a:r>
              <a:rPr lang="en-US" dirty="0" smtClean="0"/>
              <a:t>.</a:t>
            </a:r>
          </a:p>
          <a:p>
            <a:pPr>
              <a:buNone/>
            </a:pPr>
            <a:r>
              <a:rPr lang="en-US" dirty="0" smtClean="0"/>
              <a:t>The Enemy</a:t>
            </a:r>
            <a:endParaRPr lang="en-US" dirty="0" smtClean="0"/>
          </a:p>
          <a:p>
            <a:pPr>
              <a:buNone/>
            </a:pPr>
            <a:r>
              <a:rPr lang="en-US" dirty="0" smtClean="0"/>
              <a:t>	The </a:t>
            </a:r>
            <a:r>
              <a:rPr lang="en-US" dirty="0" smtClean="0"/>
              <a:t>flesh – say no to yourself, say yes to Jesus.</a:t>
            </a:r>
            <a:endParaRPr lang="en-US" dirty="0" smtClean="0"/>
          </a:p>
          <a:p>
            <a:pPr>
              <a:buNone/>
            </a:pPr>
            <a:r>
              <a:rPr lang="en-US" dirty="0" smtClean="0"/>
              <a:t>	The </a:t>
            </a:r>
            <a:r>
              <a:rPr lang="en-US" dirty="0" smtClean="0"/>
              <a:t>world – get over it</a:t>
            </a:r>
            <a:r>
              <a:rPr lang="en-US" dirty="0" smtClean="0"/>
              <a:t>. Dare to be different.</a:t>
            </a:r>
          </a:p>
          <a:p>
            <a:pPr>
              <a:buNone/>
            </a:pPr>
            <a:r>
              <a:rPr lang="en-US" dirty="0" smtClean="0"/>
              <a:t>	The </a:t>
            </a:r>
            <a:r>
              <a:rPr lang="en-US" dirty="0" smtClean="0"/>
              <a:t>devil (liar) –</a:t>
            </a:r>
            <a:r>
              <a:rPr lang="en-US" dirty="0" smtClean="0"/>
              <a:t> God’s truth </a:t>
            </a:r>
            <a:r>
              <a:rPr lang="en-US" dirty="0" smtClean="0"/>
              <a:t>will triumph.</a:t>
            </a:r>
          </a:p>
          <a:p>
            <a:pPr>
              <a:buNone/>
            </a:pPr>
            <a:r>
              <a:rPr lang="en-US" dirty="0" smtClean="0"/>
              <a:t>Specific warning</a:t>
            </a:r>
            <a:r>
              <a:rPr lang="en-US" dirty="0" smtClean="0"/>
              <a:t> to use godly humility fight </a:t>
            </a:r>
            <a:r>
              <a:rPr lang="en-US" dirty="0" smtClean="0"/>
              <a:t>the sin of </a:t>
            </a:r>
            <a:r>
              <a:rPr lang="en-US" dirty="0" smtClean="0"/>
              <a:t>pride.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Decided</a:t>
            </a:r>
            <a:endParaRPr lang="en-US" dirty="0"/>
          </a:p>
        </p:txBody>
      </p:sp>
      <p:sp>
        <p:nvSpPr>
          <p:cNvPr id="3" name="Content Placeholder 2"/>
          <p:cNvSpPr>
            <a:spLocks noGrp="1"/>
          </p:cNvSpPr>
          <p:nvPr>
            <p:ph sz="quarter" idx="1"/>
          </p:nvPr>
        </p:nvSpPr>
        <p:spPr/>
        <p:txBody>
          <a:bodyPr>
            <a:normAutofit/>
          </a:bodyPr>
          <a:lstStyle/>
          <a:p>
            <a:pPr>
              <a:buNone/>
            </a:pPr>
            <a:r>
              <a:rPr lang="en-US" sz="4400" dirty="0" smtClean="0"/>
              <a:t>I have decided to follow Jesus;</a:t>
            </a:r>
          </a:p>
          <a:p>
            <a:pPr>
              <a:buNone/>
            </a:pPr>
            <a:r>
              <a:rPr lang="en-US" sz="4400" dirty="0" smtClean="0"/>
              <a:t>I have decided to follow Jesus;</a:t>
            </a:r>
          </a:p>
          <a:p>
            <a:pPr>
              <a:buNone/>
            </a:pPr>
            <a:r>
              <a:rPr lang="en-US" sz="4400" dirty="0" smtClean="0"/>
              <a:t>I have decided to follow Jesus;</a:t>
            </a:r>
          </a:p>
          <a:p>
            <a:pPr>
              <a:buNone/>
            </a:pPr>
            <a:r>
              <a:rPr lang="en-US" sz="4400" dirty="0" smtClean="0"/>
              <a:t>no turning back, no turning back.</a:t>
            </a:r>
            <a:endParaRPr 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Decided</a:t>
            </a:r>
            <a:endParaRPr lang="en-US" dirty="0"/>
          </a:p>
        </p:txBody>
      </p:sp>
      <p:sp>
        <p:nvSpPr>
          <p:cNvPr id="3" name="Content Placeholder 2"/>
          <p:cNvSpPr>
            <a:spLocks noGrp="1"/>
          </p:cNvSpPr>
          <p:nvPr>
            <p:ph sz="quarter" idx="1"/>
          </p:nvPr>
        </p:nvSpPr>
        <p:spPr/>
        <p:txBody>
          <a:bodyPr>
            <a:noAutofit/>
          </a:bodyPr>
          <a:lstStyle/>
          <a:p>
            <a:pPr>
              <a:buNone/>
            </a:pPr>
            <a:r>
              <a:rPr lang="en-US" sz="3600" dirty="0" smtClean="0"/>
              <a:t>Though none go with me, I still will follow;</a:t>
            </a:r>
          </a:p>
          <a:p>
            <a:pPr>
              <a:buNone/>
            </a:pPr>
            <a:r>
              <a:rPr lang="en-US" sz="3600" dirty="0" smtClean="0"/>
              <a:t>though none go with me, I still will follow;</a:t>
            </a:r>
          </a:p>
          <a:p>
            <a:pPr>
              <a:buNone/>
            </a:pPr>
            <a:r>
              <a:rPr lang="en-US" sz="3600" dirty="0" smtClean="0"/>
              <a:t>though none go with me, I still will follow;</a:t>
            </a:r>
          </a:p>
          <a:p>
            <a:pPr>
              <a:buNone/>
            </a:pPr>
            <a:r>
              <a:rPr lang="en-US" sz="3600" dirty="0" smtClean="0"/>
              <a:t>no turning back, no turning back.</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a:t>
            </a:r>
            <a:endParaRPr lang="en-US" dirty="0"/>
          </a:p>
        </p:txBody>
      </p:sp>
      <p:pic>
        <p:nvPicPr>
          <p:cNvPr id="7" name="Picture 6"/>
          <p:cNvPicPr>
            <a:picLocks noChangeAspect="1"/>
          </p:cNvPicPr>
          <p:nvPr/>
        </p:nvPicPr>
        <p:blipFill>
          <a:blip r:embed="rId2"/>
          <a:stretch>
            <a:fillRect/>
          </a:stretch>
        </p:blipFill>
        <p:spPr>
          <a:xfrm>
            <a:off x="232327" y="1143000"/>
            <a:ext cx="8572500" cy="5715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Decided</a:t>
            </a:r>
            <a:endParaRPr lang="en-US" dirty="0"/>
          </a:p>
        </p:txBody>
      </p:sp>
      <p:sp>
        <p:nvSpPr>
          <p:cNvPr id="3" name="Content Placeholder 2"/>
          <p:cNvSpPr>
            <a:spLocks noGrp="1"/>
          </p:cNvSpPr>
          <p:nvPr>
            <p:ph sz="quarter" idx="1"/>
          </p:nvPr>
        </p:nvSpPr>
        <p:spPr/>
        <p:txBody>
          <a:bodyPr>
            <a:noAutofit/>
          </a:bodyPr>
          <a:lstStyle/>
          <a:p>
            <a:pPr>
              <a:buNone/>
            </a:pPr>
            <a:r>
              <a:rPr lang="en-US" sz="3600" dirty="0" smtClean="0"/>
              <a:t>The world behind me, the cross before me;</a:t>
            </a:r>
          </a:p>
          <a:p>
            <a:pPr>
              <a:buNone/>
            </a:pPr>
            <a:r>
              <a:rPr lang="en-US" sz="3600" dirty="0" smtClean="0"/>
              <a:t>the world behind me, the cross before me,</a:t>
            </a:r>
          </a:p>
          <a:p>
            <a:pPr>
              <a:buNone/>
            </a:pPr>
            <a:r>
              <a:rPr lang="en-US" sz="3600" dirty="0" smtClean="0"/>
              <a:t>the world behind me, the cross before me;</a:t>
            </a:r>
          </a:p>
          <a:p>
            <a:pPr>
              <a:buNone/>
            </a:pPr>
            <a:r>
              <a:rPr lang="en-US" sz="3600" dirty="0" smtClean="0"/>
              <a:t>no turning back, no turning back.</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a:t>
            </a:r>
            <a:endParaRPr lang="en-US" dirty="0"/>
          </a:p>
        </p:txBody>
      </p:sp>
      <p:pic>
        <p:nvPicPr>
          <p:cNvPr id="5" name="Content Placeholder 4" descr="20180513_111105_mh1526264722327.jpg"/>
          <p:cNvPicPr>
            <a:picLocks noGrp="1" noChangeAspect="1"/>
          </p:cNvPicPr>
          <p:nvPr>
            <p:ph sz="quarter" idx="1"/>
          </p:nvPr>
        </p:nvPicPr>
        <p:blipFill>
          <a:blip r:embed="rId2"/>
          <a:srcRect l="-33344" r="-33344"/>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Promise</a:t>
            </a:r>
            <a:r>
              <a:rPr lang="en-US" dirty="0" smtClean="0"/>
              <a:t> Of </a:t>
            </a:r>
            <a:r>
              <a:rPr lang="en-US" dirty="0" smtClean="0"/>
              <a:t>Victory</a:t>
            </a:r>
            <a:endParaRPr lang="en-US" dirty="0"/>
          </a:p>
        </p:txBody>
      </p:sp>
      <p:sp>
        <p:nvSpPr>
          <p:cNvPr id="3" name="Content Placeholder 2"/>
          <p:cNvSpPr>
            <a:spLocks noGrp="1"/>
          </p:cNvSpPr>
          <p:nvPr>
            <p:ph sz="quarter" idx="1"/>
          </p:nvPr>
        </p:nvSpPr>
        <p:spPr/>
        <p:txBody>
          <a:bodyPr>
            <a:normAutofit/>
          </a:bodyPr>
          <a:lstStyle/>
          <a:p>
            <a:pPr>
              <a:buNone/>
            </a:pPr>
            <a:endParaRPr lang="en-US" sz="3600" dirty="0" smtClean="0"/>
          </a:p>
          <a:p>
            <a:pPr>
              <a:buNone/>
            </a:pPr>
            <a:endParaRPr lang="en-US" sz="3600" dirty="0" smtClean="0"/>
          </a:p>
          <a:p>
            <a:pPr>
              <a:buNone/>
            </a:pPr>
            <a:r>
              <a:rPr lang="en-US" sz="3600" dirty="0" smtClean="0"/>
              <a:t>“Submit yourselves therefore to God. Resist the devil, and he will flee from you.” (James 4:7)</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Though we are often unaware of it, a spiritual battle is constantly raging around us, but we can endure the battle and emerge victorious by trusting and obeying God in repentance</a:t>
            </a:r>
            <a:r>
              <a:rPr lang="en-US" dirty="0" smtClean="0"/>
              <a:t>.</a:t>
            </a:r>
          </a:p>
          <a:p>
            <a:pPr>
              <a:buNone/>
            </a:pPr>
            <a:r>
              <a:rPr lang="en-US" dirty="0" smtClean="0"/>
              <a:t>The Enemy</a:t>
            </a:r>
            <a:endParaRPr lang="en-US" dirty="0" smtClean="0"/>
          </a:p>
          <a:p>
            <a:pPr>
              <a:buNone/>
            </a:pPr>
            <a:r>
              <a:rPr lang="en-US" dirty="0" smtClean="0"/>
              <a:t>	The </a:t>
            </a:r>
            <a:r>
              <a:rPr lang="en-US" dirty="0" smtClean="0"/>
              <a:t>flesh – say no to yourself, say yes to Jesus.</a:t>
            </a:r>
            <a:endParaRPr lang="en-US" dirty="0" smtClean="0"/>
          </a:p>
          <a:p>
            <a:pPr>
              <a:buNone/>
            </a:pPr>
            <a:r>
              <a:rPr lang="en-US" dirty="0" smtClean="0"/>
              <a:t>	The </a:t>
            </a:r>
            <a:r>
              <a:rPr lang="en-US" dirty="0" smtClean="0"/>
              <a:t>world – get over it</a:t>
            </a:r>
            <a:r>
              <a:rPr lang="en-US" dirty="0" smtClean="0"/>
              <a:t>. Dare to be different.</a:t>
            </a:r>
          </a:p>
          <a:p>
            <a:pPr>
              <a:buNone/>
            </a:pPr>
            <a:r>
              <a:rPr lang="en-US" dirty="0" smtClean="0"/>
              <a:t>	The </a:t>
            </a:r>
            <a:r>
              <a:rPr lang="en-US" dirty="0" smtClean="0"/>
              <a:t>devil (liar) –</a:t>
            </a:r>
            <a:r>
              <a:rPr lang="en-US" dirty="0" smtClean="0"/>
              <a:t> God’s truth </a:t>
            </a:r>
            <a:r>
              <a:rPr lang="en-US" dirty="0" smtClean="0"/>
              <a:t>will triumph.</a:t>
            </a:r>
          </a:p>
          <a:p>
            <a:pPr>
              <a:buNone/>
            </a:pPr>
            <a:r>
              <a:rPr lang="en-US" dirty="0" smtClean="0"/>
              <a:t>Specific warning</a:t>
            </a:r>
            <a:r>
              <a:rPr lang="en-US" dirty="0" smtClean="0"/>
              <a:t> to use godly humility fight </a:t>
            </a:r>
            <a:r>
              <a:rPr lang="en-US" dirty="0" smtClean="0"/>
              <a:t>the sin of </a:t>
            </a:r>
            <a:r>
              <a:rPr lang="en-US" dirty="0" smtClean="0"/>
              <a:t>pride.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Flesh</a:t>
            </a:r>
            <a:endParaRPr lang="en-US" dirty="0"/>
          </a:p>
        </p:txBody>
      </p:sp>
      <p:sp>
        <p:nvSpPr>
          <p:cNvPr id="3" name="Content Placeholder 2"/>
          <p:cNvSpPr>
            <a:spLocks noGrp="1"/>
          </p:cNvSpPr>
          <p:nvPr>
            <p:ph sz="quarter" idx="1"/>
          </p:nvPr>
        </p:nvSpPr>
        <p:spPr/>
        <p:txBody>
          <a:bodyPr>
            <a:normAutofit/>
          </a:bodyPr>
          <a:lstStyle/>
          <a:p>
            <a:r>
              <a:rPr lang="en-US" dirty="0" smtClean="0"/>
              <a:t>Good desires </a:t>
            </a:r>
            <a:r>
              <a:rPr lang="en-US" dirty="0" smtClean="0"/>
              <a:t>in our </a:t>
            </a:r>
            <a:r>
              <a:rPr lang="en-US" dirty="0" smtClean="0"/>
              <a:t>bodies corrupted </a:t>
            </a:r>
            <a:r>
              <a:rPr lang="en-US" dirty="0" smtClean="0"/>
              <a:t>(Ephesians 2:3)</a:t>
            </a:r>
          </a:p>
          <a:p>
            <a:r>
              <a:rPr lang="en-US" dirty="0"/>
              <a:t>I</a:t>
            </a:r>
            <a:r>
              <a:rPr lang="en-US" dirty="0" smtClean="0"/>
              <a:t>nherited from Adam and Eve (Romans 5:19)</a:t>
            </a:r>
          </a:p>
          <a:p>
            <a:r>
              <a:rPr lang="en-US" dirty="0" smtClean="0"/>
              <a:t>Rebellious (Romans 8:7)</a:t>
            </a:r>
          </a:p>
          <a:p>
            <a:r>
              <a:rPr lang="en-US" dirty="0" smtClean="0"/>
              <a:t>Hedonistic – “If it feels good, do it” (Galatians 5:19-21)</a:t>
            </a:r>
          </a:p>
          <a:p>
            <a:r>
              <a:rPr lang="en-US" dirty="0" smtClean="0"/>
              <a:t>Not </a:t>
            </a:r>
            <a:r>
              <a:rPr lang="en-US" dirty="0" smtClean="0"/>
              <a:t>only</a:t>
            </a:r>
            <a:r>
              <a:rPr lang="en-US" dirty="0" smtClean="0"/>
              <a:t> physical</a:t>
            </a:r>
            <a:r>
              <a:rPr lang="en-US" dirty="0" smtClean="0"/>
              <a:t> </a:t>
            </a:r>
            <a:r>
              <a:rPr lang="en-US" dirty="0" smtClean="0"/>
              <a:t>desires, </a:t>
            </a:r>
            <a:r>
              <a:rPr lang="en-US" dirty="0" smtClean="0"/>
              <a:t>but also mental, e.g. </a:t>
            </a:r>
            <a:r>
              <a:rPr lang="en-US" dirty="0" smtClean="0"/>
              <a:t>jealousy, lust for power (1 Corinthians 3:3)</a:t>
            </a:r>
          </a:p>
          <a:p>
            <a:r>
              <a:rPr lang="en-US" dirty="0" smtClean="0"/>
              <a:t>Selfish (James 3:14, 3:16)</a:t>
            </a:r>
          </a:p>
          <a:p>
            <a:r>
              <a:rPr lang="en-US" dirty="0" smtClean="0"/>
              <a:t>Pride (Mark 7:22)</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a:t>
            </a:r>
            <a:endParaRPr lang="en-US" dirty="0"/>
          </a:p>
        </p:txBody>
      </p:sp>
      <p:sp>
        <p:nvSpPr>
          <p:cNvPr id="3" name="Content Placeholder 2"/>
          <p:cNvSpPr>
            <a:spLocks noGrp="1"/>
          </p:cNvSpPr>
          <p:nvPr>
            <p:ph sz="quarter" idx="1"/>
          </p:nvPr>
        </p:nvSpPr>
        <p:spPr/>
        <p:txBody>
          <a:bodyPr>
            <a:normAutofit/>
          </a:bodyPr>
          <a:lstStyle/>
          <a:p>
            <a:r>
              <a:rPr lang="en-US" dirty="0" smtClean="0"/>
              <a:t>Corporate sin – many people together wandering from God (Psalm 14, cf. Romans 3)</a:t>
            </a:r>
          </a:p>
          <a:p>
            <a:r>
              <a:rPr lang="en-US" dirty="0" smtClean="0"/>
              <a:t>Pursues temporary happiness (1 Corinthians 15:32)</a:t>
            </a:r>
          </a:p>
          <a:p>
            <a:r>
              <a:rPr lang="en-US" dirty="0" smtClean="0"/>
              <a:t>“Popular” (Matthew 7:13-14)</a:t>
            </a:r>
          </a:p>
          <a:p>
            <a:r>
              <a:rPr lang="en-US" dirty="0" smtClean="0"/>
              <a:t>“Famous” (Genesis 11:4)</a:t>
            </a:r>
          </a:p>
          <a:p>
            <a:r>
              <a:rPr lang="en-US" dirty="0" smtClean="0"/>
              <a:t>Status quo (John 12:43)</a:t>
            </a:r>
          </a:p>
          <a:p>
            <a:r>
              <a:rPr lang="en-US" dirty="0" smtClean="0"/>
              <a:t>Peer pressure – “Everybody does it this way” (1 Peter 4:4)</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Devil (Satan and his Demons)</a:t>
            </a:r>
            <a:endParaRPr lang="en-US" dirty="0"/>
          </a:p>
        </p:txBody>
      </p:sp>
      <p:sp>
        <p:nvSpPr>
          <p:cNvPr id="3" name="Content Placeholder 2"/>
          <p:cNvSpPr>
            <a:spLocks noGrp="1"/>
          </p:cNvSpPr>
          <p:nvPr>
            <p:ph sz="quarter" idx="1"/>
          </p:nvPr>
        </p:nvSpPr>
        <p:spPr>
          <a:xfrm>
            <a:off x="457200" y="1600200"/>
            <a:ext cx="8229600" cy="4804957"/>
          </a:xfrm>
        </p:spPr>
        <p:txBody>
          <a:bodyPr>
            <a:normAutofit fontScale="92500"/>
          </a:bodyPr>
          <a:lstStyle/>
          <a:p>
            <a:r>
              <a:rPr lang="en-US" dirty="0" smtClean="0"/>
              <a:t>“Then [the Son of Man] will say to those on his left, Depart from me, you cursed, into the eternal fire prepared for the devil and his angels.” (Matthew 25:41)</a:t>
            </a:r>
          </a:p>
          <a:p>
            <a:r>
              <a:rPr lang="en-US" dirty="0" smtClean="0"/>
              <a:t>Jesus conversed with demons as he cast them out. (Mark 5:7-13)</a:t>
            </a:r>
          </a:p>
          <a:p>
            <a:r>
              <a:rPr lang="en-US" dirty="0" smtClean="0"/>
              <a:t>Jesus conversed with Satan during his temptation in the wilderness.  (Luke 4:1-13)</a:t>
            </a:r>
          </a:p>
          <a:p>
            <a:r>
              <a:rPr lang="en-US" dirty="0" smtClean="0"/>
              <a:t>“You are of your father the devil, and your will is to do your father's desires. He was a murderer from the beginning, and does not stand in the truth, because there is no truth in him. When he lies, he speaks out of his own character, for he is a liar and the father of lies.” (John 8:44)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3:13-18 Review</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13 Who is wise and understanding among you? By his good conduct let him show his works in the </a:t>
            </a:r>
            <a:r>
              <a:rPr lang="en-US" b="1" u="sng" dirty="0" smtClean="0"/>
              <a:t>meekness </a:t>
            </a:r>
            <a:r>
              <a:rPr lang="en-US" dirty="0" smtClean="0"/>
              <a:t>of wisdom. 14 But if you have bitter jealousy and selfish ambition in your hearts, </a:t>
            </a:r>
            <a:r>
              <a:rPr lang="en-US" b="1" u="sng" dirty="0" smtClean="0"/>
              <a:t>do not boast </a:t>
            </a:r>
            <a:r>
              <a:rPr lang="en-US" dirty="0" smtClean="0"/>
              <a:t>and be false to the truth. 15 This is not the wisdom that comes down from above, but is </a:t>
            </a:r>
            <a:r>
              <a:rPr lang="en-US" b="1" u="sng" dirty="0" smtClean="0"/>
              <a:t>earthly, unspiritual, demonic</a:t>
            </a:r>
            <a:r>
              <a:rPr lang="en-US" dirty="0" smtClean="0"/>
              <a:t>. 16 For where jealousy and selfish ambition exist, there will be disorder and every vile practice. 17 But the wisdom from above is first </a:t>
            </a:r>
            <a:r>
              <a:rPr lang="en-US" b="1" u="sng" dirty="0" smtClean="0"/>
              <a:t>pure</a:t>
            </a:r>
            <a:r>
              <a:rPr lang="en-US" dirty="0" smtClean="0"/>
              <a:t>, then </a:t>
            </a:r>
            <a:r>
              <a:rPr lang="en-US" b="1" u="sng" dirty="0" smtClean="0"/>
              <a:t>peaceable</a:t>
            </a:r>
            <a:r>
              <a:rPr lang="en-US" dirty="0" smtClean="0"/>
              <a:t>, </a:t>
            </a:r>
            <a:r>
              <a:rPr lang="en-US" b="1" u="sng" dirty="0" smtClean="0"/>
              <a:t>gentle</a:t>
            </a:r>
            <a:r>
              <a:rPr lang="en-US" dirty="0" smtClean="0"/>
              <a:t>, </a:t>
            </a:r>
            <a:r>
              <a:rPr lang="en-US" b="1" u="sng" dirty="0" smtClean="0"/>
              <a:t>open to reason</a:t>
            </a:r>
            <a:r>
              <a:rPr lang="en-US" dirty="0" smtClean="0"/>
              <a:t>, </a:t>
            </a:r>
            <a:r>
              <a:rPr lang="en-US" b="1" u="sng" dirty="0" smtClean="0"/>
              <a:t>full of mercy and good fruits</a:t>
            </a:r>
            <a:r>
              <a:rPr lang="en-US" dirty="0" smtClean="0"/>
              <a:t>, </a:t>
            </a:r>
            <a:r>
              <a:rPr lang="en-US" b="1" u="sng" dirty="0" smtClean="0"/>
              <a:t>impartial </a:t>
            </a:r>
            <a:r>
              <a:rPr lang="en-US" dirty="0" smtClean="0"/>
              <a:t>and </a:t>
            </a:r>
            <a:r>
              <a:rPr lang="en-US" b="1" u="sng" dirty="0" smtClean="0"/>
              <a:t>sincere</a:t>
            </a:r>
            <a:r>
              <a:rPr lang="en-US" dirty="0" smtClean="0"/>
              <a:t>. 18 And a harvest of righteousness is sown in </a:t>
            </a:r>
            <a:r>
              <a:rPr lang="en-US" b="1" u="sng" dirty="0" smtClean="0"/>
              <a:t>peace </a:t>
            </a:r>
            <a:r>
              <a:rPr lang="en-US" dirty="0" smtClean="0"/>
              <a:t>by those who make </a:t>
            </a:r>
            <a:r>
              <a:rPr lang="en-US" b="1" u="sng" dirty="0" smtClean="0"/>
              <a:t>peace</a:t>
            </a:r>
            <a:r>
              <a:rPr lang="en-US" dirty="0" smtClean="0"/>
              <a: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492</TotalTime>
  <Words>1362</Words>
  <Application>Microsoft Macintosh PowerPoint</Application>
  <PresentationFormat>On-screen Show (4:3)</PresentationFormat>
  <Paragraphs>74</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Origin</vt:lpstr>
      <vt:lpstr>Victory In Christ</vt:lpstr>
      <vt:lpstr>James</vt:lpstr>
      <vt:lpstr>James</vt:lpstr>
      <vt:lpstr>God’s Promise Of Victory</vt:lpstr>
      <vt:lpstr>Summary</vt:lpstr>
      <vt:lpstr>The Flesh</vt:lpstr>
      <vt:lpstr>The World</vt:lpstr>
      <vt:lpstr>The Devil (Satan and his Demons)</vt:lpstr>
      <vt:lpstr>James 3:13-18 Review</vt:lpstr>
      <vt:lpstr>James 4</vt:lpstr>
      <vt:lpstr>James 4</vt:lpstr>
      <vt:lpstr>James 4</vt:lpstr>
      <vt:lpstr>James 4</vt:lpstr>
      <vt:lpstr>James 4</vt:lpstr>
      <vt:lpstr>James 4</vt:lpstr>
      <vt:lpstr>Summary</vt:lpstr>
      <vt:lpstr>Slide 17</vt:lpstr>
      <vt:lpstr>I Have Decided</vt:lpstr>
      <vt:lpstr>I Have Decided</vt:lpstr>
      <vt:lpstr>I Have Decided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Fight</dc:title>
  <dc:creator>PC</dc:creator>
  <cp:lastModifiedBy>PC</cp:lastModifiedBy>
  <cp:revision>11</cp:revision>
  <dcterms:created xsi:type="dcterms:W3CDTF">2021-05-09T01:23:48Z</dcterms:created>
  <dcterms:modified xsi:type="dcterms:W3CDTF">2021-05-09T01:49:52Z</dcterms:modified>
</cp:coreProperties>
</file>