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55BA0A-B010-4D5E-BFC8-AC910CD1B5EB}"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89486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55BA0A-B010-4D5E-BFC8-AC910CD1B5EB}"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215975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55BA0A-B010-4D5E-BFC8-AC910CD1B5EB}"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8005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55BA0A-B010-4D5E-BFC8-AC910CD1B5EB}"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293371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55BA0A-B010-4D5E-BFC8-AC910CD1B5EB}"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187165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55BA0A-B010-4D5E-BFC8-AC910CD1B5EB}"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366268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55BA0A-B010-4D5E-BFC8-AC910CD1B5EB}" type="datetimeFigureOut">
              <a:rPr lang="en-US" smtClean="0"/>
              <a:t>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287812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55BA0A-B010-4D5E-BFC8-AC910CD1B5EB}" type="datetimeFigureOut">
              <a:rPr lang="en-US" smtClean="0"/>
              <a:t>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189614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5BA0A-B010-4D5E-BFC8-AC910CD1B5EB}" type="datetimeFigureOut">
              <a:rPr lang="en-US" smtClean="0"/>
              <a:t>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17787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55BA0A-B010-4D5E-BFC8-AC910CD1B5EB}"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214981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55BA0A-B010-4D5E-BFC8-AC910CD1B5EB}"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DA1A3-968A-4E50-BA59-2D816BAFF8CD}" type="slidenum">
              <a:rPr lang="en-US" smtClean="0"/>
              <a:t>‹#›</a:t>
            </a:fld>
            <a:endParaRPr lang="en-US"/>
          </a:p>
        </p:txBody>
      </p:sp>
    </p:spTree>
    <p:extLst>
      <p:ext uri="{BB962C8B-B14F-4D97-AF65-F5344CB8AC3E}">
        <p14:creationId xmlns:p14="http://schemas.microsoft.com/office/powerpoint/2010/main" val="145231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5BA0A-B010-4D5E-BFC8-AC910CD1B5EB}" type="datetimeFigureOut">
              <a:rPr lang="en-US" smtClean="0"/>
              <a:t>9/11/2021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DA1A3-968A-4E50-BA59-2D816BAFF8CD}" type="slidenum">
              <a:rPr lang="en-US" smtClean="0"/>
              <a:t>‹#›</a:t>
            </a:fld>
            <a:endParaRPr lang="en-US"/>
          </a:p>
        </p:txBody>
      </p:sp>
    </p:spTree>
    <p:extLst>
      <p:ext uri="{BB962C8B-B14F-4D97-AF65-F5344CB8AC3E}">
        <p14:creationId xmlns:p14="http://schemas.microsoft.com/office/powerpoint/2010/main" val="356807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895157"/>
          </a:xfrm>
        </p:spPr>
        <p:txBody>
          <a:bodyPr/>
          <a:lstStyle/>
          <a:p>
            <a:r>
              <a:rPr lang="en-US" dirty="0" smtClean="0"/>
              <a:t>The Art of Prayer!!</a:t>
            </a:r>
            <a:endParaRPr lang="en-US" dirty="0"/>
          </a:p>
        </p:txBody>
      </p:sp>
      <p:sp>
        <p:nvSpPr>
          <p:cNvPr id="3" name="Subtitle 2"/>
          <p:cNvSpPr>
            <a:spLocks noGrp="1"/>
          </p:cNvSpPr>
          <p:nvPr>
            <p:ph type="subTitle" idx="1"/>
          </p:nvPr>
        </p:nvSpPr>
        <p:spPr>
          <a:xfrm>
            <a:off x="1242602" y="6281601"/>
            <a:ext cx="6858000" cy="386987"/>
          </a:xfrm>
        </p:spPr>
        <p:txBody>
          <a:bodyPr>
            <a:normAutofit lnSpcReduction="10000"/>
          </a:bodyPr>
          <a:lstStyle/>
          <a:p>
            <a:r>
              <a:rPr lang="en-US" dirty="0" smtClean="0"/>
              <a:t>Bro Perry</a:t>
            </a:r>
            <a:endParaRPr lang="en-US" dirty="0"/>
          </a:p>
        </p:txBody>
      </p:sp>
      <p:sp>
        <p:nvSpPr>
          <p:cNvPr id="4" name="Content Placeholder 2"/>
          <p:cNvSpPr txBox="1">
            <a:spLocks/>
          </p:cNvSpPr>
          <p:nvPr/>
        </p:nvSpPr>
        <p:spPr>
          <a:xfrm>
            <a:off x="517613" y="3509963"/>
            <a:ext cx="8307977" cy="1385819"/>
          </a:xfrm>
          <a:prstGeom prst="rect">
            <a:avLst/>
          </a:prstGeom>
          <a:solidFill>
            <a:schemeClr val="bg1"/>
          </a:solidFill>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smtClean="0">
              <a:latin typeface="+mj-lt"/>
            </a:endParaRPr>
          </a:p>
          <a:p>
            <a:pPr marL="0" indent="0" algn="ctr">
              <a:buNone/>
            </a:pPr>
            <a:r>
              <a:rPr lang="en-US" dirty="0" smtClean="0">
                <a:latin typeface="+mj-lt"/>
              </a:rPr>
              <a:t>Pray </a:t>
            </a:r>
            <a:r>
              <a:rPr lang="en-US" dirty="0">
                <a:latin typeface="+mj-lt"/>
              </a:rPr>
              <a:t>without </a:t>
            </a:r>
            <a:r>
              <a:rPr lang="en-US" dirty="0" smtClean="0">
                <a:latin typeface="+mj-lt"/>
              </a:rPr>
              <a:t>ceasing. </a:t>
            </a:r>
            <a:r>
              <a:rPr lang="en-US" b="1" dirty="0" smtClean="0">
                <a:latin typeface="+mj-lt"/>
              </a:rPr>
              <a:t>1 Thessalonians 5:17</a:t>
            </a:r>
            <a:endParaRPr lang="en-US" b="1" dirty="0">
              <a:latin typeface="+mj-lt"/>
            </a:endParaRPr>
          </a:p>
        </p:txBody>
      </p:sp>
    </p:spTree>
    <p:extLst>
      <p:ext uri="{BB962C8B-B14F-4D97-AF65-F5344CB8AC3E}">
        <p14:creationId xmlns:p14="http://schemas.microsoft.com/office/powerpoint/2010/main" val="209671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4159" y="1930658"/>
            <a:ext cx="3047932" cy="1503791"/>
          </a:xfrm>
          <a:solidFill>
            <a:schemeClr val="bg1"/>
          </a:solidFill>
          <a:ln>
            <a:noFill/>
          </a:ln>
        </p:spPr>
        <p:txBody>
          <a:bodyPr>
            <a:noAutofit/>
          </a:bodyPr>
          <a:lstStyle/>
          <a:p>
            <a:pPr algn="ctr"/>
            <a:r>
              <a:rPr lang="en-US" sz="2800" dirty="0"/>
              <a:t>1. Ethical standard</a:t>
            </a:r>
            <a:br>
              <a:rPr lang="en-US" sz="2800" dirty="0"/>
            </a:br>
            <a:r>
              <a:rPr lang="en-US" sz="2800" dirty="0"/>
              <a:t>2. Legal standard</a:t>
            </a:r>
            <a:br>
              <a:rPr lang="en-US" sz="2800" dirty="0"/>
            </a:br>
            <a:r>
              <a:rPr lang="en-US" sz="2800" dirty="0"/>
              <a:t>3. God’s standard</a:t>
            </a:r>
            <a:endParaRPr lang="en-US" sz="2800" dirty="0"/>
          </a:p>
        </p:txBody>
      </p:sp>
      <p:sp>
        <p:nvSpPr>
          <p:cNvPr id="3" name="Content Placeholder 2"/>
          <p:cNvSpPr>
            <a:spLocks noGrp="1"/>
          </p:cNvSpPr>
          <p:nvPr>
            <p:ph idx="1"/>
          </p:nvPr>
        </p:nvSpPr>
        <p:spPr>
          <a:xfrm>
            <a:off x="444138" y="3670663"/>
            <a:ext cx="8307976" cy="3056708"/>
          </a:xfrm>
        </p:spPr>
        <p:txBody>
          <a:bodyPr>
            <a:noAutofit/>
          </a:bodyPr>
          <a:lstStyle/>
          <a:p>
            <a:pPr marL="0" indent="0" algn="just">
              <a:lnSpc>
                <a:spcPct val="100000"/>
              </a:lnSpc>
              <a:spcBef>
                <a:spcPts val="0"/>
              </a:spcBef>
              <a:buNone/>
            </a:pPr>
            <a:r>
              <a:rPr lang="en-US" dirty="0">
                <a:latin typeface="+mj-lt"/>
              </a:rPr>
              <a:t>Therefore, since we have been justified by faith, </a:t>
            </a:r>
            <a:r>
              <a:rPr lang="en-US" dirty="0" smtClean="0">
                <a:latin typeface="+mj-lt"/>
              </a:rPr>
              <a:t>we </a:t>
            </a:r>
            <a:r>
              <a:rPr lang="en-US" dirty="0">
                <a:latin typeface="+mj-lt"/>
              </a:rPr>
              <a:t>have peace with God through our Lord Jesus Christ</a:t>
            </a:r>
            <a:r>
              <a:rPr lang="en-US" dirty="0" smtClean="0">
                <a:latin typeface="+mj-lt"/>
              </a:rPr>
              <a:t>. </a:t>
            </a:r>
            <a:r>
              <a:rPr lang="en-US" b="1" dirty="0" smtClean="0">
                <a:latin typeface="+mj-lt"/>
              </a:rPr>
              <a:t>Romans 5:1</a:t>
            </a:r>
          </a:p>
          <a:p>
            <a:pPr marL="0" indent="0" algn="just">
              <a:lnSpc>
                <a:spcPct val="100000"/>
              </a:lnSpc>
              <a:spcBef>
                <a:spcPts val="0"/>
              </a:spcBef>
              <a:buNone/>
            </a:pPr>
            <a:endParaRPr lang="en-US" dirty="0" smtClean="0">
              <a:latin typeface="+mj-lt"/>
            </a:endParaRPr>
          </a:p>
          <a:p>
            <a:pPr marL="0" indent="0" algn="just">
              <a:lnSpc>
                <a:spcPct val="100000"/>
              </a:lnSpc>
              <a:spcBef>
                <a:spcPts val="0"/>
              </a:spcBef>
              <a:buNone/>
            </a:pPr>
            <a:r>
              <a:rPr lang="en-US" dirty="0" smtClean="0">
                <a:latin typeface="+mj-lt"/>
              </a:rPr>
              <a:t>For </a:t>
            </a:r>
            <a:r>
              <a:rPr lang="en-US" dirty="0">
                <a:latin typeface="+mj-lt"/>
              </a:rPr>
              <a:t>our sake he made him to be sin who knew no sin, so that in him we might become the righteousness of </a:t>
            </a:r>
            <a:r>
              <a:rPr lang="en-US" dirty="0" smtClean="0">
                <a:latin typeface="+mj-lt"/>
              </a:rPr>
              <a:t>God. 2 </a:t>
            </a:r>
            <a:r>
              <a:rPr lang="en-US" b="1" dirty="0" smtClean="0">
                <a:latin typeface="+mj-lt"/>
              </a:rPr>
              <a:t>Corinthians 5:21</a:t>
            </a:r>
            <a:endParaRPr lang="en-US" b="1" dirty="0" smtClean="0"/>
          </a:p>
        </p:txBody>
      </p:sp>
      <p:sp>
        <p:nvSpPr>
          <p:cNvPr id="4" name="Content Placeholder 2"/>
          <p:cNvSpPr txBox="1">
            <a:spLocks/>
          </p:cNvSpPr>
          <p:nvPr/>
        </p:nvSpPr>
        <p:spPr>
          <a:xfrm>
            <a:off x="1581217" y="354029"/>
            <a:ext cx="6206899" cy="4549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latin typeface="+mj-lt"/>
              </a:rPr>
              <a:t>RIGHTEOUSNESS!!</a:t>
            </a:r>
            <a:endParaRPr lang="en-US" b="1" dirty="0">
              <a:latin typeface="+mj-lt"/>
            </a:endParaRPr>
          </a:p>
        </p:txBody>
      </p:sp>
      <p:sp>
        <p:nvSpPr>
          <p:cNvPr id="6" name="Content Placeholder 2"/>
          <p:cNvSpPr txBox="1">
            <a:spLocks/>
          </p:cNvSpPr>
          <p:nvPr/>
        </p:nvSpPr>
        <p:spPr>
          <a:xfrm>
            <a:off x="444137" y="940627"/>
            <a:ext cx="8307977" cy="990032"/>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dirty="0">
                <a:latin typeface="+mj-lt"/>
              </a:rPr>
              <a:t>To do righteousness and </a:t>
            </a:r>
            <a:r>
              <a:rPr lang="en-US" dirty="0">
                <a:latin typeface="+mj-lt"/>
              </a:rPr>
              <a:t>justice is </a:t>
            </a:r>
            <a:r>
              <a:rPr lang="en-US" dirty="0">
                <a:latin typeface="+mj-lt"/>
              </a:rPr>
              <a:t>more acceptable to the Lord than sacrifice</a:t>
            </a:r>
            <a:r>
              <a:rPr lang="en-US" dirty="0">
                <a:latin typeface="+mj-lt"/>
              </a:rPr>
              <a:t>. </a:t>
            </a:r>
            <a:r>
              <a:rPr lang="en-US" b="1" dirty="0">
                <a:latin typeface="+mj-lt"/>
              </a:rPr>
              <a:t>Proverbs 21:3</a:t>
            </a:r>
            <a:endParaRPr lang="en-US" b="1" dirty="0">
              <a:latin typeface="+mj-lt"/>
            </a:endParaRPr>
          </a:p>
        </p:txBody>
      </p:sp>
    </p:spTree>
    <p:extLst>
      <p:ext uri="{BB962C8B-B14F-4D97-AF65-F5344CB8AC3E}">
        <p14:creationId xmlns:p14="http://schemas.microsoft.com/office/powerpoint/2010/main" val="177667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2905" y="3965522"/>
            <a:ext cx="5303519" cy="1526565"/>
          </a:xfrm>
          <a:solidFill>
            <a:schemeClr val="bg1"/>
          </a:solidFill>
          <a:ln>
            <a:noFill/>
          </a:ln>
        </p:spPr>
        <p:txBody>
          <a:bodyPr>
            <a:noAutofit/>
          </a:bodyPr>
          <a:lstStyle/>
          <a:p>
            <a:pPr algn="ctr"/>
            <a:r>
              <a:rPr lang="en-US" sz="2800" dirty="0"/>
              <a:t>1. </a:t>
            </a:r>
            <a:r>
              <a:rPr lang="en-US" sz="2800" dirty="0" smtClean="0"/>
              <a:t>Submission and Surrender</a:t>
            </a:r>
            <a:r>
              <a:rPr lang="en-US" sz="2800" dirty="0"/>
              <a:t/>
            </a:r>
            <a:br>
              <a:rPr lang="en-US" sz="2800" dirty="0"/>
            </a:br>
            <a:r>
              <a:rPr lang="en-US" sz="2800" dirty="0"/>
              <a:t>2. </a:t>
            </a:r>
            <a:r>
              <a:rPr lang="en-US" sz="2800" dirty="0" smtClean="0"/>
              <a:t>Attention and Time </a:t>
            </a:r>
            <a:r>
              <a:rPr lang="en-US" sz="2800" dirty="0"/>
              <a:t/>
            </a:r>
            <a:br>
              <a:rPr lang="en-US" sz="2800" dirty="0"/>
            </a:br>
            <a:r>
              <a:rPr lang="en-US" sz="2800" dirty="0"/>
              <a:t>3. </a:t>
            </a:r>
            <a:r>
              <a:rPr lang="en-US" sz="2800" dirty="0" smtClean="0"/>
              <a:t>Motives and Action</a:t>
            </a:r>
            <a:endParaRPr lang="en-US" sz="2800" dirty="0"/>
          </a:p>
        </p:txBody>
      </p:sp>
      <p:sp>
        <p:nvSpPr>
          <p:cNvPr id="3" name="Content Placeholder 2"/>
          <p:cNvSpPr>
            <a:spLocks noGrp="1"/>
          </p:cNvSpPr>
          <p:nvPr>
            <p:ph idx="1"/>
          </p:nvPr>
        </p:nvSpPr>
        <p:spPr>
          <a:xfrm>
            <a:off x="530677" y="909084"/>
            <a:ext cx="8307976" cy="3009773"/>
          </a:xfrm>
        </p:spPr>
        <p:txBody>
          <a:bodyPr>
            <a:noAutofit/>
          </a:bodyPr>
          <a:lstStyle/>
          <a:p>
            <a:pPr marL="0" indent="0" algn="just">
              <a:lnSpc>
                <a:spcPct val="100000"/>
              </a:lnSpc>
              <a:spcBef>
                <a:spcPts val="0"/>
              </a:spcBef>
              <a:buNone/>
            </a:pPr>
            <a:r>
              <a:rPr lang="en-US" dirty="0">
                <a:latin typeface="+mj-lt"/>
              </a:rPr>
              <a:t>I appeal to you therefore, brothers</a:t>
            </a:r>
            <a:r>
              <a:rPr lang="en-US" dirty="0" smtClean="0">
                <a:latin typeface="+mj-lt"/>
              </a:rPr>
              <a:t>, </a:t>
            </a:r>
            <a:r>
              <a:rPr lang="en-US" dirty="0">
                <a:latin typeface="+mj-lt"/>
              </a:rPr>
              <a:t>by the mercies of God, to present your bodies as a living sacrifice, holy and acceptable to God, which is your spiritual worship</a:t>
            </a:r>
            <a:r>
              <a:rPr lang="en-US" dirty="0" smtClean="0">
                <a:latin typeface="+mj-lt"/>
              </a:rPr>
              <a:t>. </a:t>
            </a:r>
            <a:r>
              <a:rPr lang="en-US" dirty="0">
                <a:latin typeface="+mj-lt"/>
              </a:rPr>
              <a:t>Do not be conformed to this world</a:t>
            </a:r>
            <a:r>
              <a:rPr lang="en-US" dirty="0" smtClean="0">
                <a:latin typeface="+mj-lt"/>
              </a:rPr>
              <a:t>, </a:t>
            </a:r>
            <a:r>
              <a:rPr lang="en-US" dirty="0">
                <a:latin typeface="+mj-lt"/>
              </a:rPr>
              <a:t>but be transformed by the renewal of your mind, that by testing you may discern what is the will of God, what is good and acceptable and </a:t>
            </a:r>
            <a:r>
              <a:rPr lang="en-US" dirty="0" smtClean="0">
                <a:latin typeface="+mj-lt"/>
              </a:rPr>
              <a:t>perfect. </a:t>
            </a:r>
            <a:r>
              <a:rPr lang="en-US" b="1" dirty="0" smtClean="0">
                <a:latin typeface="+mj-lt"/>
              </a:rPr>
              <a:t>Romans 12:1,2</a:t>
            </a:r>
            <a:endParaRPr lang="en-US" b="1" dirty="0" smtClean="0"/>
          </a:p>
        </p:txBody>
      </p:sp>
      <p:sp>
        <p:nvSpPr>
          <p:cNvPr id="4" name="Content Placeholder 2"/>
          <p:cNvSpPr txBox="1">
            <a:spLocks/>
          </p:cNvSpPr>
          <p:nvPr/>
        </p:nvSpPr>
        <p:spPr>
          <a:xfrm>
            <a:off x="1581217" y="354029"/>
            <a:ext cx="6206899" cy="4549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latin typeface="+mj-lt"/>
              </a:rPr>
              <a:t>DISCIPLESHIP!!</a:t>
            </a:r>
            <a:endParaRPr lang="en-US" b="1" dirty="0">
              <a:latin typeface="+mj-lt"/>
            </a:endParaRPr>
          </a:p>
        </p:txBody>
      </p:sp>
      <p:sp>
        <p:nvSpPr>
          <p:cNvPr id="6" name="Content Placeholder 2"/>
          <p:cNvSpPr txBox="1">
            <a:spLocks/>
          </p:cNvSpPr>
          <p:nvPr/>
        </p:nvSpPr>
        <p:spPr>
          <a:xfrm>
            <a:off x="530677" y="5538752"/>
            <a:ext cx="8307977" cy="990032"/>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dirty="0">
                <a:latin typeface="+mj-lt"/>
              </a:rPr>
              <a:t>My sheep hear my voice, and I know them, and they follow </a:t>
            </a:r>
            <a:r>
              <a:rPr lang="en-US" dirty="0" smtClean="0">
                <a:latin typeface="+mj-lt"/>
              </a:rPr>
              <a:t>me. </a:t>
            </a:r>
            <a:r>
              <a:rPr lang="en-US" b="1" dirty="0" smtClean="0">
                <a:latin typeface="+mj-lt"/>
              </a:rPr>
              <a:t>John 10:27</a:t>
            </a:r>
            <a:endParaRPr lang="en-US" b="1" dirty="0">
              <a:latin typeface="+mj-lt"/>
            </a:endParaRPr>
          </a:p>
        </p:txBody>
      </p:sp>
    </p:spTree>
    <p:extLst>
      <p:ext uri="{BB962C8B-B14F-4D97-AF65-F5344CB8AC3E}">
        <p14:creationId xmlns:p14="http://schemas.microsoft.com/office/powerpoint/2010/main" val="274640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4584" y="2661681"/>
            <a:ext cx="7641770" cy="2686376"/>
          </a:xfrm>
          <a:solidFill>
            <a:schemeClr val="bg1"/>
          </a:solidFill>
          <a:ln>
            <a:noFill/>
          </a:ln>
        </p:spPr>
        <p:txBody>
          <a:bodyPr>
            <a:noAutofit/>
          </a:bodyPr>
          <a:lstStyle/>
          <a:p>
            <a:pPr algn="ctr"/>
            <a:r>
              <a:rPr lang="en-US" sz="2800" dirty="0"/>
              <a:t>1. </a:t>
            </a:r>
            <a:r>
              <a:rPr lang="en-US" sz="2800" dirty="0" smtClean="0"/>
              <a:t>Prayer draws you closer to the Lord. </a:t>
            </a:r>
            <a:br>
              <a:rPr lang="en-US" sz="2800" dirty="0" smtClean="0"/>
            </a:br>
            <a:r>
              <a:rPr lang="en-US" sz="2800" dirty="0" smtClean="0"/>
              <a:t>2. </a:t>
            </a:r>
            <a:r>
              <a:rPr lang="en-US" sz="2800" dirty="0"/>
              <a:t>Prayer changes us.</a:t>
            </a:r>
            <a:br>
              <a:rPr lang="en-US" sz="2800" dirty="0"/>
            </a:br>
            <a:r>
              <a:rPr lang="en-US" sz="2800" dirty="0" smtClean="0"/>
              <a:t>3. Establishes the will of the Father in our lives.</a:t>
            </a:r>
            <a:br>
              <a:rPr lang="en-US" sz="2800" dirty="0" smtClean="0"/>
            </a:br>
            <a:r>
              <a:rPr lang="en-US" sz="2800" dirty="0" smtClean="0"/>
              <a:t>4. Prayer protects us and keeps us from evil.</a:t>
            </a:r>
            <a:br>
              <a:rPr lang="en-US" sz="2800" dirty="0" smtClean="0"/>
            </a:br>
            <a:r>
              <a:rPr lang="en-US" sz="2800" dirty="0" smtClean="0"/>
              <a:t>5. Prayer causes us to be a blessing to others.</a:t>
            </a:r>
            <a:endParaRPr lang="en-US" sz="2800" dirty="0"/>
          </a:p>
        </p:txBody>
      </p:sp>
      <p:sp>
        <p:nvSpPr>
          <p:cNvPr id="3" name="Content Placeholder 2"/>
          <p:cNvSpPr>
            <a:spLocks noGrp="1"/>
          </p:cNvSpPr>
          <p:nvPr>
            <p:ph idx="1"/>
          </p:nvPr>
        </p:nvSpPr>
        <p:spPr>
          <a:xfrm>
            <a:off x="530678" y="1426576"/>
            <a:ext cx="8307976" cy="1025205"/>
          </a:xfrm>
        </p:spPr>
        <p:txBody>
          <a:bodyPr>
            <a:noAutofit/>
          </a:bodyPr>
          <a:lstStyle/>
          <a:p>
            <a:pPr marL="0" indent="0" algn="just">
              <a:lnSpc>
                <a:spcPct val="100000"/>
              </a:lnSpc>
              <a:spcBef>
                <a:spcPts val="0"/>
              </a:spcBef>
              <a:buNone/>
            </a:pPr>
            <a:r>
              <a:rPr lang="en-US" dirty="0" smtClean="0">
                <a:latin typeface="+mj-lt"/>
              </a:rPr>
              <a:t>Prayer refers to communication with the Father through His word in the Spirit.</a:t>
            </a:r>
            <a:endParaRPr lang="en-US" b="1" dirty="0" smtClean="0"/>
          </a:p>
        </p:txBody>
      </p:sp>
      <p:sp>
        <p:nvSpPr>
          <p:cNvPr id="4" name="Content Placeholder 2"/>
          <p:cNvSpPr txBox="1">
            <a:spLocks/>
          </p:cNvSpPr>
          <p:nvPr/>
        </p:nvSpPr>
        <p:spPr>
          <a:xfrm>
            <a:off x="1581215" y="761682"/>
            <a:ext cx="6206899" cy="4549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latin typeface="+mj-lt"/>
              </a:rPr>
              <a:t>PRAYER!!</a:t>
            </a:r>
            <a:endParaRPr lang="en-US" b="1" dirty="0">
              <a:latin typeface="+mj-lt"/>
            </a:endParaRPr>
          </a:p>
        </p:txBody>
      </p:sp>
      <p:sp>
        <p:nvSpPr>
          <p:cNvPr id="6" name="Content Placeholder 2"/>
          <p:cNvSpPr txBox="1">
            <a:spLocks/>
          </p:cNvSpPr>
          <p:nvPr/>
        </p:nvSpPr>
        <p:spPr>
          <a:xfrm>
            <a:off x="530675" y="5557957"/>
            <a:ext cx="8307977" cy="794190"/>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latin typeface="+mj-lt"/>
              </a:rPr>
              <a:t>Pray </a:t>
            </a:r>
            <a:r>
              <a:rPr lang="en-US" dirty="0">
                <a:latin typeface="+mj-lt"/>
              </a:rPr>
              <a:t>without </a:t>
            </a:r>
            <a:r>
              <a:rPr lang="en-US" dirty="0" smtClean="0">
                <a:latin typeface="+mj-lt"/>
              </a:rPr>
              <a:t>ceasing. </a:t>
            </a:r>
            <a:r>
              <a:rPr lang="en-US" b="1" dirty="0" smtClean="0">
                <a:latin typeface="+mj-lt"/>
              </a:rPr>
              <a:t>1 Thessalonians 5:17</a:t>
            </a:r>
            <a:endParaRPr lang="en-US" b="1" dirty="0">
              <a:latin typeface="+mj-lt"/>
            </a:endParaRPr>
          </a:p>
        </p:txBody>
      </p:sp>
    </p:spTree>
    <p:extLst>
      <p:ext uri="{BB962C8B-B14F-4D97-AF65-F5344CB8AC3E}">
        <p14:creationId xmlns:p14="http://schemas.microsoft.com/office/powerpoint/2010/main" val="98279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4584" y="1045029"/>
            <a:ext cx="7641770" cy="4833257"/>
          </a:xfrm>
          <a:solidFill>
            <a:schemeClr val="bg1"/>
          </a:solidFill>
          <a:ln>
            <a:noFill/>
          </a:ln>
        </p:spPr>
        <p:txBody>
          <a:bodyPr>
            <a:noAutofit/>
          </a:bodyPr>
          <a:lstStyle/>
          <a:p>
            <a:pPr algn="ctr"/>
            <a:r>
              <a:rPr lang="en-US" sz="2800" dirty="0"/>
              <a:t> Now </a:t>
            </a:r>
            <a:r>
              <a:rPr lang="en-US" sz="2800" dirty="0" smtClean="0"/>
              <a:t>Jesus </a:t>
            </a:r>
            <a:r>
              <a:rPr lang="en-US" sz="2800" dirty="0"/>
              <a:t>was praying in a certain place, and when he finished, one of his disciples said to him, “Lord, teach us to pray, as John taught his disciples</a:t>
            </a:r>
            <a:r>
              <a:rPr lang="en-US" sz="2800" dirty="0" smtClean="0"/>
              <a:t>.” And </a:t>
            </a:r>
            <a:r>
              <a:rPr lang="en-US" sz="2800" dirty="0"/>
              <a:t>he said to them, “When you pray, say:</a:t>
            </a:r>
            <a:br>
              <a:rPr lang="en-US" sz="2800" dirty="0"/>
            </a:br>
            <a:r>
              <a:rPr lang="en-US" sz="2800" dirty="0" smtClean="0"/>
              <a:t>“</a:t>
            </a:r>
            <a:r>
              <a:rPr lang="en-US" sz="2800" dirty="0"/>
              <a:t>Father, hallowed be your </a:t>
            </a:r>
            <a:r>
              <a:rPr lang="en-US" sz="2800" dirty="0" smtClean="0"/>
              <a:t>name. </a:t>
            </a:r>
            <a:br>
              <a:rPr lang="en-US" sz="2800" dirty="0" smtClean="0"/>
            </a:br>
            <a:r>
              <a:rPr lang="en-US" sz="2800" dirty="0" smtClean="0"/>
              <a:t>Your </a:t>
            </a:r>
            <a:r>
              <a:rPr lang="en-US" sz="2800" dirty="0"/>
              <a:t>kingdom come.</a:t>
            </a:r>
            <a:br>
              <a:rPr lang="en-US" sz="2800" dirty="0"/>
            </a:br>
            <a:r>
              <a:rPr lang="en-US" sz="2800" dirty="0" smtClean="0"/>
              <a:t>Give </a:t>
            </a:r>
            <a:r>
              <a:rPr lang="en-US" sz="2800" dirty="0"/>
              <a:t>us each day our daily </a:t>
            </a:r>
            <a:r>
              <a:rPr lang="en-US" sz="2800" dirty="0" smtClean="0"/>
              <a:t>bread,</a:t>
            </a:r>
            <a:br>
              <a:rPr lang="en-US" sz="2800" dirty="0" smtClean="0"/>
            </a:br>
            <a:r>
              <a:rPr lang="en-US" sz="2800" dirty="0" smtClean="0"/>
              <a:t>and </a:t>
            </a:r>
            <a:r>
              <a:rPr lang="en-US" sz="2800" dirty="0"/>
              <a:t>forgive us our sins,</a:t>
            </a:r>
            <a:br>
              <a:rPr lang="en-US" sz="2800" dirty="0"/>
            </a:br>
            <a:r>
              <a:rPr lang="en-US" sz="2800" dirty="0"/>
              <a:t>    for we ourselves forgive everyone who is indebted to us.</a:t>
            </a:r>
            <a:br>
              <a:rPr lang="en-US" sz="2800" dirty="0"/>
            </a:br>
            <a:r>
              <a:rPr lang="en-US" sz="2800" dirty="0"/>
              <a:t>And lead us not into temptation</a:t>
            </a:r>
            <a:r>
              <a:rPr lang="en-US" sz="2800" dirty="0" smtClean="0"/>
              <a:t>.</a:t>
            </a:r>
            <a:r>
              <a:rPr lang="en-US" sz="2800" dirty="0"/>
              <a:t/>
            </a:r>
            <a:br>
              <a:rPr lang="en-US" sz="2800" dirty="0"/>
            </a:br>
            <a:r>
              <a:rPr lang="en-US" sz="2800" b="1" dirty="0" smtClean="0"/>
              <a:t>Luke 11:1-4</a:t>
            </a:r>
            <a:endParaRPr lang="en-US" sz="2800" b="1" dirty="0"/>
          </a:p>
        </p:txBody>
      </p:sp>
      <p:sp>
        <p:nvSpPr>
          <p:cNvPr id="4" name="Content Placeholder 2"/>
          <p:cNvSpPr txBox="1">
            <a:spLocks/>
          </p:cNvSpPr>
          <p:nvPr/>
        </p:nvSpPr>
        <p:spPr>
          <a:xfrm>
            <a:off x="1581217" y="354029"/>
            <a:ext cx="6206899" cy="4549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latin typeface="+mj-lt"/>
              </a:rPr>
              <a:t>The Lords Prayer!!</a:t>
            </a:r>
            <a:endParaRPr lang="en-US" b="1" dirty="0">
              <a:latin typeface="+mj-lt"/>
            </a:endParaRPr>
          </a:p>
        </p:txBody>
      </p:sp>
    </p:spTree>
    <p:extLst>
      <p:ext uri="{BB962C8B-B14F-4D97-AF65-F5344CB8AC3E}">
        <p14:creationId xmlns:p14="http://schemas.microsoft.com/office/powerpoint/2010/main" val="21512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752" y="1685109"/>
            <a:ext cx="8838654" cy="3357154"/>
          </a:xfrm>
          <a:solidFill>
            <a:schemeClr val="bg1"/>
          </a:solidFill>
          <a:ln>
            <a:noFill/>
          </a:ln>
        </p:spPr>
        <p:txBody>
          <a:bodyPr>
            <a:noAutofit/>
          </a:bodyPr>
          <a:lstStyle/>
          <a:p>
            <a:pPr algn="ctr"/>
            <a:r>
              <a:rPr lang="en-US" sz="2800" dirty="0"/>
              <a:t>1. The only way to grow in your prayer life </a:t>
            </a:r>
            <a:r>
              <a:rPr lang="en-US" sz="2800" dirty="0" smtClean="0"/>
              <a:t>is </a:t>
            </a:r>
            <a:r>
              <a:rPr lang="en-US" sz="2800" dirty="0"/>
              <a:t>to pray</a:t>
            </a:r>
            <a:r>
              <a:rPr lang="en-US" sz="2800" dirty="0" smtClean="0"/>
              <a:t>.</a:t>
            </a:r>
            <a:br>
              <a:rPr lang="en-US" sz="2800" dirty="0" smtClean="0"/>
            </a:br>
            <a:r>
              <a:rPr lang="en-US" sz="2800" dirty="0" smtClean="0"/>
              <a:t>2. Filling your heart with the word of God encourages Prayer. </a:t>
            </a:r>
            <a:br>
              <a:rPr lang="en-US" sz="2800" dirty="0" smtClean="0"/>
            </a:br>
            <a:r>
              <a:rPr lang="en-US" sz="2800" dirty="0" smtClean="0"/>
              <a:t>3. Prayer inspired by the Spirit can save a life.</a:t>
            </a:r>
            <a:r>
              <a:rPr lang="en-US" sz="2800" dirty="0"/>
              <a:t/>
            </a:r>
            <a:br>
              <a:rPr lang="en-US" sz="2800" dirty="0"/>
            </a:br>
            <a:r>
              <a:rPr lang="en-US" sz="2800" dirty="0"/>
              <a:t>4</a:t>
            </a:r>
            <a:r>
              <a:rPr lang="en-US" sz="2800" dirty="0" smtClean="0"/>
              <a:t>. It takes discipline to live a prayerful life.</a:t>
            </a:r>
            <a:br>
              <a:rPr lang="en-US" sz="2800" dirty="0" smtClean="0"/>
            </a:br>
            <a:r>
              <a:rPr lang="en-US" sz="2800" dirty="0" smtClean="0"/>
              <a:t>5. Its good to encourage your partner and friend to Pray.</a:t>
            </a:r>
            <a:br>
              <a:rPr lang="en-US" sz="2800" dirty="0" smtClean="0"/>
            </a:br>
            <a:r>
              <a:rPr lang="en-US" sz="2800" dirty="0" smtClean="0"/>
              <a:t>6. Be encouraged to join the Church prayer time.</a:t>
            </a:r>
            <a:endParaRPr lang="en-US" sz="2800" dirty="0"/>
          </a:p>
        </p:txBody>
      </p:sp>
      <p:sp>
        <p:nvSpPr>
          <p:cNvPr id="4" name="Content Placeholder 2"/>
          <p:cNvSpPr txBox="1">
            <a:spLocks/>
          </p:cNvSpPr>
          <p:nvPr/>
        </p:nvSpPr>
        <p:spPr>
          <a:xfrm>
            <a:off x="1472631" y="994088"/>
            <a:ext cx="6206899" cy="4549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latin typeface="+mj-lt"/>
              </a:rPr>
              <a:t>PRAYER!!</a:t>
            </a:r>
            <a:endParaRPr lang="en-US" b="1" dirty="0">
              <a:latin typeface="+mj-lt"/>
            </a:endParaRPr>
          </a:p>
        </p:txBody>
      </p:sp>
      <p:sp>
        <p:nvSpPr>
          <p:cNvPr id="6" name="Content Placeholder 2"/>
          <p:cNvSpPr txBox="1">
            <a:spLocks/>
          </p:cNvSpPr>
          <p:nvPr/>
        </p:nvSpPr>
        <p:spPr>
          <a:xfrm>
            <a:off x="422091" y="5356702"/>
            <a:ext cx="8307977" cy="794190"/>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latin typeface="+mj-lt"/>
              </a:rPr>
              <a:t>Pray </a:t>
            </a:r>
            <a:r>
              <a:rPr lang="en-US" dirty="0">
                <a:latin typeface="+mj-lt"/>
              </a:rPr>
              <a:t>without </a:t>
            </a:r>
            <a:r>
              <a:rPr lang="en-US" dirty="0" smtClean="0">
                <a:latin typeface="+mj-lt"/>
              </a:rPr>
              <a:t>ceasing. </a:t>
            </a:r>
            <a:r>
              <a:rPr lang="en-US" b="1" dirty="0" smtClean="0">
                <a:latin typeface="+mj-lt"/>
              </a:rPr>
              <a:t>1 Thessalonians 5:17</a:t>
            </a:r>
            <a:endParaRPr lang="en-US" b="1" dirty="0">
              <a:latin typeface="+mj-lt"/>
            </a:endParaRPr>
          </a:p>
        </p:txBody>
      </p:sp>
    </p:spTree>
    <p:extLst>
      <p:ext uri="{BB962C8B-B14F-4D97-AF65-F5344CB8AC3E}">
        <p14:creationId xmlns:p14="http://schemas.microsoft.com/office/powerpoint/2010/main" val="289978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509" y="2035200"/>
            <a:ext cx="8525145" cy="3451200"/>
          </a:xfrm>
          <a:solidFill>
            <a:schemeClr val="accent5">
              <a:lumMod val="40000"/>
              <a:lumOff val="60000"/>
            </a:schemeClr>
          </a:solidFill>
          <a:ln>
            <a:noFill/>
          </a:ln>
        </p:spPr>
        <p:txBody>
          <a:bodyPr>
            <a:noAutofit/>
          </a:bodyPr>
          <a:lstStyle/>
          <a:p>
            <a:pPr algn="ctr"/>
            <a:r>
              <a:rPr lang="en-US" sz="2800" dirty="0"/>
              <a:t>1. </a:t>
            </a:r>
            <a:r>
              <a:rPr lang="en-US" sz="2800" dirty="0" smtClean="0"/>
              <a:t>In your own words define prayer?</a:t>
            </a:r>
            <a:br>
              <a:rPr lang="en-US" sz="2800" dirty="0" smtClean="0"/>
            </a:br>
            <a:r>
              <a:rPr lang="en-US" sz="2800" dirty="0" smtClean="0"/>
              <a:t>2. What role has Christ played with regards to the prayer life of a believer?</a:t>
            </a:r>
            <a:r>
              <a:rPr lang="en-US" sz="2800" dirty="0"/>
              <a:t/>
            </a:r>
            <a:br>
              <a:rPr lang="en-US" sz="2800" dirty="0"/>
            </a:br>
            <a:r>
              <a:rPr lang="en-US" sz="2800" dirty="0" smtClean="0"/>
              <a:t>3. Take turns and share a scripture you know that relates to prayer.</a:t>
            </a:r>
            <a:br>
              <a:rPr lang="en-US" sz="2800" dirty="0" smtClean="0"/>
            </a:br>
            <a:r>
              <a:rPr lang="en-US" sz="2800" dirty="0" smtClean="0"/>
              <a:t>4. Take turns and share some benefits you have gained from prayer.</a:t>
            </a:r>
            <a:endParaRPr lang="en-US" sz="2800" dirty="0"/>
          </a:p>
        </p:txBody>
      </p:sp>
      <p:sp>
        <p:nvSpPr>
          <p:cNvPr id="4" name="Content Placeholder 2"/>
          <p:cNvSpPr txBox="1">
            <a:spLocks/>
          </p:cNvSpPr>
          <p:nvPr/>
        </p:nvSpPr>
        <p:spPr>
          <a:xfrm>
            <a:off x="1472631" y="994088"/>
            <a:ext cx="6206899" cy="454994"/>
          </a:xfrm>
          <a:prstGeom prst="rect">
            <a:avLst/>
          </a:prstGeom>
          <a:solidFill>
            <a:schemeClr val="bg1"/>
          </a:solidFill>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latin typeface="+mj-lt"/>
              </a:rPr>
              <a:t>SMALL GROUP FOCUSED DISCUSSIONS.</a:t>
            </a:r>
            <a:endParaRPr lang="en-US" b="1" dirty="0">
              <a:latin typeface="+mj-lt"/>
            </a:endParaRPr>
          </a:p>
        </p:txBody>
      </p:sp>
    </p:spTree>
    <p:extLst>
      <p:ext uri="{BB962C8B-B14F-4D97-AF65-F5344CB8AC3E}">
        <p14:creationId xmlns:p14="http://schemas.microsoft.com/office/powerpoint/2010/main" val="111169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314</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Art of Prayer!!</vt:lpstr>
      <vt:lpstr>1. Ethical standard 2. Legal standard 3. God’s standard</vt:lpstr>
      <vt:lpstr>1. Submission and Surrender 2. Attention and Time  3. Motives and Action</vt:lpstr>
      <vt:lpstr>1. Prayer draws you closer to the Lord.  2. Prayer changes us. 3. Establishes the will of the Father in our lives. 4. Prayer protects us and keeps us from evil. 5. Prayer causes us to be a blessing to others.</vt:lpstr>
      <vt:lpstr> Now Jesus was praying in a certain place, and when he finished, one of his disciples said to him, “Lord, teach us to pray, as John taught his disciples.” And he said to them, “When you pray, say: “Father, hallowed be your name.  Your kingdom come. Give us each day our daily bread, and forgive us our sins,     for we ourselves forgive everyone who is indebted to us. And lead us not into temptation. Luke 11:1-4</vt:lpstr>
      <vt:lpstr>1. The only way to grow in your prayer life is to pray. 2. Filling your heart with the word of God encourages Prayer.  3. Prayer inspired by the Spirit can save a life. 4. It takes discipline to live a prayerful life. 5. Its good to encourage your partner and friend to Pray. 6. Be encouraged to join the Church prayer time.</vt:lpstr>
      <vt:lpstr>1. In your own words define prayer? 2. What role has Christ played with regards to the prayer life of a believer? 3. Take turns and share a scripture you know that relates to prayer. 4. Take turns and share some benefits you have gained from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Prayer!!</dc:title>
  <dc:creator>A</dc:creator>
  <cp:lastModifiedBy>A</cp:lastModifiedBy>
  <cp:revision>9</cp:revision>
  <dcterms:created xsi:type="dcterms:W3CDTF">2021-09-11T09:53:58Z</dcterms:created>
  <dcterms:modified xsi:type="dcterms:W3CDTF">2021-09-11T11:16:22Z</dcterms:modified>
</cp:coreProperties>
</file>