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2" r:id="rId8"/>
    <p:sldId id="261"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p:scale>
          <a:sx n="69" d="100"/>
          <a:sy n="69" d="100"/>
        </p:scale>
        <p:origin x="1356"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CBE82D-0054-49BF-A35B-C7CB009AD34B}" type="datetimeFigureOut">
              <a:rPr lang="en-US" smtClean="0"/>
              <a:t>12/13/21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4562B-A90A-4106-AD4B-0A8BFE5378F6}" type="slidenum">
              <a:rPr lang="en-US" smtClean="0"/>
              <a:t>‹#›</a:t>
            </a:fld>
            <a:endParaRPr lang="en-US"/>
          </a:p>
        </p:txBody>
      </p:sp>
    </p:spTree>
    <p:extLst>
      <p:ext uri="{BB962C8B-B14F-4D97-AF65-F5344CB8AC3E}">
        <p14:creationId xmlns:p14="http://schemas.microsoft.com/office/powerpoint/2010/main" val="2869832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CBE82D-0054-49BF-A35B-C7CB009AD34B}" type="datetimeFigureOut">
              <a:rPr lang="en-US" smtClean="0"/>
              <a:t>12/13/21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4562B-A90A-4106-AD4B-0A8BFE5378F6}" type="slidenum">
              <a:rPr lang="en-US" smtClean="0"/>
              <a:t>‹#›</a:t>
            </a:fld>
            <a:endParaRPr lang="en-US"/>
          </a:p>
        </p:txBody>
      </p:sp>
    </p:spTree>
    <p:extLst>
      <p:ext uri="{BB962C8B-B14F-4D97-AF65-F5344CB8AC3E}">
        <p14:creationId xmlns:p14="http://schemas.microsoft.com/office/powerpoint/2010/main" val="3881755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CBE82D-0054-49BF-A35B-C7CB009AD34B}" type="datetimeFigureOut">
              <a:rPr lang="en-US" smtClean="0"/>
              <a:t>12/13/21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4562B-A90A-4106-AD4B-0A8BFE5378F6}" type="slidenum">
              <a:rPr lang="en-US" smtClean="0"/>
              <a:t>‹#›</a:t>
            </a:fld>
            <a:endParaRPr lang="en-US"/>
          </a:p>
        </p:txBody>
      </p:sp>
    </p:spTree>
    <p:extLst>
      <p:ext uri="{BB962C8B-B14F-4D97-AF65-F5344CB8AC3E}">
        <p14:creationId xmlns:p14="http://schemas.microsoft.com/office/powerpoint/2010/main" val="287929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CBE82D-0054-49BF-A35B-C7CB009AD34B}" type="datetimeFigureOut">
              <a:rPr lang="en-US" smtClean="0"/>
              <a:t>12/13/21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4562B-A90A-4106-AD4B-0A8BFE5378F6}" type="slidenum">
              <a:rPr lang="en-US" smtClean="0"/>
              <a:t>‹#›</a:t>
            </a:fld>
            <a:endParaRPr lang="en-US"/>
          </a:p>
        </p:txBody>
      </p:sp>
    </p:spTree>
    <p:extLst>
      <p:ext uri="{BB962C8B-B14F-4D97-AF65-F5344CB8AC3E}">
        <p14:creationId xmlns:p14="http://schemas.microsoft.com/office/powerpoint/2010/main" val="2575410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CBE82D-0054-49BF-A35B-C7CB009AD34B}" type="datetimeFigureOut">
              <a:rPr lang="en-US" smtClean="0"/>
              <a:t>12/13/21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4562B-A90A-4106-AD4B-0A8BFE5378F6}" type="slidenum">
              <a:rPr lang="en-US" smtClean="0"/>
              <a:t>‹#›</a:t>
            </a:fld>
            <a:endParaRPr lang="en-US"/>
          </a:p>
        </p:txBody>
      </p:sp>
    </p:spTree>
    <p:extLst>
      <p:ext uri="{BB962C8B-B14F-4D97-AF65-F5344CB8AC3E}">
        <p14:creationId xmlns:p14="http://schemas.microsoft.com/office/powerpoint/2010/main" val="4177306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CBE82D-0054-49BF-A35B-C7CB009AD34B}" type="datetimeFigureOut">
              <a:rPr lang="en-US" smtClean="0"/>
              <a:t>12/13/21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D4562B-A90A-4106-AD4B-0A8BFE5378F6}" type="slidenum">
              <a:rPr lang="en-US" smtClean="0"/>
              <a:t>‹#›</a:t>
            </a:fld>
            <a:endParaRPr lang="en-US"/>
          </a:p>
        </p:txBody>
      </p:sp>
    </p:spTree>
    <p:extLst>
      <p:ext uri="{BB962C8B-B14F-4D97-AF65-F5344CB8AC3E}">
        <p14:creationId xmlns:p14="http://schemas.microsoft.com/office/powerpoint/2010/main" val="4248216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CBE82D-0054-49BF-A35B-C7CB009AD34B}" type="datetimeFigureOut">
              <a:rPr lang="en-US" smtClean="0"/>
              <a:t>12/13/21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D4562B-A90A-4106-AD4B-0A8BFE5378F6}" type="slidenum">
              <a:rPr lang="en-US" smtClean="0"/>
              <a:t>‹#›</a:t>
            </a:fld>
            <a:endParaRPr lang="en-US"/>
          </a:p>
        </p:txBody>
      </p:sp>
    </p:spTree>
    <p:extLst>
      <p:ext uri="{BB962C8B-B14F-4D97-AF65-F5344CB8AC3E}">
        <p14:creationId xmlns:p14="http://schemas.microsoft.com/office/powerpoint/2010/main" val="1879683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CBE82D-0054-49BF-A35B-C7CB009AD34B}" type="datetimeFigureOut">
              <a:rPr lang="en-US" smtClean="0"/>
              <a:t>12/13/21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D4562B-A90A-4106-AD4B-0A8BFE5378F6}" type="slidenum">
              <a:rPr lang="en-US" smtClean="0"/>
              <a:t>‹#›</a:t>
            </a:fld>
            <a:endParaRPr lang="en-US"/>
          </a:p>
        </p:txBody>
      </p:sp>
    </p:spTree>
    <p:extLst>
      <p:ext uri="{BB962C8B-B14F-4D97-AF65-F5344CB8AC3E}">
        <p14:creationId xmlns:p14="http://schemas.microsoft.com/office/powerpoint/2010/main" val="2307833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CBE82D-0054-49BF-A35B-C7CB009AD34B}" type="datetimeFigureOut">
              <a:rPr lang="en-US" smtClean="0"/>
              <a:t>12/13/21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D4562B-A90A-4106-AD4B-0A8BFE5378F6}" type="slidenum">
              <a:rPr lang="en-US" smtClean="0"/>
              <a:t>‹#›</a:t>
            </a:fld>
            <a:endParaRPr lang="en-US"/>
          </a:p>
        </p:txBody>
      </p:sp>
    </p:spTree>
    <p:extLst>
      <p:ext uri="{BB962C8B-B14F-4D97-AF65-F5344CB8AC3E}">
        <p14:creationId xmlns:p14="http://schemas.microsoft.com/office/powerpoint/2010/main" val="1604413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DCBE82D-0054-49BF-A35B-C7CB009AD34B}" type="datetimeFigureOut">
              <a:rPr lang="en-US" smtClean="0"/>
              <a:t>12/13/21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D4562B-A90A-4106-AD4B-0A8BFE5378F6}" type="slidenum">
              <a:rPr lang="en-US" smtClean="0"/>
              <a:t>‹#›</a:t>
            </a:fld>
            <a:endParaRPr lang="en-US"/>
          </a:p>
        </p:txBody>
      </p:sp>
    </p:spTree>
    <p:extLst>
      <p:ext uri="{BB962C8B-B14F-4D97-AF65-F5344CB8AC3E}">
        <p14:creationId xmlns:p14="http://schemas.microsoft.com/office/powerpoint/2010/main" val="2841468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DCBE82D-0054-49BF-A35B-C7CB009AD34B}" type="datetimeFigureOut">
              <a:rPr lang="en-US" smtClean="0"/>
              <a:t>12/13/21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D4562B-A90A-4106-AD4B-0A8BFE5378F6}" type="slidenum">
              <a:rPr lang="en-US" smtClean="0"/>
              <a:t>‹#›</a:t>
            </a:fld>
            <a:endParaRPr lang="en-US"/>
          </a:p>
        </p:txBody>
      </p:sp>
    </p:spTree>
    <p:extLst>
      <p:ext uri="{BB962C8B-B14F-4D97-AF65-F5344CB8AC3E}">
        <p14:creationId xmlns:p14="http://schemas.microsoft.com/office/powerpoint/2010/main" val="385822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BE82D-0054-49BF-A35B-C7CB009AD34B}" type="datetimeFigureOut">
              <a:rPr lang="en-US" smtClean="0"/>
              <a:t>12/13/21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D4562B-A90A-4106-AD4B-0A8BFE5378F6}" type="slidenum">
              <a:rPr lang="en-US" smtClean="0"/>
              <a:t>‹#›</a:t>
            </a:fld>
            <a:endParaRPr lang="en-US"/>
          </a:p>
        </p:txBody>
      </p:sp>
    </p:spTree>
    <p:extLst>
      <p:ext uri="{BB962C8B-B14F-4D97-AF65-F5344CB8AC3E}">
        <p14:creationId xmlns:p14="http://schemas.microsoft.com/office/powerpoint/2010/main" val="16120621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85510" y="1054282"/>
            <a:ext cx="3811088" cy="3922667"/>
          </a:xfrm>
        </p:spPr>
        <p:txBody>
          <a:bodyPr>
            <a:normAutofit fontScale="90000"/>
          </a:bodyPr>
          <a:lstStyle/>
          <a:p>
            <a:r>
              <a:rPr lang="en-US" dirty="0"/>
              <a:t>THE BIRTH OF A KING</a:t>
            </a:r>
            <a:br>
              <a:rPr lang="en-US" dirty="0"/>
            </a:br>
            <a:r>
              <a:rPr lang="en-US" dirty="0"/>
              <a:t> &amp; </a:t>
            </a:r>
            <a:br>
              <a:rPr lang="en-US" dirty="0"/>
            </a:br>
            <a:r>
              <a:rPr lang="en-US" dirty="0"/>
              <a:t>THE FALL OF ANOTHER.</a:t>
            </a:r>
          </a:p>
        </p:txBody>
      </p:sp>
      <p:sp>
        <p:nvSpPr>
          <p:cNvPr id="3" name="Subtitle 2"/>
          <p:cNvSpPr>
            <a:spLocks noGrp="1"/>
          </p:cNvSpPr>
          <p:nvPr>
            <p:ph type="subTitle" idx="1"/>
          </p:nvPr>
        </p:nvSpPr>
        <p:spPr>
          <a:xfrm>
            <a:off x="5481500" y="5789568"/>
            <a:ext cx="2945675" cy="435973"/>
          </a:xfrm>
        </p:spPr>
        <p:txBody>
          <a:bodyPr/>
          <a:lstStyle/>
          <a:p>
            <a:r>
              <a:rPr lang="en-US" dirty="0"/>
              <a:t>Bro Perry</a:t>
            </a:r>
          </a:p>
        </p:txBody>
      </p:sp>
      <p:pic>
        <p:nvPicPr>
          <p:cNvPr id="4" name="Picture 3"/>
          <p:cNvPicPr>
            <a:picLocks noChangeAspect="1"/>
          </p:cNvPicPr>
          <p:nvPr/>
        </p:nvPicPr>
        <p:blipFill>
          <a:blip r:embed="rId2"/>
          <a:stretch>
            <a:fillRect/>
          </a:stretch>
        </p:blipFill>
        <p:spPr>
          <a:xfrm>
            <a:off x="891541" y="1054282"/>
            <a:ext cx="3788228" cy="4735286"/>
          </a:xfrm>
          <a:prstGeom prst="rect">
            <a:avLst/>
          </a:prstGeom>
        </p:spPr>
      </p:pic>
    </p:spTree>
    <p:extLst>
      <p:ext uri="{BB962C8B-B14F-4D97-AF65-F5344CB8AC3E}">
        <p14:creationId xmlns:p14="http://schemas.microsoft.com/office/powerpoint/2010/main" val="4113783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669" y="1013809"/>
            <a:ext cx="8279823" cy="994172"/>
          </a:xfrm>
        </p:spPr>
        <p:txBody>
          <a:bodyPr>
            <a:normAutofit/>
          </a:bodyPr>
          <a:lstStyle/>
          <a:p>
            <a:r>
              <a:rPr lang="en-US" sz="4000" dirty="0"/>
              <a:t>Small group discussion!</a:t>
            </a:r>
          </a:p>
        </p:txBody>
      </p:sp>
      <p:sp>
        <p:nvSpPr>
          <p:cNvPr id="4" name="Title 1"/>
          <p:cNvSpPr txBox="1">
            <a:spLocks/>
          </p:cNvSpPr>
          <p:nvPr/>
        </p:nvSpPr>
        <p:spPr>
          <a:xfrm>
            <a:off x="376669" y="2007981"/>
            <a:ext cx="8502794" cy="3506128"/>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2800" dirty="0"/>
              <a:t>1. Spend time together as a family sharing testimonies while enjoying some well fried spicy chicken.  </a:t>
            </a:r>
          </a:p>
          <a:p>
            <a:pPr algn="just"/>
            <a:r>
              <a:rPr lang="en-US" sz="2800" dirty="0"/>
              <a:t>2. Which part of the story of Christ’s birth touches you the most?</a:t>
            </a:r>
          </a:p>
          <a:p>
            <a:pPr algn="just"/>
            <a:r>
              <a:rPr lang="en-US" sz="2800" dirty="0"/>
              <a:t>3. What major lessons do we </a:t>
            </a:r>
            <a:r>
              <a:rPr lang="en-US" sz="2800"/>
              <a:t>derive from </a:t>
            </a:r>
            <a:r>
              <a:rPr lang="en-US" sz="2800" dirty="0"/>
              <a:t>the story of the birth of Christ?</a:t>
            </a:r>
          </a:p>
          <a:p>
            <a:pPr algn="just"/>
            <a:r>
              <a:rPr lang="en-US" sz="2800" dirty="0"/>
              <a:t>4. Think of ways the group can be a blessing in this season of love.</a:t>
            </a:r>
          </a:p>
        </p:txBody>
      </p:sp>
      <p:sp>
        <p:nvSpPr>
          <p:cNvPr id="5" name="Title 1"/>
          <p:cNvSpPr txBox="1">
            <a:spLocks/>
          </p:cNvSpPr>
          <p:nvPr/>
        </p:nvSpPr>
        <p:spPr>
          <a:xfrm>
            <a:off x="376669" y="5688076"/>
            <a:ext cx="8502794" cy="842340"/>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t>God bless you!!</a:t>
            </a:r>
          </a:p>
        </p:txBody>
      </p:sp>
    </p:spTree>
    <p:extLst>
      <p:ext uri="{BB962C8B-B14F-4D97-AF65-F5344CB8AC3E}">
        <p14:creationId xmlns:p14="http://schemas.microsoft.com/office/powerpoint/2010/main" val="3579499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84317"/>
            <a:ext cx="7886700" cy="994172"/>
          </a:xfrm>
        </p:spPr>
        <p:txBody>
          <a:bodyPr>
            <a:normAutofit/>
          </a:bodyPr>
          <a:lstStyle/>
          <a:p>
            <a:r>
              <a:rPr lang="en-US" sz="4000" dirty="0"/>
              <a:t>Biblical presentation.</a:t>
            </a:r>
          </a:p>
        </p:txBody>
      </p:sp>
      <p:sp>
        <p:nvSpPr>
          <p:cNvPr id="3" name="Content Placeholder 2"/>
          <p:cNvSpPr>
            <a:spLocks noGrp="1"/>
          </p:cNvSpPr>
          <p:nvPr>
            <p:ph idx="1"/>
          </p:nvPr>
        </p:nvSpPr>
        <p:spPr>
          <a:xfrm>
            <a:off x="628650" y="1745673"/>
            <a:ext cx="7886700" cy="2279338"/>
          </a:xfrm>
        </p:spPr>
        <p:txBody>
          <a:bodyPr>
            <a:noAutofit/>
          </a:bodyPr>
          <a:lstStyle/>
          <a:p>
            <a:r>
              <a:rPr lang="en-US" dirty="0">
                <a:latin typeface="+mj-lt"/>
              </a:rPr>
              <a:t>The visit of the wise men – </a:t>
            </a:r>
            <a:r>
              <a:rPr lang="en-US" b="1" dirty="0">
                <a:latin typeface="+mj-lt"/>
              </a:rPr>
              <a:t>Matthew 2:1-12</a:t>
            </a:r>
          </a:p>
          <a:p>
            <a:r>
              <a:rPr lang="en-US" dirty="0">
                <a:latin typeface="+mj-lt"/>
              </a:rPr>
              <a:t>The flight to Egypt – </a:t>
            </a:r>
            <a:r>
              <a:rPr lang="en-US" b="1" dirty="0">
                <a:latin typeface="+mj-lt"/>
              </a:rPr>
              <a:t>Matthew 2:13-15</a:t>
            </a:r>
          </a:p>
          <a:p>
            <a:r>
              <a:rPr lang="en-US" dirty="0">
                <a:latin typeface="+mj-lt"/>
              </a:rPr>
              <a:t>Herod kills children – </a:t>
            </a:r>
            <a:r>
              <a:rPr lang="en-US" b="1" dirty="0">
                <a:latin typeface="+mj-lt"/>
              </a:rPr>
              <a:t>Matthew 2:16-18</a:t>
            </a:r>
          </a:p>
          <a:p>
            <a:r>
              <a:rPr lang="en-US" dirty="0">
                <a:latin typeface="+mj-lt"/>
              </a:rPr>
              <a:t>The return to Nazareth – </a:t>
            </a:r>
            <a:r>
              <a:rPr lang="en-US" b="1" dirty="0">
                <a:latin typeface="+mj-lt"/>
              </a:rPr>
              <a:t>Matthew 2:19-23  </a:t>
            </a:r>
          </a:p>
        </p:txBody>
      </p:sp>
      <p:sp>
        <p:nvSpPr>
          <p:cNvPr id="4" name="Title 1"/>
          <p:cNvSpPr txBox="1">
            <a:spLocks/>
          </p:cNvSpPr>
          <p:nvPr/>
        </p:nvSpPr>
        <p:spPr>
          <a:xfrm>
            <a:off x="628650" y="4025011"/>
            <a:ext cx="7886700" cy="1960153"/>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2800" dirty="0"/>
              <a:t>“‘And you, O Bethlehem, in the land of Judah, are by no means least among the rulers of Judah; for from you shall come a ruler who will shepherd my people Israel.’” </a:t>
            </a:r>
            <a:r>
              <a:rPr lang="en-US" sz="2800" b="1" dirty="0"/>
              <a:t>Matthew 2:6</a:t>
            </a:r>
          </a:p>
        </p:txBody>
      </p:sp>
    </p:spTree>
    <p:extLst>
      <p:ext uri="{BB962C8B-B14F-4D97-AF65-F5344CB8AC3E}">
        <p14:creationId xmlns:p14="http://schemas.microsoft.com/office/powerpoint/2010/main" val="2010865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088" y="556608"/>
            <a:ext cx="8279823" cy="994172"/>
          </a:xfrm>
        </p:spPr>
        <p:txBody>
          <a:bodyPr>
            <a:normAutofit/>
          </a:bodyPr>
          <a:lstStyle/>
          <a:p>
            <a:r>
              <a:rPr lang="en-US" sz="4000" dirty="0"/>
              <a:t>The prophetic life of Jesus Christ.</a:t>
            </a:r>
          </a:p>
        </p:txBody>
      </p:sp>
      <p:sp>
        <p:nvSpPr>
          <p:cNvPr id="3" name="Content Placeholder 2"/>
          <p:cNvSpPr>
            <a:spLocks noGrp="1"/>
          </p:cNvSpPr>
          <p:nvPr>
            <p:ph idx="1"/>
          </p:nvPr>
        </p:nvSpPr>
        <p:spPr>
          <a:xfrm>
            <a:off x="628649" y="1550780"/>
            <a:ext cx="7143750" cy="2736538"/>
          </a:xfrm>
        </p:spPr>
        <p:txBody>
          <a:bodyPr>
            <a:noAutofit/>
          </a:bodyPr>
          <a:lstStyle/>
          <a:p>
            <a:pPr marL="0" indent="0">
              <a:buNone/>
            </a:pPr>
            <a:r>
              <a:rPr lang="en-US" dirty="0">
                <a:latin typeface="+mj-lt"/>
              </a:rPr>
              <a:t>	1. The birth of Jesus</a:t>
            </a:r>
          </a:p>
          <a:p>
            <a:pPr marL="0" indent="0">
              <a:buNone/>
            </a:pPr>
            <a:r>
              <a:rPr lang="en-US" dirty="0">
                <a:latin typeface="+mj-lt"/>
              </a:rPr>
              <a:t>	2. The ministry of Jesus </a:t>
            </a:r>
          </a:p>
          <a:p>
            <a:pPr marL="0" indent="0">
              <a:buNone/>
            </a:pPr>
            <a:r>
              <a:rPr lang="en-US" dirty="0">
                <a:latin typeface="+mj-lt"/>
              </a:rPr>
              <a:t>	3. The death and resurrection of Jesus </a:t>
            </a:r>
          </a:p>
          <a:p>
            <a:pPr marL="0" indent="0">
              <a:buNone/>
            </a:pPr>
            <a:r>
              <a:rPr lang="en-US" dirty="0">
                <a:latin typeface="+mj-lt"/>
              </a:rPr>
              <a:t>	4. The role of Jesus in the Church</a:t>
            </a:r>
          </a:p>
        </p:txBody>
      </p:sp>
      <p:sp>
        <p:nvSpPr>
          <p:cNvPr id="4" name="Title 1"/>
          <p:cNvSpPr txBox="1">
            <a:spLocks/>
          </p:cNvSpPr>
          <p:nvPr/>
        </p:nvSpPr>
        <p:spPr>
          <a:xfrm>
            <a:off x="628649" y="3872611"/>
            <a:ext cx="7886700" cy="1960153"/>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2800" dirty="0"/>
              <a:t>All the prophecies about Jesus in the Old testament spoken of by the prophets and highlighted in the turn of events are all fulfilled in the life of Jesus Christ. Not even one will be left out.  </a:t>
            </a:r>
          </a:p>
        </p:txBody>
      </p:sp>
    </p:spTree>
    <p:extLst>
      <p:ext uri="{BB962C8B-B14F-4D97-AF65-F5344CB8AC3E}">
        <p14:creationId xmlns:p14="http://schemas.microsoft.com/office/powerpoint/2010/main" val="4020901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087" y="542754"/>
            <a:ext cx="8279823" cy="994172"/>
          </a:xfrm>
        </p:spPr>
        <p:txBody>
          <a:bodyPr>
            <a:normAutofit/>
          </a:bodyPr>
          <a:lstStyle/>
          <a:p>
            <a:r>
              <a:rPr lang="en-US" sz="4000" dirty="0"/>
              <a:t>The prophetic birth of Jesus Christ.</a:t>
            </a:r>
          </a:p>
        </p:txBody>
      </p:sp>
      <p:sp>
        <p:nvSpPr>
          <p:cNvPr id="4" name="Title 1"/>
          <p:cNvSpPr txBox="1">
            <a:spLocks/>
          </p:cNvSpPr>
          <p:nvPr/>
        </p:nvSpPr>
        <p:spPr>
          <a:xfrm>
            <a:off x="292243" y="1759527"/>
            <a:ext cx="8559512" cy="4723470"/>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2800" dirty="0"/>
              <a:t>Therefore the Lord himself will give you a sign. Behold, the virgin shall conceive and bear a son, and shall call his name Immanuel – </a:t>
            </a:r>
            <a:r>
              <a:rPr lang="en-US" sz="2800" b="1" dirty="0"/>
              <a:t>Isaiah 7:14 </a:t>
            </a:r>
          </a:p>
          <a:p>
            <a:pPr algn="just"/>
            <a:endParaRPr lang="en-US" sz="2800" dirty="0"/>
          </a:p>
          <a:p>
            <a:pPr algn="just"/>
            <a:r>
              <a:rPr lang="en-US" sz="2800" dirty="0"/>
              <a:t>But you, O Bethlehem Ephrata, who are too little to be among the clans of Judah, from you shall come forth for me one who is to be ruler in Israel, whose coming forth is from of old, from ancient days – </a:t>
            </a:r>
            <a:r>
              <a:rPr lang="en-US" sz="2800" b="1" dirty="0"/>
              <a:t>Micah 5:2 </a:t>
            </a:r>
          </a:p>
          <a:p>
            <a:pPr algn="just"/>
            <a:endParaRPr lang="en-US" sz="2800" b="1" dirty="0"/>
          </a:p>
          <a:p>
            <a:pPr algn="just"/>
            <a:r>
              <a:rPr lang="en-US" sz="2800" dirty="0"/>
              <a:t>even as the Son of Man came not to be served but to serve, and to give his life as a ransom for many.” – </a:t>
            </a:r>
            <a:r>
              <a:rPr lang="en-US" sz="2800" b="1" dirty="0"/>
              <a:t>Matthew 20:28</a:t>
            </a:r>
          </a:p>
        </p:txBody>
      </p:sp>
    </p:spTree>
    <p:extLst>
      <p:ext uri="{BB962C8B-B14F-4D97-AF65-F5344CB8AC3E}">
        <p14:creationId xmlns:p14="http://schemas.microsoft.com/office/powerpoint/2010/main" val="1519081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088" y="556608"/>
            <a:ext cx="8279823" cy="994172"/>
          </a:xfrm>
        </p:spPr>
        <p:txBody>
          <a:bodyPr>
            <a:normAutofit/>
          </a:bodyPr>
          <a:lstStyle/>
          <a:p>
            <a:r>
              <a:rPr lang="en-US" sz="4000" dirty="0"/>
              <a:t>The fear and fall of king Herod.</a:t>
            </a:r>
          </a:p>
        </p:txBody>
      </p:sp>
      <p:sp>
        <p:nvSpPr>
          <p:cNvPr id="3" name="Content Placeholder 2"/>
          <p:cNvSpPr>
            <a:spLocks noGrp="1"/>
          </p:cNvSpPr>
          <p:nvPr>
            <p:ph idx="1"/>
          </p:nvPr>
        </p:nvSpPr>
        <p:spPr>
          <a:xfrm>
            <a:off x="628649" y="1730889"/>
            <a:ext cx="7143750" cy="2736538"/>
          </a:xfrm>
        </p:spPr>
        <p:txBody>
          <a:bodyPr>
            <a:noAutofit/>
          </a:bodyPr>
          <a:lstStyle/>
          <a:p>
            <a:pPr marL="0" indent="0">
              <a:buNone/>
            </a:pPr>
            <a:r>
              <a:rPr lang="en-US" dirty="0">
                <a:latin typeface="+mj-lt"/>
              </a:rPr>
              <a:t>	1. Herod the great (37 – 4 BC)</a:t>
            </a:r>
          </a:p>
          <a:p>
            <a:pPr marL="0" indent="0">
              <a:buNone/>
            </a:pPr>
            <a:r>
              <a:rPr lang="en-US" dirty="0">
                <a:latin typeface="+mj-lt"/>
              </a:rPr>
              <a:t>	2. Allegiance to Rome  </a:t>
            </a:r>
          </a:p>
          <a:p>
            <a:pPr marL="0" indent="0">
              <a:buNone/>
            </a:pPr>
            <a:r>
              <a:rPr lang="en-US" dirty="0">
                <a:latin typeface="+mj-lt"/>
              </a:rPr>
              <a:t>	3. Political and brutal ruler </a:t>
            </a:r>
          </a:p>
          <a:p>
            <a:pPr marL="0" indent="0">
              <a:buNone/>
            </a:pPr>
            <a:r>
              <a:rPr lang="en-US" dirty="0">
                <a:latin typeface="+mj-lt"/>
              </a:rPr>
              <a:t>	4. Pride, Deception &amp; Fear </a:t>
            </a:r>
          </a:p>
          <a:p>
            <a:pPr marL="0" indent="0">
              <a:buNone/>
            </a:pPr>
            <a:r>
              <a:rPr lang="en-US" dirty="0">
                <a:latin typeface="+mj-lt"/>
              </a:rPr>
              <a:t>	5. Fulfilled prophecy </a:t>
            </a:r>
          </a:p>
        </p:txBody>
      </p:sp>
      <p:sp>
        <p:nvSpPr>
          <p:cNvPr id="4" name="Title 1"/>
          <p:cNvSpPr txBox="1">
            <a:spLocks/>
          </p:cNvSpPr>
          <p:nvPr/>
        </p:nvSpPr>
        <p:spPr>
          <a:xfrm>
            <a:off x="628649" y="4440647"/>
            <a:ext cx="7886700" cy="1960153"/>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2800" dirty="0"/>
              <a:t>The life of king Herod brings to bear the consequence of a life driven by the thirst for power. By this very thirst his character and heart was corrupted. However, his very decisions led to the fulfillment of prophecy. </a:t>
            </a:r>
          </a:p>
        </p:txBody>
      </p:sp>
    </p:spTree>
    <p:extLst>
      <p:ext uri="{BB962C8B-B14F-4D97-AF65-F5344CB8AC3E}">
        <p14:creationId xmlns:p14="http://schemas.microsoft.com/office/powerpoint/2010/main" val="1023711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087" y="542754"/>
            <a:ext cx="8279823" cy="994172"/>
          </a:xfrm>
        </p:spPr>
        <p:txBody>
          <a:bodyPr>
            <a:normAutofit/>
          </a:bodyPr>
          <a:lstStyle/>
          <a:p>
            <a:r>
              <a:rPr lang="en-US" sz="4000" dirty="0"/>
              <a:t>The fear and fall of king Herod.</a:t>
            </a:r>
          </a:p>
        </p:txBody>
      </p:sp>
      <p:sp>
        <p:nvSpPr>
          <p:cNvPr id="4" name="Title 1"/>
          <p:cNvSpPr txBox="1">
            <a:spLocks/>
          </p:cNvSpPr>
          <p:nvPr/>
        </p:nvSpPr>
        <p:spPr>
          <a:xfrm>
            <a:off x="292242" y="1536926"/>
            <a:ext cx="8559512" cy="4723470"/>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2800" dirty="0"/>
              <a:t>When Herod the king heard this, he was troubled, and all Jerusalem with him;– </a:t>
            </a:r>
            <a:r>
              <a:rPr lang="en-US" sz="2800" b="1" dirty="0"/>
              <a:t>Matthew 2:3</a:t>
            </a:r>
          </a:p>
          <a:p>
            <a:pPr algn="just"/>
            <a:endParaRPr lang="en-US" sz="2800" dirty="0"/>
          </a:p>
          <a:p>
            <a:pPr algn="just"/>
            <a:r>
              <a:rPr lang="en-US" sz="2800" dirty="0"/>
              <a:t>Then Herod, when he saw that he had been tricked by the wise men, became furious, and he sent and killed all the male children in Bethlehem and in all that region who were two years old or under, according to the time that he had ascertained from the wise men – </a:t>
            </a:r>
            <a:r>
              <a:rPr lang="en-US" sz="2800" b="1" dirty="0"/>
              <a:t>Matthew 2:16</a:t>
            </a:r>
          </a:p>
          <a:p>
            <a:pPr algn="just"/>
            <a:endParaRPr lang="en-US" sz="2800" b="1" dirty="0"/>
          </a:p>
          <a:p>
            <a:pPr algn="just"/>
            <a:r>
              <a:rPr lang="en-US" sz="2800" dirty="0"/>
              <a:t>But when Herod died, behold, an angel of the Lord appeared in a dream to Joseph in Egypt– </a:t>
            </a:r>
            <a:r>
              <a:rPr lang="en-US" sz="2800" b="1" dirty="0"/>
              <a:t>Matthew 2:19</a:t>
            </a:r>
          </a:p>
        </p:txBody>
      </p:sp>
    </p:spTree>
    <p:extLst>
      <p:ext uri="{BB962C8B-B14F-4D97-AF65-F5344CB8AC3E}">
        <p14:creationId xmlns:p14="http://schemas.microsoft.com/office/powerpoint/2010/main" val="2422120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088" y="556608"/>
            <a:ext cx="8279823" cy="994172"/>
          </a:xfrm>
        </p:spPr>
        <p:txBody>
          <a:bodyPr>
            <a:normAutofit/>
          </a:bodyPr>
          <a:lstStyle/>
          <a:p>
            <a:r>
              <a:rPr lang="en-US" sz="4000" dirty="0"/>
              <a:t>The intervention of Heaven.</a:t>
            </a:r>
          </a:p>
        </p:txBody>
      </p:sp>
      <p:sp>
        <p:nvSpPr>
          <p:cNvPr id="3" name="Content Placeholder 2"/>
          <p:cNvSpPr>
            <a:spLocks noGrp="1"/>
          </p:cNvSpPr>
          <p:nvPr>
            <p:ph idx="1"/>
          </p:nvPr>
        </p:nvSpPr>
        <p:spPr>
          <a:xfrm>
            <a:off x="628649" y="1730889"/>
            <a:ext cx="7143750" cy="2736538"/>
          </a:xfrm>
        </p:spPr>
        <p:txBody>
          <a:bodyPr>
            <a:noAutofit/>
          </a:bodyPr>
          <a:lstStyle/>
          <a:p>
            <a:pPr marL="0" indent="0">
              <a:buNone/>
            </a:pPr>
            <a:r>
              <a:rPr lang="en-US" dirty="0">
                <a:latin typeface="+mj-lt"/>
              </a:rPr>
              <a:t>	1. The sovereign and all powerful God </a:t>
            </a:r>
          </a:p>
          <a:p>
            <a:pPr marL="0" indent="0">
              <a:buNone/>
            </a:pPr>
            <a:r>
              <a:rPr lang="en-US" dirty="0">
                <a:latin typeface="+mj-lt"/>
              </a:rPr>
              <a:t>	2. The divine counsel and will of God </a:t>
            </a:r>
          </a:p>
          <a:p>
            <a:pPr marL="0" indent="0">
              <a:buNone/>
            </a:pPr>
            <a:r>
              <a:rPr lang="en-US" dirty="0">
                <a:latin typeface="+mj-lt"/>
              </a:rPr>
              <a:t>	3. The Heavenly host </a:t>
            </a:r>
          </a:p>
          <a:p>
            <a:pPr marL="0" indent="0">
              <a:buNone/>
            </a:pPr>
            <a:r>
              <a:rPr lang="en-US" dirty="0">
                <a:latin typeface="+mj-lt"/>
              </a:rPr>
              <a:t>	4. Trust &amp; obey</a:t>
            </a:r>
          </a:p>
          <a:p>
            <a:pPr marL="0" indent="0">
              <a:buNone/>
            </a:pPr>
            <a:r>
              <a:rPr lang="en-US" dirty="0">
                <a:latin typeface="+mj-lt"/>
              </a:rPr>
              <a:t>	5. All things shall work for our good </a:t>
            </a:r>
          </a:p>
        </p:txBody>
      </p:sp>
      <p:sp>
        <p:nvSpPr>
          <p:cNvPr id="4" name="Title 1"/>
          <p:cNvSpPr txBox="1">
            <a:spLocks/>
          </p:cNvSpPr>
          <p:nvPr/>
        </p:nvSpPr>
        <p:spPr>
          <a:xfrm>
            <a:off x="628649" y="4440647"/>
            <a:ext cx="7886700" cy="1960153"/>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2800" dirty="0"/>
              <a:t>We are but passers by in this world. In Christ our citizenship is of Heaven and Heaven delights in our affairs watching to perform the exact counsel of God. </a:t>
            </a:r>
          </a:p>
        </p:txBody>
      </p:sp>
    </p:spTree>
    <p:extLst>
      <p:ext uri="{BB962C8B-B14F-4D97-AF65-F5344CB8AC3E}">
        <p14:creationId xmlns:p14="http://schemas.microsoft.com/office/powerpoint/2010/main" val="2603578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087" y="542754"/>
            <a:ext cx="8279823" cy="994172"/>
          </a:xfrm>
        </p:spPr>
        <p:txBody>
          <a:bodyPr>
            <a:normAutofit/>
          </a:bodyPr>
          <a:lstStyle/>
          <a:p>
            <a:r>
              <a:rPr lang="en-US" sz="4000" dirty="0"/>
              <a:t>The intervention of Heaven.</a:t>
            </a:r>
          </a:p>
        </p:txBody>
      </p:sp>
      <p:sp>
        <p:nvSpPr>
          <p:cNvPr id="4" name="Title 1"/>
          <p:cNvSpPr txBox="1">
            <a:spLocks/>
          </p:cNvSpPr>
          <p:nvPr/>
        </p:nvSpPr>
        <p:spPr>
          <a:xfrm>
            <a:off x="292242" y="1536926"/>
            <a:ext cx="8559512" cy="4723470"/>
          </a:xfrm>
          <a:prstGeom prst="rect">
            <a:avLst/>
          </a:prstGeom>
        </p:spPr>
        <p:txBody>
          <a:bodyPr vert="horz" lIns="68580" tIns="34290" rIns="68580" bIns="3429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2800" dirty="0"/>
              <a:t> saying, “Where is he who has been born king of the Jews? For we saw his star when it rose2 and have come to worship him.” – </a:t>
            </a:r>
            <a:r>
              <a:rPr lang="en-US" sz="2800" b="1" dirty="0"/>
              <a:t>Matthew 2:2</a:t>
            </a:r>
          </a:p>
          <a:p>
            <a:pPr algn="just"/>
            <a:endParaRPr lang="en-US" sz="2800" dirty="0"/>
          </a:p>
          <a:p>
            <a:pPr algn="just"/>
            <a:r>
              <a:rPr lang="en-US" sz="2800" dirty="0"/>
              <a:t>And being warned in a dream not to return to Herod, they departed to their own country by another way – </a:t>
            </a:r>
            <a:r>
              <a:rPr lang="en-US" sz="2800" b="1" dirty="0"/>
              <a:t>Matthew 2:12</a:t>
            </a:r>
          </a:p>
          <a:p>
            <a:pPr algn="just"/>
            <a:endParaRPr lang="en-US" sz="2800" b="1" dirty="0"/>
          </a:p>
          <a:p>
            <a:pPr algn="just"/>
            <a:r>
              <a:rPr lang="en-US" sz="2800" dirty="0"/>
              <a:t>Now when they had departed, behold, an angel of the Lord appeared to Joseph in a dream and said, “Rise, take the child and his mother, and flee to Egypt, and remain there until I tell you, for Herod is about to search for the child, to destroy him.” – </a:t>
            </a:r>
            <a:r>
              <a:rPr lang="en-US" sz="2800" b="1" dirty="0"/>
              <a:t>Matthew 2:13</a:t>
            </a:r>
          </a:p>
        </p:txBody>
      </p:sp>
    </p:spTree>
    <p:extLst>
      <p:ext uri="{BB962C8B-B14F-4D97-AF65-F5344CB8AC3E}">
        <p14:creationId xmlns:p14="http://schemas.microsoft.com/office/powerpoint/2010/main" val="2873114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669" y="1013809"/>
            <a:ext cx="8279823" cy="994172"/>
          </a:xfrm>
        </p:spPr>
        <p:txBody>
          <a:bodyPr>
            <a:normAutofit/>
          </a:bodyPr>
          <a:lstStyle/>
          <a:p>
            <a:r>
              <a:rPr lang="en-US" sz="4000" dirty="0"/>
              <a:t>What does this mean to us today?</a:t>
            </a:r>
          </a:p>
        </p:txBody>
      </p:sp>
      <p:sp>
        <p:nvSpPr>
          <p:cNvPr id="4" name="Title 1"/>
          <p:cNvSpPr txBox="1">
            <a:spLocks/>
          </p:cNvSpPr>
          <p:nvPr/>
        </p:nvSpPr>
        <p:spPr>
          <a:xfrm>
            <a:off x="983673" y="2007981"/>
            <a:ext cx="7895790" cy="2685923"/>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2800" dirty="0"/>
              <a:t>1. God has a plan for your life. </a:t>
            </a:r>
          </a:p>
          <a:p>
            <a:pPr algn="just"/>
            <a:r>
              <a:rPr lang="en-US" sz="2800" dirty="0"/>
              <a:t>2. Challenges shall arise. </a:t>
            </a:r>
          </a:p>
          <a:p>
            <a:pPr algn="just"/>
            <a:r>
              <a:rPr lang="en-US" sz="2800" dirty="0"/>
              <a:t>3. Trust &amp; obey.</a:t>
            </a:r>
          </a:p>
          <a:p>
            <a:pPr algn="just"/>
            <a:r>
              <a:rPr lang="en-US" sz="2800" dirty="0"/>
              <a:t>4. Our strength shall always fail us.</a:t>
            </a:r>
          </a:p>
          <a:p>
            <a:pPr algn="just"/>
            <a:r>
              <a:rPr lang="en-US" sz="2800" dirty="0"/>
              <a:t>5. Be encouraged. </a:t>
            </a:r>
          </a:p>
        </p:txBody>
      </p:sp>
      <p:sp>
        <p:nvSpPr>
          <p:cNvPr id="5" name="Title 1"/>
          <p:cNvSpPr txBox="1">
            <a:spLocks/>
          </p:cNvSpPr>
          <p:nvPr/>
        </p:nvSpPr>
        <p:spPr>
          <a:xfrm>
            <a:off x="376669" y="5688076"/>
            <a:ext cx="7895790" cy="842340"/>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t>LET US PRAY!!</a:t>
            </a:r>
          </a:p>
        </p:txBody>
      </p:sp>
    </p:spTree>
    <p:extLst>
      <p:ext uri="{BB962C8B-B14F-4D97-AF65-F5344CB8AC3E}">
        <p14:creationId xmlns:p14="http://schemas.microsoft.com/office/powerpoint/2010/main" val="17765920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TotalTime>
  <Words>683</Words>
  <Application>Microsoft Office PowerPoint</Application>
  <PresentationFormat>On-screen Show (4:3)</PresentationFormat>
  <Paragraphs>59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BIRTH OF A KING  &amp;  THE FALL OF ANOTHER.</vt:lpstr>
      <vt:lpstr>Biblical presentation.</vt:lpstr>
      <vt:lpstr>The prophetic life of Jesus Christ.</vt:lpstr>
      <vt:lpstr>The prophetic birth of Jesus Christ.</vt:lpstr>
      <vt:lpstr>The fear and fall of king Herod.</vt:lpstr>
      <vt:lpstr>The fear and fall of king Herod.</vt:lpstr>
      <vt:lpstr>The intervention of Heaven.</vt:lpstr>
      <vt:lpstr>The intervention of Heaven.</vt:lpstr>
      <vt:lpstr>What does this mean to us today?</vt:lpstr>
      <vt:lpstr>Small group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BIRTH OF A KING &amp; THE FALL OF ANOTHER.</dc:title>
  <dc:creator>A</dc:creator>
  <cp:lastModifiedBy>Perry Ackon</cp:lastModifiedBy>
  <cp:revision>12</cp:revision>
  <dcterms:created xsi:type="dcterms:W3CDTF">2021-12-11T21:56:30Z</dcterms:created>
  <dcterms:modified xsi:type="dcterms:W3CDTF">2021-12-13T01:38:08Z</dcterms:modified>
</cp:coreProperties>
</file>