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267" r:id="rId3"/>
    <p:sldId id="258" r:id="rId4"/>
    <p:sldId id="259" r:id="rId5"/>
    <p:sldId id="268" r:id="rId6"/>
    <p:sldId id="269" r:id="rId7"/>
    <p:sldId id="274" r:id="rId8"/>
    <p:sldId id="275" r:id="rId9"/>
    <p:sldId id="270" r:id="rId10"/>
    <p:sldId id="271" r:id="rId11"/>
    <p:sldId id="272" r:id="rId12"/>
    <p:sldId id="276" r:id="rId13"/>
    <p:sldId id="278" r:id="rId14"/>
    <p:sldId id="277" r:id="rId15"/>
    <p:sldId id="273" r:id="rId16"/>
    <p:sldId id="279" r:id="rId17"/>
    <p:sldId id="257" r:id="rId18"/>
    <p:sldId id="281" r:id="rId19"/>
    <p:sldId id="280" r:id="rId20"/>
    <p:sldId id="282" r:id="rId21"/>
    <p:sldId id="283" r:id="rId22"/>
    <p:sldId id="28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E1FF"/>
    <a:srgbClr val="BCBDB2"/>
    <a:srgbClr val="E4CB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60893"/>
  </p:normalViewPr>
  <p:slideViewPr>
    <p:cSldViewPr snapToGrid="0" snapToObjects="1">
      <p:cViewPr>
        <p:scale>
          <a:sx n="63" d="100"/>
          <a:sy n="63" d="100"/>
        </p:scale>
        <p:origin x="1840" y="200"/>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358F56-5B54-4819-8CDD-0B3F5D1BC6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E8CAE7F-A492-4C31-B58C-C8D9CC03F619}">
      <dgm:prSet/>
      <dgm:spPr/>
      <dgm:t>
        <a:bodyPr/>
        <a:lstStyle/>
        <a:p>
          <a:r>
            <a:rPr lang="en-US"/>
            <a:t>Doctrine</a:t>
          </a:r>
        </a:p>
      </dgm:t>
    </dgm:pt>
    <dgm:pt modelId="{8A7EE7C0-B617-4126-A9BA-E2DD5EA9B202}" type="parTrans" cxnId="{DFF8CC22-D2B8-4EFC-B6E7-542D3F9132B2}">
      <dgm:prSet/>
      <dgm:spPr/>
      <dgm:t>
        <a:bodyPr/>
        <a:lstStyle/>
        <a:p>
          <a:endParaRPr lang="en-US"/>
        </a:p>
      </dgm:t>
    </dgm:pt>
    <dgm:pt modelId="{B5A6733F-7B9D-4064-836F-D6B3C53BF0A1}" type="sibTrans" cxnId="{DFF8CC22-D2B8-4EFC-B6E7-542D3F9132B2}">
      <dgm:prSet/>
      <dgm:spPr/>
      <dgm:t>
        <a:bodyPr/>
        <a:lstStyle/>
        <a:p>
          <a:endParaRPr lang="en-US"/>
        </a:p>
      </dgm:t>
    </dgm:pt>
    <dgm:pt modelId="{E6179C18-05C9-4D72-9AB7-783A6D09C27C}">
      <dgm:prSet/>
      <dgm:spPr/>
      <dgm:t>
        <a:bodyPr/>
        <a:lstStyle/>
        <a:p>
          <a:r>
            <a:rPr lang="en-US"/>
            <a:t>Results in Behavior:</a:t>
          </a:r>
        </a:p>
      </dgm:t>
    </dgm:pt>
    <dgm:pt modelId="{2FAB1921-D930-4588-A4C5-9CF18EA71FDF}" type="parTrans" cxnId="{2794AE25-E554-4938-A73D-FC0C36F8D773}">
      <dgm:prSet/>
      <dgm:spPr/>
      <dgm:t>
        <a:bodyPr/>
        <a:lstStyle/>
        <a:p>
          <a:endParaRPr lang="en-US"/>
        </a:p>
      </dgm:t>
    </dgm:pt>
    <dgm:pt modelId="{6D6F9209-5F83-4CFE-ABEA-45E5FB71E171}" type="sibTrans" cxnId="{2794AE25-E554-4938-A73D-FC0C36F8D773}">
      <dgm:prSet/>
      <dgm:spPr/>
      <dgm:t>
        <a:bodyPr/>
        <a:lstStyle/>
        <a:p>
          <a:endParaRPr lang="en-US"/>
        </a:p>
      </dgm:t>
    </dgm:pt>
    <dgm:pt modelId="{3E322888-ED8A-4249-A70F-71354863DF8E}">
      <dgm:prSet/>
      <dgm:spPr/>
      <dgm:t>
        <a:bodyPr/>
        <a:lstStyle/>
        <a:p>
          <a:r>
            <a:rPr lang="en-US" dirty="0"/>
            <a:t>Older Men:</a:t>
          </a:r>
        </a:p>
      </dgm:t>
    </dgm:pt>
    <dgm:pt modelId="{9FCC78DD-F6C2-41A3-90BF-8257C4FE414F}" type="parTrans" cxnId="{857E24AC-8B52-4765-8D1E-5EAB2B6BA3F3}">
      <dgm:prSet/>
      <dgm:spPr/>
      <dgm:t>
        <a:bodyPr/>
        <a:lstStyle/>
        <a:p>
          <a:endParaRPr lang="en-US"/>
        </a:p>
      </dgm:t>
    </dgm:pt>
    <dgm:pt modelId="{6F9F2E63-8B84-476D-8416-1AB2AEB17208}" type="sibTrans" cxnId="{857E24AC-8B52-4765-8D1E-5EAB2B6BA3F3}">
      <dgm:prSet/>
      <dgm:spPr/>
      <dgm:t>
        <a:bodyPr/>
        <a:lstStyle/>
        <a:p>
          <a:endParaRPr lang="en-US"/>
        </a:p>
      </dgm:t>
    </dgm:pt>
    <dgm:pt modelId="{0A31F653-735D-437B-9E2F-7AA29ACA67AE}">
      <dgm:prSet/>
      <dgm:spPr/>
      <dgm:t>
        <a:bodyPr/>
        <a:lstStyle/>
        <a:p>
          <a:r>
            <a:rPr lang="en-US" dirty="0"/>
            <a:t>Older Women</a:t>
          </a:r>
        </a:p>
      </dgm:t>
    </dgm:pt>
    <dgm:pt modelId="{C0BDC23C-0365-4C1C-A1BA-9DE484B43BC1}" type="parTrans" cxnId="{83ECB98C-FD6F-4512-9499-38DEEC47176C}">
      <dgm:prSet/>
      <dgm:spPr/>
      <dgm:t>
        <a:bodyPr/>
        <a:lstStyle/>
        <a:p>
          <a:endParaRPr lang="en-US"/>
        </a:p>
      </dgm:t>
    </dgm:pt>
    <dgm:pt modelId="{4C8CC01D-CF67-4DA3-92E3-046E7B9FB91D}" type="sibTrans" cxnId="{83ECB98C-FD6F-4512-9499-38DEEC47176C}">
      <dgm:prSet/>
      <dgm:spPr/>
      <dgm:t>
        <a:bodyPr/>
        <a:lstStyle/>
        <a:p>
          <a:endParaRPr lang="en-US"/>
        </a:p>
      </dgm:t>
    </dgm:pt>
    <dgm:pt modelId="{C2784C2F-FA39-4917-A6DB-8659AD03B90E}">
      <dgm:prSet/>
      <dgm:spPr/>
      <dgm:t>
        <a:bodyPr/>
        <a:lstStyle/>
        <a:p>
          <a:r>
            <a:rPr lang="en-US" dirty="0"/>
            <a:t>Younger Women</a:t>
          </a:r>
        </a:p>
      </dgm:t>
    </dgm:pt>
    <dgm:pt modelId="{78532089-C7F1-4789-8BFE-F3A297053E45}" type="parTrans" cxnId="{629DC4DF-C52D-4241-88E8-FEEBB74565E0}">
      <dgm:prSet/>
      <dgm:spPr/>
      <dgm:t>
        <a:bodyPr/>
        <a:lstStyle/>
        <a:p>
          <a:endParaRPr lang="en-US"/>
        </a:p>
      </dgm:t>
    </dgm:pt>
    <dgm:pt modelId="{756EDCEE-41CF-4457-A2BE-8B0A4A9FF8AD}" type="sibTrans" cxnId="{629DC4DF-C52D-4241-88E8-FEEBB74565E0}">
      <dgm:prSet/>
      <dgm:spPr/>
      <dgm:t>
        <a:bodyPr/>
        <a:lstStyle/>
        <a:p>
          <a:endParaRPr lang="en-US"/>
        </a:p>
      </dgm:t>
    </dgm:pt>
    <dgm:pt modelId="{26C3DE85-0DBD-4C1C-B582-5C437CEE3350}">
      <dgm:prSet/>
      <dgm:spPr/>
      <dgm:t>
        <a:bodyPr/>
        <a:lstStyle/>
        <a:p>
          <a:r>
            <a:rPr lang="en-US" dirty="0"/>
            <a:t>Slaves (Employees)</a:t>
          </a:r>
        </a:p>
      </dgm:t>
    </dgm:pt>
    <dgm:pt modelId="{0415EC63-9CA1-4955-B7AF-43817DAF6F9F}" type="parTrans" cxnId="{27DE478D-07EC-4700-8C3B-1ABE81FF88C0}">
      <dgm:prSet/>
      <dgm:spPr/>
      <dgm:t>
        <a:bodyPr/>
        <a:lstStyle/>
        <a:p>
          <a:endParaRPr lang="en-US"/>
        </a:p>
      </dgm:t>
    </dgm:pt>
    <dgm:pt modelId="{EDCA2F17-AF3E-4685-823F-69E5572A62AA}" type="sibTrans" cxnId="{27DE478D-07EC-4700-8C3B-1ABE81FF88C0}">
      <dgm:prSet/>
      <dgm:spPr/>
      <dgm:t>
        <a:bodyPr/>
        <a:lstStyle/>
        <a:p>
          <a:endParaRPr lang="en-US"/>
        </a:p>
      </dgm:t>
    </dgm:pt>
    <dgm:pt modelId="{47E79D2E-D301-44DB-AF35-1987F4A753BD}">
      <dgm:prSet/>
      <dgm:spPr/>
      <dgm:t>
        <a:bodyPr/>
        <a:lstStyle/>
        <a:p>
          <a:r>
            <a:rPr lang="en-US"/>
            <a:t>Doctrine Thesis</a:t>
          </a:r>
        </a:p>
      </dgm:t>
    </dgm:pt>
    <dgm:pt modelId="{A0AAF91A-AC6B-402F-95DB-992085546E22}" type="parTrans" cxnId="{D91E8F99-58AF-4909-A025-5CDC0D6A2B6E}">
      <dgm:prSet/>
      <dgm:spPr/>
      <dgm:t>
        <a:bodyPr/>
        <a:lstStyle/>
        <a:p>
          <a:endParaRPr lang="en-US"/>
        </a:p>
      </dgm:t>
    </dgm:pt>
    <dgm:pt modelId="{2C98091E-EB09-4A2E-95BA-473BA8912FC6}" type="sibTrans" cxnId="{D91E8F99-58AF-4909-A025-5CDC0D6A2B6E}">
      <dgm:prSet/>
      <dgm:spPr/>
      <dgm:t>
        <a:bodyPr/>
        <a:lstStyle/>
        <a:p>
          <a:endParaRPr lang="en-US"/>
        </a:p>
      </dgm:t>
    </dgm:pt>
    <dgm:pt modelId="{580C1FDA-DAC2-174F-A16F-11C4CF2183B6}">
      <dgm:prSet/>
      <dgm:spPr/>
      <dgm:t>
        <a:bodyPr/>
        <a:lstStyle/>
        <a:p>
          <a:r>
            <a:rPr lang="en-US" dirty="0"/>
            <a:t>Younger Men</a:t>
          </a:r>
        </a:p>
      </dgm:t>
    </dgm:pt>
    <dgm:pt modelId="{7096FFB2-99E0-674A-8FA1-9A34EADF6203}" type="parTrans" cxnId="{EB3CC212-3385-DD40-AB42-A27F229DF526}">
      <dgm:prSet/>
      <dgm:spPr/>
    </dgm:pt>
    <dgm:pt modelId="{4D569093-D9A7-7545-BF07-DD9E356A92F1}" type="sibTrans" cxnId="{EB3CC212-3385-DD40-AB42-A27F229DF526}">
      <dgm:prSet/>
      <dgm:spPr/>
    </dgm:pt>
    <dgm:pt modelId="{1B58926B-D33A-6844-B32F-DBF03E54DBA2}" type="pres">
      <dgm:prSet presAssocID="{D7358F56-5B54-4819-8CDD-0B3F5D1BC69B}" presName="linear" presStyleCnt="0">
        <dgm:presLayoutVars>
          <dgm:animLvl val="lvl"/>
          <dgm:resizeHandles val="exact"/>
        </dgm:presLayoutVars>
      </dgm:prSet>
      <dgm:spPr/>
    </dgm:pt>
    <dgm:pt modelId="{45A79BB9-BF0D-DB4B-A5E0-586ED5FA8444}" type="pres">
      <dgm:prSet presAssocID="{3E8CAE7F-A492-4C31-B58C-C8D9CC03F619}" presName="parentText" presStyleLbl="node1" presStyleIdx="0" presStyleCnt="3">
        <dgm:presLayoutVars>
          <dgm:chMax val="0"/>
          <dgm:bulletEnabled val="1"/>
        </dgm:presLayoutVars>
      </dgm:prSet>
      <dgm:spPr/>
    </dgm:pt>
    <dgm:pt modelId="{60DCACB6-BA12-C840-A0C3-91A274CA0876}" type="pres">
      <dgm:prSet presAssocID="{B5A6733F-7B9D-4064-836F-D6B3C53BF0A1}" presName="spacer" presStyleCnt="0"/>
      <dgm:spPr/>
    </dgm:pt>
    <dgm:pt modelId="{308F2A2D-8954-F846-9317-6212C2B1A452}" type="pres">
      <dgm:prSet presAssocID="{E6179C18-05C9-4D72-9AB7-783A6D09C27C}" presName="parentText" presStyleLbl="node1" presStyleIdx="1" presStyleCnt="3">
        <dgm:presLayoutVars>
          <dgm:chMax val="0"/>
          <dgm:bulletEnabled val="1"/>
        </dgm:presLayoutVars>
      </dgm:prSet>
      <dgm:spPr/>
    </dgm:pt>
    <dgm:pt modelId="{315BF084-7616-BF40-B2C4-24D101F92FF3}" type="pres">
      <dgm:prSet presAssocID="{E6179C18-05C9-4D72-9AB7-783A6D09C27C}" presName="childText" presStyleLbl="revTx" presStyleIdx="0" presStyleCnt="1">
        <dgm:presLayoutVars>
          <dgm:bulletEnabled val="1"/>
        </dgm:presLayoutVars>
      </dgm:prSet>
      <dgm:spPr/>
    </dgm:pt>
    <dgm:pt modelId="{010FB6EF-1755-FF47-B77A-005E034DCD9B}" type="pres">
      <dgm:prSet presAssocID="{47E79D2E-D301-44DB-AF35-1987F4A753BD}" presName="parentText" presStyleLbl="node1" presStyleIdx="2" presStyleCnt="3">
        <dgm:presLayoutVars>
          <dgm:chMax val="0"/>
          <dgm:bulletEnabled val="1"/>
        </dgm:presLayoutVars>
      </dgm:prSet>
      <dgm:spPr/>
    </dgm:pt>
  </dgm:ptLst>
  <dgm:cxnLst>
    <dgm:cxn modelId="{EB3CC212-3385-DD40-AB42-A27F229DF526}" srcId="{E6179C18-05C9-4D72-9AB7-783A6D09C27C}" destId="{580C1FDA-DAC2-174F-A16F-11C4CF2183B6}" srcOrd="3" destOrd="0" parTransId="{7096FFB2-99E0-674A-8FA1-9A34EADF6203}" sibTransId="{4D569093-D9A7-7545-BF07-DD9E356A92F1}"/>
    <dgm:cxn modelId="{DFF8CC22-D2B8-4EFC-B6E7-542D3F9132B2}" srcId="{D7358F56-5B54-4819-8CDD-0B3F5D1BC69B}" destId="{3E8CAE7F-A492-4C31-B58C-C8D9CC03F619}" srcOrd="0" destOrd="0" parTransId="{8A7EE7C0-B617-4126-A9BA-E2DD5EA9B202}" sibTransId="{B5A6733F-7B9D-4064-836F-D6B3C53BF0A1}"/>
    <dgm:cxn modelId="{2794AE25-E554-4938-A73D-FC0C36F8D773}" srcId="{D7358F56-5B54-4819-8CDD-0B3F5D1BC69B}" destId="{E6179C18-05C9-4D72-9AB7-783A6D09C27C}" srcOrd="1" destOrd="0" parTransId="{2FAB1921-D930-4588-A4C5-9CF18EA71FDF}" sibTransId="{6D6F9209-5F83-4CFE-ABEA-45E5FB71E171}"/>
    <dgm:cxn modelId="{034E0F33-E0C2-1B4B-8572-4113F443A48E}" type="presOf" srcId="{580C1FDA-DAC2-174F-A16F-11C4CF2183B6}" destId="{315BF084-7616-BF40-B2C4-24D101F92FF3}" srcOrd="0" destOrd="3" presId="urn:microsoft.com/office/officeart/2005/8/layout/vList2"/>
    <dgm:cxn modelId="{1EC6303D-E537-3244-AD1E-464F05AAF911}" type="presOf" srcId="{0A31F653-735D-437B-9E2F-7AA29ACA67AE}" destId="{315BF084-7616-BF40-B2C4-24D101F92FF3}" srcOrd="0" destOrd="1" presId="urn:microsoft.com/office/officeart/2005/8/layout/vList2"/>
    <dgm:cxn modelId="{50F80549-8E27-864D-9BC9-D315BA120610}" type="presOf" srcId="{47E79D2E-D301-44DB-AF35-1987F4A753BD}" destId="{010FB6EF-1755-FF47-B77A-005E034DCD9B}" srcOrd="0" destOrd="0" presId="urn:microsoft.com/office/officeart/2005/8/layout/vList2"/>
    <dgm:cxn modelId="{FDCD5659-D7CB-0541-979F-54BF4F2E62FA}" type="presOf" srcId="{3E8CAE7F-A492-4C31-B58C-C8D9CC03F619}" destId="{45A79BB9-BF0D-DB4B-A5E0-586ED5FA8444}" srcOrd="0" destOrd="0" presId="urn:microsoft.com/office/officeart/2005/8/layout/vList2"/>
    <dgm:cxn modelId="{0FB4BE5C-D6FA-2B44-8A90-EC94F9F64B56}" type="presOf" srcId="{D7358F56-5B54-4819-8CDD-0B3F5D1BC69B}" destId="{1B58926B-D33A-6844-B32F-DBF03E54DBA2}" srcOrd="0" destOrd="0" presId="urn:microsoft.com/office/officeart/2005/8/layout/vList2"/>
    <dgm:cxn modelId="{A7F1FE5C-9B00-D346-B215-2824F94D7CA4}" type="presOf" srcId="{C2784C2F-FA39-4917-A6DB-8659AD03B90E}" destId="{315BF084-7616-BF40-B2C4-24D101F92FF3}" srcOrd="0" destOrd="2" presId="urn:microsoft.com/office/officeart/2005/8/layout/vList2"/>
    <dgm:cxn modelId="{CD7D455E-6C8A-584A-AC1F-26F902E01A29}" type="presOf" srcId="{3E322888-ED8A-4249-A70F-71354863DF8E}" destId="{315BF084-7616-BF40-B2C4-24D101F92FF3}" srcOrd="0" destOrd="0" presId="urn:microsoft.com/office/officeart/2005/8/layout/vList2"/>
    <dgm:cxn modelId="{83ECB98C-FD6F-4512-9499-38DEEC47176C}" srcId="{E6179C18-05C9-4D72-9AB7-783A6D09C27C}" destId="{0A31F653-735D-437B-9E2F-7AA29ACA67AE}" srcOrd="1" destOrd="0" parTransId="{C0BDC23C-0365-4C1C-A1BA-9DE484B43BC1}" sibTransId="{4C8CC01D-CF67-4DA3-92E3-046E7B9FB91D}"/>
    <dgm:cxn modelId="{27DE478D-07EC-4700-8C3B-1ABE81FF88C0}" srcId="{E6179C18-05C9-4D72-9AB7-783A6D09C27C}" destId="{26C3DE85-0DBD-4C1C-B582-5C437CEE3350}" srcOrd="4" destOrd="0" parTransId="{0415EC63-9CA1-4955-B7AF-43817DAF6F9F}" sibTransId="{EDCA2F17-AF3E-4685-823F-69E5572A62AA}"/>
    <dgm:cxn modelId="{F60E0A96-5B78-7745-A2A7-04DDA2D7E3BC}" type="presOf" srcId="{26C3DE85-0DBD-4C1C-B582-5C437CEE3350}" destId="{315BF084-7616-BF40-B2C4-24D101F92FF3}" srcOrd="0" destOrd="4" presId="urn:microsoft.com/office/officeart/2005/8/layout/vList2"/>
    <dgm:cxn modelId="{D91E8F99-58AF-4909-A025-5CDC0D6A2B6E}" srcId="{D7358F56-5B54-4819-8CDD-0B3F5D1BC69B}" destId="{47E79D2E-D301-44DB-AF35-1987F4A753BD}" srcOrd="2" destOrd="0" parTransId="{A0AAF91A-AC6B-402F-95DB-992085546E22}" sibTransId="{2C98091E-EB09-4A2E-95BA-473BA8912FC6}"/>
    <dgm:cxn modelId="{857E24AC-8B52-4765-8D1E-5EAB2B6BA3F3}" srcId="{E6179C18-05C9-4D72-9AB7-783A6D09C27C}" destId="{3E322888-ED8A-4249-A70F-71354863DF8E}" srcOrd="0" destOrd="0" parTransId="{9FCC78DD-F6C2-41A3-90BF-8257C4FE414F}" sibTransId="{6F9F2E63-8B84-476D-8416-1AB2AEB17208}"/>
    <dgm:cxn modelId="{629DC4DF-C52D-4241-88E8-FEEBB74565E0}" srcId="{E6179C18-05C9-4D72-9AB7-783A6D09C27C}" destId="{C2784C2F-FA39-4917-A6DB-8659AD03B90E}" srcOrd="2" destOrd="0" parTransId="{78532089-C7F1-4789-8BFE-F3A297053E45}" sibTransId="{756EDCEE-41CF-4457-A2BE-8B0A4A9FF8AD}"/>
    <dgm:cxn modelId="{38437AEC-65F8-3140-9100-03F95EF63FF4}" type="presOf" srcId="{E6179C18-05C9-4D72-9AB7-783A6D09C27C}" destId="{308F2A2D-8954-F846-9317-6212C2B1A452}" srcOrd="0" destOrd="0" presId="urn:microsoft.com/office/officeart/2005/8/layout/vList2"/>
    <dgm:cxn modelId="{D8BD49BA-156F-E44E-A8A7-49EBAF86CB01}" type="presParOf" srcId="{1B58926B-D33A-6844-B32F-DBF03E54DBA2}" destId="{45A79BB9-BF0D-DB4B-A5E0-586ED5FA8444}" srcOrd="0" destOrd="0" presId="urn:microsoft.com/office/officeart/2005/8/layout/vList2"/>
    <dgm:cxn modelId="{C801E92D-2AA8-6040-B386-A5D85BF351F6}" type="presParOf" srcId="{1B58926B-D33A-6844-B32F-DBF03E54DBA2}" destId="{60DCACB6-BA12-C840-A0C3-91A274CA0876}" srcOrd="1" destOrd="0" presId="urn:microsoft.com/office/officeart/2005/8/layout/vList2"/>
    <dgm:cxn modelId="{977F4613-1E58-5A4A-9BB7-F750EAACEF0F}" type="presParOf" srcId="{1B58926B-D33A-6844-B32F-DBF03E54DBA2}" destId="{308F2A2D-8954-F846-9317-6212C2B1A452}" srcOrd="2" destOrd="0" presId="urn:microsoft.com/office/officeart/2005/8/layout/vList2"/>
    <dgm:cxn modelId="{E51A82BF-601A-CC42-A90F-686CF895FF28}" type="presParOf" srcId="{1B58926B-D33A-6844-B32F-DBF03E54DBA2}" destId="{315BF084-7616-BF40-B2C4-24D101F92FF3}" srcOrd="3" destOrd="0" presId="urn:microsoft.com/office/officeart/2005/8/layout/vList2"/>
    <dgm:cxn modelId="{13C7056B-F917-D34B-800E-D3CA25D4ADCD}" type="presParOf" srcId="{1B58926B-D33A-6844-B32F-DBF03E54DBA2}" destId="{010FB6EF-1755-FF47-B77A-005E034DCD9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20FAE2-6D62-427E-9D09-CEC4C2028A8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CA71C30-43EA-4845-8E02-F653829690E2}">
      <dgm:prSet/>
      <dgm:spPr>
        <a:solidFill>
          <a:schemeClr val="accent2"/>
        </a:solidFill>
      </dgm:spPr>
      <dgm:t>
        <a:bodyPr/>
        <a:lstStyle/>
        <a:p>
          <a:r>
            <a:rPr lang="en-US" dirty="0"/>
            <a:t>Older Women Vs 4 </a:t>
          </a:r>
        </a:p>
        <a:p>
          <a:r>
            <a:rPr lang="en-US" dirty="0"/>
            <a:t>they may encourage younger women</a:t>
          </a:r>
        </a:p>
      </dgm:t>
    </dgm:pt>
    <dgm:pt modelId="{50BDD0D8-4211-4AB2-960A-A31378C23C18}" type="parTrans" cxnId="{10D9E67E-0253-4462-930C-E44EAAA94F74}">
      <dgm:prSet/>
      <dgm:spPr/>
      <dgm:t>
        <a:bodyPr/>
        <a:lstStyle/>
        <a:p>
          <a:endParaRPr lang="en-US"/>
        </a:p>
      </dgm:t>
    </dgm:pt>
    <dgm:pt modelId="{AF0A61E5-7F2B-4F22-87B7-81102F979E72}" type="sibTrans" cxnId="{10D9E67E-0253-4462-930C-E44EAAA94F74}">
      <dgm:prSet/>
      <dgm:spPr/>
      <dgm:t>
        <a:bodyPr/>
        <a:lstStyle/>
        <a:p>
          <a:endParaRPr lang="en-US"/>
        </a:p>
      </dgm:t>
    </dgm:pt>
    <dgm:pt modelId="{5D0A4681-21DB-402D-961E-5D371A705418}">
      <dgm:prSet/>
      <dgm:spPr>
        <a:solidFill>
          <a:schemeClr val="accent3"/>
        </a:solidFill>
      </dgm:spPr>
      <dgm:t>
        <a:bodyPr/>
        <a:lstStyle/>
        <a:p>
          <a:r>
            <a:rPr lang="en-US" dirty="0"/>
            <a:t>Younger Women Vs 5 </a:t>
          </a:r>
        </a:p>
        <a:p>
          <a:r>
            <a:rPr lang="en-US" dirty="0"/>
            <a:t>the word of God will not be dishonored.</a:t>
          </a:r>
        </a:p>
      </dgm:t>
    </dgm:pt>
    <dgm:pt modelId="{79179591-C45A-4E2C-A35B-30DBFAE2D087}" type="parTrans" cxnId="{21F5D391-4C97-4A30-B5A0-E0C41A614C1C}">
      <dgm:prSet/>
      <dgm:spPr/>
      <dgm:t>
        <a:bodyPr/>
        <a:lstStyle/>
        <a:p>
          <a:endParaRPr lang="en-US"/>
        </a:p>
      </dgm:t>
    </dgm:pt>
    <dgm:pt modelId="{693A83F0-953E-4D8E-AAD6-D282E7C7A557}" type="sibTrans" cxnId="{21F5D391-4C97-4A30-B5A0-E0C41A614C1C}">
      <dgm:prSet/>
      <dgm:spPr/>
      <dgm:t>
        <a:bodyPr/>
        <a:lstStyle/>
        <a:p>
          <a:endParaRPr lang="en-US"/>
        </a:p>
      </dgm:t>
    </dgm:pt>
    <dgm:pt modelId="{93813672-CB46-4971-9960-60FCD3E2AE80}">
      <dgm:prSet/>
      <dgm:spPr>
        <a:solidFill>
          <a:schemeClr val="accent4"/>
        </a:solidFill>
      </dgm:spPr>
      <dgm:t>
        <a:bodyPr/>
        <a:lstStyle/>
        <a:p>
          <a:r>
            <a:rPr lang="en-US" dirty="0"/>
            <a:t>Young Men Vs 8 </a:t>
          </a:r>
        </a:p>
        <a:p>
          <a:r>
            <a:rPr lang="en-US" dirty="0"/>
            <a:t>the opponent will be put to shame, having nothing bad to say about us.</a:t>
          </a:r>
        </a:p>
      </dgm:t>
    </dgm:pt>
    <dgm:pt modelId="{DC113704-AC84-43B6-8015-FB210BE6F068}" type="parTrans" cxnId="{A81971AE-5250-497F-A047-16885D1E400F}">
      <dgm:prSet/>
      <dgm:spPr/>
      <dgm:t>
        <a:bodyPr/>
        <a:lstStyle/>
        <a:p>
          <a:endParaRPr lang="en-US"/>
        </a:p>
      </dgm:t>
    </dgm:pt>
    <dgm:pt modelId="{831B8880-A496-4202-9CBF-B658418F9B39}" type="sibTrans" cxnId="{A81971AE-5250-497F-A047-16885D1E400F}">
      <dgm:prSet/>
      <dgm:spPr/>
      <dgm:t>
        <a:bodyPr/>
        <a:lstStyle/>
        <a:p>
          <a:endParaRPr lang="en-US"/>
        </a:p>
      </dgm:t>
    </dgm:pt>
    <dgm:pt modelId="{94BA9E9C-7164-4471-8999-B48CC0479FD2}">
      <dgm:prSet/>
      <dgm:spPr>
        <a:solidFill>
          <a:schemeClr val="accent6"/>
        </a:solidFill>
      </dgm:spPr>
      <dgm:t>
        <a:bodyPr/>
        <a:lstStyle/>
        <a:p>
          <a:r>
            <a:rPr lang="en-US" dirty="0"/>
            <a:t>Bondslaves Vs 9</a:t>
          </a:r>
        </a:p>
        <a:p>
          <a:r>
            <a:rPr lang="en-US" dirty="0"/>
            <a:t>they will adorn the doctrine of God our Savior in every respect.</a:t>
          </a:r>
        </a:p>
      </dgm:t>
    </dgm:pt>
    <dgm:pt modelId="{7A9E67A9-A4E6-4B1C-BDE3-8EC264261138}" type="parTrans" cxnId="{CA9D132F-F469-45C8-84C3-0332831F648C}">
      <dgm:prSet/>
      <dgm:spPr/>
      <dgm:t>
        <a:bodyPr/>
        <a:lstStyle/>
        <a:p>
          <a:endParaRPr lang="en-US"/>
        </a:p>
      </dgm:t>
    </dgm:pt>
    <dgm:pt modelId="{5FD3FA77-79FB-4FF1-B479-46B25F6176D3}" type="sibTrans" cxnId="{CA9D132F-F469-45C8-84C3-0332831F648C}">
      <dgm:prSet/>
      <dgm:spPr/>
      <dgm:t>
        <a:bodyPr/>
        <a:lstStyle/>
        <a:p>
          <a:endParaRPr lang="en-US"/>
        </a:p>
      </dgm:t>
    </dgm:pt>
    <dgm:pt modelId="{F3C23A0E-8588-F246-BDA0-4962EFF920B8}" type="pres">
      <dgm:prSet presAssocID="{6C20FAE2-6D62-427E-9D09-CEC4C2028A84}" presName="linear" presStyleCnt="0">
        <dgm:presLayoutVars>
          <dgm:animLvl val="lvl"/>
          <dgm:resizeHandles val="exact"/>
        </dgm:presLayoutVars>
      </dgm:prSet>
      <dgm:spPr/>
    </dgm:pt>
    <dgm:pt modelId="{8A2BD963-E438-DC48-997F-EDDF499FCB1B}" type="pres">
      <dgm:prSet presAssocID="{1CA71C30-43EA-4845-8E02-F653829690E2}" presName="parentText" presStyleLbl="node1" presStyleIdx="0" presStyleCnt="4">
        <dgm:presLayoutVars>
          <dgm:chMax val="0"/>
          <dgm:bulletEnabled val="1"/>
        </dgm:presLayoutVars>
      </dgm:prSet>
      <dgm:spPr/>
    </dgm:pt>
    <dgm:pt modelId="{7361C17F-1453-7247-8673-0AAA237AFA96}" type="pres">
      <dgm:prSet presAssocID="{AF0A61E5-7F2B-4F22-87B7-81102F979E72}" presName="spacer" presStyleCnt="0"/>
      <dgm:spPr/>
    </dgm:pt>
    <dgm:pt modelId="{0A308365-D683-4642-8820-2AB90E360C76}" type="pres">
      <dgm:prSet presAssocID="{5D0A4681-21DB-402D-961E-5D371A705418}" presName="parentText" presStyleLbl="node1" presStyleIdx="1" presStyleCnt="4">
        <dgm:presLayoutVars>
          <dgm:chMax val="0"/>
          <dgm:bulletEnabled val="1"/>
        </dgm:presLayoutVars>
      </dgm:prSet>
      <dgm:spPr/>
    </dgm:pt>
    <dgm:pt modelId="{6B32C410-74D0-4B4E-A678-5DCCB707D2EC}" type="pres">
      <dgm:prSet presAssocID="{693A83F0-953E-4D8E-AAD6-D282E7C7A557}" presName="spacer" presStyleCnt="0"/>
      <dgm:spPr/>
    </dgm:pt>
    <dgm:pt modelId="{6E2CB09A-3660-8B4A-8C38-6A773AB1FF65}" type="pres">
      <dgm:prSet presAssocID="{93813672-CB46-4971-9960-60FCD3E2AE80}" presName="parentText" presStyleLbl="node1" presStyleIdx="2" presStyleCnt="4">
        <dgm:presLayoutVars>
          <dgm:chMax val="0"/>
          <dgm:bulletEnabled val="1"/>
        </dgm:presLayoutVars>
      </dgm:prSet>
      <dgm:spPr/>
    </dgm:pt>
    <dgm:pt modelId="{4D8B47D6-7531-0842-9C22-A62D13523D6D}" type="pres">
      <dgm:prSet presAssocID="{831B8880-A496-4202-9CBF-B658418F9B39}" presName="spacer" presStyleCnt="0"/>
      <dgm:spPr/>
    </dgm:pt>
    <dgm:pt modelId="{6C1BB493-5EA8-B440-8A7E-6AE5317FF982}" type="pres">
      <dgm:prSet presAssocID="{94BA9E9C-7164-4471-8999-B48CC0479FD2}" presName="parentText" presStyleLbl="node1" presStyleIdx="3" presStyleCnt="4">
        <dgm:presLayoutVars>
          <dgm:chMax val="0"/>
          <dgm:bulletEnabled val="1"/>
        </dgm:presLayoutVars>
      </dgm:prSet>
      <dgm:spPr/>
    </dgm:pt>
  </dgm:ptLst>
  <dgm:cxnLst>
    <dgm:cxn modelId="{EC3BFA1D-D1CA-6445-A239-7871572924F7}" type="presOf" srcId="{1CA71C30-43EA-4845-8E02-F653829690E2}" destId="{8A2BD963-E438-DC48-997F-EDDF499FCB1B}" srcOrd="0" destOrd="0" presId="urn:microsoft.com/office/officeart/2005/8/layout/vList2"/>
    <dgm:cxn modelId="{CA9D132F-F469-45C8-84C3-0332831F648C}" srcId="{6C20FAE2-6D62-427E-9D09-CEC4C2028A84}" destId="{94BA9E9C-7164-4471-8999-B48CC0479FD2}" srcOrd="3" destOrd="0" parTransId="{7A9E67A9-A4E6-4B1C-BDE3-8EC264261138}" sibTransId="{5FD3FA77-79FB-4FF1-B479-46B25F6176D3}"/>
    <dgm:cxn modelId="{D3EB5937-223F-274F-B402-6EB9E9CAB1A4}" type="presOf" srcId="{5D0A4681-21DB-402D-961E-5D371A705418}" destId="{0A308365-D683-4642-8820-2AB90E360C76}" srcOrd="0" destOrd="0" presId="urn:microsoft.com/office/officeart/2005/8/layout/vList2"/>
    <dgm:cxn modelId="{2F3C3E56-ABDE-9E42-B00F-E425E2B4174A}" type="presOf" srcId="{93813672-CB46-4971-9960-60FCD3E2AE80}" destId="{6E2CB09A-3660-8B4A-8C38-6A773AB1FF65}" srcOrd="0" destOrd="0" presId="urn:microsoft.com/office/officeart/2005/8/layout/vList2"/>
    <dgm:cxn modelId="{10D9E67E-0253-4462-930C-E44EAAA94F74}" srcId="{6C20FAE2-6D62-427E-9D09-CEC4C2028A84}" destId="{1CA71C30-43EA-4845-8E02-F653829690E2}" srcOrd="0" destOrd="0" parTransId="{50BDD0D8-4211-4AB2-960A-A31378C23C18}" sibTransId="{AF0A61E5-7F2B-4F22-87B7-81102F979E72}"/>
    <dgm:cxn modelId="{21F5D391-4C97-4A30-B5A0-E0C41A614C1C}" srcId="{6C20FAE2-6D62-427E-9D09-CEC4C2028A84}" destId="{5D0A4681-21DB-402D-961E-5D371A705418}" srcOrd="1" destOrd="0" parTransId="{79179591-C45A-4E2C-A35B-30DBFAE2D087}" sibTransId="{693A83F0-953E-4D8E-AAD6-D282E7C7A557}"/>
    <dgm:cxn modelId="{569C7999-423A-DE40-BC9B-70A6BDB5F208}" type="presOf" srcId="{6C20FAE2-6D62-427E-9D09-CEC4C2028A84}" destId="{F3C23A0E-8588-F246-BDA0-4962EFF920B8}" srcOrd="0" destOrd="0" presId="urn:microsoft.com/office/officeart/2005/8/layout/vList2"/>
    <dgm:cxn modelId="{580EDA9C-2339-7649-AED8-16A263D9169D}" type="presOf" srcId="{94BA9E9C-7164-4471-8999-B48CC0479FD2}" destId="{6C1BB493-5EA8-B440-8A7E-6AE5317FF982}" srcOrd="0" destOrd="0" presId="urn:microsoft.com/office/officeart/2005/8/layout/vList2"/>
    <dgm:cxn modelId="{A81971AE-5250-497F-A047-16885D1E400F}" srcId="{6C20FAE2-6D62-427E-9D09-CEC4C2028A84}" destId="{93813672-CB46-4971-9960-60FCD3E2AE80}" srcOrd="2" destOrd="0" parTransId="{DC113704-AC84-43B6-8015-FB210BE6F068}" sibTransId="{831B8880-A496-4202-9CBF-B658418F9B39}"/>
    <dgm:cxn modelId="{FF983DCA-F7EA-6D42-BD27-A2C2CF2A095C}" type="presParOf" srcId="{F3C23A0E-8588-F246-BDA0-4962EFF920B8}" destId="{8A2BD963-E438-DC48-997F-EDDF499FCB1B}" srcOrd="0" destOrd="0" presId="urn:microsoft.com/office/officeart/2005/8/layout/vList2"/>
    <dgm:cxn modelId="{2C5AB056-D1A4-D448-89BD-599B32E21838}" type="presParOf" srcId="{F3C23A0E-8588-F246-BDA0-4962EFF920B8}" destId="{7361C17F-1453-7247-8673-0AAA237AFA96}" srcOrd="1" destOrd="0" presId="urn:microsoft.com/office/officeart/2005/8/layout/vList2"/>
    <dgm:cxn modelId="{29E52500-4C96-3945-8BAE-95DC36B1FADD}" type="presParOf" srcId="{F3C23A0E-8588-F246-BDA0-4962EFF920B8}" destId="{0A308365-D683-4642-8820-2AB90E360C76}" srcOrd="2" destOrd="0" presId="urn:microsoft.com/office/officeart/2005/8/layout/vList2"/>
    <dgm:cxn modelId="{F7E49362-FC17-554D-9F22-FADED14281C1}" type="presParOf" srcId="{F3C23A0E-8588-F246-BDA0-4962EFF920B8}" destId="{6B32C410-74D0-4B4E-A678-5DCCB707D2EC}" srcOrd="3" destOrd="0" presId="urn:microsoft.com/office/officeart/2005/8/layout/vList2"/>
    <dgm:cxn modelId="{0766FE65-6919-3E4A-8A83-0D09DC339DAC}" type="presParOf" srcId="{F3C23A0E-8588-F246-BDA0-4962EFF920B8}" destId="{6E2CB09A-3660-8B4A-8C38-6A773AB1FF65}" srcOrd="4" destOrd="0" presId="urn:microsoft.com/office/officeart/2005/8/layout/vList2"/>
    <dgm:cxn modelId="{B34C1C45-392F-D743-B2D1-338C1B3508C6}" type="presParOf" srcId="{F3C23A0E-8588-F246-BDA0-4962EFF920B8}" destId="{4D8B47D6-7531-0842-9C22-A62D13523D6D}" srcOrd="5" destOrd="0" presId="urn:microsoft.com/office/officeart/2005/8/layout/vList2"/>
    <dgm:cxn modelId="{EA0DEB68-FA8B-0048-86D0-59A1CE642F50}" type="presParOf" srcId="{F3C23A0E-8588-F246-BDA0-4962EFF920B8}" destId="{6C1BB493-5EA8-B440-8A7E-6AE5317FF98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D48C63-6407-449A-BCB4-6AF65AFF24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129FCA1-DD86-492A-B6C6-D3BC9086BBCB}">
      <dgm:prSet/>
      <dgm:spPr/>
      <dgm:t>
        <a:bodyPr/>
        <a:lstStyle/>
        <a:p>
          <a:r>
            <a:rPr lang="en-US" dirty="0"/>
            <a:t>Romans 12: 1 Therefore I urge you, brethren, by the mercies of God, to present your bodies a living and holy sacrifice, acceptable to God, which is your spiritual service of worship. 2 And do not be conformed to this world, but be transformed by the renewing of your mind, so that you may prove what the will of God is, that which is good and acceptable and perfect.</a:t>
          </a:r>
        </a:p>
      </dgm:t>
    </dgm:pt>
    <dgm:pt modelId="{69AA1901-66ED-415E-B502-C1629050868C}" type="parTrans" cxnId="{7BB2AFC4-4DF4-4895-BB51-4D90890D38B8}">
      <dgm:prSet/>
      <dgm:spPr/>
      <dgm:t>
        <a:bodyPr/>
        <a:lstStyle/>
        <a:p>
          <a:endParaRPr lang="en-US"/>
        </a:p>
      </dgm:t>
    </dgm:pt>
    <dgm:pt modelId="{7A01D773-34C1-4D74-9E24-DA07B9193525}" type="sibTrans" cxnId="{7BB2AFC4-4DF4-4895-BB51-4D90890D38B8}">
      <dgm:prSet/>
      <dgm:spPr/>
      <dgm:t>
        <a:bodyPr/>
        <a:lstStyle/>
        <a:p>
          <a:endParaRPr lang="en-US"/>
        </a:p>
      </dgm:t>
    </dgm:pt>
    <dgm:pt modelId="{B615A606-D79D-4D6D-B682-5151817A3507}">
      <dgm:prSet/>
      <dgm:spPr/>
      <dgm:t>
        <a:bodyPr/>
        <a:lstStyle/>
        <a:p>
          <a:r>
            <a:rPr lang="en-US" dirty="0"/>
            <a:t>2 Corinthians 10:3 For though we walk in the flesh, we do not war according to the flesh, 4 for the weapons of our warfare are not of the flesh, but divinely powerful for the destruction of fortresses. 5 We are destroying speculations and every lofty thing raised up against the knowledge of God, and we are taking every thought captive to the obedience of Christ,</a:t>
          </a:r>
        </a:p>
      </dgm:t>
    </dgm:pt>
    <dgm:pt modelId="{96419733-F59B-4D00-8684-8D5D04E41BCF}" type="parTrans" cxnId="{283AD5BE-091B-4D3D-BC3B-3ECF18C3127B}">
      <dgm:prSet/>
      <dgm:spPr/>
      <dgm:t>
        <a:bodyPr/>
        <a:lstStyle/>
        <a:p>
          <a:endParaRPr lang="en-US"/>
        </a:p>
      </dgm:t>
    </dgm:pt>
    <dgm:pt modelId="{A5D646AC-FB4F-4037-872E-5D5F695EAE53}" type="sibTrans" cxnId="{283AD5BE-091B-4D3D-BC3B-3ECF18C3127B}">
      <dgm:prSet/>
      <dgm:spPr/>
      <dgm:t>
        <a:bodyPr/>
        <a:lstStyle/>
        <a:p>
          <a:endParaRPr lang="en-US"/>
        </a:p>
      </dgm:t>
    </dgm:pt>
    <dgm:pt modelId="{7C1917DB-2F56-2143-B769-A6F77F3E5496}" type="pres">
      <dgm:prSet presAssocID="{B9D48C63-6407-449A-BCB4-6AF65AFF2469}" presName="linear" presStyleCnt="0">
        <dgm:presLayoutVars>
          <dgm:animLvl val="lvl"/>
          <dgm:resizeHandles val="exact"/>
        </dgm:presLayoutVars>
      </dgm:prSet>
      <dgm:spPr/>
    </dgm:pt>
    <dgm:pt modelId="{E4D83CAB-14BF-DC47-ABA1-586CFFDF27BE}" type="pres">
      <dgm:prSet presAssocID="{3129FCA1-DD86-492A-B6C6-D3BC9086BBCB}" presName="parentText" presStyleLbl="node1" presStyleIdx="0" presStyleCnt="2">
        <dgm:presLayoutVars>
          <dgm:chMax val="0"/>
          <dgm:bulletEnabled val="1"/>
        </dgm:presLayoutVars>
      </dgm:prSet>
      <dgm:spPr/>
    </dgm:pt>
    <dgm:pt modelId="{D5000280-0CD4-F645-8602-19D0BDF2DFAE}" type="pres">
      <dgm:prSet presAssocID="{7A01D773-34C1-4D74-9E24-DA07B9193525}" presName="spacer" presStyleCnt="0"/>
      <dgm:spPr/>
    </dgm:pt>
    <dgm:pt modelId="{EF847F10-B140-6C44-8555-B3548A98C0BC}" type="pres">
      <dgm:prSet presAssocID="{B615A606-D79D-4D6D-B682-5151817A3507}" presName="parentText" presStyleLbl="node1" presStyleIdx="1" presStyleCnt="2" custScaleY="113936">
        <dgm:presLayoutVars>
          <dgm:chMax val="0"/>
          <dgm:bulletEnabled val="1"/>
        </dgm:presLayoutVars>
      </dgm:prSet>
      <dgm:spPr/>
    </dgm:pt>
  </dgm:ptLst>
  <dgm:cxnLst>
    <dgm:cxn modelId="{69294C0C-F216-574F-81DB-43ECE288C817}" type="presOf" srcId="{B615A606-D79D-4D6D-B682-5151817A3507}" destId="{EF847F10-B140-6C44-8555-B3548A98C0BC}" srcOrd="0" destOrd="0" presId="urn:microsoft.com/office/officeart/2005/8/layout/vList2"/>
    <dgm:cxn modelId="{06E2C936-B180-AB42-9ADC-79CD944884A8}" type="presOf" srcId="{3129FCA1-DD86-492A-B6C6-D3BC9086BBCB}" destId="{E4D83CAB-14BF-DC47-ABA1-586CFFDF27BE}" srcOrd="0" destOrd="0" presId="urn:microsoft.com/office/officeart/2005/8/layout/vList2"/>
    <dgm:cxn modelId="{283AD5BE-091B-4D3D-BC3B-3ECF18C3127B}" srcId="{B9D48C63-6407-449A-BCB4-6AF65AFF2469}" destId="{B615A606-D79D-4D6D-B682-5151817A3507}" srcOrd="1" destOrd="0" parTransId="{96419733-F59B-4D00-8684-8D5D04E41BCF}" sibTransId="{A5D646AC-FB4F-4037-872E-5D5F695EAE53}"/>
    <dgm:cxn modelId="{7BB2AFC4-4DF4-4895-BB51-4D90890D38B8}" srcId="{B9D48C63-6407-449A-BCB4-6AF65AFF2469}" destId="{3129FCA1-DD86-492A-B6C6-D3BC9086BBCB}" srcOrd="0" destOrd="0" parTransId="{69AA1901-66ED-415E-B502-C1629050868C}" sibTransId="{7A01D773-34C1-4D74-9E24-DA07B9193525}"/>
    <dgm:cxn modelId="{100F9ADE-3392-0B43-A770-97C76CDF2294}" type="presOf" srcId="{B9D48C63-6407-449A-BCB4-6AF65AFF2469}" destId="{7C1917DB-2F56-2143-B769-A6F77F3E5496}" srcOrd="0" destOrd="0" presId="urn:microsoft.com/office/officeart/2005/8/layout/vList2"/>
    <dgm:cxn modelId="{3768E187-C033-1044-81BC-B7F6070E5A3A}" type="presParOf" srcId="{7C1917DB-2F56-2143-B769-A6F77F3E5496}" destId="{E4D83CAB-14BF-DC47-ABA1-586CFFDF27BE}" srcOrd="0" destOrd="0" presId="urn:microsoft.com/office/officeart/2005/8/layout/vList2"/>
    <dgm:cxn modelId="{B32DA271-C9A7-E044-8A3B-5CE789B272A9}" type="presParOf" srcId="{7C1917DB-2F56-2143-B769-A6F77F3E5496}" destId="{D5000280-0CD4-F645-8602-19D0BDF2DFAE}" srcOrd="1" destOrd="0" presId="urn:microsoft.com/office/officeart/2005/8/layout/vList2"/>
    <dgm:cxn modelId="{318FBC15-3785-8242-AEAC-51D2C887A5E1}" type="presParOf" srcId="{7C1917DB-2F56-2143-B769-A6F77F3E5496}" destId="{EF847F10-B140-6C44-8555-B3548A98C0B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3C1388-FD50-428C-AA29-91E3DC7A6FE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BF1B784-2B35-4FB9-A31C-3939EC3AA487}">
      <dgm:prSet/>
      <dgm:spPr/>
      <dgm:t>
        <a:bodyPr/>
        <a:lstStyle/>
        <a:p>
          <a:r>
            <a:rPr lang="en-US"/>
            <a:t>What are some good ways to remind yourself of the truths taught in God’s word daily?</a:t>
          </a:r>
        </a:p>
      </dgm:t>
    </dgm:pt>
    <dgm:pt modelId="{40637DB3-B6DE-4A95-9884-A91E5020CB7B}" type="parTrans" cxnId="{4909356C-076B-48A0-8DC8-9DC97BC661FD}">
      <dgm:prSet/>
      <dgm:spPr/>
      <dgm:t>
        <a:bodyPr/>
        <a:lstStyle/>
        <a:p>
          <a:endParaRPr lang="en-US"/>
        </a:p>
      </dgm:t>
    </dgm:pt>
    <dgm:pt modelId="{F301494A-237F-410A-8DFB-A49D4A43EB64}" type="sibTrans" cxnId="{4909356C-076B-48A0-8DC8-9DC97BC661FD}">
      <dgm:prSet/>
      <dgm:spPr/>
      <dgm:t>
        <a:bodyPr/>
        <a:lstStyle/>
        <a:p>
          <a:endParaRPr lang="en-US"/>
        </a:p>
      </dgm:t>
    </dgm:pt>
    <dgm:pt modelId="{C47B84C8-7E58-42A7-83DD-C6A5AB748D99}">
      <dgm:prSet/>
      <dgm:spPr/>
      <dgm:t>
        <a:bodyPr/>
        <a:lstStyle/>
        <a:p>
          <a:r>
            <a:rPr lang="en-US" dirty="0"/>
            <a:t>What are some of the areas of your life that God is using or can use to bless our community?</a:t>
          </a:r>
        </a:p>
      </dgm:t>
    </dgm:pt>
    <dgm:pt modelId="{05C92C59-9C82-40A6-889C-A78C2B0E2AD9}" type="parTrans" cxnId="{99E0E02F-AE89-4435-9F9B-F2FDB62B7663}">
      <dgm:prSet/>
      <dgm:spPr/>
      <dgm:t>
        <a:bodyPr/>
        <a:lstStyle/>
        <a:p>
          <a:endParaRPr lang="en-US"/>
        </a:p>
      </dgm:t>
    </dgm:pt>
    <dgm:pt modelId="{7E640B38-1575-4587-9062-A1E22B170E26}" type="sibTrans" cxnId="{99E0E02F-AE89-4435-9F9B-F2FDB62B7663}">
      <dgm:prSet/>
      <dgm:spPr/>
      <dgm:t>
        <a:bodyPr/>
        <a:lstStyle/>
        <a:p>
          <a:endParaRPr lang="en-US"/>
        </a:p>
      </dgm:t>
    </dgm:pt>
    <dgm:pt modelId="{F4496DAA-E876-4380-A8EF-6B8BA0D3EB9E}">
      <dgm:prSet/>
      <dgm:spPr/>
      <dgm:t>
        <a:bodyPr/>
        <a:lstStyle/>
        <a:p>
          <a:r>
            <a:rPr lang="en-US"/>
            <a:t>Do you identify with the issues Paul brings up for you to be aware of in your gender/age group in Titus 2?</a:t>
          </a:r>
        </a:p>
      </dgm:t>
    </dgm:pt>
    <dgm:pt modelId="{DFFE600F-4F01-49DE-9F22-A6D71F4B5200}" type="parTrans" cxnId="{1E946605-B0DA-4E9A-9A32-EE2489EBA256}">
      <dgm:prSet/>
      <dgm:spPr/>
      <dgm:t>
        <a:bodyPr/>
        <a:lstStyle/>
        <a:p>
          <a:endParaRPr lang="en-US"/>
        </a:p>
      </dgm:t>
    </dgm:pt>
    <dgm:pt modelId="{A2C9A4BB-BBDB-4E9A-AE4A-A82526818649}" type="sibTrans" cxnId="{1E946605-B0DA-4E9A-9A32-EE2489EBA256}">
      <dgm:prSet/>
      <dgm:spPr/>
      <dgm:t>
        <a:bodyPr/>
        <a:lstStyle/>
        <a:p>
          <a:endParaRPr lang="en-US"/>
        </a:p>
      </dgm:t>
    </dgm:pt>
    <dgm:pt modelId="{4F5CA64C-2032-43C3-B3B8-D59BA25E4C87}">
      <dgm:prSet/>
      <dgm:spPr/>
      <dgm:t>
        <a:bodyPr/>
        <a:lstStyle/>
        <a:p>
          <a:r>
            <a:rPr lang="en-US"/>
            <a:t>How can you live more sensibly, assuming the core doctrines Paul listed at the end of Titus 2?</a:t>
          </a:r>
        </a:p>
      </dgm:t>
    </dgm:pt>
    <dgm:pt modelId="{373DEE38-363F-426F-B816-B11E680DE1FE}" type="parTrans" cxnId="{38808D4F-AEC6-4E16-ACD5-023719B945B6}">
      <dgm:prSet/>
      <dgm:spPr/>
      <dgm:t>
        <a:bodyPr/>
        <a:lstStyle/>
        <a:p>
          <a:endParaRPr lang="en-US"/>
        </a:p>
      </dgm:t>
    </dgm:pt>
    <dgm:pt modelId="{999D46FF-AEED-4124-AB2D-832EDC5DBCD7}" type="sibTrans" cxnId="{38808D4F-AEC6-4E16-ACD5-023719B945B6}">
      <dgm:prSet/>
      <dgm:spPr/>
      <dgm:t>
        <a:bodyPr/>
        <a:lstStyle/>
        <a:p>
          <a:endParaRPr lang="en-US"/>
        </a:p>
      </dgm:t>
    </dgm:pt>
    <dgm:pt modelId="{D73F4ED5-6BD9-8D43-9EDB-B115D5E65763}" type="pres">
      <dgm:prSet presAssocID="{8B3C1388-FD50-428C-AA29-91E3DC7A6FEB}" presName="linear" presStyleCnt="0">
        <dgm:presLayoutVars>
          <dgm:animLvl val="lvl"/>
          <dgm:resizeHandles val="exact"/>
        </dgm:presLayoutVars>
      </dgm:prSet>
      <dgm:spPr/>
    </dgm:pt>
    <dgm:pt modelId="{400D571A-0E58-4946-86BF-079E717594A5}" type="pres">
      <dgm:prSet presAssocID="{3BF1B784-2B35-4FB9-A31C-3939EC3AA487}" presName="parentText" presStyleLbl="node1" presStyleIdx="0" presStyleCnt="4">
        <dgm:presLayoutVars>
          <dgm:chMax val="0"/>
          <dgm:bulletEnabled val="1"/>
        </dgm:presLayoutVars>
      </dgm:prSet>
      <dgm:spPr/>
    </dgm:pt>
    <dgm:pt modelId="{745BCAB4-3702-3C48-A46B-E988B6DAC2F7}" type="pres">
      <dgm:prSet presAssocID="{F301494A-237F-410A-8DFB-A49D4A43EB64}" presName="spacer" presStyleCnt="0"/>
      <dgm:spPr/>
    </dgm:pt>
    <dgm:pt modelId="{3E60BA47-F148-A142-99C7-A5D730C5C4E7}" type="pres">
      <dgm:prSet presAssocID="{C47B84C8-7E58-42A7-83DD-C6A5AB748D99}" presName="parentText" presStyleLbl="node1" presStyleIdx="1" presStyleCnt="4" custScaleY="97584">
        <dgm:presLayoutVars>
          <dgm:chMax val="0"/>
          <dgm:bulletEnabled val="1"/>
        </dgm:presLayoutVars>
      </dgm:prSet>
      <dgm:spPr/>
    </dgm:pt>
    <dgm:pt modelId="{39149D54-A263-F743-B8CC-350E80191C30}" type="pres">
      <dgm:prSet presAssocID="{7E640B38-1575-4587-9062-A1E22B170E26}" presName="spacer" presStyleCnt="0"/>
      <dgm:spPr/>
    </dgm:pt>
    <dgm:pt modelId="{0A0EB012-B5F1-B24D-904F-2B1E25D7DCD6}" type="pres">
      <dgm:prSet presAssocID="{F4496DAA-E876-4380-A8EF-6B8BA0D3EB9E}" presName="parentText" presStyleLbl="node1" presStyleIdx="2" presStyleCnt="4">
        <dgm:presLayoutVars>
          <dgm:chMax val="0"/>
          <dgm:bulletEnabled val="1"/>
        </dgm:presLayoutVars>
      </dgm:prSet>
      <dgm:spPr/>
    </dgm:pt>
    <dgm:pt modelId="{2A5DFDF5-805A-0142-A236-8F4A392774AC}" type="pres">
      <dgm:prSet presAssocID="{A2C9A4BB-BBDB-4E9A-AE4A-A82526818649}" presName="spacer" presStyleCnt="0"/>
      <dgm:spPr/>
    </dgm:pt>
    <dgm:pt modelId="{F8129B9D-0342-D240-8243-B11B4A7772FB}" type="pres">
      <dgm:prSet presAssocID="{4F5CA64C-2032-43C3-B3B8-D59BA25E4C87}" presName="parentText" presStyleLbl="node1" presStyleIdx="3" presStyleCnt="4">
        <dgm:presLayoutVars>
          <dgm:chMax val="0"/>
          <dgm:bulletEnabled val="1"/>
        </dgm:presLayoutVars>
      </dgm:prSet>
      <dgm:spPr/>
    </dgm:pt>
  </dgm:ptLst>
  <dgm:cxnLst>
    <dgm:cxn modelId="{1E946605-B0DA-4E9A-9A32-EE2489EBA256}" srcId="{8B3C1388-FD50-428C-AA29-91E3DC7A6FEB}" destId="{F4496DAA-E876-4380-A8EF-6B8BA0D3EB9E}" srcOrd="2" destOrd="0" parTransId="{DFFE600F-4F01-49DE-9F22-A6D71F4B5200}" sibTransId="{A2C9A4BB-BBDB-4E9A-AE4A-A82526818649}"/>
    <dgm:cxn modelId="{99E0E02F-AE89-4435-9F9B-F2FDB62B7663}" srcId="{8B3C1388-FD50-428C-AA29-91E3DC7A6FEB}" destId="{C47B84C8-7E58-42A7-83DD-C6A5AB748D99}" srcOrd="1" destOrd="0" parTransId="{05C92C59-9C82-40A6-889C-A78C2B0E2AD9}" sibTransId="{7E640B38-1575-4587-9062-A1E22B170E26}"/>
    <dgm:cxn modelId="{38808D4F-AEC6-4E16-ACD5-023719B945B6}" srcId="{8B3C1388-FD50-428C-AA29-91E3DC7A6FEB}" destId="{4F5CA64C-2032-43C3-B3B8-D59BA25E4C87}" srcOrd="3" destOrd="0" parTransId="{373DEE38-363F-426F-B816-B11E680DE1FE}" sibTransId="{999D46FF-AEED-4124-AB2D-832EDC5DBCD7}"/>
    <dgm:cxn modelId="{4909356C-076B-48A0-8DC8-9DC97BC661FD}" srcId="{8B3C1388-FD50-428C-AA29-91E3DC7A6FEB}" destId="{3BF1B784-2B35-4FB9-A31C-3939EC3AA487}" srcOrd="0" destOrd="0" parTransId="{40637DB3-B6DE-4A95-9884-A91E5020CB7B}" sibTransId="{F301494A-237F-410A-8DFB-A49D4A43EB64}"/>
    <dgm:cxn modelId="{E6FD9170-E3EA-7342-B88F-E23256594DDE}" type="presOf" srcId="{8B3C1388-FD50-428C-AA29-91E3DC7A6FEB}" destId="{D73F4ED5-6BD9-8D43-9EDB-B115D5E65763}" srcOrd="0" destOrd="0" presId="urn:microsoft.com/office/officeart/2005/8/layout/vList2"/>
    <dgm:cxn modelId="{055220A6-1AAD-B945-B91E-DAF29BEFD580}" type="presOf" srcId="{F4496DAA-E876-4380-A8EF-6B8BA0D3EB9E}" destId="{0A0EB012-B5F1-B24D-904F-2B1E25D7DCD6}" srcOrd="0" destOrd="0" presId="urn:microsoft.com/office/officeart/2005/8/layout/vList2"/>
    <dgm:cxn modelId="{82CBF9AA-3DB3-E54B-B637-292556E1E97D}" type="presOf" srcId="{3BF1B784-2B35-4FB9-A31C-3939EC3AA487}" destId="{400D571A-0E58-4946-86BF-079E717594A5}" srcOrd="0" destOrd="0" presId="urn:microsoft.com/office/officeart/2005/8/layout/vList2"/>
    <dgm:cxn modelId="{96DD2FAF-4326-234C-8FB8-0FC431E7B212}" type="presOf" srcId="{C47B84C8-7E58-42A7-83DD-C6A5AB748D99}" destId="{3E60BA47-F148-A142-99C7-A5D730C5C4E7}" srcOrd="0" destOrd="0" presId="urn:microsoft.com/office/officeart/2005/8/layout/vList2"/>
    <dgm:cxn modelId="{71FE9ABA-3F2C-7D45-AC07-75D4A9EAAEEE}" type="presOf" srcId="{4F5CA64C-2032-43C3-B3B8-D59BA25E4C87}" destId="{F8129B9D-0342-D240-8243-B11B4A7772FB}" srcOrd="0" destOrd="0" presId="urn:microsoft.com/office/officeart/2005/8/layout/vList2"/>
    <dgm:cxn modelId="{F375AF5F-3B89-A445-BCDC-535893F820B0}" type="presParOf" srcId="{D73F4ED5-6BD9-8D43-9EDB-B115D5E65763}" destId="{400D571A-0E58-4946-86BF-079E717594A5}" srcOrd="0" destOrd="0" presId="urn:microsoft.com/office/officeart/2005/8/layout/vList2"/>
    <dgm:cxn modelId="{A25017CF-9365-5443-89C5-F7D4A5167A0D}" type="presParOf" srcId="{D73F4ED5-6BD9-8D43-9EDB-B115D5E65763}" destId="{745BCAB4-3702-3C48-A46B-E988B6DAC2F7}" srcOrd="1" destOrd="0" presId="urn:microsoft.com/office/officeart/2005/8/layout/vList2"/>
    <dgm:cxn modelId="{DF994AC1-A08D-4A40-87BA-900AF41ADBCE}" type="presParOf" srcId="{D73F4ED5-6BD9-8D43-9EDB-B115D5E65763}" destId="{3E60BA47-F148-A142-99C7-A5D730C5C4E7}" srcOrd="2" destOrd="0" presId="urn:microsoft.com/office/officeart/2005/8/layout/vList2"/>
    <dgm:cxn modelId="{4D7DED6B-A458-3049-978B-0036D52BB307}" type="presParOf" srcId="{D73F4ED5-6BD9-8D43-9EDB-B115D5E65763}" destId="{39149D54-A263-F743-B8CC-350E80191C30}" srcOrd="3" destOrd="0" presId="urn:microsoft.com/office/officeart/2005/8/layout/vList2"/>
    <dgm:cxn modelId="{A0EBFB5F-E9A7-424C-AA87-701E9A1E620D}" type="presParOf" srcId="{D73F4ED5-6BD9-8D43-9EDB-B115D5E65763}" destId="{0A0EB012-B5F1-B24D-904F-2B1E25D7DCD6}" srcOrd="4" destOrd="0" presId="urn:microsoft.com/office/officeart/2005/8/layout/vList2"/>
    <dgm:cxn modelId="{6B5AD6C6-4EAC-F745-939D-4A6A660310CB}" type="presParOf" srcId="{D73F4ED5-6BD9-8D43-9EDB-B115D5E65763}" destId="{2A5DFDF5-805A-0142-A236-8F4A392774AC}" srcOrd="5" destOrd="0" presId="urn:microsoft.com/office/officeart/2005/8/layout/vList2"/>
    <dgm:cxn modelId="{EF0BC306-DDF9-F640-A13D-DFDC8DEAD522}" type="presParOf" srcId="{D73F4ED5-6BD9-8D43-9EDB-B115D5E65763}" destId="{F8129B9D-0342-D240-8243-B11B4A7772F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79BB9-BF0D-DB4B-A5E0-586ED5FA8444}">
      <dsp:nvSpPr>
        <dsp:cNvPr id="0" name=""/>
        <dsp:cNvSpPr/>
      </dsp:nvSpPr>
      <dsp:spPr>
        <a:xfrm>
          <a:off x="0" y="39566"/>
          <a:ext cx="7494105" cy="83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Doctrine</a:t>
          </a:r>
        </a:p>
      </dsp:txBody>
      <dsp:txXfrm>
        <a:off x="40980" y="80546"/>
        <a:ext cx="7412145" cy="757514"/>
      </dsp:txXfrm>
    </dsp:sp>
    <dsp:sp modelId="{308F2A2D-8954-F846-9317-6212C2B1A452}">
      <dsp:nvSpPr>
        <dsp:cNvPr id="0" name=""/>
        <dsp:cNvSpPr/>
      </dsp:nvSpPr>
      <dsp:spPr>
        <a:xfrm>
          <a:off x="0" y="979841"/>
          <a:ext cx="7494105" cy="83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Results in Behavior:</a:t>
          </a:r>
        </a:p>
      </dsp:txBody>
      <dsp:txXfrm>
        <a:off x="40980" y="1020821"/>
        <a:ext cx="7412145" cy="757514"/>
      </dsp:txXfrm>
    </dsp:sp>
    <dsp:sp modelId="{315BF084-7616-BF40-B2C4-24D101F92FF3}">
      <dsp:nvSpPr>
        <dsp:cNvPr id="0" name=""/>
        <dsp:cNvSpPr/>
      </dsp:nvSpPr>
      <dsp:spPr>
        <a:xfrm>
          <a:off x="0" y="1819316"/>
          <a:ext cx="7494105" cy="231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938"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Older Men:</a:t>
          </a:r>
        </a:p>
        <a:p>
          <a:pPr marL="228600" lvl="1" indent="-228600" algn="l" defTabSz="1200150">
            <a:lnSpc>
              <a:spcPct val="90000"/>
            </a:lnSpc>
            <a:spcBef>
              <a:spcPct val="0"/>
            </a:spcBef>
            <a:spcAft>
              <a:spcPct val="20000"/>
            </a:spcAft>
            <a:buChar char="•"/>
          </a:pPr>
          <a:r>
            <a:rPr lang="en-US" sz="2700" kern="1200" dirty="0"/>
            <a:t>Older Women</a:t>
          </a:r>
        </a:p>
        <a:p>
          <a:pPr marL="228600" lvl="1" indent="-228600" algn="l" defTabSz="1200150">
            <a:lnSpc>
              <a:spcPct val="90000"/>
            </a:lnSpc>
            <a:spcBef>
              <a:spcPct val="0"/>
            </a:spcBef>
            <a:spcAft>
              <a:spcPct val="20000"/>
            </a:spcAft>
            <a:buChar char="•"/>
          </a:pPr>
          <a:r>
            <a:rPr lang="en-US" sz="2700" kern="1200" dirty="0"/>
            <a:t>Younger Women</a:t>
          </a:r>
        </a:p>
        <a:p>
          <a:pPr marL="228600" lvl="1" indent="-228600" algn="l" defTabSz="1200150">
            <a:lnSpc>
              <a:spcPct val="90000"/>
            </a:lnSpc>
            <a:spcBef>
              <a:spcPct val="0"/>
            </a:spcBef>
            <a:spcAft>
              <a:spcPct val="20000"/>
            </a:spcAft>
            <a:buChar char="•"/>
          </a:pPr>
          <a:r>
            <a:rPr lang="en-US" sz="2700" kern="1200" dirty="0"/>
            <a:t>Younger Men</a:t>
          </a:r>
        </a:p>
        <a:p>
          <a:pPr marL="228600" lvl="1" indent="-228600" algn="l" defTabSz="1200150">
            <a:lnSpc>
              <a:spcPct val="90000"/>
            </a:lnSpc>
            <a:spcBef>
              <a:spcPct val="0"/>
            </a:spcBef>
            <a:spcAft>
              <a:spcPct val="20000"/>
            </a:spcAft>
            <a:buChar char="•"/>
          </a:pPr>
          <a:r>
            <a:rPr lang="en-US" sz="2700" kern="1200" dirty="0"/>
            <a:t>Slaves (Employees)</a:t>
          </a:r>
        </a:p>
      </dsp:txBody>
      <dsp:txXfrm>
        <a:off x="0" y="1819316"/>
        <a:ext cx="7494105" cy="2318400"/>
      </dsp:txXfrm>
    </dsp:sp>
    <dsp:sp modelId="{010FB6EF-1755-FF47-B77A-005E034DCD9B}">
      <dsp:nvSpPr>
        <dsp:cNvPr id="0" name=""/>
        <dsp:cNvSpPr/>
      </dsp:nvSpPr>
      <dsp:spPr>
        <a:xfrm>
          <a:off x="0" y="4137716"/>
          <a:ext cx="7494105" cy="83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Doctrine Thesis</a:t>
          </a:r>
        </a:p>
      </dsp:txBody>
      <dsp:txXfrm>
        <a:off x="40980" y="4178696"/>
        <a:ext cx="7412145" cy="757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BD963-E438-DC48-997F-EDDF499FCB1B}">
      <dsp:nvSpPr>
        <dsp:cNvPr id="0" name=""/>
        <dsp:cNvSpPr/>
      </dsp:nvSpPr>
      <dsp:spPr>
        <a:xfrm>
          <a:off x="0" y="128283"/>
          <a:ext cx="5324093" cy="1594198"/>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Older Women Vs 4 </a:t>
          </a:r>
        </a:p>
        <a:p>
          <a:pPr marL="0" lvl="0" indent="0" algn="l" defTabSz="1155700">
            <a:lnSpc>
              <a:spcPct val="90000"/>
            </a:lnSpc>
            <a:spcBef>
              <a:spcPct val="0"/>
            </a:spcBef>
            <a:spcAft>
              <a:spcPct val="35000"/>
            </a:spcAft>
            <a:buNone/>
          </a:pPr>
          <a:r>
            <a:rPr lang="en-US" sz="2600" kern="1200" dirty="0"/>
            <a:t>they may encourage younger women</a:t>
          </a:r>
        </a:p>
      </dsp:txBody>
      <dsp:txXfrm>
        <a:off x="77822" y="206105"/>
        <a:ext cx="5168449" cy="1438554"/>
      </dsp:txXfrm>
    </dsp:sp>
    <dsp:sp modelId="{0A308365-D683-4642-8820-2AB90E360C76}">
      <dsp:nvSpPr>
        <dsp:cNvPr id="0" name=""/>
        <dsp:cNvSpPr/>
      </dsp:nvSpPr>
      <dsp:spPr>
        <a:xfrm>
          <a:off x="0" y="1797361"/>
          <a:ext cx="5324093" cy="1594198"/>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Younger Women Vs 5 </a:t>
          </a:r>
        </a:p>
        <a:p>
          <a:pPr marL="0" lvl="0" indent="0" algn="l" defTabSz="1155700">
            <a:lnSpc>
              <a:spcPct val="90000"/>
            </a:lnSpc>
            <a:spcBef>
              <a:spcPct val="0"/>
            </a:spcBef>
            <a:spcAft>
              <a:spcPct val="35000"/>
            </a:spcAft>
            <a:buNone/>
          </a:pPr>
          <a:r>
            <a:rPr lang="en-US" sz="2600" kern="1200" dirty="0"/>
            <a:t>the word of God will not be dishonored.</a:t>
          </a:r>
        </a:p>
      </dsp:txBody>
      <dsp:txXfrm>
        <a:off x="77822" y="1875183"/>
        <a:ext cx="5168449" cy="1438554"/>
      </dsp:txXfrm>
    </dsp:sp>
    <dsp:sp modelId="{6E2CB09A-3660-8B4A-8C38-6A773AB1FF65}">
      <dsp:nvSpPr>
        <dsp:cNvPr id="0" name=""/>
        <dsp:cNvSpPr/>
      </dsp:nvSpPr>
      <dsp:spPr>
        <a:xfrm>
          <a:off x="0" y="3466440"/>
          <a:ext cx="5324093" cy="1594198"/>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Young Men Vs 8 </a:t>
          </a:r>
        </a:p>
        <a:p>
          <a:pPr marL="0" lvl="0" indent="0" algn="l" defTabSz="1155700">
            <a:lnSpc>
              <a:spcPct val="90000"/>
            </a:lnSpc>
            <a:spcBef>
              <a:spcPct val="0"/>
            </a:spcBef>
            <a:spcAft>
              <a:spcPct val="35000"/>
            </a:spcAft>
            <a:buNone/>
          </a:pPr>
          <a:r>
            <a:rPr lang="en-US" sz="2600" kern="1200" dirty="0"/>
            <a:t>the opponent will be put to shame, having nothing bad to say about us.</a:t>
          </a:r>
        </a:p>
      </dsp:txBody>
      <dsp:txXfrm>
        <a:off x="77822" y="3544262"/>
        <a:ext cx="5168449" cy="1438554"/>
      </dsp:txXfrm>
    </dsp:sp>
    <dsp:sp modelId="{6C1BB493-5EA8-B440-8A7E-6AE5317FF982}">
      <dsp:nvSpPr>
        <dsp:cNvPr id="0" name=""/>
        <dsp:cNvSpPr/>
      </dsp:nvSpPr>
      <dsp:spPr>
        <a:xfrm>
          <a:off x="0" y="5135518"/>
          <a:ext cx="5324093" cy="1594198"/>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Bondslaves Vs 9</a:t>
          </a:r>
        </a:p>
        <a:p>
          <a:pPr marL="0" lvl="0" indent="0" algn="l" defTabSz="1155700">
            <a:lnSpc>
              <a:spcPct val="90000"/>
            </a:lnSpc>
            <a:spcBef>
              <a:spcPct val="0"/>
            </a:spcBef>
            <a:spcAft>
              <a:spcPct val="35000"/>
            </a:spcAft>
            <a:buNone/>
          </a:pPr>
          <a:r>
            <a:rPr lang="en-US" sz="2600" kern="1200" dirty="0"/>
            <a:t>they will adorn the doctrine of God our Savior in every respect.</a:t>
          </a:r>
        </a:p>
      </dsp:txBody>
      <dsp:txXfrm>
        <a:off x="77822" y="5213340"/>
        <a:ext cx="5168449" cy="14385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83CAB-14BF-DC47-ABA1-586CFFDF27BE}">
      <dsp:nvSpPr>
        <dsp:cNvPr id="0" name=""/>
        <dsp:cNvSpPr/>
      </dsp:nvSpPr>
      <dsp:spPr>
        <a:xfrm>
          <a:off x="0" y="18929"/>
          <a:ext cx="9362660" cy="277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Romans 12: 1 Therefore I urge you, brethren, by the mercies of God, to present your bodies a living and holy sacrifice, acceptable to God, which is your spiritual service of worship. 2 And do not be conformed to this world, but be transformed by the renewing of your mind, so that you may prove what the will of God is, that which is good and acceptable and perfect.</a:t>
          </a:r>
        </a:p>
      </dsp:txBody>
      <dsp:txXfrm>
        <a:off x="135705" y="154634"/>
        <a:ext cx="9091250" cy="2508510"/>
      </dsp:txXfrm>
    </dsp:sp>
    <dsp:sp modelId="{EF847F10-B140-6C44-8555-B3548A98C0BC}">
      <dsp:nvSpPr>
        <dsp:cNvPr id="0" name=""/>
        <dsp:cNvSpPr/>
      </dsp:nvSpPr>
      <dsp:spPr>
        <a:xfrm>
          <a:off x="0" y="2876609"/>
          <a:ext cx="9362660" cy="3167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2 Corinthians 10:3 For though we walk in the flesh, we do not war according to the flesh, 4 for the weapons of our warfare are not of the flesh, but divinely powerful for the destruction of fortresses. 5 We are destroying speculations and every lofty thing raised up against the knowledge of God, and we are taking every thought captive to the obedience of Christ,</a:t>
          </a:r>
        </a:p>
      </dsp:txBody>
      <dsp:txXfrm>
        <a:off x="154616" y="3031225"/>
        <a:ext cx="9053428" cy="28580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D571A-0E58-4946-86BF-079E717594A5}">
      <dsp:nvSpPr>
        <dsp:cNvPr id="0" name=""/>
        <dsp:cNvSpPr/>
      </dsp:nvSpPr>
      <dsp:spPr>
        <a:xfrm>
          <a:off x="0" y="25000"/>
          <a:ext cx="6115631" cy="16497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What are some good ways to remind yourself of the truths taught in God’s word daily?</a:t>
          </a:r>
        </a:p>
      </dsp:txBody>
      <dsp:txXfrm>
        <a:off x="80532" y="105532"/>
        <a:ext cx="5954567" cy="1488636"/>
      </dsp:txXfrm>
    </dsp:sp>
    <dsp:sp modelId="{3E60BA47-F148-A142-99C7-A5D730C5C4E7}">
      <dsp:nvSpPr>
        <dsp:cNvPr id="0" name=""/>
        <dsp:cNvSpPr/>
      </dsp:nvSpPr>
      <dsp:spPr>
        <a:xfrm>
          <a:off x="0" y="1761100"/>
          <a:ext cx="6115631" cy="1609843"/>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What are some of the areas of your life that God is using or can use to bless our community?</a:t>
          </a:r>
        </a:p>
      </dsp:txBody>
      <dsp:txXfrm>
        <a:off x="78586" y="1839686"/>
        <a:ext cx="5958459" cy="1452671"/>
      </dsp:txXfrm>
    </dsp:sp>
    <dsp:sp modelId="{0A0EB012-B5F1-B24D-904F-2B1E25D7DCD6}">
      <dsp:nvSpPr>
        <dsp:cNvPr id="0" name=""/>
        <dsp:cNvSpPr/>
      </dsp:nvSpPr>
      <dsp:spPr>
        <a:xfrm>
          <a:off x="0" y="3457343"/>
          <a:ext cx="6115631" cy="164970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Do you identify with the issues Paul brings up for you to be aware of in your gender/age group in Titus 2?</a:t>
          </a:r>
        </a:p>
      </dsp:txBody>
      <dsp:txXfrm>
        <a:off x="80532" y="3537875"/>
        <a:ext cx="5954567" cy="1488636"/>
      </dsp:txXfrm>
    </dsp:sp>
    <dsp:sp modelId="{F8129B9D-0342-D240-8243-B11B4A7772FB}">
      <dsp:nvSpPr>
        <dsp:cNvPr id="0" name=""/>
        <dsp:cNvSpPr/>
      </dsp:nvSpPr>
      <dsp:spPr>
        <a:xfrm>
          <a:off x="0" y="5193443"/>
          <a:ext cx="6115631" cy="164970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How can you live more sensibly, assuming the core doctrines Paul listed at the end of Titus 2?</a:t>
          </a:r>
        </a:p>
      </dsp:txBody>
      <dsp:txXfrm>
        <a:off x="80532" y="5273975"/>
        <a:ext cx="5954567" cy="14886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0FB7BC-15C1-D540-A497-9FD92BBA68BC}" type="datetimeFigureOut">
              <a:rPr lang="en-US" smtClean="0"/>
              <a:t>1/22/22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E7A4A1-455D-5744-8E86-EBEF6804482B}" type="slidenum">
              <a:rPr lang="en-US" smtClean="0"/>
              <a:t>‹#›</a:t>
            </a:fld>
            <a:endParaRPr lang="en-US"/>
          </a:p>
        </p:txBody>
      </p:sp>
    </p:spTree>
    <p:extLst>
      <p:ext uri="{BB962C8B-B14F-4D97-AF65-F5344CB8AC3E}">
        <p14:creationId xmlns:p14="http://schemas.microsoft.com/office/powerpoint/2010/main" val="383772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desiringgod.org/messages/jesus-christ-alive-and-with-us-to-the-en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Sundays ago – perry gave a great overview of Titus – from which I plagiarized this chart.</a:t>
            </a:r>
          </a:p>
          <a:p>
            <a:endParaRPr lang="en-US" dirty="0"/>
          </a:p>
          <a:p>
            <a:r>
              <a:rPr lang="en-US" dirty="0"/>
              <a:t>Then last Sunday, Ben shared from Titus 1</a:t>
            </a:r>
          </a:p>
          <a:p>
            <a:pPr marL="171450" indent="-171450">
              <a:buFontTx/>
              <a:buChar char="-"/>
            </a:pPr>
            <a:r>
              <a:rPr lang="en-US" dirty="0"/>
              <a:t>gave guidelines for Elders</a:t>
            </a:r>
          </a:p>
          <a:p>
            <a:pPr marL="171450" indent="-171450">
              <a:buFontTx/>
              <a:buChar char="-"/>
            </a:pPr>
            <a:r>
              <a:rPr lang="en-US" dirty="0"/>
              <a:t>Talked about rebellious people in the community – the Cretans – people living for short term pleasure.</a:t>
            </a:r>
          </a:p>
          <a:p>
            <a:pPr marL="171450" indent="-171450">
              <a:buFontTx/>
              <a:buChar char="-"/>
            </a:pPr>
            <a:r>
              <a:rPr lang="en-US" dirty="0"/>
              <a:t>Great two great analogies that stuck with me</a:t>
            </a:r>
          </a:p>
          <a:p>
            <a:pPr marL="628650" lvl="1" indent="-171450">
              <a:buFontTx/>
              <a:buChar char="-"/>
            </a:pPr>
            <a:r>
              <a:rPr lang="en-US" dirty="0"/>
              <a:t>The owner of a big house house that was entertaining royalty – it was all lit up because they were entertaining Royalty – and it lit up the hill (Matt 1:6 – let your light shine…)</a:t>
            </a:r>
          </a:p>
          <a:p>
            <a:pPr marL="628650" lvl="1" indent="-171450">
              <a:buFontTx/>
              <a:buChar char="-"/>
            </a:pPr>
            <a:r>
              <a:rPr lang="en-US" dirty="0"/>
              <a:t>Little girl standing on her brother to keep the lamp in the lighthouse - it hurts to shine the light. </a:t>
            </a:r>
          </a:p>
          <a:p>
            <a:pPr marL="1085850" lvl="2" indent="-171450">
              <a:buFontTx/>
              <a:buChar char="-"/>
            </a:pPr>
            <a:r>
              <a:rPr lang="en-US" dirty="0"/>
              <a:t>It means sacrificing; not living for short-term returns. (this is a theme we’ll see run through the book too)</a:t>
            </a:r>
          </a:p>
          <a:p>
            <a:pPr marL="1085850" lvl="2" indent="-171450">
              <a:buFontTx/>
              <a:buChar char="-"/>
            </a:pPr>
            <a:endParaRPr lang="en-US" dirty="0"/>
          </a:p>
          <a:p>
            <a:pPr marL="0" lvl="0" indent="0">
              <a:buFontTx/>
              <a:buNone/>
            </a:pPr>
            <a:r>
              <a:rPr lang="en-US" dirty="0"/>
              <a:t>One of the key themes in Titus is the idea that our beliefs about the world (our Doctrine) directly impacts how we live. Which Paul starts to bring in at the end of Chapter 1</a:t>
            </a:r>
          </a:p>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fld id="{DCE7A4A1-455D-5744-8E86-EBEF6804482B}" type="slidenum">
              <a:rPr lang="en-US" smtClean="0"/>
              <a:t>2</a:t>
            </a:fld>
            <a:endParaRPr lang="en-US"/>
          </a:p>
        </p:txBody>
      </p:sp>
    </p:spTree>
    <p:extLst>
      <p:ext uri="{BB962C8B-B14F-4D97-AF65-F5344CB8AC3E}">
        <p14:creationId xmlns:p14="http://schemas.microsoft.com/office/powerpoint/2010/main" val="3566386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younger women, we see</a:t>
            </a:r>
          </a:p>
          <a:p>
            <a:pPr marL="228600" indent="-228600">
              <a:buAutoNum type="arabicPeriod"/>
            </a:pPr>
            <a:r>
              <a:rPr lang="en-US" dirty="0"/>
              <a:t>This description comes under the mentorship of older women. Not supposed to do it alone.</a:t>
            </a:r>
          </a:p>
          <a:p>
            <a:pPr marL="228600" indent="-228600">
              <a:buAutoNum type="arabicPeriod"/>
            </a:pPr>
            <a:r>
              <a:rPr lang="en-US" dirty="0"/>
              <a:t>Husbands are a priority</a:t>
            </a:r>
          </a:p>
          <a:p>
            <a:pPr marL="228600" indent="-228600">
              <a:buAutoNum type="arabicPeriod"/>
            </a:pPr>
            <a:r>
              <a:rPr lang="en-US" dirty="0"/>
              <a:t>Children are a priority</a:t>
            </a:r>
          </a:p>
          <a:p>
            <a:pPr marL="228600" indent="-228600">
              <a:buAutoNum type="arabicPeriod"/>
            </a:pPr>
            <a:r>
              <a:rPr lang="en-US" dirty="0"/>
              <a:t>And there’s that word sensible and pure</a:t>
            </a:r>
          </a:p>
          <a:p>
            <a:pPr marL="228600" indent="-228600">
              <a:buAutoNum type="arabicPeriod"/>
            </a:pPr>
            <a:r>
              <a:rPr lang="en-US" dirty="0"/>
              <a:t>Younger women are most fulfilled when they contribute – here’ it’s working at home in their context, but now it could be at a job or in the home.</a:t>
            </a:r>
          </a:p>
          <a:p>
            <a:pPr marL="228600" indent="-228600">
              <a:buAutoNum type="arabicPeriod"/>
            </a:pPr>
            <a:r>
              <a:rPr lang="en-US" dirty="0"/>
              <a:t>Kindness </a:t>
            </a:r>
          </a:p>
          <a:p>
            <a:pPr marL="685800" lvl="1" indent="-228600">
              <a:buAutoNum type="arabicPeriod"/>
            </a:pPr>
            <a:r>
              <a:rPr lang="en-US" dirty="0"/>
              <a:t>We homeschool, and when you ask your child to do their classwork and they don’t do it, the temptation is not to be kind.</a:t>
            </a:r>
          </a:p>
          <a:p>
            <a:pPr marL="685800" lvl="1" indent="-228600">
              <a:buAutoNum type="arabicPeriod"/>
            </a:pPr>
            <a:r>
              <a:rPr lang="en-US" dirty="0"/>
              <a:t>when you're a dad and you've put together a checklist and it doesn't get done...</a:t>
            </a:r>
          </a:p>
          <a:p>
            <a:pPr marL="685800" lvl="1" indent="-228600">
              <a:buAutoNum type="arabicPeriod"/>
            </a:pPr>
            <a:r>
              <a:rPr lang="en-US" dirty="0"/>
              <a:t>When we live in the home day in and day out with broken people we get on </a:t>
            </a:r>
            <a:r>
              <a:rPr lang="en-US" dirty="0" err="1"/>
              <a:t>eachother’s</a:t>
            </a:r>
            <a:r>
              <a:rPr lang="en-US" dirty="0"/>
              <a:t> nerves.. The natural way of the world is to be unkind.</a:t>
            </a:r>
          </a:p>
          <a:p>
            <a:pPr marL="228600" lvl="0" indent="-228600">
              <a:buAutoNum type="arabicPeriod"/>
            </a:pPr>
            <a:r>
              <a:rPr lang="en-US" dirty="0"/>
              <a:t>Subject to their husbands</a:t>
            </a:r>
          </a:p>
          <a:p>
            <a:pPr marL="685800" lvl="1" indent="-228600">
              <a:buAutoNum type="arabicPeriod"/>
            </a:pPr>
            <a:r>
              <a:rPr lang="en-US" dirty="0"/>
              <a:t>Theme of complementarianism carried through scripture of Christ and the Church representing the husband/wife relationship  - See Ephesians 5</a:t>
            </a:r>
          </a:p>
          <a:p>
            <a:pPr marL="685800" lvl="1" indent="-228600">
              <a:buAutoNum type="arabicPeriod"/>
            </a:pPr>
            <a:r>
              <a:rPr lang="en-US" dirty="0"/>
              <a:t>This is not natural</a:t>
            </a:r>
          </a:p>
          <a:p>
            <a:pPr marL="685800" lvl="1" indent="-228600">
              <a:buAutoNum type="arabicPeriod"/>
            </a:pPr>
            <a:r>
              <a:rPr lang="en-US" dirty="0"/>
              <a:t>Submitting to one another in Love is not natural.</a:t>
            </a:r>
          </a:p>
          <a:p>
            <a:pPr marL="0" lvl="0" indent="0">
              <a:buNone/>
            </a:pPr>
            <a:endParaRPr lang="en-US" dirty="0"/>
          </a:p>
          <a:p>
            <a:pPr marL="0" lvl="0" indent="0">
              <a:buNone/>
            </a:pPr>
            <a:r>
              <a:rPr lang="en-US" dirty="0"/>
              <a:t>And the Goal – to honor God’s word (through obedience) (obedience is for all of us)</a:t>
            </a:r>
          </a:p>
          <a:p>
            <a:pPr marL="685800" lvl="1" indent="-228600">
              <a:buAutoNum type="arabicPeriod"/>
            </a:pPr>
            <a:endParaRPr lang="en-US" dirty="0"/>
          </a:p>
        </p:txBody>
      </p:sp>
      <p:sp>
        <p:nvSpPr>
          <p:cNvPr id="4" name="Slide Number Placeholder 3"/>
          <p:cNvSpPr>
            <a:spLocks noGrp="1"/>
          </p:cNvSpPr>
          <p:nvPr>
            <p:ph type="sldNum" sz="quarter" idx="5"/>
          </p:nvPr>
        </p:nvSpPr>
        <p:spPr/>
        <p:txBody>
          <a:bodyPr/>
          <a:lstStyle/>
          <a:p>
            <a:fld id="{DCE7A4A1-455D-5744-8E86-EBEF6804482B}" type="slidenum">
              <a:rPr lang="en-US" smtClean="0"/>
              <a:t>11</a:t>
            </a:fld>
            <a:endParaRPr lang="en-US"/>
          </a:p>
        </p:txBody>
      </p:sp>
    </p:spTree>
    <p:extLst>
      <p:ext uri="{BB962C8B-B14F-4D97-AF65-F5344CB8AC3E}">
        <p14:creationId xmlns:p14="http://schemas.microsoft.com/office/powerpoint/2010/main" val="1385367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Young men are to be </a:t>
            </a:r>
            <a:r>
              <a:rPr lang="en-US" b="1" dirty="0"/>
              <a:t>sensible</a:t>
            </a:r>
            <a:r>
              <a:rPr lang="en-US" dirty="0"/>
              <a:t> – self controlled in the Greek</a:t>
            </a:r>
          </a:p>
          <a:p>
            <a:pPr marL="685800" lvl="1" indent="-228600">
              <a:buAutoNum type="arabicPeriod"/>
            </a:pPr>
            <a:r>
              <a:rPr lang="en-US" dirty="0"/>
              <a:t>Behave in accordance with reality</a:t>
            </a:r>
          </a:p>
          <a:p>
            <a:pPr marL="1143000" lvl="2" indent="-228600">
              <a:buAutoNum type="arabicPeriod"/>
            </a:pPr>
            <a:r>
              <a:rPr lang="en-US" dirty="0"/>
              <a:t>Danger - sensible thing is to run away (flee from sexual temptation)</a:t>
            </a:r>
          </a:p>
          <a:p>
            <a:pPr marL="1143000" lvl="2" indent="-228600">
              <a:buAutoNum type="arabicPeriod"/>
            </a:pPr>
            <a:r>
              <a:rPr lang="en-US" dirty="0"/>
              <a:t>Opportunity for growth – sensible thing is to take it</a:t>
            </a:r>
          </a:p>
          <a:p>
            <a:pPr marL="1143000" lvl="2" indent="-228600">
              <a:buAutoNum type="arabicPeriod"/>
            </a:pPr>
            <a:r>
              <a:rPr lang="en-US" dirty="0"/>
              <a:t>Rebuke – sensible thing is to accept it.</a:t>
            </a:r>
          </a:p>
          <a:p>
            <a:pPr marL="228600" lvl="0" indent="-228600">
              <a:buAutoNum type="arabicPeriod"/>
            </a:pPr>
            <a:r>
              <a:rPr lang="en-US" b="1" dirty="0"/>
              <a:t>Example</a:t>
            </a:r>
            <a:r>
              <a:rPr lang="en-US" dirty="0"/>
              <a:t> to our world (like the analogy Ben gave of the house with the lights on entertaining royalty)</a:t>
            </a:r>
          </a:p>
          <a:p>
            <a:pPr marL="685800" lvl="1" indent="-228600">
              <a:buAutoNum type="arabicPeriod"/>
            </a:pPr>
            <a:r>
              <a:rPr lang="en-US" dirty="0"/>
              <a:t>Good deeds – should reflect what we believe</a:t>
            </a:r>
          </a:p>
          <a:p>
            <a:pPr marL="685800" lvl="1" indent="-228600">
              <a:buAutoNum type="arabicPeriod"/>
            </a:pPr>
            <a:r>
              <a:rPr lang="en-US" dirty="0"/>
              <a:t>Doctrine should be pure, Young men need to be reading the bible. </a:t>
            </a:r>
          </a:p>
          <a:p>
            <a:pPr marL="1143000" lvl="2" indent="-228600">
              <a:buAutoNum type="arabicPeriod"/>
            </a:pPr>
            <a:r>
              <a:rPr lang="en-US" dirty="0"/>
              <a:t>The verses I memorized in college are still with me now.</a:t>
            </a:r>
          </a:p>
          <a:p>
            <a:pPr marL="1143000" lvl="2" indent="-228600">
              <a:buAutoNum type="arabicPeriod"/>
            </a:pPr>
            <a:r>
              <a:rPr lang="en-US" dirty="0"/>
              <a:t>Scripture memory is one of the best disciplines you can have: ANKI</a:t>
            </a:r>
          </a:p>
          <a:p>
            <a:pPr marL="685800" lvl="1" indent="-228600">
              <a:buAutoNum type="arabicPeriod"/>
            </a:pPr>
            <a:r>
              <a:rPr lang="en-US" dirty="0"/>
              <a:t>Dignified (modeled by older men) they should have Integrity</a:t>
            </a:r>
          </a:p>
          <a:p>
            <a:pPr marL="685800" lvl="1" indent="-228600">
              <a:buAutoNum type="arabicPeriod"/>
            </a:pPr>
            <a:r>
              <a:rPr lang="en-US" dirty="0"/>
              <a:t>Speech should be sound </a:t>
            </a:r>
          </a:p>
          <a:p>
            <a:pPr marL="1143000" lvl="2" indent="-228600">
              <a:buAutoNum type="arabicPeriod"/>
            </a:pPr>
            <a:r>
              <a:rPr lang="en-US" dirty="0"/>
              <a:t>– rooted in truth </a:t>
            </a:r>
          </a:p>
          <a:p>
            <a:pPr marL="1143000" lvl="2" indent="-228600">
              <a:buAutoNum type="arabicPeriod"/>
            </a:pPr>
            <a:r>
              <a:rPr lang="en-US" dirty="0"/>
              <a:t>– and we shouldn’t be talking about things we’d be ashamed to talk about around Pastor Perry</a:t>
            </a:r>
          </a:p>
          <a:p>
            <a:pPr marL="1143000" lvl="2" indent="-228600">
              <a:buAutoNum type="arabicPeriod"/>
            </a:pPr>
            <a:r>
              <a:rPr lang="en-US" dirty="0"/>
              <a:t>Shouldn’t be posting things on social media we wouldn’t want our Pastor to see, or our wives, or our children…</a:t>
            </a:r>
          </a:p>
          <a:p>
            <a:pPr marL="228600" lvl="0" indent="-228600">
              <a:buAutoNum type="arabicPeriod"/>
            </a:pPr>
            <a:r>
              <a:rPr lang="en-US" dirty="0"/>
              <a:t>Goal: so that the accuser’s lies are shown as lies.</a:t>
            </a:r>
          </a:p>
          <a:p>
            <a:pPr marL="685800" lvl="1" indent="-228600">
              <a:buAutoNum type="arabicPeriod"/>
            </a:pPr>
            <a:r>
              <a:rPr lang="en-US" dirty="0"/>
              <a:t>Opponent – may be accusers in community, but ultimately it’s the accuser of the </a:t>
            </a:r>
            <a:r>
              <a:rPr lang="en-US" dirty="0" err="1"/>
              <a:t>betheren</a:t>
            </a:r>
            <a:r>
              <a:rPr lang="en-US" dirty="0"/>
              <a:t>.</a:t>
            </a:r>
          </a:p>
          <a:p>
            <a:pPr marL="685800" lvl="1" indent="-228600">
              <a:buAutoNum type="arabicPeriod"/>
            </a:pPr>
            <a:r>
              <a:rPr lang="en-US" dirty="0"/>
              <a:t>It is freeing to lay down at night and not be haunted by lies or sins we made during the day – or ones we made long ago that we’re still </a:t>
            </a:r>
            <a:r>
              <a:rPr lang="en-US" dirty="0" err="1"/>
              <a:t>afraied</a:t>
            </a:r>
            <a:r>
              <a:rPr lang="en-US" dirty="0"/>
              <a:t> will come back to haunt us.</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DCE7A4A1-455D-5744-8E86-EBEF6804482B}" type="slidenum">
              <a:rPr lang="en-US" smtClean="0"/>
              <a:t>12</a:t>
            </a:fld>
            <a:endParaRPr lang="en-US"/>
          </a:p>
        </p:txBody>
      </p:sp>
    </p:spTree>
    <p:extLst>
      <p:ext uri="{BB962C8B-B14F-4D97-AF65-F5344CB8AC3E}">
        <p14:creationId xmlns:p14="http://schemas.microsoft.com/office/powerpoint/2010/main" val="4144818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 of Servants in the Bible:</a:t>
            </a:r>
          </a:p>
          <a:p>
            <a:pPr marL="171450" indent="-171450">
              <a:buFontTx/>
              <a:buChar char="-"/>
            </a:pPr>
            <a:r>
              <a:rPr lang="en-US" dirty="0"/>
              <a:t>Financial Manager in Matthew 18: the one who was forgiven 10000 talents – $200-300million!</a:t>
            </a:r>
          </a:p>
          <a:p>
            <a:pPr marL="171450" indent="-171450">
              <a:buFontTx/>
              <a:buChar char="-"/>
            </a:pPr>
            <a:r>
              <a:rPr lang="en-US" dirty="0"/>
              <a:t>Parable of Talents – Matthew 25-  three servants entrusted with money to grow</a:t>
            </a:r>
          </a:p>
          <a:p>
            <a:pPr marL="171450" indent="-171450">
              <a:buFontTx/>
              <a:buChar char="-"/>
            </a:pPr>
            <a:r>
              <a:rPr lang="en-US" dirty="0"/>
              <a:t>Luke 2 – centurion who asked Jesus to heal his servant</a:t>
            </a:r>
          </a:p>
          <a:p>
            <a:pPr marL="171450" indent="-171450">
              <a:buFontTx/>
              <a:buChar char="-"/>
            </a:pPr>
            <a:r>
              <a:rPr lang="en-US" dirty="0"/>
              <a:t>Luke 12: 42 And the Lord said, “Who then is the faithful and sensible steward, whom his master will put in charge of his servants, to give them their rations at the proper time? 43 Blessed is that slave whom his master finds so doing when he comes. 44 Truly I say to you that he will put him in charge of all his possessions.</a:t>
            </a:r>
          </a:p>
          <a:p>
            <a:pPr marL="171450" indent="-171450">
              <a:buFontTx/>
              <a:buChar char="-"/>
            </a:pPr>
            <a:r>
              <a:rPr lang="en-US" dirty="0"/>
              <a:t>Luke 17 - 7 “Which of you, having a slave plowing or tending sheep, will say to him when he has come in from the field, ‘Come immediately and sit down to eat’? 8 But will he not say to him, ‘Prepare something for me to eat, and properly clothe yourself and serve me while I eat and drink; and afterward you may eat and drink’?  So here it means someone who is indentured to another</a:t>
            </a:r>
          </a:p>
          <a:p>
            <a:pPr marL="171450" indent="-171450">
              <a:buFontTx/>
              <a:buChar char="-"/>
            </a:pPr>
            <a:r>
              <a:rPr lang="en-US" dirty="0"/>
              <a:t>Jesus Says no Servant is above his master – we’re to be servants</a:t>
            </a:r>
          </a:p>
          <a:p>
            <a:pPr marL="171450" indent="-171450">
              <a:buFontTx/>
              <a:buChar char="-"/>
            </a:pPr>
            <a:endParaRPr lang="en-US" dirty="0"/>
          </a:p>
          <a:p>
            <a:pPr marL="171450" indent="-171450">
              <a:buFontTx/>
              <a:buChar char="-"/>
            </a:pPr>
            <a:r>
              <a:rPr lang="en-US" dirty="0"/>
              <a:t>For us as Christians, </a:t>
            </a:r>
          </a:p>
          <a:p>
            <a:pPr marL="628650" lvl="1" indent="-171450">
              <a:buFontTx/>
              <a:buChar char="-"/>
            </a:pPr>
            <a:r>
              <a:rPr lang="en-US" dirty="0"/>
              <a:t>I think the proper definition in this context – is someone who works for someone else</a:t>
            </a:r>
          </a:p>
          <a:p>
            <a:pPr marL="628650" lvl="1" indent="-171450">
              <a:buFontTx/>
              <a:buChar char="-"/>
            </a:pPr>
            <a:r>
              <a:rPr lang="en-US" dirty="0"/>
              <a:t>Jesus says we should all be considered as servants</a:t>
            </a:r>
          </a:p>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fld id="{DCE7A4A1-455D-5744-8E86-EBEF6804482B}" type="slidenum">
              <a:rPr lang="en-US" smtClean="0"/>
              <a:t>13</a:t>
            </a:fld>
            <a:endParaRPr lang="en-US"/>
          </a:p>
        </p:txBody>
      </p:sp>
    </p:spTree>
    <p:extLst>
      <p:ext uri="{BB962C8B-B14F-4D97-AF65-F5344CB8AC3E}">
        <p14:creationId xmlns:p14="http://schemas.microsoft.com/office/powerpoint/2010/main" val="2220827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do business planning, you have tactical goals, milestones and then your mission statement</a:t>
            </a:r>
          </a:p>
          <a:p>
            <a:endParaRPr lang="en-US" dirty="0"/>
          </a:p>
          <a:p>
            <a:r>
              <a:rPr lang="en-US" dirty="0"/>
              <a:t>These are tactical goals – the direct effect you want to accomplish from these guidelines. </a:t>
            </a:r>
          </a:p>
          <a:p>
            <a:endParaRPr lang="en-US" dirty="0"/>
          </a:p>
          <a:p>
            <a:r>
              <a:rPr lang="en-US" dirty="0"/>
              <a:t>But then there’s the bigger why – what’s the goal? What’s the game-plan and the drive behind all this?</a:t>
            </a:r>
          </a:p>
          <a:p>
            <a:endParaRPr lang="en-US" dirty="0"/>
          </a:p>
          <a:p>
            <a:r>
              <a:rPr lang="en-US" dirty="0"/>
              <a:t>Before we do this – let’s go back and look at a summary</a:t>
            </a:r>
          </a:p>
        </p:txBody>
      </p:sp>
      <p:sp>
        <p:nvSpPr>
          <p:cNvPr id="4" name="Slide Number Placeholder 3"/>
          <p:cNvSpPr>
            <a:spLocks noGrp="1"/>
          </p:cNvSpPr>
          <p:nvPr>
            <p:ph type="sldNum" sz="quarter" idx="5"/>
          </p:nvPr>
        </p:nvSpPr>
        <p:spPr/>
        <p:txBody>
          <a:bodyPr/>
          <a:lstStyle/>
          <a:p>
            <a:fld id="{DCE7A4A1-455D-5744-8E86-EBEF6804482B}" type="slidenum">
              <a:rPr lang="en-US" smtClean="0"/>
              <a:t>14</a:t>
            </a:fld>
            <a:endParaRPr lang="en-US"/>
          </a:p>
        </p:txBody>
      </p:sp>
    </p:spTree>
    <p:extLst>
      <p:ext uri="{BB962C8B-B14F-4D97-AF65-F5344CB8AC3E}">
        <p14:creationId xmlns:p14="http://schemas.microsoft.com/office/powerpoint/2010/main" val="4005039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the most common word here?</a:t>
            </a:r>
          </a:p>
          <a:p>
            <a:endParaRPr lang="en-US" dirty="0"/>
          </a:p>
          <a:p>
            <a:r>
              <a:rPr lang="en-US" dirty="0"/>
              <a:t>click</a:t>
            </a:r>
          </a:p>
        </p:txBody>
      </p:sp>
      <p:sp>
        <p:nvSpPr>
          <p:cNvPr id="4" name="Slide Number Placeholder 3"/>
          <p:cNvSpPr>
            <a:spLocks noGrp="1"/>
          </p:cNvSpPr>
          <p:nvPr>
            <p:ph type="sldNum" sz="quarter" idx="5"/>
          </p:nvPr>
        </p:nvSpPr>
        <p:spPr/>
        <p:txBody>
          <a:bodyPr/>
          <a:lstStyle/>
          <a:p>
            <a:fld id="{DCE7A4A1-455D-5744-8E86-EBEF6804482B}" type="slidenum">
              <a:rPr lang="en-US" smtClean="0"/>
              <a:t>15</a:t>
            </a:fld>
            <a:endParaRPr lang="en-US"/>
          </a:p>
        </p:txBody>
      </p:sp>
    </p:spTree>
    <p:extLst>
      <p:ext uri="{BB962C8B-B14F-4D97-AF65-F5344CB8AC3E}">
        <p14:creationId xmlns:p14="http://schemas.microsoft.com/office/powerpoint/2010/main" val="276132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Sensible.</a:t>
            </a:r>
          </a:p>
          <a:p>
            <a:pPr marL="171450" indent="-171450">
              <a:buFontTx/>
              <a:buChar char="-"/>
            </a:pPr>
            <a:r>
              <a:rPr lang="en-US" dirty="0"/>
              <a:t>Mentioned </a:t>
            </a:r>
          </a:p>
          <a:p>
            <a:pPr marL="628650" lvl="1" indent="-171450">
              <a:buFontTx/>
              <a:buChar char="-"/>
            </a:pPr>
            <a:r>
              <a:rPr lang="en-US" dirty="0"/>
              <a:t>In description of Elders</a:t>
            </a:r>
          </a:p>
          <a:p>
            <a:pPr marL="628650" lvl="1" indent="-171450">
              <a:buFontTx/>
              <a:buChar char="-"/>
            </a:pPr>
            <a:r>
              <a:rPr lang="en-US" dirty="0"/>
              <a:t>later in the doctrine section at the end as well.</a:t>
            </a:r>
          </a:p>
          <a:p>
            <a:pPr marL="628650" lvl="1" indent="-171450">
              <a:buFontTx/>
              <a:buChar char="-"/>
            </a:pPr>
            <a:endParaRPr lang="en-US" dirty="0"/>
          </a:p>
          <a:p>
            <a:pPr marL="171450" lvl="0" indent="-171450">
              <a:buFontTx/>
              <a:buChar char="-"/>
            </a:pPr>
            <a:r>
              <a:rPr lang="en-US" dirty="0"/>
              <a:t>It Means </a:t>
            </a:r>
          </a:p>
          <a:p>
            <a:pPr marL="628650" lvl="1" indent="-171450">
              <a:buFontTx/>
              <a:buChar char="-"/>
            </a:pPr>
            <a:r>
              <a:rPr lang="en-US" dirty="0"/>
              <a:t>Self controlled</a:t>
            </a:r>
          </a:p>
          <a:p>
            <a:pPr marL="628650" lvl="1" indent="-171450">
              <a:buFontTx/>
              <a:buChar char="-"/>
            </a:pPr>
            <a:r>
              <a:rPr lang="en-US" dirty="0"/>
              <a:t>Chaste</a:t>
            </a:r>
          </a:p>
          <a:p>
            <a:pPr marL="628650" lvl="1" indent="-171450">
              <a:buFontTx/>
              <a:buChar char="-"/>
            </a:pPr>
            <a:r>
              <a:rPr lang="en-US" dirty="0"/>
              <a:t>Restraining yourself to accomplish something because you have a goal in mind.</a:t>
            </a:r>
          </a:p>
          <a:p>
            <a:pPr marL="628650" lvl="1" indent="-171450">
              <a:buFontTx/>
              <a:buChar char="-"/>
            </a:pPr>
            <a:r>
              <a:rPr lang="en-US" dirty="0"/>
              <a:t>Exercising your will in accordance with what you really believe about the world.</a:t>
            </a:r>
          </a:p>
          <a:p>
            <a:endParaRPr lang="en-US" dirty="0"/>
          </a:p>
          <a:p>
            <a:r>
              <a:rPr lang="en-US" dirty="0"/>
              <a:t>Compare the lists – highlight discipline</a:t>
            </a:r>
          </a:p>
          <a:p>
            <a:pPr marL="171450" indent="-171450">
              <a:buFontTx/>
              <a:buChar char="-"/>
            </a:pPr>
            <a:r>
              <a:rPr lang="en-US" dirty="0"/>
              <a:t>Paul 1 Corinthians 9:24-27:</a:t>
            </a:r>
          </a:p>
          <a:p>
            <a:pPr marL="171450" indent="-171450">
              <a:buFontTx/>
              <a:buChar char="-"/>
            </a:pPr>
            <a:endParaRPr lang="en-US" dirty="0"/>
          </a:p>
          <a:p>
            <a:pPr marL="171450" indent="-171450">
              <a:buFontTx/>
              <a:buChar char="-"/>
            </a:pPr>
            <a:r>
              <a:rPr lang="en-US" dirty="0"/>
              <a:t>24 Do you not know that those who run in a race all run, but only one receives the prize? Run in such a way that you may win. 25 Everyone who competes in the games exercises self-control in all things. They then do it to receive a perishable wreath, but we an imperishable. 26 Therefore I run in such a way, as not without aim; I box in such a way, as not beating the air; 27 but I discipline my body and make it my slave, so that, after I have preached to others, I myself will not be disqualified.</a:t>
            </a:r>
          </a:p>
        </p:txBody>
      </p:sp>
      <p:sp>
        <p:nvSpPr>
          <p:cNvPr id="4" name="Slide Number Placeholder 3"/>
          <p:cNvSpPr>
            <a:spLocks noGrp="1"/>
          </p:cNvSpPr>
          <p:nvPr>
            <p:ph type="sldNum" sz="quarter" idx="5"/>
          </p:nvPr>
        </p:nvSpPr>
        <p:spPr/>
        <p:txBody>
          <a:bodyPr/>
          <a:lstStyle/>
          <a:p>
            <a:fld id="{DCE7A4A1-455D-5744-8E86-EBEF6804482B}" type="slidenum">
              <a:rPr lang="en-US" smtClean="0"/>
              <a:t>16</a:t>
            </a:fld>
            <a:endParaRPr lang="en-US"/>
          </a:p>
        </p:txBody>
      </p:sp>
    </p:spTree>
    <p:extLst>
      <p:ext uri="{BB962C8B-B14F-4D97-AF65-F5344CB8AC3E}">
        <p14:creationId xmlns:p14="http://schemas.microsoft.com/office/powerpoint/2010/main" val="4038020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Around 1979 I have one of my deepest memories of what it means to have true belief and it directly impact my life.</a:t>
            </a:r>
          </a:p>
          <a:p>
            <a:r>
              <a:rPr lang="en-US" dirty="0"/>
              <a:t>Anybody into super-heroes? Marvel movies? DC Movies? Spiderman, Thor, Hulk…</a:t>
            </a:r>
          </a:p>
          <a:p>
            <a:r>
              <a:rPr lang="en-US" dirty="0"/>
              <a:t>Anybody go trick-or-treating as a kid?</a:t>
            </a:r>
          </a:p>
          <a:p>
            <a:pPr marL="171450" indent="-171450">
              <a:buFontTx/>
              <a:buChar char="-"/>
            </a:pPr>
            <a:r>
              <a:rPr lang="en-US" dirty="0"/>
              <a:t>Superman costume 1 week before Halloween CICK</a:t>
            </a:r>
          </a:p>
          <a:p>
            <a:pPr marL="171450" indent="-171450">
              <a:buFontTx/>
              <a:buChar char="-"/>
            </a:pPr>
            <a:r>
              <a:rPr lang="en-US" dirty="0"/>
              <a:t>Put it on, and test it.</a:t>
            </a:r>
          </a:p>
          <a:p>
            <a:pPr marL="171450" indent="-171450">
              <a:buFontTx/>
              <a:buChar char="-"/>
            </a:pPr>
            <a:r>
              <a:rPr lang="en-US" dirty="0"/>
              <a:t>Again, again, again</a:t>
            </a:r>
          </a:p>
          <a:p>
            <a:pPr marL="171450" indent="-171450">
              <a:buFontTx/>
              <a:buChar char="-"/>
            </a:pPr>
            <a:r>
              <a:rPr lang="en-US" dirty="0"/>
              <a:t>Small town neighbors that would sit on their porch across the street.</a:t>
            </a:r>
          </a:p>
          <a:p>
            <a:pPr marL="628650" lvl="1" indent="-171450">
              <a:buFontTx/>
              <a:buChar char="-"/>
            </a:pPr>
            <a:r>
              <a:rPr lang="en-US" dirty="0"/>
              <a:t>Neighbors were entertained for at least 20-30 minutes</a:t>
            </a:r>
          </a:p>
          <a:p>
            <a:pPr marL="171450" lvl="0" indent="-171450">
              <a:buFontTx/>
              <a:buChar char="-"/>
            </a:pPr>
            <a:r>
              <a:rPr lang="en-US" dirty="0"/>
              <a:t>Funniest part of this is after a good half our of this – I took off the costume gave it to my mom and told her we need to return it and get another, because it’s obviously broken.</a:t>
            </a:r>
          </a:p>
          <a:p>
            <a:pPr marL="0" lvl="0" indent="0">
              <a:buFontTx/>
              <a:buNone/>
            </a:pPr>
            <a:endParaRPr lang="en-US" dirty="0"/>
          </a:p>
          <a:p>
            <a:pPr marL="0" lvl="0" indent="0">
              <a:buFontTx/>
              <a:buNone/>
            </a:pPr>
            <a:r>
              <a:rPr lang="en-US" dirty="0"/>
              <a:t>One hand – hilarious story</a:t>
            </a:r>
          </a:p>
          <a:p>
            <a:pPr marL="0" lvl="0" indent="0">
              <a:buFontTx/>
              <a:buNone/>
            </a:pPr>
            <a:r>
              <a:rPr lang="en-US" dirty="0"/>
              <a:t>Other hand – really shows that what we believe matters. I really believed I could fly</a:t>
            </a:r>
          </a:p>
          <a:p>
            <a:pPr marL="0" lvl="0" indent="0">
              <a:buFontTx/>
              <a:buNone/>
            </a:pPr>
            <a:endParaRPr lang="en-US" dirty="0"/>
          </a:p>
          <a:p>
            <a:pPr marL="0" lvl="0" indent="0">
              <a:buFontTx/>
              <a:buNone/>
            </a:pPr>
            <a:r>
              <a:rPr lang="en-US" dirty="0"/>
              <a:t>So what are the Doctrines, the teachings that are the foundations of these guidelines for our community?</a:t>
            </a:r>
          </a:p>
          <a:p>
            <a:endParaRPr lang="en-US" dirty="0"/>
          </a:p>
        </p:txBody>
      </p:sp>
      <p:sp>
        <p:nvSpPr>
          <p:cNvPr id="4" name="Slide Number Placeholder 3"/>
          <p:cNvSpPr>
            <a:spLocks noGrp="1"/>
          </p:cNvSpPr>
          <p:nvPr>
            <p:ph type="sldNum" sz="quarter" idx="5"/>
          </p:nvPr>
        </p:nvSpPr>
        <p:spPr/>
        <p:txBody>
          <a:bodyPr/>
          <a:lstStyle/>
          <a:p>
            <a:fld id="{DCE7A4A1-455D-5744-8E86-EBEF6804482B}" type="slidenum">
              <a:rPr lang="en-US" smtClean="0"/>
              <a:t>17</a:t>
            </a:fld>
            <a:endParaRPr lang="en-US"/>
          </a:p>
        </p:txBody>
      </p:sp>
    </p:spTree>
    <p:extLst>
      <p:ext uri="{BB962C8B-B14F-4D97-AF65-F5344CB8AC3E}">
        <p14:creationId xmlns:p14="http://schemas.microsoft.com/office/powerpoint/2010/main" val="2330784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if I came out today after 6 months of working out in a  $1000 RMB superman costume and ran up and down the isles diving in the air 50 times in a row, believing I could fly…</a:t>
            </a:r>
          </a:p>
          <a:p>
            <a:endParaRPr lang="en-US" dirty="0"/>
          </a:p>
          <a:p>
            <a:r>
              <a:rPr lang="en-US" dirty="0"/>
              <a:t>What would you think?</a:t>
            </a:r>
          </a:p>
          <a:p>
            <a:endParaRPr lang="en-US" dirty="0"/>
          </a:p>
          <a:p>
            <a:r>
              <a:rPr lang="en-US" dirty="0"/>
              <a:t>Rob, you’re not sensible. In fact – you’re crazy.  You might look </a:t>
            </a:r>
            <a:r>
              <a:rPr lang="en-US" dirty="0" err="1"/>
              <a:t>kinda</a:t>
            </a:r>
            <a:r>
              <a:rPr lang="en-US" dirty="0"/>
              <a:t> like superman – but you’re not superman. That’s not who you are…</a:t>
            </a:r>
          </a:p>
          <a:p>
            <a:endParaRPr lang="en-US" dirty="0"/>
          </a:p>
          <a:p>
            <a:r>
              <a:rPr lang="en-US" dirty="0"/>
              <a:t>We are living “</a:t>
            </a:r>
            <a:r>
              <a:rPr lang="en-US" dirty="0" err="1"/>
              <a:t>nonsensibly</a:t>
            </a:r>
            <a:r>
              <a:rPr lang="en-US" dirty="0"/>
              <a:t>”  when we do not live out of who we are.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E7A4A1-455D-5744-8E86-EBEF6804482B}" type="slidenum">
              <a:rPr lang="en-US" smtClean="0"/>
              <a:t>18</a:t>
            </a:fld>
            <a:endParaRPr lang="en-US"/>
          </a:p>
        </p:txBody>
      </p:sp>
    </p:spTree>
    <p:extLst>
      <p:ext uri="{BB962C8B-B14F-4D97-AF65-F5344CB8AC3E}">
        <p14:creationId xmlns:p14="http://schemas.microsoft.com/office/powerpoint/2010/main" val="279876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For the grace of God has appeared, bringing salvation to all men, 12 instructing us to deny ungodliness and worldly desires and to live sensibly, righteously and godly in the present age, 13 looking for the blessed hope and the appearing of the glory of our great God and Savior, Christ Jesus, 14 who gave Himself for us to redeem us from every lawless deed, and to purify for Himself a people for His own possession, zealous for good deeds.</a:t>
            </a:r>
          </a:p>
          <a:p>
            <a:endParaRPr lang="en-US" dirty="0"/>
          </a:p>
          <a:p>
            <a:r>
              <a:rPr lang="en-US" dirty="0"/>
              <a:t>Why do we exercise self-control, why should we take Paul’s list on how we should behave together seriously?</a:t>
            </a:r>
          </a:p>
          <a:p>
            <a:endParaRPr lang="en-US" dirty="0"/>
          </a:p>
          <a:p>
            <a:r>
              <a:rPr lang="en-US" dirty="0"/>
              <a:t>GRACE!!!</a:t>
            </a:r>
          </a:p>
          <a:p>
            <a:pPr marL="171450" indent="-171450">
              <a:buFontTx/>
              <a:buChar char="-"/>
            </a:pPr>
            <a:r>
              <a:rPr lang="en-US" dirty="0"/>
              <a:t>Does two things – see above</a:t>
            </a:r>
          </a:p>
          <a:p>
            <a:pPr marL="171450" indent="-171450">
              <a:buFontTx/>
              <a:buChar char="-"/>
            </a:pPr>
            <a:endParaRPr lang="en-US" dirty="0"/>
          </a:p>
          <a:p>
            <a:pPr marL="171450" indent="-171450">
              <a:buFontTx/>
              <a:buChar char="-"/>
            </a:pPr>
            <a:r>
              <a:rPr lang="en-US" dirty="0"/>
              <a:t>What does it instruct us?</a:t>
            </a:r>
          </a:p>
          <a:p>
            <a:pPr marL="628650" lvl="1" indent="-171450">
              <a:buFontTx/>
              <a:buChar char="-"/>
            </a:pPr>
            <a:r>
              <a:rPr lang="en-US" dirty="0"/>
              <a:t>Sounds like Romans 6: 8 Now if we have died with Christ, we believe that we shall also live with Him, 9 knowing that Christ, having been raised from the dead, is never to die again; death no longer is master over Him. 10 For the death that He died, He died to sin once for all; but the life that He lives, He lives to God. 11 Even so consider yourselves to be dead to sin, but alive to God in Christ Jesus.</a:t>
            </a:r>
          </a:p>
          <a:p>
            <a:pPr marL="171450" lvl="0" indent="-171450">
              <a:buFontTx/>
              <a:buChar char="-"/>
            </a:pPr>
            <a:r>
              <a:rPr lang="en-US" dirty="0"/>
              <a:t>Look forward – what are we looking forward to? Why the Return of our God and Savior </a:t>
            </a:r>
          </a:p>
          <a:p>
            <a:pPr marL="628650" lvl="1" indent="-171450">
              <a:buFontTx/>
              <a:buChar char="-"/>
            </a:pPr>
            <a:r>
              <a:rPr lang="en-US" dirty="0"/>
              <a:t>You were made for life together with God. </a:t>
            </a:r>
          </a:p>
          <a:p>
            <a:pPr marL="628650" lvl="1" indent="-171450">
              <a:buFontTx/>
              <a:buChar char="-"/>
            </a:pPr>
            <a:r>
              <a:rPr lang="en-US" dirty="0"/>
              <a:t>When he returns, all that crap you’re so weary of in yourself will be over. </a:t>
            </a:r>
          </a:p>
          <a:p>
            <a:pPr marL="628650" lvl="1" indent="-171450">
              <a:buFontTx/>
              <a:buChar char="-"/>
            </a:pPr>
            <a:r>
              <a:rPr lang="en-US" dirty="0"/>
              <a:t>Free to think more interesting thoughts…</a:t>
            </a:r>
          </a:p>
          <a:p>
            <a:endParaRPr lang="en-US" dirty="0"/>
          </a:p>
        </p:txBody>
      </p:sp>
      <p:sp>
        <p:nvSpPr>
          <p:cNvPr id="4" name="Slide Number Placeholder 3"/>
          <p:cNvSpPr>
            <a:spLocks noGrp="1"/>
          </p:cNvSpPr>
          <p:nvPr>
            <p:ph type="sldNum" sz="quarter" idx="5"/>
          </p:nvPr>
        </p:nvSpPr>
        <p:spPr/>
        <p:txBody>
          <a:bodyPr/>
          <a:lstStyle/>
          <a:p>
            <a:fld id="{DCE7A4A1-455D-5744-8E86-EBEF6804482B}" type="slidenum">
              <a:rPr lang="en-US" smtClean="0"/>
              <a:t>19</a:t>
            </a:fld>
            <a:endParaRPr lang="en-US"/>
          </a:p>
        </p:txBody>
      </p:sp>
    </p:spTree>
    <p:extLst>
      <p:ext uri="{BB962C8B-B14F-4D97-AF65-F5344CB8AC3E}">
        <p14:creationId xmlns:p14="http://schemas.microsoft.com/office/powerpoint/2010/main" val="1057788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Paul’s doctrine is true – We have been saved from our sins and given a new heart.</a:t>
            </a:r>
          </a:p>
        </p:txBody>
      </p:sp>
      <p:sp>
        <p:nvSpPr>
          <p:cNvPr id="4" name="Slide Number Placeholder 3"/>
          <p:cNvSpPr>
            <a:spLocks noGrp="1"/>
          </p:cNvSpPr>
          <p:nvPr>
            <p:ph type="sldNum" sz="quarter" idx="5"/>
          </p:nvPr>
        </p:nvSpPr>
        <p:spPr/>
        <p:txBody>
          <a:bodyPr/>
          <a:lstStyle/>
          <a:p>
            <a:fld id="{DCE7A4A1-455D-5744-8E86-EBEF6804482B}" type="slidenum">
              <a:rPr lang="en-US" smtClean="0"/>
              <a:t>20</a:t>
            </a:fld>
            <a:endParaRPr lang="en-US"/>
          </a:p>
        </p:txBody>
      </p:sp>
    </p:spTree>
    <p:extLst>
      <p:ext uri="{BB962C8B-B14F-4D97-AF65-F5344CB8AC3E}">
        <p14:creationId xmlns:p14="http://schemas.microsoft.com/office/powerpoint/2010/main" val="1583424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filter through which we look at the world </a:t>
            </a:r>
          </a:p>
          <a:p>
            <a:r>
              <a:rPr lang="en-US" dirty="0"/>
              <a:t>	- touches our lives and </a:t>
            </a:r>
          </a:p>
          <a:p>
            <a:r>
              <a:rPr lang="en-US" dirty="0"/>
              <a:t>	- the lives of people around us. (our community)</a:t>
            </a:r>
          </a:p>
          <a:p>
            <a:endParaRPr lang="en-US" dirty="0"/>
          </a:p>
          <a:p>
            <a:r>
              <a:rPr lang="en-US" dirty="0"/>
              <a:t>Jesus says in Matthew 6: 22 “The eye is the lamp of the body; so then if your eye is clear, your whole body will be full of light. 23 But if your eye is bad, your whole body will be full of darkness. If then the light that is in you is darkness, how great is the darkness!</a:t>
            </a:r>
          </a:p>
          <a:p>
            <a:endParaRPr lang="en-US" dirty="0"/>
          </a:p>
          <a:p>
            <a:r>
              <a:rPr lang="en-US" dirty="0"/>
              <a:t>Another way to look at it is with a Calvin and Hobbes</a:t>
            </a:r>
          </a:p>
          <a:p>
            <a:endParaRPr lang="en-US" dirty="0"/>
          </a:p>
          <a:p>
            <a:r>
              <a:rPr lang="en-US" dirty="0"/>
              <a:t>Anybody like Calvin and Hobbs? </a:t>
            </a:r>
          </a:p>
          <a:p>
            <a:r>
              <a:rPr lang="en-US" dirty="0"/>
              <a:t>I love Calvin and Hobbes because I have two boys who literally do what we read in these comics.</a:t>
            </a:r>
          </a:p>
          <a:p>
            <a:endParaRPr lang="en-US" dirty="0"/>
          </a:p>
          <a:p>
            <a:r>
              <a:rPr lang="en-US" dirty="0"/>
              <a:t>this is a classic – boy yelling from outside the door…</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E7A4A1-455D-5744-8E86-EBEF6804482B}" type="slidenum">
              <a:rPr lang="en-US" smtClean="0"/>
              <a:t>3</a:t>
            </a:fld>
            <a:endParaRPr lang="en-US"/>
          </a:p>
        </p:txBody>
      </p:sp>
    </p:spTree>
    <p:extLst>
      <p:ext uri="{BB962C8B-B14F-4D97-AF65-F5344CB8AC3E}">
        <p14:creationId xmlns:p14="http://schemas.microsoft.com/office/powerpoint/2010/main" val="501409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in our Men’s group:</a:t>
            </a:r>
          </a:p>
          <a:p>
            <a:pPr marL="171450" indent="-171450">
              <a:buFontTx/>
              <a:buChar char="-"/>
            </a:pPr>
            <a:r>
              <a:rPr lang="en-US" dirty="0"/>
              <a:t>Tempted to complain about hypocrites in the church</a:t>
            </a:r>
          </a:p>
          <a:p>
            <a:pPr marL="171450" indent="-171450">
              <a:buFontTx/>
              <a:buChar char="-"/>
            </a:pPr>
            <a:r>
              <a:rPr lang="en-US" dirty="0"/>
              <a:t>Who do you expect to be attracted to the Gospel:</a:t>
            </a:r>
          </a:p>
          <a:p>
            <a:pPr marL="628650" lvl="1" indent="-171450">
              <a:buFontTx/>
              <a:buChar char="-"/>
            </a:pPr>
            <a:r>
              <a:rPr lang="en-US" dirty="0"/>
              <a:t>2 Corinthians 6:9 Or do you not know that the unrighteous will not inherit the kingdom of God? Do not be deceived; neither fornicators, nor idolaters, nor adulterers, nor effeminate, nor homosexuals, 10 nor thieves, nor the covetous, nor drunkards, nor revilers, nor swindlers, will inherit the kingdom of God. </a:t>
            </a:r>
            <a:r>
              <a:rPr lang="en-US" b="1" i="1" dirty="0"/>
              <a:t>11 Such were some of you;</a:t>
            </a:r>
          </a:p>
          <a:p>
            <a:pPr marL="628650" lvl="1" indent="-171450">
              <a:buFontTx/>
              <a:buChar char="-"/>
            </a:pPr>
            <a:r>
              <a:rPr lang="en-US" dirty="0"/>
              <a:t>BROKEN PEOPLE</a:t>
            </a:r>
          </a:p>
          <a:p>
            <a:pPr marL="171450" lvl="0" indent="-171450">
              <a:buFontTx/>
              <a:buChar char="-"/>
            </a:pPr>
            <a:r>
              <a:rPr lang="en-US" dirty="0"/>
              <a:t>We’re in progress – these guidelines are reasonable principles to live by, ones that we’ll fail at, but ones that God will empower us to grow into together.</a:t>
            </a:r>
          </a:p>
          <a:p>
            <a:pPr marL="171450" lvl="0" indent="-171450">
              <a:buFontTx/>
              <a:buChar char="-"/>
            </a:pPr>
            <a:endParaRPr lang="en-US" dirty="0"/>
          </a:p>
          <a:p>
            <a:pPr marL="171450" lvl="0" indent="-171450">
              <a:buFontTx/>
              <a:buChar char="-"/>
            </a:pPr>
            <a:endParaRPr lang="en-US" dirty="0"/>
          </a:p>
          <a:p>
            <a:pPr marL="171450" lvl="0" indent="-171450">
              <a:buFontTx/>
              <a:buChar char="-"/>
            </a:pPr>
            <a:r>
              <a:rPr lang="en-US" dirty="0"/>
              <a:t>Dallas Willard quote – read</a:t>
            </a:r>
          </a:p>
          <a:p>
            <a:pPr marL="171450" lvl="0" indent="-171450">
              <a:buFontTx/>
              <a:buChar char="-"/>
            </a:pPr>
            <a:r>
              <a:rPr lang="en-US" dirty="0"/>
              <a:t>But it’s also what my wife and children gets out or me is who I become today. What You get out of me is who I’m becoming, and what I get out of you is who you’re becoming – and if we do this together  - we experience more of God’s Kingdom now. </a:t>
            </a:r>
          </a:p>
          <a:p>
            <a:pPr marL="171450" lvl="0"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Titus 2:14 who gave Himself for us to redeem us from every lawless deed, and to purify for Himself a people for His own possession, zealous for good deeds.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Invitation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been born again, surrendered your life to God, and are now a Child of God, part of His family, part of Jesus’s body – and you will life forever with God and will eventually rule with him for eternity – this is the sensible way to live.  </a:t>
            </a:r>
          </a:p>
        </p:txBody>
      </p:sp>
      <p:sp>
        <p:nvSpPr>
          <p:cNvPr id="4" name="Slide Number Placeholder 3"/>
          <p:cNvSpPr>
            <a:spLocks noGrp="1"/>
          </p:cNvSpPr>
          <p:nvPr>
            <p:ph type="sldNum" sz="quarter" idx="5"/>
          </p:nvPr>
        </p:nvSpPr>
        <p:spPr/>
        <p:txBody>
          <a:bodyPr/>
          <a:lstStyle/>
          <a:p>
            <a:fld id="{DCE7A4A1-455D-5744-8E86-EBEF6804482B}" type="slidenum">
              <a:rPr lang="en-US" smtClean="0"/>
              <a:t>21</a:t>
            </a:fld>
            <a:endParaRPr lang="en-US"/>
          </a:p>
        </p:txBody>
      </p:sp>
    </p:spTree>
    <p:extLst>
      <p:ext uri="{BB962C8B-B14F-4D97-AF65-F5344CB8AC3E}">
        <p14:creationId xmlns:p14="http://schemas.microsoft.com/office/powerpoint/2010/main" val="2071751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IINVITATION:</a:t>
            </a:r>
          </a:p>
          <a:p>
            <a:endParaRPr lang="en-US" dirty="0"/>
          </a:p>
          <a:p>
            <a:r>
              <a:rPr lang="en-US"/>
              <a:t>BENEDICTION:</a:t>
            </a:r>
            <a:endParaRPr lang="en-US" dirty="0"/>
          </a:p>
          <a:p>
            <a:endParaRPr lang="en-US" dirty="0"/>
          </a:p>
          <a:p>
            <a:r>
              <a:rPr lang="en-US" dirty="0"/>
              <a:t>May you deny ungodliness and worldly desires and to live sensibly, righteously and godly in the present age, 13 looking for the blessed hope and the appearing of the glory of our great God and Savior, Christ Jesus, 14 who gave Himself for us to redeem us from every lawless deed, and to purify for Himself a people for His own possession, zealous for good deeds.</a:t>
            </a:r>
          </a:p>
        </p:txBody>
      </p:sp>
      <p:sp>
        <p:nvSpPr>
          <p:cNvPr id="4" name="Slide Number Placeholder 3"/>
          <p:cNvSpPr>
            <a:spLocks noGrp="1"/>
          </p:cNvSpPr>
          <p:nvPr>
            <p:ph type="sldNum" sz="quarter" idx="5"/>
          </p:nvPr>
        </p:nvSpPr>
        <p:spPr/>
        <p:txBody>
          <a:bodyPr/>
          <a:lstStyle/>
          <a:p>
            <a:fld id="{DCE7A4A1-455D-5744-8E86-EBEF6804482B}" type="slidenum">
              <a:rPr lang="en-US" smtClean="0"/>
              <a:t>22</a:t>
            </a:fld>
            <a:endParaRPr lang="en-US"/>
          </a:p>
        </p:txBody>
      </p:sp>
    </p:spTree>
    <p:extLst>
      <p:ext uri="{BB962C8B-B14F-4D97-AF65-F5344CB8AC3E}">
        <p14:creationId xmlns:p14="http://schemas.microsoft.com/office/powerpoint/2010/main" val="332030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CARTOON</a:t>
            </a:r>
          </a:p>
          <a:p>
            <a:r>
              <a:rPr lang="en-US" dirty="0"/>
              <a:t>It illustrates Paul’s point perfectly – we’re when we’re impure, we’re contaminated, we contaminate our environment. </a:t>
            </a:r>
          </a:p>
          <a:p>
            <a:endParaRPr lang="en-US" dirty="0"/>
          </a:p>
          <a:p>
            <a:r>
              <a:rPr lang="en-US" dirty="0"/>
              <a:t>when our hearts are unclean, they </a:t>
            </a:r>
          </a:p>
          <a:p>
            <a:pPr marL="228600" indent="-228600">
              <a:buAutoNum type="arabicPeriod"/>
            </a:pPr>
            <a:r>
              <a:rPr lang="en-US" dirty="0"/>
              <a:t>contaminate our perspective of the world and impact our experience of everything</a:t>
            </a:r>
          </a:p>
          <a:p>
            <a:pPr marL="685800" lvl="1" indent="-228600">
              <a:buAutoNum type="arabicPeriod"/>
            </a:pPr>
            <a:r>
              <a:rPr lang="en-US" dirty="0"/>
              <a:t>Anybody play a team sport? </a:t>
            </a:r>
          </a:p>
          <a:p>
            <a:pPr marL="685800" lvl="1" indent="-228600">
              <a:buAutoNum type="arabicPeriod"/>
            </a:pPr>
            <a:r>
              <a:rPr lang="en-US" dirty="0"/>
              <a:t>Anybody play street sports? </a:t>
            </a:r>
          </a:p>
          <a:p>
            <a:pPr marL="1143000" lvl="2" indent="-228600">
              <a:buAutoNum type="arabicPeriod"/>
            </a:pPr>
            <a:r>
              <a:rPr lang="en-US" dirty="0"/>
              <a:t>How does street football compare to league football (Soccer?)</a:t>
            </a:r>
          </a:p>
          <a:p>
            <a:pPr marL="1143000" lvl="2" indent="-228600">
              <a:buAutoNum type="arabicPeriod"/>
            </a:pPr>
            <a:r>
              <a:rPr lang="en-US" dirty="0"/>
              <a:t>League basketball is very different from pickup basketball…</a:t>
            </a:r>
          </a:p>
          <a:p>
            <a:pPr marL="228600" indent="-228600">
              <a:buAutoNum type="arabicPeriod"/>
            </a:pPr>
            <a:r>
              <a:rPr lang="en-US" dirty="0"/>
              <a:t>Rub off on others and impact their lives as well. </a:t>
            </a:r>
          </a:p>
          <a:p>
            <a:pPr marL="228600" lvl="0" indent="-228600">
              <a:buAutoNum type="arabicPeriod"/>
            </a:pPr>
            <a:r>
              <a:rPr lang="en-US" dirty="0"/>
              <a:t>Parents we care deeply who our children are friends with</a:t>
            </a:r>
          </a:p>
          <a:p>
            <a:pPr marL="685800" lvl="1" indent="-228600">
              <a:buAutoNum type="arabicPeriod"/>
            </a:pPr>
            <a:r>
              <a:rPr lang="en-US" dirty="0"/>
              <a:t>1 Corinthians 15:33 Do not be deceived: “Bad company corrupts good morals. </a:t>
            </a:r>
          </a:p>
          <a:p>
            <a:pPr marL="1143000" lvl="2" indent="-228600">
              <a:buAutoNum type="arabicPeriod"/>
            </a:pPr>
            <a:r>
              <a:rPr lang="en-US" dirty="0"/>
              <a:t>He’s talking about living amongst people who don’t believe in the resurrection of the dead – people who merely live life for the here and now</a:t>
            </a:r>
          </a:p>
        </p:txBody>
      </p:sp>
      <p:sp>
        <p:nvSpPr>
          <p:cNvPr id="4" name="Slide Number Placeholder 3"/>
          <p:cNvSpPr>
            <a:spLocks noGrp="1"/>
          </p:cNvSpPr>
          <p:nvPr>
            <p:ph type="sldNum" sz="quarter" idx="5"/>
          </p:nvPr>
        </p:nvSpPr>
        <p:spPr/>
        <p:txBody>
          <a:bodyPr/>
          <a:lstStyle/>
          <a:p>
            <a:fld id="{DCE7A4A1-455D-5744-8E86-EBEF6804482B}" type="slidenum">
              <a:rPr lang="en-US" smtClean="0"/>
              <a:t>4</a:t>
            </a:fld>
            <a:endParaRPr lang="en-US"/>
          </a:p>
        </p:txBody>
      </p:sp>
    </p:spTree>
    <p:extLst>
      <p:ext uri="{BB962C8B-B14F-4D97-AF65-F5344CB8AC3E}">
        <p14:creationId xmlns:p14="http://schemas.microsoft.com/office/powerpoint/2010/main" val="3040054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What does it mean to be pure here?  </a:t>
            </a:r>
          </a:p>
          <a:p>
            <a:pPr marL="171450" indent="-171450">
              <a:buFontTx/>
              <a:buChar char="-"/>
            </a:pPr>
            <a:r>
              <a:rPr lang="en-US" dirty="0"/>
              <a:t>To know God, and thereby be changed, and see the world clearly</a:t>
            </a:r>
          </a:p>
          <a:p>
            <a:pPr marL="171450" indent="-171450">
              <a:buFontTx/>
              <a:buChar char="-"/>
            </a:pPr>
            <a:r>
              <a:rPr lang="en-US" dirty="0"/>
              <a:t>Read about a counselor from Celebrate Recovery taking to a group of addicts, and a guy was justifying his addiction</a:t>
            </a:r>
          </a:p>
          <a:p>
            <a:pPr marL="628650" lvl="1" indent="-171450">
              <a:buFontTx/>
              <a:buChar char="-"/>
            </a:pPr>
            <a:r>
              <a:rPr lang="en-US" dirty="0"/>
              <a:t>Counselor says, “don’t you want to be free to think interesting thoughts”</a:t>
            </a:r>
          </a:p>
          <a:p>
            <a:pPr marL="628650" lvl="1" indent="-171450">
              <a:buFontTx/>
              <a:buChar char="-"/>
            </a:pPr>
            <a:r>
              <a:rPr lang="en-US" dirty="0"/>
              <a:t>Don’t we want to be free from those ideas that taint us and hold us back?</a:t>
            </a:r>
          </a:p>
          <a:p>
            <a:pPr marL="171450" indent="-171450">
              <a:buFontTx/>
              <a:buChar char="-"/>
            </a:pPr>
            <a:endParaRPr lang="en-US" dirty="0"/>
          </a:p>
          <a:p>
            <a:r>
              <a:rPr lang="en-US" dirty="0"/>
              <a:t>Manager of a company</a:t>
            </a:r>
          </a:p>
          <a:p>
            <a:pPr marL="171450" indent="-171450">
              <a:buFontTx/>
              <a:buChar char="-"/>
            </a:pPr>
            <a:r>
              <a:rPr lang="en-US" dirty="0"/>
              <a:t>See market analysis properly,</a:t>
            </a:r>
          </a:p>
          <a:p>
            <a:pPr marL="171450" indent="-171450">
              <a:buFontTx/>
              <a:buChar char="-"/>
            </a:pPr>
            <a:r>
              <a:rPr lang="en-US" dirty="0"/>
              <a:t>not overreact to a threat or problem</a:t>
            </a:r>
          </a:p>
          <a:p>
            <a:pPr marL="171450" indent="-171450">
              <a:buFontTx/>
              <a:buChar char="-"/>
            </a:pPr>
            <a:r>
              <a:rPr lang="en-US" dirty="0"/>
              <a:t>See opportunities and take them</a:t>
            </a:r>
          </a:p>
          <a:p>
            <a:pPr marL="171450" indent="-171450">
              <a:buFontTx/>
              <a:buChar char="-"/>
            </a:pPr>
            <a:r>
              <a:rPr lang="en-US" dirty="0"/>
              <a:t>See problems in the company between staff, and address them</a:t>
            </a:r>
          </a:p>
          <a:p>
            <a:pPr marL="171450" indent="-171450">
              <a:buFontTx/>
              <a:buChar char="-"/>
            </a:pPr>
            <a:r>
              <a:rPr lang="en-US" dirty="0"/>
              <a:t>Create a pure environment so peoples work is meaningful </a:t>
            </a:r>
          </a:p>
          <a:p>
            <a:endParaRPr lang="en-US" dirty="0"/>
          </a:p>
          <a:p>
            <a:r>
              <a:rPr lang="en-US" dirty="0"/>
              <a:t>Father of a family</a:t>
            </a:r>
          </a:p>
          <a:p>
            <a:pPr marL="171450" indent="-171450">
              <a:buFontTx/>
              <a:buChar char="-"/>
            </a:pPr>
            <a:r>
              <a:rPr lang="en-US" dirty="0"/>
              <a:t>Faithful steward of his role, </a:t>
            </a:r>
          </a:p>
          <a:p>
            <a:pPr marL="171450" indent="-171450">
              <a:buFontTx/>
              <a:buChar char="-"/>
            </a:pPr>
            <a:r>
              <a:rPr lang="en-US" dirty="0"/>
              <a:t>faithful to his wife</a:t>
            </a:r>
          </a:p>
          <a:p>
            <a:pPr marL="171450" indent="-171450">
              <a:buFontTx/>
              <a:buChar char="-"/>
            </a:pPr>
            <a:r>
              <a:rPr lang="en-US" dirty="0"/>
              <a:t>Engaged with his kids</a:t>
            </a:r>
          </a:p>
          <a:p>
            <a:pPr marL="171450" indent="-171450">
              <a:buFontTx/>
              <a:buChar char="-"/>
            </a:pPr>
            <a:r>
              <a:rPr lang="en-US" dirty="0"/>
              <a:t>Won’t be perfect</a:t>
            </a:r>
          </a:p>
          <a:p>
            <a:r>
              <a:rPr lang="en-US" dirty="0"/>
              <a:t>Brother or Sister who is trying to follow abide in God</a:t>
            </a:r>
          </a:p>
          <a:p>
            <a:pPr marL="171450" indent="-171450">
              <a:buFontTx/>
              <a:buChar char="-"/>
            </a:pPr>
            <a:r>
              <a:rPr lang="en-US" dirty="0"/>
              <a:t>Will forgive quickly</a:t>
            </a:r>
          </a:p>
          <a:p>
            <a:pPr marL="171450" indent="-171450">
              <a:buFontTx/>
              <a:buChar char="-"/>
            </a:pPr>
            <a:r>
              <a:rPr lang="en-US" dirty="0"/>
              <a:t>Will not retaliate when hurt</a:t>
            </a:r>
          </a:p>
          <a:p>
            <a:pPr marL="171450" indent="-171450">
              <a:buFontTx/>
              <a:buChar char="-"/>
            </a:pPr>
            <a:r>
              <a:rPr lang="en-US" dirty="0"/>
              <a:t>Will think how to get along instead of causing conflict.</a:t>
            </a:r>
          </a:p>
          <a:p>
            <a:endParaRPr lang="en-US" dirty="0"/>
          </a:p>
          <a:p>
            <a:r>
              <a:rPr lang="en-US" dirty="0"/>
              <a:t>Question: how do we know if someone is pure.</a:t>
            </a:r>
          </a:p>
          <a:p>
            <a:pPr marL="171450" indent="-171450">
              <a:buFontTx/>
              <a:buChar char="-"/>
            </a:pPr>
            <a:r>
              <a:rPr lang="en-US" dirty="0"/>
              <a:t>By their deeds, and this is why Titus talks about how we should act in community.</a:t>
            </a:r>
          </a:p>
          <a:p>
            <a:pPr marL="628650" lvl="1" indent="-171450">
              <a:buFontTx/>
              <a:buChar char="-"/>
            </a:pPr>
            <a:r>
              <a:rPr lang="en-US" dirty="0"/>
              <a:t>Impure profess what? To know God.. But their deeds deny him – being worthless for good deeds.</a:t>
            </a:r>
          </a:p>
          <a:p>
            <a:pPr marL="171450" lvl="0" indent="-171450">
              <a:buFontTx/>
              <a:buChar char="-"/>
            </a:pPr>
            <a:endParaRPr lang="en-US" dirty="0"/>
          </a:p>
          <a:p>
            <a:pPr marL="171450" lvl="0" indent="-171450">
              <a:buFontTx/>
              <a:buChar char="-"/>
            </a:pPr>
            <a:r>
              <a:rPr lang="en-US" dirty="0"/>
              <a:t>Again, it’s our deeds that tell us who we are.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E7A4A1-455D-5744-8E86-EBEF6804482B}" type="slidenum">
              <a:rPr lang="en-US" smtClean="0"/>
              <a:t>5</a:t>
            </a:fld>
            <a:endParaRPr lang="en-US"/>
          </a:p>
        </p:txBody>
      </p:sp>
    </p:spTree>
    <p:extLst>
      <p:ext uri="{BB962C8B-B14F-4D97-AF65-F5344CB8AC3E}">
        <p14:creationId xmlns:p14="http://schemas.microsoft.com/office/powerpoint/2010/main" val="3846506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Ch 2, Paul lays out what deeds we should be seeing from Core Christian doctrine</a:t>
            </a:r>
          </a:p>
        </p:txBody>
      </p:sp>
      <p:sp>
        <p:nvSpPr>
          <p:cNvPr id="4" name="Slide Number Placeholder 3"/>
          <p:cNvSpPr>
            <a:spLocks noGrp="1"/>
          </p:cNvSpPr>
          <p:nvPr>
            <p:ph type="sldNum" sz="quarter" idx="5"/>
          </p:nvPr>
        </p:nvSpPr>
        <p:spPr/>
        <p:txBody>
          <a:bodyPr/>
          <a:lstStyle/>
          <a:p>
            <a:fld id="{DCE7A4A1-455D-5744-8E86-EBEF6804482B}" type="slidenum">
              <a:rPr lang="en-US" smtClean="0"/>
              <a:t>6</a:t>
            </a:fld>
            <a:endParaRPr lang="en-US"/>
          </a:p>
        </p:txBody>
      </p:sp>
    </p:spTree>
    <p:extLst>
      <p:ext uri="{BB962C8B-B14F-4D97-AF65-F5344CB8AC3E}">
        <p14:creationId xmlns:p14="http://schemas.microsoft.com/office/powerpoint/2010/main" val="3562038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read together</a:t>
            </a:r>
          </a:p>
          <a:p>
            <a:endParaRPr lang="en-US" dirty="0"/>
          </a:p>
          <a:p>
            <a:pPr marL="0" indent="0">
              <a:buNone/>
            </a:pPr>
            <a:r>
              <a:rPr lang="en-US" sz="1200" dirty="0"/>
              <a:t>1 But as for you, speak the things which are fitting for sound doctrine. 2 Older men are to be temperate, dignified, sensible, sound in faith, in love, in perseverance.</a:t>
            </a:r>
          </a:p>
          <a:p>
            <a:pPr marL="0" indent="0">
              <a:buNone/>
            </a:pPr>
            <a:r>
              <a:rPr lang="en-US" sz="1200" dirty="0"/>
              <a:t>3 Older women likewise are to be reverent in their behavior, not malicious gossips nor enslaved to much wine, teaching what is good, 4 so that they may encourage the young women to love their husbands, to love their children, 5 to be sensible, pure, workers at home, kind, being subject to their own husbands, so that the word of God will not be dishonored.</a:t>
            </a:r>
          </a:p>
          <a:p>
            <a:pPr marL="0" indent="0">
              <a:buNone/>
            </a:pPr>
            <a:r>
              <a:rPr lang="en-US" sz="1200" dirty="0"/>
              <a:t>6 Likewise urge the young men to be sensible; 7 in all things show yourself to be an example of good deeds, with purity in doctrine, dignified, 8 sound in speech which is beyond reproach, so that the opponent will be put to shame, having nothing bad to say about us.</a:t>
            </a:r>
          </a:p>
          <a:p>
            <a:endParaRPr lang="en-US" dirty="0"/>
          </a:p>
        </p:txBody>
      </p:sp>
      <p:sp>
        <p:nvSpPr>
          <p:cNvPr id="4" name="Slide Number Placeholder 3"/>
          <p:cNvSpPr>
            <a:spLocks noGrp="1"/>
          </p:cNvSpPr>
          <p:nvPr>
            <p:ph type="sldNum" sz="quarter" idx="5"/>
          </p:nvPr>
        </p:nvSpPr>
        <p:spPr/>
        <p:txBody>
          <a:bodyPr/>
          <a:lstStyle/>
          <a:p>
            <a:fld id="{DCE7A4A1-455D-5744-8E86-EBEF6804482B}" type="slidenum">
              <a:rPr lang="en-US" smtClean="0"/>
              <a:t>7</a:t>
            </a:fld>
            <a:endParaRPr lang="en-US"/>
          </a:p>
        </p:txBody>
      </p:sp>
    </p:spTree>
    <p:extLst>
      <p:ext uri="{BB962C8B-B14F-4D97-AF65-F5344CB8AC3E}">
        <p14:creationId xmlns:p14="http://schemas.microsoft.com/office/powerpoint/2010/main" val="1532648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9 Urge bondslaves to be subject to their own masters in everything, to be well-pleasing, not argumentative, 10 not pilfering, but showing all good faith so that they will adorn the doctrine of God our Savior in every respect.</a:t>
            </a:r>
          </a:p>
          <a:p>
            <a:pPr marL="0" indent="0">
              <a:buNone/>
            </a:pPr>
            <a:r>
              <a:rPr lang="en-US" sz="1200" dirty="0"/>
              <a:t>11 For the grace of God has appeared, bringing salvation to all men, 12 instructing us to deny ungodliness and worldly desires and to live sensibly, righteously and godly in the present age, 13 looking for the blessed hope and the appearing of the glory of our great God and Savior, Christ Jesus, 14 who gave Himself for us to redeem us from every lawless deed, and to purify for Himself a people for His own possession, zealous for good deeds.</a:t>
            </a:r>
          </a:p>
          <a:p>
            <a:pPr marL="0" indent="0">
              <a:buNone/>
            </a:pPr>
            <a:r>
              <a:rPr lang="en-US" sz="1200" dirty="0"/>
              <a:t>15 These things speak and exhort and reprove with all authority. Let no one disregard you.</a:t>
            </a:r>
          </a:p>
          <a:p>
            <a:endParaRPr lang="en-US" dirty="0"/>
          </a:p>
        </p:txBody>
      </p:sp>
      <p:sp>
        <p:nvSpPr>
          <p:cNvPr id="4" name="Slide Number Placeholder 3"/>
          <p:cNvSpPr>
            <a:spLocks noGrp="1"/>
          </p:cNvSpPr>
          <p:nvPr>
            <p:ph type="sldNum" sz="quarter" idx="5"/>
          </p:nvPr>
        </p:nvSpPr>
        <p:spPr/>
        <p:txBody>
          <a:bodyPr/>
          <a:lstStyle/>
          <a:p>
            <a:fld id="{DCE7A4A1-455D-5744-8E86-EBEF6804482B}" type="slidenum">
              <a:rPr lang="en-US" smtClean="0"/>
              <a:t>8</a:t>
            </a:fld>
            <a:endParaRPr lang="en-US"/>
          </a:p>
        </p:txBody>
      </p:sp>
    </p:spTree>
    <p:extLst>
      <p:ext uri="{BB962C8B-B14F-4D97-AF65-F5344CB8AC3E}">
        <p14:creationId xmlns:p14="http://schemas.microsoft.com/office/powerpoint/2010/main" val="3344835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Lord of the Rings – Gandalf</a:t>
            </a:r>
          </a:p>
          <a:p>
            <a:pPr marL="628650" lvl="1" indent="-171450">
              <a:buFontTx/>
              <a:buChar char="-"/>
            </a:pPr>
            <a:r>
              <a:rPr lang="en-US" dirty="0"/>
              <a:t>Love lord of the Rings</a:t>
            </a:r>
          </a:p>
          <a:p>
            <a:pPr marL="628650" lvl="1" indent="-171450">
              <a:buFontTx/>
              <a:buChar char="-"/>
            </a:pPr>
            <a:r>
              <a:rPr lang="en-US" dirty="0"/>
              <a:t>But Gandalf kind of modeled a lot of what Paul’s saying here.</a:t>
            </a:r>
          </a:p>
          <a:p>
            <a:pPr marL="171450" indent="-171450">
              <a:buFontTx/>
              <a:buChar char="-"/>
            </a:pPr>
            <a:r>
              <a:rPr lang="en-US" dirty="0"/>
              <a:t>Temperate</a:t>
            </a:r>
          </a:p>
          <a:p>
            <a:pPr marL="628650" lvl="1" indent="-171450">
              <a:buFontTx/>
              <a:buChar char="-"/>
            </a:pPr>
            <a:r>
              <a:rPr lang="en-US" dirty="0"/>
              <a:t>Been around and know what over indulgence can do</a:t>
            </a:r>
          </a:p>
          <a:p>
            <a:pPr marL="171450" lvl="0" indent="-171450">
              <a:buFontTx/>
              <a:buChar char="-"/>
            </a:pPr>
            <a:r>
              <a:rPr lang="en-US" dirty="0"/>
              <a:t>Dignified</a:t>
            </a:r>
          </a:p>
          <a:p>
            <a:pPr marL="628650" lvl="1" indent="-171450">
              <a:buFontTx/>
              <a:buChar char="-"/>
            </a:pPr>
            <a:r>
              <a:rPr lang="en-US" dirty="0"/>
              <a:t>Worthy of our respect</a:t>
            </a:r>
          </a:p>
          <a:p>
            <a:pPr marL="628650" lvl="1" indent="-171450">
              <a:buFontTx/>
              <a:buChar char="-"/>
            </a:pPr>
            <a:r>
              <a:rPr lang="en-US" dirty="0"/>
              <a:t>Seen disrespect and corruption and the fruit</a:t>
            </a:r>
          </a:p>
          <a:p>
            <a:pPr marL="628650" lvl="1" indent="-171450">
              <a:buFontTx/>
              <a:buChar char="-"/>
            </a:pPr>
            <a:r>
              <a:rPr lang="en-US" dirty="0"/>
              <a:t>Chosen the path of honor and dignity</a:t>
            </a:r>
          </a:p>
          <a:p>
            <a:pPr marL="171450" lvl="0" indent="-171450">
              <a:buFontTx/>
              <a:buChar char="-"/>
            </a:pPr>
            <a:r>
              <a:rPr lang="en-US" dirty="0"/>
              <a:t>Sensible</a:t>
            </a:r>
          </a:p>
          <a:p>
            <a:pPr marL="628650" lvl="1" indent="-171450">
              <a:buFontTx/>
              <a:buChar char="-"/>
            </a:pPr>
            <a:r>
              <a:rPr lang="en-US" dirty="0"/>
              <a:t>They’ve experienced life and are able to accurately understand how to interact with the big issues in life</a:t>
            </a:r>
          </a:p>
          <a:p>
            <a:pPr marL="171450" lvl="0" indent="-171450">
              <a:buFontTx/>
              <a:buChar char="-"/>
            </a:pPr>
            <a:r>
              <a:rPr lang="en-US" dirty="0"/>
              <a:t>Sound – Faith is sound, Love is Sound, Perseverance is Sound</a:t>
            </a:r>
          </a:p>
          <a:p>
            <a:pPr marL="628650" lvl="1" indent="-171450">
              <a:buFontTx/>
              <a:buChar char="-"/>
            </a:pPr>
            <a:r>
              <a:rPr lang="en-US" sz="1200" b="1" i="0" kern="1200" dirty="0">
                <a:solidFill>
                  <a:schemeClr val="tx1"/>
                </a:solidFill>
                <a:effectLst/>
                <a:latin typeface="+mn-lt"/>
                <a:ea typeface="+mn-ea"/>
                <a:cs typeface="+mn-cs"/>
              </a:rPr>
              <a:t>5198</a:t>
            </a:r>
            <a:r>
              <a:rPr lang="en-US" sz="1200" b="0" i="0"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hygiaínō</a:t>
            </a:r>
            <a:r>
              <a:rPr lang="en-US" sz="1200" b="0" i="0" kern="1200" dirty="0">
                <a:solidFill>
                  <a:schemeClr val="tx1"/>
                </a:solidFill>
                <a:effectLst/>
                <a:latin typeface="+mn-lt"/>
                <a:ea typeface="+mn-ea"/>
                <a:cs typeface="+mn-cs"/>
              </a:rPr>
              <a:t> (the root of the English term, "hygiene") – properly, in good working order – hence, "healthy," in </a:t>
            </a:r>
            <a:r>
              <a:rPr lang="en-US" sz="1200" b="0" i="1" kern="1200" dirty="0">
                <a:solidFill>
                  <a:schemeClr val="tx1"/>
                </a:solidFill>
                <a:effectLst/>
                <a:latin typeface="+mn-lt"/>
                <a:ea typeface="+mn-ea"/>
                <a:cs typeface="+mn-cs"/>
              </a:rPr>
              <a:t>sound</a:t>
            </a:r>
            <a:r>
              <a:rPr lang="en-US" sz="1200" b="0" i="0" kern="1200" dirty="0">
                <a:solidFill>
                  <a:schemeClr val="tx1"/>
                </a:solidFill>
                <a:effectLst/>
                <a:latin typeface="+mn-lt"/>
                <a:ea typeface="+mn-ea"/>
                <a:cs typeface="+mn-cs"/>
              </a:rPr>
              <a:t> condition (</a:t>
            </a:r>
            <a:r>
              <a:rPr lang="en-US" sz="1200" b="0" i="1" kern="1200" dirty="0">
                <a:solidFill>
                  <a:schemeClr val="tx1"/>
                </a:solidFill>
                <a:effectLst/>
                <a:latin typeface="+mn-lt"/>
                <a:ea typeface="+mn-ea"/>
                <a:cs typeface="+mn-cs"/>
              </a:rPr>
              <a:t>in-balance</a:t>
            </a:r>
            <a:r>
              <a:rPr lang="en-US" sz="1200" b="0" i="0" kern="1200" dirty="0">
                <a:solidFill>
                  <a:schemeClr val="tx1"/>
                </a:solidFill>
                <a:effectLst/>
                <a:latin typeface="+mn-lt"/>
                <a:ea typeface="+mn-ea"/>
                <a:cs typeface="+mn-cs"/>
              </a:rPr>
              <a:t>).</a:t>
            </a:r>
          </a:p>
          <a:p>
            <a:pPr marL="628650" lvl="1" indent="-171450">
              <a:buFontTx/>
              <a:buChar char="-"/>
            </a:pPr>
            <a:r>
              <a:rPr lang="en-US" sz="1200" b="0" i="0" kern="1200" dirty="0">
                <a:solidFill>
                  <a:schemeClr val="tx1"/>
                </a:solidFill>
                <a:effectLst/>
                <a:latin typeface="+mn-lt"/>
                <a:ea typeface="+mn-ea"/>
                <a:cs typeface="+mn-cs"/>
              </a:rPr>
              <a:t>Trustworthy, solid, stable working properly</a:t>
            </a:r>
          </a:p>
          <a:p>
            <a:pPr marL="628650" lvl="1" indent="-171450">
              <a:buFontTx/>
              <a:buChar char="-"/>
            </a:pPr>
            <a:r>
              <a:rPr lang="en-US" sz="1200" b="0" i="0" kern="1200" dirty="0">
                <a:solidFill>
                  <a:schemeClr val="tx1"/>
                </a:solidFill>
                <a:effectLst/>
                <a:latin typeface="+mn-lt"/>
                <a:ea typeface="+mn-ea"/>
                <a:cs typeface="+mn-cs"/>
              </a:rPr>
              <a:t>Free from disability, working together holistically</a:t>
            </a:r>
          </a:p>
          <a:p>
            <a:pPr marL="628650" lvl="1" indent="-171450">
              <a:buFontTx/>
              <a:buChar char="-"/>
            </a:pPr>
            <a:endParaRPr lang="en-US" sz="1200" b="0" i="0" kern="1200" dirty="0">
              <a:solidFill>
                <a:schemeClr val="tx1"/>
              </a:solidFill>
              <a:effectLst/>
              <a:latin typeface="+mn-lt"/>
              <a:ea typeface="+mn-ea"/>
              <a:cs typeface="+mn-cs"/>
            </a:endParaRPr>
          </a:p>
          <a:p>
            <a:pPr marL="171450" lvl="0" indent="-171450">
              <a:buFontTx/>
              <a:buChar char="-"/>
            </a:pPr>
            <a:endParaRPr lang="en-US" dirty="0"/>
          </a:p>
        </p:txBody>
      </p:sp>
      <p:sp>
        <p:nvSpPr>
          <p:cNvPr id="4" name="Slide Number Placeholder 3"/>
          <p:cNvSpPr>
            <a:spLocks noGrp="1"/>
          </p:cNvSpPr>
          <p:nvPr>
            <p:ph type="sldNum" sz="quarter" idx="5"/>
          </p:nvPr>
        </p:nvSpPr>
        <p:spPr/>
        <p:txBody>
          <a:bodyPr/>
          <a:lstStyle/>
          <a:p>
            <a:fld id="{DCE7A4A1-455D-5744-8E86-EBEF6804482B}" type="slidenum">
              <a:rPr lang="en-US" smtClean="0"/>
              <a:t>9</a:t>
            </a:fld>
            <a:endParaRPr lang="en-US"/>
          </a:p>
        </p:txBody>
      </p:sp>
    </p:spTree>
    <p:extLst>
      <p:ext uri="{BB962C8B-B14F-4D97-AF65-F5344CB8AC3E}">
        <p14:creationId xmlns:p14="http://schemas.microsoft.com/office/powerpoint/2010/main" val="332967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idea here is that Good doctrine will result in the older generation is to be a source of strength, stability, life, and wisdom to the younger generation.</a:t>
            </a:r>
          </a:p>
          <a:p>
            <a:endParaRPr lang="en-US" dirty="0"/>
          </a:p>
          <a:p>
            <a:r>
              <a:rPr lang="en-US" dirty="0"/>
              <a:t>John Piper sermon 10 years ago I want to read from: </a:t>
            </a:r>
          </a:p>
          <a:p>
            <a:endParaRPr lang="en-US" dirty="0"/>
          </a:p>
          <a:p>
            <a:r>
              <a:rPr lang="en-US" sz="1200" b="0" i="0" kern="1200" dirty="0">
                <a:solidFill>
                  <a:schemeClr val="tx1"/>
                </a:solidFill>
                <a:effectLst/>
                <a:latin typeface="+mn-lt"/>
                <a:ea typeface="+mn-ea"/>
                <a:cs typeface="+mn-cs"/>
              </a:rPr>
              <a:t>Three weeks ago, we got news at our church that Ruby Eliason and Laura Edwards were killed in Cameroon. Ruby Eliason—over 80, single all her life, a nurse. Poured her life out for one thing: to make Jesus Christ known among the sick and the poor in the hardest and most unreached places.</a:t>
            </a:r>
          </a:p>
          <a:p>
            <a:r>
              <a:rPr lang="en-US" sz="1200" b="0" i="0" kern="1200" dirty="0">
                <a:solidFill>
                  <a:schemeClr val="tx1"/>
                </a:solidFill>
                <a:effectLst/>
                <a:latin typeface="+mn-lt"/>
                <a:ea typeface="+mn-ea"/>
                <a:cs typeface="+mn-cs"/>
              </a:rPr>
              <a:t>Laura Edwards, a medical doctor in the Twin Cities, and in her retirement, partnering up with Ruby. [She was] also pushing 80, and going from village to village in Cameroon. The brakes give way, over a cliff they go, and they’re dead instantly. And I </a:t>
            </a:r>
            <a:r>
              <a:rPr lang="en-US" sz="1200" b="0" i="0" u="sng" kern="1200" dirty="0">
                <a:solidFill>
                  <a:schemeClr val="tx1"/>
                </a:solidFill>
                <a:effectLst/>
                <a:latin typeface="+mn-lt"/>
                <a:ea typeface="+mn-ea"/>
                <a:cs typeface="+mn-cs"/>
                <a:hlinkClick r:id="rId3"/>
              </a:rPr>
              <a:t>asked my people</a:t>
            </a:r>
            <a:r>
              <a:rPr lang="en-US" sz="1200" b="0" i="0" kern="1200" dirty="0">
                <a:solidFill>
                  <a:schemeClr val="tx1"/>
                </a:solidFill>
                <a:effectLst/>
                <a:latin typeface="+mn-lt"/>
                <a:ea typeface="+mn-ea"/>
                <a:cs typeface="+mn-cs"/>
              </a:rPr>
              <a:t>, “Is this a tragedy?”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Two women, in their 80s almost, a whole life devoted to one idea—Jesus Christ magnified among the poor and the sick in the hardest places. And 20 years after most of their American counterparts had begun to throw their lives away on trivialities in Florida and New Mexico, [they] fly into eternity with a death in moment. “Is this a tragedy?” I asked.</a:t>
            </a:r>
          </a:p>
          <a:p>
            <a:r>
              <a:rPr lang="en-US" sz="1200" b="0" i="0" kern="1200" dirty="0">
                <a:solidFill>
                  <a:schemeClr val="tx1"/>
                </a:solidFill>
                <a:effectLst/>
                <a:latin typeface="+mn-lt"/>
                <a:ea typeface="+mn-ea"/>
                <a:cs typeface="+mn-cs"/>
              </a:rPr>
              <a:t>The crowd knew the answer, calling out, “No!”</a:t>
            </a:r>
          </a:p>
          <a:p>
            <a:r>
              <a:rPr lang="en-US" sz="1200" b="0" i="0" kern="1200" dirty="0">
                <a:solidFill>
                  <a:schemeClr val="tx1"/>
                </a:solidFill>
                <a:effectLst/>
                <a:latin typeface="+mn-lt"/>
                <a:ea typeface="+mn-ea"/>
                <a:cs typeface="+mn-cs"/>
              </a:rPr>
              <a:t>“It is not a tragedy,” Piper affirmed. “I’ll read you what a tragedy is.”</a:t>
            </a:r>
          </a:p>
          <a:p>
            <a:r>
              <a:rPr lang="en-US" sz="1200" b="0" i="0" kern="1200" dirty="0">
                <a:solidFill>
                  <a:schemeClr val="tx1"/>
                </a:solidFill>
                <a:effectLst/>
                <a:latin typeface="+mn-lt"/>
                <a:ea typeface="+mn-ea"/>
                <a:cs typeface="+mn-cs"/>
              </a:rPr>
              <a:t>He pulled out a page from </a:t>
            </a:r>
            <a:r>
              <a:rPr lang="en-US" sz="1200" b="0" i="1" kern="1200" dirty="0">
                <a:solidFill>
                  <a:schemeClr val="tx1"/>
                </a:solidFill>
                <a:effectLst/>
                <a:latin typeface="+mn-lt"/>
                <a:ea typeface="+mn-ea"/>
                <a:cs typeface="+mn-cs"/>
              </a:rPr>
              <a:t>Reader’s Digest</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He read it to them:</a:t>
            </a:r>
          </a:p>
          <a:p>
            <a:r>
              <a:rPr lang="en-US" sz="1200" b="0" i="0" kern="1200" dirty="0">
                <a:solidFill>
                  <a:schemeClr val="tx1"/>
                </a:solidFill>
                <a:effectLst/>
                <a:latin typeface="+mn-lt"/>
                <a:ea typeface="+mn-ea"/>
                <a:cs typeface="+mn-cs"/>
              </a:rPr>
              <a:t>‘Bob and Penny . . . took early retirement from their jobs in the Northeast five years ago when he was 59 and she was 51. Now they live in Punta </a:t>
            </a:r>
            <a:r>
              <a:rPr lang="en-US" sz="1200" b="0" i="0" kern="1200" dirty="0" err="1">
                <a:solidFill>
                  <a:schemeClr val="tx1"/>
                </a:solidFill>
                <a:effectLst/>
                <a:latin typeface="+mn-lt"/>
                <a:ea typeface="+mn-ea"/>
                <a:cs typeface="+mn-cs"/>
              </a:rPr>
              <a:t>Gorda</a:t>
            </a:r>
            <a:r>
              <a:rPr lang="en-US" sz="1200" b="0" i="0" kern="1200" dirty="0">
                <a:solidFill>
                  <a:schemeClr val="tx1"/>
                </a:solidFill>
                <a:effectLst/>
                <a:latin typeface="+mn-lt"/>
                <a:ea typeface="+mn-ea"/>
                <a:cs typeface="+mn-cs"/>
              </a:rPr>
              <a:t>, Florida, where they cruise on their 30-foot trawler, play softball, and collect shells.’</a:t>
            </a:r>
          </a:p>
          <a:p>
            <a:r>
              <a:rPr lang="en-US" sz="1200" b="0" i="0" kern="1200" dirty="0">
                <a:solidFill>
                  <a:schemeClr val="tx1"/>
                </a:solidFill>
                <a:effectLst/>
                <a:latin typeface="+mn-lt"/>
                <a:ea typeface="+mn-ea"/>
                <a:cs typeface="+mn-cs"/>
              </a:rPr>
              <a:t>“That’s a tragedy,” he told the crowd.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And there are people in this country that are spending billions of dollars to get you to buy it. And I get 40 minutes to plead with you—don’t buy it. With all my heart I plead with you—don’t buy that dream. . . . As the last chapter before you stand before the Creator of the universe to give an account with what you did: “Here it is, Lord—my shell collection. And I’ve got a good swing. And look at my boat.”</a:t>
            </a:r>
          </a:p>
          <a:p>
            <a:r>
              <a:rPr lang="en-US" sz="1200" b="0" i="0" kern="1200" dirty="0">
                <a:solidFill>
                  <a:schemeClr val="tx1"/>
                </a:solidFill>
                <a:effectLst/>
                <a:latin typeface="+mn-lt"/>
                <a:ea typeface="+mn-ea"/>
                <a:cs typeface="+mn-cs"/>
              </a:rPr>
              <a:t>“Don’t waste your life,” he said, the words quietly tucked in before he barreled into another memorable anecdote, this one about a plaque in his home featuring C. T. </a:t>
            </a:r>
            <a:r>
              <a:rPr lang="en-US" sz="1200" b="0" i="0" kern="1200" dirty="0" err="1">
                <a:solidFill>
                  <a:schemeClr val="tx1"/>
                </a:solidFill>
                <a:effectLst/>
                <a:latin typeface="+mn-lt"/>
                <a:ea typeface="+mn-ea"/>
                <a:cs typeface="+mn-cs"/>
              </a:rPr>
              <a:t>Studd’s</a:t>
            </a:r>
            <a:r>
              <a:rPr lang="en-US" sz="1200" b="0" i="0" kern="1200" dirty="0">
                <a:solidFill>
                  <a:schemeClr val="tx1"/>
                </a:solidFill>
                <a:effectLst/>
                <a:latin typeface="+mn-lt"/>
                <a:ea typeface="+mn-ea"/>
                <a:cs typeface="+mn-cs"/>
              </a:rPr>
              <a:t> poem, “Only one life, twill soon be past / Only what’s done for Christ will last.”</a:t>
            </a:r>
          </a:p>
          <a:p>
            <a:endParaRPr lang="en-US" sz="1200" b="0" i="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God made us to be a community – and the people with white hair are not to sit back drinking alcohol having meaningless or hurtful discussion, but rather to be </a:t>
            </a:r>
            <a:r>
              <a:rPr lang="en-US" sz="1200" b="1" i="1" kern="1200" dirty="0" err="1">
                <a:solidFill>
                  <a:schemeClr val="tx1"/>
                </a:solidFill>
                <a:effectLst/>
                <a:latin typeface="+mn-lt"/>
                <a:ea typeface="+mn-ea"/>
                <a:cs typeface="+mn-cs"/>
              </a:rPr>
              <a:t>nvesting</a:t>
            </a:r>
            <a:r>
              <a:rPr lang="en-US" sz="1200" b="1" i="1" kern="1200" dirty="0">
                <a:solidFill>
                  <a:schemeClr val="tx1"/>
                </a:solidFill>
                <a:effectLst/>
                <a:latin typeface="+mn-lt"/>
                <a:ea typeface="+mn-ea"/>
                <a:cs typeface="+mn-cs"/>
              </a:rPr>
              <a:t> in the younger generation.</a:t>
            </a:r>
          </a:p>
          <a:p>
            <a:endParaRPr lang="en-US" dirty="0"/>
          </a:p>
          <a:p>
            <a:r>
              <a:rPr lang="en-US" dirty="0"/>
              <a:t>So older women are to invest in the lives of younger women.</a:t>
            </a:r>
          </a:p>
        </p:txBody>
      </p:sp>
      <p:sp>
        <p:nvSpPr>
          <p:cNvPr id="4" name="Slide Number Placeholder 3"/>
          <p:cNvSpPr>
            <a:spLocks noGrp="1"/>
          </p:cNvSpPr>
          <p:nvPr>
            <p:ph type="sldNum" sz="quarter" idx="5"/>
          </p:nvPr>
        </p:nvSpPr>
        <p:spPr/>
        <p:txBody>
          <a:bodyPr/>
          <a:lstStyle/>
          <a:p>
            <a:fld id="{DCE7A4A1-455D-5744-8E86-EBEF6804482B}" type="slidenum">
              <a:rPr lang="en-US" smtClean="0"/>
              <a:t>10</a:t>
            </a:fld>
            <a:endParaRPr lang="en-US"/>
          </a:p>
        </p:txBody>
      </p:sp>
    </p:spTree>
    <p:extLst>
      <p:ext uri="{BB962C8B-B14F-4D97-AF65-F5344CB8AC3E}">
        <p14:creationId xmlns:p14="http://schemas.microsoft.com/office/powerpoint/2010/main" val="3854220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58C1C5-80F0-BE48-9AA3-E3326B162248}" type="datetimeFigureOut">
              <a:rPr lang="en-US" smtClean="0"/>
              <a:t>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090A8-3166-7A49-A36C-A83C5671D50C}" type="slidenum">
              <a:rPr lang="en-US" smtClean="0"/>
              <a:t>‹#›</a:t>
            </a:fld>
            <a:endParaRPr lang="en-US"/>
          </a:p>
        </p:txBody>
      </p:sp>
    </p:spTree>
    <p:extLst>
      <p:ext uri="{BB962C8B-B14F-4D97-AF65-F5344CB8AC3E}">
        <p14:creationId xmlns:p14="http://schemas.microsoft.com/office/powerpoint/2010/main" val="3331599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58C1C5-80F0-BE48-9AA3-E3326B162248}" type="datetimeFigureOut">
              <a:rPr lang="en-US" smtClean="0"/>
              <a:t>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090A8-3166-7A49-A36C-A83C5671D50C}" type="slidenum">
              <a:rPr lang="en-US" smtClean="0"/>
              <a:t>‹#›</a:t>
            </a:fld>
            <a:endParaRPr lang="en-US"/>
          </a:p>
        </p:txBody>
      </p:sp>
    </p:spTree>
    <p:extLst>
      <p:ext uri="{BB962C8B-B14F-4D97-AF65-F5344CB8AC3E}">
        <p14:creationId xmlns:p14="http://schemas.microsoft.com/office/powerpoint/2010/main" val="2114304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58C1C5-80F0-BE48-9AA3-E3326B162248}" type="datetimeFigureOut">
              <a:rPr lang="en-US" smtClean="0"/>
              <a:t>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090A8-3166-7A49-A36C-A83C5671D50C}" type="slidenum">
              <a:rPr lang="en-US" smtClean="0"/>
              <a:t>‹#›</a:t>
            </a:fld>
            <a:endParaRPr lang="en-US"/>
          </a:p>
        </p:txBody>
      </p:sp>
    </p:spTree>
    <p:extLst>
      <p:ext uri="{BB962C8B-B14F-4D97-AF65-F5344CB8AC3E}">
        <p14:creationId xmlns:p14="http://schemas.microsoft.com/office/powerpoint/2010/main" val="3044868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58C1C5-80F0-BE48-9AA3-E3326B162248}" type="datetimeFigureOut">
              <a:rPr lang="en-US" smtClean="0"/>
              <a:t>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090A8-3166-7A49-A36C-A83C5671D50C}" type="slidenum">
              <a:rPr lang="en-US" smtClean="0"/>
              <a:t>‹#›</a:t>
            </a:fld>
            <a:endParaRPr lang="en-US"/>
          </a:p>
        </p:txBody>
      </p:sp>
    </p:spTree>
    <p:extLst>
      <p:ext uri="{BB962C8B-B14F-4D97-AF65-F5344CB8AC3E}">
        <p14:creationId xmlns:p14="http://schemas.microsoft.com/office/powerpoint/2010/main" val="153980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58C1C5-80F0-BE48-9AA3-E3326B162248}" type="datetimeFigureOut">
              <a:rPr lang="en-US" smtClean="0"/>
              <a:t>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090A8-3166-7A49-A36C-A83C5671D50C}" type="slidenum">
              <a:rPr lang="en-US" smtClean="0"/>
              <a:t>‹#›</a:t>
            </a:fld>
            <a:endParaRPr lang="en-US"/>
          </a:p>
        </p:txBody>
      </p:sp>
    </p:spTree>
    <p:extLst>
      <p:ext uri="{BB962C8B-B14F-4D97-AF65-F5344CB8AC3E}">
        <p14:creationId xmlns:p14="http://schemas.microsoft.com/office/powerpoint/2010/main" val="2326777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58C1C5-80F0-BE48-9AA3-E3326B162248}" type="datetimeFigureOut">
              <a:rPr lang="en-US" smtClean="0"/>
              <a:t>1/22/22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090A8-3166-7A49-A36C-A83C5671D50C}" type="slidenum">
              <a:rPr lang="en-US" smtClean="0"/>
              <a:t>‹#›</a:t>
            </a:fld>
            <a:endParaRPr lang="en-US"/>
          </a:p>
        </p:txBody>
      </p:sp>
    </p:spTree>
    <p:extLst>
      <p:ext uri="{BB962C8B-B14F-4D97-AF65-F5344CB8AC3E}">
        <p14:creationId xmlns:p14="http://schemas.microsoft.com/office/powerpoint/2010/main" val="2541122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58C1C5-80F0-BE48-9AA3-E3326B162248}" type="datetimeFigureOut">
              <a:rPr lang="en-US" smtClean="0"/>
              <a:t>1/22/22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3090A8-3166-7A49-A36C-A83C5671D50C}" type="slidenum">
              <a:rPr lang="en-US" smtClean="0"/>
              <a:t>‹#›</a:t>
            </a:fld>
            <a:endParaRPr lang="en-US"/>
          </a:p>
        </p:txBody>
      </p:sp>
    </p:spTree>
    <p:extLst>
      <p:ext uri="{BB962C8B-B14F-4D97-AF65-F5344CB8AC3E}">
        <p14:creationId xmlns:p14="http://schemas.microsoft.com/office/powerpoint/2010/main" val="2478614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58C1C5-80F0-BE48-9AA3-E3326B162248}" type="datetimeFigureOut">
              <a:rPr lang="en-US" smtClean="0"/>
              <a:t>1/22/22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3090A8-3166-7A49-A36C-A83C5671D50C}" type="slidenum">
              <a:rPr lang="en-US" smtClean="0"/>
              <a:t>‹#›</a:t>
            </a:fld>
            <a:endParaRPr lang="en-US"/>
          </a:p>
        </p:txBody>
      </p:sp>
    </p:spTree>
    <p:extLst>
      <p:ext uri="{BB962C8B-B14F-4D97-AF65-F5344CB8AC3E}">
        <p14:creationId xmlns:p14="http://schemas.microsoft.com/office/powerpoint/2010/main" val="90804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8C1C5-80F0-BE48-9AA3-E3326B162248}" type="datetimeFigureOut">
              <a:rPr lang="en-US" smtClean="0"/>
              <a:t>1/22/22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3090A8-3166-7A49-A36C-A83C5671D50C}" type="slidenum">
              <a:rPr lang="en-US" smtClean="0"/>
              <a:t>‹#›</a:t>
            </a:fld>
            <a:endParaRPr lang="en-US"/>
          </a:p>
        </p:txBody>
      </p:sp>
    </p:spTree>
    <p:extLst>
      <p:ext uri="{BB962C8B-B14F-4D97-AF65-F5344CB8AC3E}">
        <p14:creationId xmlns:p14="http://schemas.microsoft.com/office/powerpoint/2010/main" val="2791319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58C1C5-80F0-BE48-9AA3-E3326B162248}" type="datetimeFigureOut">
              <a:rPr lang="en-US" smtClean="0"/>
              <a:t>1/22/22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090A8-3166-7A49-A36C-A83C5671D50C}" type="slidenum">
              <a:rPr lang="en-US" smtClean="0"/>
              <a:t>‹#›</a:t>
            </a:fld>
            <a:endParaRPr lang="en-US"/>
          </a:p>
        </p:txBody>
      </p:sp>
    </p:spTree>
    <p:extLst>
      <p:ext uri="{BB962C8B-B14F-4D97-AF65-F5344CB8AC3E}">
        <p14:creationId xmlns:p14="http://schemas.microsoft.com/office/powerpoint/2010/main" val="412190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58C1C5-80F0-BE48-9AA3-E3326B162248}" type="datetimeFigureOut">
              <a:rPr lang="en-US" smtClean="0"/>
              <a:t>1/22/22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090A8-3166-7A49-A36C-A83C5671D50C}" type="slidenum">
              <a:rPr lang="en-US" smtClean="0"/>
              <a:t>‹#›</a:t>
            </a:fld>
            <a:endParaRPr lang="en-US"/>
          </a:p>
        </p:txBody>
      </p:sp>
    </p:spTree>
    <p:extLst>
      <p:ext uri="{BB962C8B-B14F-4D97-AF65-F5344CB8AC3E}">
        <p14:creationId xmlns:p14="http://schemas.microsoft.com/office/powerpoint/2010/main" val="1746688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8C1C5-80F0-BE48-9AA3-E3326B162248}" type="datetimeFigureOut">
              <a:rPr lang="en-US" smtClean="0"/>
              <a:t>1/22/22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090A8-3166-7A49-A36C-A83C5671D50C}" type="slidenum">
              <a:rPr lang="en-US" smtClean="0"/>
              <a:t>‹#›</a:t>
            </a:fld>
            <a:endParaRPr lang="en-US"/>
          </a:p>
        </p:txBody>
      </p:sp>
    </p:spTree>
    <p:extLst>
      <p:ext uri="{BB962C8B-B14F-4D97-AF65-F5344CB8AC3E}">
        <p14:creationId xmlns:p14="http://schemas.microsoft.com/office/powerpoint/2010/main" val="1535262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6" name="Picture 6" descr="Farmer Family Working Together In Orchard Stock Photo - Download Image Now  - iStock">
            <a:extLst>
              <a:ext uri="{FF2B5EF4-FFF2-40B4-BE49-F238E27FC236}">
                <a16:creationId xmlns:a16="http://schemas.microsoft.com/office/drawing/2014/main" id="{92C4775B-B034-EA42-B996-B1D80692A3C4}"/>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r="11334"/>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B22F395-7284-4A4E-A982-9A18EBCA9B3D}"/>
              </a:ext>
            </a:extLst>
          </p:cNvPr>
          <p:cNvSpPr>
            <a:spLocks noGrp="1"/>
          </p:cNvSpPr>
          <p:nvPr>
            <p:ph type="ctrTitle"/>
          </p:nvPr>
        </p:nvSpPr>
        <p:spPr>
          <a:xfrm>
            <a:off x="1143000" y="1122362"/>
            <a:ext cx="6858000" cy="2900518"/>
          </a:xfrm>
        </p:spPr>
        <p:txBody>
          <a:bodyPr>
            <a:normAutofit/>
          </a:bodyPr>
          <a:lstStyle/>
          <a:p>
            <a:r>
              <a:rPr lang="en-US">
                <a:solidFill>
                  <a:srgbClr val="FFFFFF"/>
                </a:solidFill>
              </a:rPr>
              <a:t>Practicing Gospel Life Together</a:t>
            </a:r>
          </a:p>
        </p:txBody>
      </p:sp>
      <p:sp>
        <p:nvSpPr>
          <p:cNvPr id="3" name="Subtitle 2">
            <a:extLst>
              <a:ext uri="{FF2B5EF4-FFF2-40B4-BE49-F238E27FC236}">
                <a16:creationId xmlns:a16="http://schemas.microsoft.com/office/drawing/2014/main" id="{77BD52D4-9436-9845-A7D0-37A1C91B6B2D}"/>
              </a:ext>
            </a:extLst>
          </p:cNvPr>
          <p:cNvSpPr>
            <a:spLocks noGrp="1"/>
          </p:cNvSpPr>
          <p:nvPr>
            <p:ph type="subTitle" idx="1"/>
          </p:nvPr>
        </p:nvSpPr>
        <p:spPr>
          <a:xfrm>
            <a:off x="1143000" y="4159404"/>
            <a:ext cx="6858000" cy="1098395"/>
          </a:xfrm>
        </p:spPr>
        <p:txBody>
          <a:bodyPr>
            <a:normAutofit/>
          </a:bodyPr>
          <a:lstStyle/>
          <a:p>
            <a:r>
              <a:rPr lang="en-US" sz="4000" dirty="0">
                <a:solidFill>
                  <a:srgbClr val="FFFFFF"/>
                </a:solidFill>
              </a:rPr>
              <a:t>Titus 2</a:t>
            </a:r>
          </a:p>
        </p:txBody>
      </p:sp>
    </p:spTree>
    <p:extLst>
      <p:ext uri="{BB962C8B-B14F-4D97-AF65-F5344CB8AC3E}">
        <p14:creationId xmlns:p14="http://schemas.microsoft.com/office/powerpoint/2010/main" val="17743865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41546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61134B-4426-C349-9DD9-0AFB696B74AD}"/>
              </a:ext>
            </a:extLst>
          </p:cNvPr>
          <p:cNvSpPr>
            <a:spLocks noGrp="1"/>
          </p:cNvSpPr>
          <p:nvPr>
            <p:ph type="title"/>
          </p:nvPr>
        </p:nvSpPr>
        <p:spPr>
          <a:xfrm>
            <a:off x="393192" y="491260"/>
            <a:ext cx="4945641" cy="1625210"/>
          </a:xfrm>
        </p:spPr>
        <p:txBody>
          <a:bodyPr>
            <a:normAutofit/>
          </a:bodyPr>
          <a:lstStyle/>
          <a:p>
            <a:r>
              <a:rPr lang="en-US">
                <a:solidFill>
                  <a:srgbClr val="FFFFFF"/>
                </a:solidFill>
              </a:rPr>
              <a:t>Older Women</a:t>
            </a:r>
          </a:p>
        </p:txBody>
      </p:sp>
      <p:pic>
        <p:nvPicPr>
          <p:cNvPr id="4098" name="Picture 2" descr="6 Ways to Be a Better Grandparent">
            <a:extLst>
              <a:ext uri="{FF2B5EF4-FFF2-40B4-BE49-F238E27FC236}">
                <a16:creationId xmlns:a16="http://schemas.microsoft.com/office/drawing/2014/main" id="{BE8D853C-EBB1-B640-A4C2-155126C674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337" r="-2" b="11584"/>
          <a:stretch/>
        </p:blipFill>
        <p:spPr bwMode="auto">
          <a:xfrm>
            <a:off x="245660" y="2454903"/>
            <a:ext cx="5293729" cy="4080254"/>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731" y="321732"/>
            <a:ext cx="323497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AE2F65F-254D-4E4E-A290-F559CE2826E5}"/>
              </a:ext>
            </a:extLst>
          </p:cNvPr>
          <p:cNvSpPr>
            <a:spLocks noGrp="1"/>
          </p:cNvSpPr>
          <p:nvPr>
            <p:ph idx="1"/>
          </p:nvPr>
        </p:nvSpPr>
        <p:spPr>
          <a:xfrm>
            <a:off x="5667731" y="321732"/>
            <a:ext cx="3230609" cy="3992205"/>
          </a:xfrm>
        </p:spPr>
        <p:txBody>
          <a:bodyPr anchor="ctr">
            <a:noAutofit/>
          </a:bodyPr>
          <a:lstStyle/>
          <a:p>
            <a:r>
              <a:rPr lang="en-US" dirty="0">
                <a:solidFill>
                  <a:srgbClr val="FFFFFF"/>
                </a:solidFill>
              </a:rPr>
              <a:t>Reverent in their behavior, </a:t>
            </a:r>
          </a:p>
          <a:p>
            <a:r>
              <a:rPr lang="en-US" dirty="0">
                <a:solidFill>
                  <a:srgbClr val="FFFFFF"/>
                </a:solidFill>
              </a:rPr>
              <a:t>Not </a:t>
            </a:r>
          </a:p>
          <a:p>
            <a:pPr lvl="1"/>
            <a:r>
              <a:rPr lang="en-US" sz="2800" dirty="0">
                <a:solidFill>
                  <a:srgbClr val="FFFFFF"/>
                </a:solidFill>
              </a:rPr>
              <a:t>malicious gossips </a:t>
            </a:r>
          </a:p>
          <a:p>
            <a:pPr lvl="1"/>
            <a:r>
              <a:rPr lang="en-US" sz="2800" dirty="0">
                <a:solidFill>
                  <a:srgbClr val="FFFFFF"/>
                </a:solidFill>
              </a:rPr>
              <a:t>enslaved to much wine, </a:t>
            </a:r>
          </a:p>
          <a:p>
            <a:r>
              <a:rPr lang="en-US" dirty="0">
                <a:solidFill>
                  <a:srgbClr val="FFFFFF"/>
                </a:solidFill>
              </a:rPr>
              <a:t>Teaching what is good, </a:t>
            </a:r>
          </a:p>
        </p:txBody>
      </p:sp>
      <p:sp>
        <p:nvSpPr>
          <p:cNvPr id="4" name="TextBox 3">
            <a:extLst>
              <a:ext uri="{FF2B5EF4-FFF2-40B4-BE49-F238E27FC236}">
                <a16:creationId xmlns:a16="http://schemas.microsoft.com/office/drawing/2014/main" id="{8AE16058-D665-B948-BD5C-BB8B99A5D882}"/>
              </a:ext>
            </a:extLst>
          </p:cNvPr>
          <p:cNvSpPr txBox="1"/>
          <p:nvPr/>
        </p:nvSpPr>
        <p:spPr>
          <a:xfrm>
            <a:off x="5663371" y="4495030"/>
            <a:ext cx="3234969" cy="1938992"/>
          </a:xfrm>
          <a:prstGeom prst="rect">
            <a:avLst/>
          </a:prstGeom>
          <a:solidFill>
            <a:schemeClr val="bg2">
              <a:lumMod val="25000"/>
            </a:schemeClr>
          </a:solidFill>
        </p:spPr>
        <p:txBody>
          <a:bodyPr wrap="square" rtlCol="0">
            <a:spAutoFit/>
          </a:bodyPr>
          <a:lstStyle/>
          <a:p>
            <a:r>
              <a:rPr lang="en-US" sz="3000" b="1" i="1" dirty="0">
                <a:solidFill>
                  <a:srgbClr val="FFFFFF"/>
                </a:solidFill>
              </a:rPr>
              <a:t>SO THAT </a:t>
            </a:r>
            <a:r>
              <a:rPr lang="en-US" sz="3000" dirty="0">
                <a:solidFill>
                  <a:srgbClr val="FFFFFF"/>
                </a:solidFill>
              </a:rPr>
              <a:t>they may encourage the young women</a:t>
            </a:r>
          </a:p>
          <a:p>
            <a:endParaRPr lang="en-US" sz="3000" dirty="0"/>
          </a:p>
        </p:txBody>
      </p:sp>
    </p:spTree>
    <p:extLst>
      <p:ext uri="{BB962C8B-B14F-4D97-AF65-F5344CB8AC3E}">
        <p14:creationId xmlns:p14="http://schemas.microsoft.com/office/powerpoint/2010/main" val="3732180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3164B0-381E-B840-9721-85D29ED35AC8}"/>
              </a:ext>
            </a:extLst>
          </p:cNvPr>
          <p:cNvSpPr>
            <a:spLocks noGrp="1"/>
          </p:cNvSpPr>
          <p:nvPr>
            <p:ph type="title"/>
          </p:nvPr>
        </p:nvSpPr>
        <p:spPr>
          <a:xfrm>
            <a:off x="429369" y="238539"/>
            <a:ext cx="8263890" cy="1434415"/>
          </a:xfrm>
        </p:spPr>
        <p:txBody>
          <a:bodyPr anchor="b">
            <a:normAutofit/>
          </a:bodyPr>
          <a:lstStyle/>
          <a:p>
            <a:r>
              <a:rPr lang="en-US" sz="4700" b="1" dirty="0"/>
              <a:t>Younger Women</a:t>
            </a:r>
          </a:p>
        </p:txBody>
      </p:sp>
      <p:sp>
        <p:nvSpPr>
          <p:cNvPr id="13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CCDC75-3367-5745-BE15-3B15ED75C29A}"/>
              </a:ext>
            </a:extLst>
          </p:cNvPr>
          <p:cNvSpPr>
            <a:spLocks noGrp="1"/>
          </p:cNvSpPr>
          <p:nvPr>
            <p:ph idx="1"/>
          </p:nvPr>
        </p:nvSpPr>
        <p:spPr>
          <a:xfrm>
            <a:off x="429369" y="1757081"/>
            <a:ext cx="5035164" cy="2684516"/>
          </a:xfrm>
        </p:spPr>
        <p:txBody>
          <a:bodyPr anchor="t">
            <a:noAutofit/>
          </a:bodyPr>
          <a:lstStyle/>
          <a:p>
            <a:r>
              <a:rPr lang="en-US" sz="2600" dirty="0"/>
              <a:t>love their husbands, </a:t>
            </a:r>
          </a:p>
          <a:p>
            <a:r>
              <a:rPr lang="en-US" sz="2600" dirty="0"/>
              <a:t>love their children, </a:t>
            </a:r>
          </a:p>
          <a:p>
            <a:r>
              <a:rPr lang="en-US" sz="2600" dirty="0"/>
              <a:t>sensible, </a:t>
            </a:r>
          </a:p>
          <a:p>
            <a:r>
              <a:rPr lang="en-US" sz="2600" dirty="0"/>
              <a:t>pure, </a:t>
            </a:r>
          </a:p>
          <a:p>
            <a:r>
              <a:rPr lang="en-US" sz="2600" dirty="0"/>
              <a:t>workers at home, </a:t>
            </a:r>
          </a:p>
          <a:p>
            <a:r>
              <a:rPr lang="en-US" sz="2600" dirty="0"/>
              <a:t>kind, </a:t>
            </a:r>
          </a:p>
          <a:p>
            <a:r>
              <a:rPr lang="en-US" sz="2600" dirty="0"/>
              <a:t>subject to their own husbands</a:t>
            </a:r>
          </a:p>
        </p:txBody>
      </p:sp>
      <p:pic>
        <p:nvPicPr>
          <p:cNvPr id="6146" name="Picture 2" descr="happy loving young black mother hugging Stock Footage Video (100%  Royalty-free) 1034099279 | Shutterstock">
            <a:extLst>
              <a:ext uri="{FF2B5EF4-FFF2-40B4-BE49-F238E27FC236}">
                <a16:creationId xmlns:a16="http://schemas.microsoft.com/office/drawing/2014/main" id="{AA38AF95-DB03-7F46-A2E1-46C1AB1500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081" r="19333" b="2"/>
          <a:stretch/>
        </p:blipFill>
        <p:spPr bwMode="auto">
          <a:xfrm>
            <a:off x="5756743" y="2093976"/>
            <a:ext cx="2955798"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9DB4EB-9031-D843-AEC4-FB97ECEF6402}"/>
              </a:ext>
            </a:extLst>
          </p:cNvPr>
          <p:cNvSpPr txBox="1"/>
          <p:nvPr/>
        </p:nvSpPr>
        <p:spPr>
          <a:xfrm>
            <a:off x="429369" y="5108713"/>
            <a:ext cx="5035164" cy="1077218"/>
          </a:xfrm>
          <a:prstGeom prst="rect">
            <a:avLst/>
          </a:prstGeom>
          <a:solidFill>
            <a:schemeClr val="bg2"/>
          </a:solidFill>
        </p:spPr>
        <p:txBody>
          <a:bodyPr wrap="square" rtlCol="0">
            <a:spAutoFit/>
          </a:bodyPr>
          <a:lstStyle/>
          <a:p>
            <a:r>
              <a:rPr lang="en-US" sz="3200" b="1" i="1" dirty="0"/>
              <a:t>SO THAT </a:t>
            </a:r>
            <a:r>
              <a:rPr lang="en-US" sz="3200" dirty="0"/>
              <a:t>the word of God will not be dishonored.</a:t>
            </a:r>
          </a:p>
        </p:txBody>
      </p:sp>
    </p:spTree>
    <p:extLst>
      <p:ext uri="{BB962C8B-B14F-4D97-AF65-F5344CB8AC3E}">
        <p14:creationId xmlns:p14="http://schemas.microsoft.com/office/powerpoint/2010/main" val="2678887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proving Our Conscious Contact with God - Trevor Hudson - Renovare">
            <a:extLst>
              <a:ext uri="{FF2B5EF4-FFF2-40B4-BE49-F238E27FC236}">
                <a16:creationId xmlns:a16="http://schemas.microsoft.com/office/drawing/2014/main" id="{2E83D92A-1145-6544-B2B3-3E9B359DD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277"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82ABA0C-1911-E44B-BBCE-42FEE47F4003}"/>
              </a:ext>
            </a:extLst>
          </p:cNvPr>
          <p:cNvSpPr>
            <a:spLocks noGrp="1"/>
          </p:cNvSpPr>
          <p:nvPr>
            <p:ph type="title"/>
          </p:nvPr>
        </p:nvSpPr>
        <p:spPr>
          <a:xfrm>
            <a:off x="4376582" y="0"/>
            <a:ext cx="4767417" cy="1013791"/>
          </a:xfrm>
        </p:spPr>
        <p:txBody>
          <a:bodyPr/>
          <a:lstStyle/>
          <a:p>
            <a:pPr algn="ctr"/>
            <a:r>
              <a:rPr lang="en-US" b="1" dirty="0"/>
              <a:t>Young Men</a:t>
            </a:r>
          </a:p>
        </p:txBody>
      </p:sp>
      <p:sp>
        <p:nvSpPr>
          <p:cNvPr id="3" name="Content Placeholder 2">
            <a:extLst>
              <a:ext uri="{FF2B5EF4-FFF2-40B4-BE49-F238E27FC236}">
                <a16:creationId xmlns:a16="http://schemas.microsoft.com/office/drawing/2014/main" id="{3BDEFDD4-07D3-0A45-8846-E55C23DBB81C}"/>
              </a:ext>
            </a:extLst>
          </p:cNvPr>
          <p:cNvSpPr>
            <a:spLocks noGrp="1"/>
          </p:cNvSpPr>
          <p:nvPr>
            <p:ph idx="1"/>
          </p:nvPr>
        </p:nvSpPr>
        <p:spPr>
          <a:xfrm>
            <a:off x="4190223" y="894521"/>
            <a:ext cx="5143500" cy="3955775"/>
          </a:xfrm>
        </p:spPr>
        <p:txBody>
          <a:bodyPr>
            <a:normAutofit/>
          </a:bodyPr>
          <a:lstStyle/>
          <a:p>
            <a:r>
              <a:rPr lang="en-US" sz="3400" dirty="0"/>
              <a:t>sensible; </a:t>
            </a:r>
          </a:p>
          <a:p>
            <a:r>
              <a:rPr lang="en-US" sz="3400" dirty="0"/>
              <a:t>in all things be an example </a:t>
            </a:r>
          </a:p>
          <a:p>
            <a:pPr lvl="1"/>
            <a:r>
              <a:rPr lang="en-US" sz="3400" dirty="0"/>
              <a:t>of good deeds,</a:t>
            </a:r>
          </a:p>
          <a:p>
            <a:pPr lvl="1"/>
            <a:r>
              <a:rPr lang="en-US" sz="3400" dirty="0"/>
              <a:t> with purity in doctrine, </a:t>
            </a:r>
          </a:p>
          <a:p>
            <a:pPr lvl="1"/>
            <a:r>
              <a:rPr lang="en-US" sz="3400" dirty="0"/>
              <a:t>dignified, </a:t>
            </a:r>
          </a:p>
          <a:p>
            <a:pPr lvl="1"/>
            <a:r>
              <a:rPr lang="en-US" sz="3400" dirty="0"/>
              <a:t>sound in speech </a:t>
            </a:r>
          </a:p>
          <a:p>
            <a:pPr lvl="2"/>
            <a:r>
              <a:rPr lang="en-US" sz="3400" dirty="0"/>
              <a:t>beyond reproach</a:t>
            </a:r>
          </a:p>
        </p:txBody>
      </p:sp>
      <p:sp>
        <p:nvSpPr>
          <p:cNvPr id="4" name="TextBox 3">
            <a:extLst>
              <a:ext uri="{FF2B5EF4-FFF2-40B4-BE49-F238E27FC236}">
                <a16:creationId xmlns:a16="http://schemas.microsoft.com/office/drawing/2014/main" id="{EB9B7D3D-96E9-244B-9413-7AF75396338D}"/>
              </a:ext>
            </a:extLst>
          </p:cNvPr>
          <p:cNvSpPr txBox="1"/>
          <p:nvPr/>
        </p:nvSpPr>
        <p:spPr>
          <a:xfrm>
            <a:off x="4190223" y="4711150"/>
            <a:ext cx="5143501" cy="2308324"/>
          </a:xfrm>
          <a:prstGeom prst="rect">
            <a:avLst/>
          </a:prstGeom>
          <a:solidFill>
            <a:srgbClr val="BCBDB2"/>
          </a:solidFill>
        </p:spPr>
        <p:txBody>
          <a:bodyPr wrap="square" rtlCol="0">
            <a:spAutoFit/>
          </a:bodyPr>
          <a:lstStyle/>
          <a:p>
            <a:r>
              <a:rPr lang="en-US" sz="3600" b="1" i="1" dirty="0"/>
              <a:t>SO THAT </a:t>
            </a:r>
            <a:r>
              <a:rPr lang="en-US" sz="3600" dirty="0"/>
              <a:t>the opponent will be put to shame, having nothing bad to say about us.</a:t>
            </a:r>
          </a:p>
        </p:txBody>
      </p:sp>
    </p:spTree>
    <p:extLst>
      <p:ext uri="{BB962C8B-B14F-4D97-AF65-F5344CB8AC3E}">
        <p14:creationId xmlns:p14="http://schemas.microsoft.com/office/powerpoint/2010/main" val="3290280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Best Financial Advisors of January 2022 - NerdWallet">
            <a:extLst>
              <a:ext uri="{FF2B5EF4-FFF2-40B4-BE49-F238E27FC236}">
                <a16:creationId xmlns:a16="http://schemas.microsoft.com/office/drawing/2014/main" id="{9F41C3B7-32C6-9044-B6B5-96A74B9969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593" r="33843"/>
          <a:stretch/>
        </p:blipFill>
        <p:spPr bwMode="auto">
          <a:xfrm>
            <a:off x="5536239" y="10"/>
            <a:ext cx="3607761"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a:noFill/>
          <a:extLst>
            <a:ext uri="{909E8E84-426E-40DD-AFC4-6F175D3DCCD1}">
              <a14:hiddenFill xmlns:a14="http://schemas.microsoft.com/office/drawing/2010/main">
                <a:solidFill>
                  <a:srgbClr val="FFFFFF"/>
                </a:solidFill>
              </a14:hiddenFill>
            </a:ext>
          </a:extLst>
        </p:spPr>
      </p:pic>
      <p:pic>
        <p:nvPicPr>
          <p:cNvPr id="8198" name="Picture 6" descr="Hiring a Domestic Helper in Hong Kong - 1">
            <a:extLst>
              <a:ext uri="{FF2B5EF4-FFF2-40B4-BE49-F238E27FC236}">
                <a16:creationId xmlns:a16="http://schemas.microsoft.com/office/drawing/2014/main" id="{B8E8890F-4B65-F644-991F-4210751917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641" r="-4" b="-4"/>
          <a:stretch/>
        </p:blipFill>
        <p:spPr bwMode="auto">
          <a:xfrm>
            <a:off x="2352291" y="10"/>
            <a:ext cx="3734478"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8194" name="Picture 2" descr="Sing With Us Waiters | Singing Waiters Manchester, Greater Manchester |  Alive Network">
            <a:extLst>
              <a:ext uri="{FF2B5EF4-FFF2-40B4-BE49-F238E27FC236}">
                <a16:creationId xmlns:a16="http://schemas.microsoft.com/office/drawing/2014/main" id="{723A6DA0-F3B5-B343-B3AB-CFB85EF0DB8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 b="7916"/>
          <a:stretch/>
        </p:blipFill>
        <p:spPr bwMode="auto">
          <a:xfrm>
            <a:off x="2392071" y="3456432"/>
            <a:ext cx="369410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7" name="Freeform: Shape 76">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9361"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2502"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0793C2-9C2E-D74E-8C93-AB70BC9F1ED0}"/>
              </a:ext>
            </a:extLst>
          </p:cNvPr>
          <p:cNvSpPr>
            <a:spLocks noGrp="1"/>
          </p:cNvSpPr>
          <p:nvPr>
            <p:ph type="title"/>
          </p:nvPr>
        </p:nvSpPr>
        <p:spPr>
          <a:xfrm>
            <a:off x="336042" y="685800"/>
            <a:ext cx="2952502" cy="1325563"/>
          </a:xfrm>
        </p:spPr>
        <p:txBody>
          <a:bodyPr>
            <a:noAutofit/>
          </a:bodyPr>
          <a:lstStyle/>
          <a:p>
            <a:r>
              <a:rPr lang="en-US" sz="4200" b="1" i="1" dirty="0"/>
              <a:t>Bond Slaves</a:t>
            </a:r>
            <a:br>
              <a:rPr lang="en-US" sz="4200" b="1" i="1" dirty="0"/>
            </a:br>
            <a:r>
              <a:rPr lang="en-US" sz="4200" b="1" i="1" dirty="0"/>
              <a:t>(</a:t>
            </a:r>
            <a:r>
              <a:rPr lang="el-GR" sz="4200" b="1" dirty="0" err="1"/>
              <a:t>δοῦλος</a:t>
            </a:r>
            <a:r>
              <a:rPr lang="en-US" sz="4200" b="1" dirty="0"/>
              <a:t>)</a:t>
            </a:r>
            <a:endParaRPr lang="en-US" sz="4200" b="1" i="1" dirty="0"/>
          </a:p>
        </p:txBody>
      </p:sp>
      <p:sp>
        <p:nvSpPr>
          <p:cNvPr id="81" name="Rectangle 80">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089941"/>
            <a:ext cx="21259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4A3E340-3831-A141-A21D-166A4D3C4CA2}"/>
              </a:ext>
            </a:extLst>
          </p:cNvPr>
          <p:cNvSpPr>
            <a:spLocks noGrp="1"/>
          </p:cNvSpPr>
          <p:nvPr>
            <p:ph idx="1"/>
          </p:nvPr>
        </p:nvSpPr>
        <p:spPr>
          <a:xfrm>
            <a:off x="96011" y="2258568"/>
            <a:ext cx="2952502" cy="3922776"/>
          </a:xfrm>
        </p:spPr>
        <p:txBody>
          <a:bodyPr>
            <a:noAutofit/>
          </a:bodyPr>
          <a:lstStyle/>
          <a:p>
            <a:r>
              <a:rPr lang="en-US" dirty="0"/>
              <a:t>subject to their own masters </a:t>
            </a:r>
          </a:p>
          <a:p>
            <a:pPr lvl="1"/>
            <a:r>
              <a:rPr lang="en-US" sz="2800" dirty="0"/>
              <a:t>in everything, </a:t>
            </a:r>
          </a:p>
          <a:p>
            <a:r>
              <a:rPr lang="en-US" dirty="0"/>
              <a:t>well-pleasing, </a:t>
            </a:r>
          </a:p>
          <a:p>
            <a:r>
              <a:rPr lang="en-US" dirty="0"/>
              <a:t>not argumentative</a:t>
            </a:r>
          </a:p>
          <a:p>
            <a:r>
              <a:rPr lang="en-US" dirty="0"/>
              <a:t>Not pilfering, </a:t>
            </a:r>
          </a:p>
          <a:p>
            <a:r>
              <a:rPr lang="en-US" dirty="0"/>
              <a:t>but showing all good faith </a:t>
            </a:r>
          </a:p>
        </p:txBody>
      </p:sp>
    </p:spTree>
    <p:extLst>
      <p:ext uri="{BB962C8B-B14F-4D97-AF65-F5344CB8AC3E}">
        <p14:creationId xmlns:p14="http://schemas.microsoft.com/office/powerpoint/2010/main" val="373555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B0DD6D-F724-174E-BB54-863F22EFE4C7}"/>
              </a:ext>
            </a:extLst>
          </p:cNvPr>
          <p:cNvSpPr>
            <a:spLocks noGrp="1"/>
          </p:cNvSpPr>
          <p:nvPr>
            <p:ph type="title"/>
          </p:nvPr>
        </p:nvSpPr>
        <p:spPr>
          <a:xfrm>
            <a:off x="393555" y="620392"/>
            <a:ext cx="2856201" cy="5504688"/>
          </a:xfrm>
        </p:spPr>
        <p:txBody>
          <a:bodyPr>
            <a:normAutofit/>
          </a:bodyPr>
          <a:lstStyle/>
          <a:p>
            <a:r>
              <a:rPr lang="en-US" sz="5200" b="1" dirty="0">
                <a:solidFill>
                  <a:schemeClr val="bg1"/>
                </a:solidFill>
              </a:rPr>
              <a:t>SO THAT</a:t>
            </a:r>
          </a:p>
        </p:txBody>
      </p:sp>
      <p:graphicFrame>
        <p:nvGraphicFramePr>
          <p:cNvPr id="5" name="Content Placeholder 2">
            <a:extLst>
              <a:ext uri="{FF2B5EF4-FFF2-40B4-BE49-F238E27FC236}">
                <a16:creationId xmlns:a16="http://schemas.microsoft.com/office/drawing/2014/main" id="{17A599E0-D54D-4D65-B71D-AD08C273EA02}"/>
              </a:ext>
            </a:extLst>
          </p:cNvPr>
          <p:cNvGraphicFramePr>
            <a:graphicFrameLocks noGrp="1"/>
          </p:cNvGraphicFramePr>
          <p:nvPr>
            <p:ph idx="1"/>
            <p:extLst>
              <p:ext uri="{D42A27DB-BD31-4B8C-83A1-F6EECF244321}">
                <p14:modId xmlns:p14="http://schemas.microsoft.com/office/powerpoint/2010/main" val="4138895897"/>
              </p:ext>
            </p:extLst>
          </p:nvPr>
        </p:nvGraphicFramePr>
        <p:xfrm>
          <a:off x="3819906" y="0"/>
          <a:ext cx="5324093"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2337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B9F864-C70B-D846-9811-D7368D94746C}"/>
              </a:ext>
            </a:extLst>
          </p:cNvPr>
          <p:cNvSpPr>
            <a:spLocks noGrp="1"/>
          </p:cNvSpPr>
          <p:nvPr>
            <p:ph idx="1"/>
          </p:nvPr>
        </p:nvSpPr>
        <p:spPr>
          <a:xfrm>
            <a:off x="12426" y="1440274"/>
            <a:ext cx="1836255" cy="5457482"/>
          </a:xfrm>
          <a:solidFill>
            <a:schemeClr val="accent1"/>
          </a:solidFill>
        </p:spPr>
        <p:txBody>
          <a:bodyPr>
            <a:normAutofit/>
          </a:bodyPr>
          <a:lstStyle/>
          <a:p>
            <a:pPr marL="0" indent="0">
              <a:buNone/>
            </a:pPr>
            <a:r>
              <a:rPr lang="en-US" b="1" dirty="0"/>
              <a:t>Older Men</a:t>
            </a:r>
          </a:p>
          <a:p>
            <a:r>
              <a:rPr lang="en-US" sz="2200" dirty="0"/>
              <a:t>temperate, </a:t>
            </a:r>
          </a:p>
          <a:p>
            <a:r>
              <a:rPr lang="en-US" sz="2200" dirty="0"/>
              <a:t>dignified, </a:t>
            </a:r>
          </a:p>
          <a:p>
            <a:r>
              <a:rPr lang="en-US" sz="2200" dirty="0"/>
              <a:t>sensible, </a:t>
            </a:r>
          </a:p>
          <a:p>
            <a:r>
              <a:rPr lang="en-US" sz="2200" dirty="0"/>
              <a:t>sound </a:t>
            </a:r>
          </a:p>
          <a:p>
            <a:pPr lvl="1"/>
            <a:r>
              <a:rPr lang="en-US" sz="2200" dirty="0"/>
              <a:t>in faith, </a:t>
            </a:r>
          </a:p>
          <a:p>
            <a:pPr lvl="1"/>
            <a:r>
              <a:rPr lang="en-US" sz="2200" dirty="0"/>
              <a:t>in love, </a:t>
            </a:r>
          </a:p>
          <a:p>
            <a:pPr lvl="1"/>
            <a:r>
              <a:rPr lang="en-US" sz="2200" dirty="0"/>
              <a:t>in perseverance</a:t>
            </a:r>
            <a:r>
              <a:rPr lang="en-US" sz="2000" dirty="0"/>
              <a:t>.</a:t>
            </a:r>
          </a:p>
          <a:p>
            <a:pPr marL="0" indent="0">
              <a:buNone/>
            </a:pPr>
            <a:endParaRPr lang="en-US" dirty="0"/>
          </a:p>
        </p:txBody>
      </p:sp>
      <p:sp>
        <p:nvSpPr>
          <p:cNvPr id="4" name="Content Placeholder 2">
            <a:extLst>
              <a:ext uri="{FF2B5EF4-FFF2-40B4-BE49-F238E27FC236}">
                <a16:creationId xmlns:a16="http://schemas.microsoft.com/office/drawing/2014/main" id="{C9033727-466B-964F-8947-0BD44A67C8E5}"/>
              </a:ext>
            </a:extLst>
          </p:cNvPr>
          <p:cNvSpPr txBox="1">
            <a:spLocks/>
          </p:cNvSpPr>
          <p:nvPr/>
        </p:nvSpPr>
        <p:spPr>
          <a:xfrm>
            <a:off x="1769169" y="1432270"/>
            <a:ext cx="1856133" cy="5425730"/>
          </a:xfrm>
          <a:prstGeom prst="rect">
            <a:avLst/>
          </a:prstGeom>
          <a:solidFill>
            <a:schemeClr val="accent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Older Women</a:t>
            </a:r>
          </a:p>
          <a:p>
            <a:r>
              <a:rPr lang="en-US" sz="2200" dirty="0"/>
              <a:t>Reverent in their behavior, </a:t>
            </a:r>
          </a:p>
          <a:p>
            <a:r>
              <a:rPr lang="en-US" sz="2200" dirty="0"/>
              <a:t>Teaching what is good, </a:t>
            </a:r>
          </a:p>
          <a:p>
            <a:r>
              <a:rPr lang="en-US" sz="2200" dirty="0"/>
              <a:t>encourage the young women</a:t>
            </a:r>
          </a:p>
          <a:p>
            <a:endParaRPr lang="en-US" dirty="0"/>
          </a:p>
        </p:txBody>
      </p:sp>
      <p:sp>
        <p:nvSpPr>
          <p:cNvPr id="5" name="Content Placeholder 2">
            <a:extLst>
              <a:ext uri="{FF2B5EF4-FFF2-40B4-BE49-F238E27FC236}">
                <a16:creationId xmlns:a16="http://schemas.microsoft.com/office/drawing/2014/main" id="{86635EAB-9672-8B4E-B325-5501BB025B24}"/>
              </a:ext>
            </a:extLst>
          </p:cNvPr>
          <p:cNvSpPr txBox="1">
            <a:spLocks/>
          </p:cNvSpPr>
          <p:nvPr/>
        </p:nvSpPr>
        <p:spPr>
          <a:xfrm>
            <a:off x="3429002" y="1432270"/>
            <a:ext cx="1677231" cy="5465486"/>
          </a:xfrm>
          <a:prstGeom prst="rect">
            <a:avLst/>
          </a:prstGeom>
          <a:solidFill>
            <a:schemeClr val="accent3"/>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dirty="0"/>
              <a:t>Young Women</a:t>
            </a:r>
          </a:p>
          <a:p>
            <a:r>
              <a:rPr lang="en-US" sz="2400" dirty="0"/>
              <a:t>love their husbands, </a:t>
            </a:r>
          </a:p>
          <a:p>
            <a:r>
              <a:rPr lang="en-US" sz="2400" dirty="0"/>
              <a:t>love their children, </a:t>
            </a:r>
          </a:p>
          <a:p>
            <a:r>
              <a:rPr lang="en-US" sz="2400" dirty="0"/>
              <a:t>sensible, </a:t>
            </a:r>
          </a:p>
          <a:p>
            <a:r>
              <a:rPr lang="en-US" sz="2400" dirty="0"/>
              <a:t>pure, </a:t>
            </a:r>
          </a:p>
          <a:p>
            <a:r>
              <a:rPr lang="en-US" sz="2400" dirty="0"/>
              <a:t>workers at home, </a:t>
            </a:r>
          </a:p>
          <a:p>
            <a:r>
              <a:rPr lang="en-US" sz="2400" dirty="0"/>
              <a:t>kind, </a:t>
            </a:r>
          </a:p>
          <a:p>
            <a:r>
              <a:rPr lang="en-US" sz="2400" dirty="0"/>
              <a:t>subject to their own husbands</a:t>
            </a:r>
          </a:p>
        </p:txBody>
      </p:sp>
      <p:sp>
        <p:nvSpPr>
          <p:cNvPr id="6" name="Content Placeholder 2">
            <a:extLst>
              <a:ext uri="{FF2B5EF4-FFF2-40B4-BE49-F238E27FC236}">
                <a16:creationId xmlns:a16="http://schemas.microsoft.com/office/drawing/2014/main" id="{D892FA96-90E3-B84D-A1C7-DDF772AA84B6}"/>
              </a:ext>
            </a:extLst>
          </p:cNvPr>
          <p:cNvSpPr txBox="1">
            <a:spLocks/>
          </p:cNvSpPr>
          <p:nvPr/>
        </p:nvSpPr>
        <p:spPr>
          <a:xfrm>
            <a:off x="5086354" y="1432270"/>
            <a:ext cx="2139392" cy="5465486"/>
          </a:xfrm>
          <a:prstGeom prst="rect">
            <a:avLst/>
          </a:prstGeom>
          <a:solidFill>
            <a:schemeClr val="accent4"/>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t>Young Men</a:t>
            </a:r>
          </a:p>
          <a:p>
            <a:r>
              <a:rPr lang="en-US" sz="2200" dirty="0"/>
              <a:t>sensible; </a:t>
            </a:r>
          </a:p>
          <a:p>
            <a:r>
              <a:rPr lang="en-US" sz="2200" dirty="0"/>
              <a:t>in all things be an example </a:t>
            </a:r>
          </a:p>
          <a:p>
            <a:pPr lvl="1"/>
            <a:r>
              <a:rPr lang="en-US" sz="2200" dirty="0"/>
              <a:t>good deeds,</a:t>
            </a:r>
          </a:p>
          <a:p>
            <a:pPr lvl="1"/>
            <a:r>
              <a:rPr lang="en-US" sz="2200" dirty="0"/>
              <a:t>purity in doctrine, </a:t>
            </a:r>
          </a:p>
          <a:p>
            <a:pPr lvl="1"/>
            <a:r>
              <a:rPr lang="en-US" sz="2200" dirty="0"/>
              <a:t>dignified, </a:t>
            </a:r>
          </a:p>
          <a:p>
            <a:pPr lvl="1"/>
            <a:r>
              <a:rPr lang="en-US" sz="2200" dirty="0"/>
              <a:t>sound in speech </a:t>
            </a:r>
          </a:p>
          <a:p>
            <a:r>
              <a:rPr lang="en-US" sz="2200" dirty="0"/>
              <a:t>beyond reproach</a:t>
            </a:r>
          </a:p>
        </p:txBody>
      </p:sp>
      <p:sp>
        <p:nvSpPr>
          <p:cNvPr id="7" name="Content Placeholder 2">
            <a:extLst>
              <a:ext uri="{FF2B5EF4-FFF2-40B4-BE49-F238E27FC236}">
                <a16:creationId xmlns:a16="http://schemas.microsoft.com/office/drawing/2014/main" id="{A9D00357-9E54-4E47-B140-CBBD67D57745}"/>
              </a:ext>
            </a:extLst>
          </p:cNvPr>
          <p:cNvSpPr txBox="1">
            <a:spLocks/>
          </p:cNvSpPr>
          <p:nvPr/>
        </p:nvSpPr>
        <p:spPr>
          <a:xfrm>
            <a:off x="6992180" y="1392514"/>
            <a:ext cx="2139393" cy="5465486"/>
          </a:xfrm>
          <a:prstGeom prst="rect">
            <a:avLst/>
          </a:prstGeom>
          <a:solidFill>
            <a:schemeClr val="accent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dirty="0"/>
              <a:t>Servants</a:t>
            </a:r>
          </a:p>
          <a:p>
            <a:r>
              <a:rPr lang="en-US" sz="2400" dirty="0"/>
              <a:t>subject to their own masters </a:t>
            </a:r>
          </a:p>
          <a:p>
            <a:r>
              <a:rPr lang="en-US" sz="2400" dirty="0"/>
              <a:t>in everything, </a:t>
            </a:r>
          </a:p>
          <a:p>
            <a:r>
              <a:rPr lang="en-US" sz="2400" dirty="0"/>
              <a:t>well-pleasing, </a:t>
            </a:r>
          </a:p>
          <a:p>
            <a:r>
              <a:rPr lang="en-US" sz="2400" dirty="0"/>
              <a:t>not argumentative</a:t>
            </a:r>
          </a:p>
          <a:p>
            <a:r>
              <a:rPr lang="en-US" sz="2400" dirty="0"/>
              <a:t>Not pilfering, </a:t>
            </a:r>
          </a:p>
          <a:p>
            <a:r>
              <a:rPr lang="en-US" sz="2400" dirty="0"/>
              <a:t>but showing all good faith </a:t>
            </a:r>
          </a:p>
        </p:txBody>
      </p:sp>
      <p:sp>
        <p:nvSpPr>
          <p:cNvPr id="2" name="Title 1">
            <a:extLst>
              <a:ext uri="{FF2B5EF4-FFF2-40B4-BE49-F238E27FC236}">
                <a16:creationId xmlns:a16="http://schemas.microsoft.com/office/drawing/2014/main" id="{9075268B-51F8-8847-81F2-2B986E502D58}"/>
              </a:ext>
            </a:extLst>
          </p:cNvPr>
          <p:cNvSpPr>
            <a:spLocks noGrp="1"/>
          </p:cNvSpPr>
          <p:nvPr>
            <p:ph type="title"/>
          </p:nvPr>
        </p:nvSpPr>
        <p:spPr>
          <a:xfrm>
            <a:off x="0" y="1"/>
            <a:ext cx="9144000" cy="1440274"/>
          </a:xfrm>
          <a:solidFill>
            <a:schemeClr val="tx1"/>
          </a:solidFill>
        </p:spPr>
        <p:txBody>
          <a:bodyPr/>
          <a:lstStyle/>
          <a:p>
            <a:pPr algn="ctr"/>
            <a:r>
              <a:rPr lang="en-US" dirty="0">
                <a:solidFill>
                  <a:schemeClr val="bg1"/>
                </a:solidFill>
              </a:rPr>
              <a:t>Overview</a:t>
            </a:r>
          </a:p>
        </p:txBody>
      </p:sp>
    </p:spTree>
    <p:extLst>
      <p:ext uri="{BB962C8B-B14F-4D97-AF65-F5344CB8AC3E}">
        <p14:creationId xmlns:p14="http://schemas.microsoft.com/office/powerpoint/2010/main" val="2182589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B9F864-C70B-D846-9811-D7368D94746C}"/>
              </a:ext>
            </a:extLst>
          </p:cNvPr>
          <p:cNvSpPr>
            <a:spLocks noGrp="1"/>
          </p:cNvSpPr>
          <p:nvPr>
            <p:ph idx="1"/>
          </p:nvPr>
        </p:nvSpPr>
        <p:spPr>
          <a:xfrm>
            <a:off x="12426" y="1440274"/>
            <a:ext cx="1836255" cy="5457482"/>
          </a:xfrm>
          <a:solidFill>
            <a:schemeClr val="accent1"/>
          </a:solidFill>
        </p:spPr>
        <p:txBody>
          <a:bodyPr>
            <a:normAutofit/>
          </a:bodyPr>
          <a:lstStyle/>
          <a:p>
            <a:pPr marL="0" indent="0">
              <a:buNone/>
            </a:pPr>
            <a:r>
              <a:rPr lang="en-US" b="1" dirty="0"/>
              <a:t>Older Men</a:t>
            </a:r>
          </a:p>
          <a:p>
            <a:r>
              <a:rPr lang="en-US" sz="2200" dirty="0"/>
              <a:t>temperate, </a:t>
            </a:r>
          </a:p>
          <a:p>
            <a:r>
              <a:rPr lang="en-US" sz="2200" dirty="0"/>
              <a:t>dignified, </a:t>
            </a:r>
          </a:p>
          <a:p>
            <a:r>
              <a:rPr lang="en-US" sz="2200" dirty="0">
                <a:solidFill>
                  <a:schemeClr val="bg1"/>
                </a:solidFill>
              </a:rPr>
              <a:t>sensible, </a:t>
            </a:r>
          </a:p>
          <a:p>
            <a:r>
              <a:rPr lang="en-US" sz="2200" dirty="0"/>
              <a:t>sound </a:t>
            </a:r>
          </a:p>
          <a:p>
            <a:pPr lvl="1"/>
            <a:r>
              <a:rPr lang="en-US" sz="2200" dirty="0"/>
              <a:t>in faith, </a:t>
            </a:r>
          </a:p>
          <a:p>
            <a:pPr lvl="1"/>
            <a:r>
              <a:rPr lang="en-US" sz="2200" dirty="0"/>
              <a:t>in love, </a:t>
            </a:r>
          </a:p>
          <a:p>
            <a:pPr lvl="1"/>
            <a:r>
              <a:rPr lang="en-US" sz="2200" dirty="0"/>
              <a:t>in perseverance</a:t>
            </a:r>
            <a:r>
              <a:rPr lang="en-US" sz="2000" dirty="0"/>
              <a:t>.</a:t>
            </a:r>
          </a:p>
          <a:p>
            <a:pPr marL="0" indent="0">
              <a:buNone/>
            </a:pPr>
            <a:endParaRPr lang="en-US" dirty="0"/>
          </a:p>
        </p:txBody>
      </p:sp>
      <p:sp>
        <p:nvSpPr>
          <p:cNvPr id="4" name="Content Placeholder 2">
            <a:extLst>
              <a:ext uri="{FF2B5EF4-FFF2-40B4-BE49-F238E27FC236}">
                <a16:creationId xmlns:a16="http://schemas.microsoft.com/office/drawing/2014/main" id="{C9033727-466B-964F-8947-0BD44A67C8E5}"/>
              </a:ext>
            </a:extLst>
          </p:cNvPr>
          <p:cNvSpPr txBox="1">
            <a:spLocks/>
          </p:cNvSpPr>
          <p:nvPr/>
        </p:nvSpPr>
        <p:spPr>
          <a:xfrm>
            <a:off x="1769169" y="1432270"/>
            <a:ext cx="1856133" cy="5425730"/>
          </a:xfrm>
          <a:prstGeom prst="rect">
            <a:avLst/>
          </a:prstGeom>
          <a:solidFill>
            <a:schemeClr val="accent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Older Women</a:t>
            </a:r>
          </a:p>
          <a:p>
            <a:r>
              <a:rPr lang="en-US" sz="2200" dirty="0"/>
              <a:t>Reverent in their behavior, </a:t>
            </a:r>
          </a:p>
          <a:p>
            <a:r>
              <a:rPr lang="en-US" sz="2200" dirty="0"/>
              <a:t>Teaching what is good, </a:t>
            </a:r>
          </a:p>
          <a:p>
            <a:r>
              <a:rPr lang="en-US" sz="2200" dirty="0"/>
              <a:t>encourage the young women</a:t>
            </a:r>
          </a:p>
          <a:p>
            <a:r>
              <a:rPr lang="en-US" sz="2200" dirty="0">
                <a:solidFill>
                  <a:schemeClr val="bg1"/>
                </a:solidFill>
              </a:rPr>
              <a:t>(sensible)</a:t>
            </a:r>
          </a:p>
          <a:p>
            <a:endParaRPr lang="en-US" dirty="0"/>
          </a:p>
        </p:txBody>
      </p:sp>
      <p:sp>
        <p:nvSpPr>
          <p:cNvPr id="5" name="Content Placeholder 2">
            <a:extLst>
              <a:ext uri="{FF2B5EF4-FFF2-40B4-BE49-F238E27FC236}">
                <a16:creationId xmlns:a16="http://schemas.microsoft.com/office/drawing/2014/main" id="{86635EAB-9672-8B4E-B325-5501BB025B24}"/>
              </a:ext>
            </a:extLst>
          </p:cNvPr>
          <p:cNvSpPr txBox="1">
            <a:spLocks/>
          </p:cNvSpPr>
          <p:nvPr/>
        </p:nvSpPr>
        <p:spPr>
          <a:xfrm>
            <a:off x="3429002" y="1432270"/>
            <a:ext cx="1677231" cy="5465486"/>
          </a:xfrm>
          <a:prstGeom prst="rect">
            <a:avLst/>
          </a:prstGeom>
          <a:solidFill>
            <a:schemeClr val="accent3"/>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dirty="0"/>
              <a:t>Young Women</a:t>
            </a:r>
          </a:p>
          <a:p>
            <a:r>
              <a:rPr lang="en-US" sz="2400" dirty="0"/>
              <a:t>love their husbands, </a:t>
            </a:r>
          </a:p>
          <a:p>
            <a:r>
              <a:rPr lang="en-US" sz="2400" dirty="0"/>
              <a:t>love their children, </a:t>
            </a:r>
          </a:p>
          <a:p>
            <a:r>
              <a:rPr lang="en-US" sz="2400" dirty="0">
                <a:solidFill>
                  <a:schemeClr val="bg1"/>
                </a:solidFill>
              </a:rPr>
              <a:t>sensible, </a:t>
            </a:r>
          </a:p>
          <a:p>
            <a:r>
              <a:rPr lang="en-US" sz="2400" dirty="0"/>
              <a:t>pure, </a:t>
            </a:r>
          </a:p>
          <a:p>
            <a:r>
              <a:rPr lang="en-US" sz="2400" dirty="0"/>
              <a:t>workers at home, </a:t>
            </a:r>
          </a:p>
          <a:p>
            <a:r>
              <a:rPr lang="en-US" sz="2400" dirty="0"/>
              <a:t>kind, </a:t>
            </a:r>
          </a:p>
          <a:p>
            <a:r>
              <a:rPr lang="en-US" sz="2400" dirty="0"/>
              <a:t>subject to their own husbands</a:t>
            </a:r>
          </a:p>
        </p:txBody>
      </p:sp>
      <p:sp>
        <p:nvSpPr>
          <p:cNvPr id="6" name="Content Placeholder 2">
            <a:extLst>
              <a:ext uri="{FF2B5EF4-FFF2-40B4-BE49-F238E27FC236}">
                <a16:creationId xmlns:a16="http://schemas.microsoft.com/office/drawing/2014/main" id="{D892FA96-90E3-B84D-A1C7-DDF772AA84B6}"/>
              </a:ext>
            </a:extLst>
          </p:cNvPr>
          <p:cNvSpPr txBox="1">
            <a:spLocks/>
          </p:cNvSpPr>
          <p:nvPr/>
        </p:nvSpPr>
        <p:spPr>
          <a:xfrm>
            <a:off x="5086354" y="1432270"/>
            <a:ext cx="2139392" cy="5465486"/>
          </a:xfrm>
          <a:prstGeom prst="rect">
            <a:avLst/>
          </a:prstGeom>
          <a:solidFill>
            <a:schemeClr val="accent4"/>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t>Young Men</a:t>
            </a:r>
          </a:p>
          <a:p>
            <a:r>
              <a:rPr lang="en-US" sz="2200" dirty="0">
                <a:solidFill>
                  <a:schemeClr val="bg1"/>
                </a:solidFill>
              </a:rPr>
              <a:t>sensible; </a:t>
            </a:r>
          </a:p>
          <a:p>
            <a:r>
              <a:rPr lang="en-US" sz="2200" dirty="0"/>
              <a:t>in all things be an example </a:t>
            </a:r>
          </a:p>
          <a:p>
            <a:pPr lvl="1"/>
            <a:r>
              <a:rPr lang="en-US" sz="2200" dirty="0"/>
              <a:t>good deeds,</a:t>
            </a:r>
          </a:p>
          <a:p>
            <a:pPr lvl="1"/>
            <a:r>
              <a:rPr lang="en-US" sz="2200" dirty="0"/>
              <a:t>purity in doctrine, </a:t>
            </a:r>
          </a:p>
          <a:p>
            <a:pPr lvl="1"/>
            <a:r>
              <a:rPr lang="en-US" sz="2200" dirty="0"/>
              <a:t>dignified, </a:t>
            </a:r>
          </a:p>
          <a:p>
            <a:pPr lvl="1"/>
            <a:r>
              <a:rPr lang="en-US" sz="2200" dirty="0"/>
              <a:t>sound in speech </a:t>
            </a:r>
          </a:p>
          <a:p>
            <a:r>
              <a:rPr lang="en-US" sz="2200" dirty="0"/>
              <a:t>beyond reproach</a:t>
            </a:r>
          </a:p>
        </p:txBody>
      </p:sp>
      <p:sp>
        <p:nvSpPr>
          <p:cNvPr id="7" name="Content Placeholder 2">
            <a:extLst>
              <a:ext uri="{FF2B5EF4-FFF2-40B4-BE49-F238E27FC236}">
                <a16:creationId xmlns:a16="http://schemas.microsoft.com/office/drawing/2014/main" id="{A9D00357-9E54-4E47-B140-CBBD67D57745}"/>
              </a:ext>
            </a:extLst>
          </p:cNvPr>
          <p:cNvSpPr txBox="1">
            <a:spLocks/>
          </p:cNvSpPr>
          <p:nvPr/>
        </p:nvSpPr>
        <p:spPr>
          <a:xfrm>
            <a:off x="6992180" y="1392514"/>
            <a:ext cx="2139393" cy="5465486"/>
          </a:xfrm>
          <a:prstGeom prst="rect">
            <a:avLst/>
          </a:prstGeom>
          <a:solidFill>
            <a:schemeClr val="accent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dirty="0"/>
              <a:t>Servants</a:t>
            </a:r>
          </a:p>
          <a:p>
            <a:r>
              <a:rPr lang="en-US" sz="2400" dirty="0"/>
              <a:t>subject to their own masters </a:t>
            </a:r>
          </a:p>
          <a:p>
            <a:r>
              <a:rPr lang="en-US" sz="2400" dirty="0"/>
              <a:t>in everything, </a:t>
            </a:r>
          </a:p>
          <a:p>
            <a:r>
              <a:rPr lang="en-US" sz="2400" dirty="0"/>
              <a:t>well-pleasing, </a:t>
            </a:r>
          </a:p>
          <a:p>
            <a:r>
              <a:rPr lang="en-US" sz="2400" dirty="0"/>
              <a:t>not argumentative</a:t>
            </a:r>
          </a:p>
          <a:p>
            <a:r>
              <a:rPr lang="en-US" sz="2400" dirty="0"/>
              <a:t>Not pilfering, </a:t>
            </a:r>
          </a:p>
          <a:p>
            <a:r>
              <a:rPr lang="en-US" sz="2400" dirty="0"/>
              <a:t>but showing all good faith </a:t>
            </a:r>
          </a:p>
        </p:txBody>
      </p:sp>
      <p:sp>
        <p:nvSpPr>
          <p:cNvPr id="2" name="Title 1">
            <a:extLst>
              <a:ext uri="{FF2B5EF4-FFF2-40B4-BE49-F238E27FC236}">
                <a16:creationId xmlns:a16="http://schemas.microsoft.com/office/drawing/2014/main" id="{9075268B-51F8-8847-81F2-2B986E502D58}"/>
              </a:ext>
            </a:extLst>
          </p:cNvPr>
          <p:cNvSpPr>
            <a:spLocks noGrp="1"/>
          </p:cNvSpPr>
          <p:nvPr>
            <p:ph type="title"/>
          </p:nvPr>
        </p:nvSpPr>
        <p:spPr>
          <a:xfrm>
            <a:off x="0" y="1"/>
            <a:ext cx="9144000" cy="1440274"/>
          </a:xfrm>
          <a:solidFill>
            <a:schemeClr val="tx1"/>
          </a:solidFill>
        </p:spPr>
        <p:txBody>
          <a:bodyPr/>
          <a:lstStyle/>
          <a:p>
            <a:pPr algn="ctr"/>
            <a:r>
              <a:rPr lang="el-GR" b="1" dirty="0">
                <a:solidFill>
                  <a:srgbClr val="CDE1FF"/>
                </a:solidFill>
              </a:rPr>
              <a:t>Σώφρονας</a:t>
            </a:r>
            <a:br>
              <a:rPr lang="en-US" b="1" dirty="0">
                <a:solidFill>
                  <a:srgbClr val="CDE1FF"/>
                </a:solidFill>
              </a:rPr>
            </a:br>
            <a:r>
              <a:rPr lang="en-US" b="1" dirty="0">
                <a:solidFill>
                  <a:srgbClr val="CDE1FF"/>
                </a:solidFill>
              </a:rPr>
              <a:t>sensible, self controlled</a:t>
            </a:r>
            <a:endParaRPr lang="en-US" dirty="0">
              <a:solidFill>
                <a:srgbClr val="CDE1FF"/>
              </a:solidFill>
            </a:endParaRPr>
          </a:p>
        </p:txBody>
      </p:sp>
    </p:spTree>
    <p:extLst>
      <p:ext uri="{BB962C8B-B14F-4D97-AF65-F5344CB8AC3E}">
        <p14:creationId xmlns:p14="http://schemas.microsoft.com/office/powerpoint/2010/main" val="824511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perman Logo - Wallpapers,Backgrounds,Pictures,Photos,Laptop Wallpapers |  Superman wallpaper logo, Superman hd wallpaper, Superman logo">
            <a:extLst>
              <a:ext uri="{FF2B5EF4-FFF2-40B4-BE49-F238E27FC236}">
                <a16:creationId xmlns:a16="http://schemas.microsoft.com/office/drawing/2014/main" id="{57210ED6-459B-3042-8FAA-DA5C4D270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03" y="-108091"/>
            <a:ext cx="11303162" cy="70644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025A73E-4ACF-984B-9D5E-C29C5BC7E5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6829DA-E2B5-564A-9393-E09287B4F3C8}"/>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7BCD20E9-65F9-2F48-8799-C264418F97A3}"/>
              </a:ext>
            </a:extLst>
          </p:cNvPr>
          <p:cNvPicPr>
            <a:picLocks noChangeAspect="1"/>
          </p:cNvPicPr>
          <p:nvPr/>
        </p:nvPicPr>
        <p:blipFill>
          <a:blip r:embed="rId4"/>
          <a:stretch>
            <a:fillRect/>
          </a:stretch>
        </p:blipFill>
        <p:spPr>
          <a:xfrm>
            <a:off x="3062503" y="-108091"/>
            <a:ext cx="3801432" cy="8477371"/>
          </a:xfrm>
          <a:prstGeom prst="rect">
            <a:avLst/>
          </a:prstGeom>
        </p:spPr>
      </p:pic>
    </p:spTree>
    <p:extLst>
      <p:ext uri="{BB962C8B-B14F-4D97-AF65-F5344CB8AC3E}">
        <p14:creationId xmlns:p14="http://schemas.microsoft.com/office/powerpoint/2010/main" val="408470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619CA-8358-F140-990A-1E3141A64A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87B92D-18C1-3C49-A501-AACA54750B4E}"/>
              </a:ext>
            </a:extLst>
          </p:cNvPr>
          <p:cNvSpPr>
            <a:spLocks noGrp="1"/>
          </p:cNvSpPr>
          <p:nvPr>
            <p:ph idx="1"/>
          </p:nvPr>
        </p:nvSpPr>
        <p:spPr/>
        <p:txBody>
          <a:bodyPr/>
          <a:lstStyle/>
          <a:p>
            <a:endParaRPr lang="en-US"/>
          </a:p>
        </p:txBody>
      </p:sp>
      <p:pic>
        <p:nvPicPr>
          <p:cNvPr id="9218" name="Picture 2" descr="Superman Clark Kent DC Comics Cosplay Costume Lycra Spandex Catsuits With  Cape - Cosplayshow.com">
            <a:extLst>
              <a:ext uri="{FF2B5EF4-FFF2-40B4-BE49-F238E27FC236}">
                <a16:creationId xmlns:a16="http://schemas.microsoft.com/office/drawing/2014/main" id="{F058199C-8E2B-9F4F-93C6-F2AC90CC4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920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AE239-09ED-9F44-BF88-B14F800CF394}"/>
              </a:ext>
            </a:extLst>
          </p:cNvPr>
          <p:cNvSpPr>
            <a:spLocks noGrp="1"/>
          </p:cNvSpPr>
          <p:nvPr>
            <p:ph type="title"/>
          </p:nvPr>
        </p:nvSpPr>
        <p:spPr/>
        <p:txBody>
          <a:bodyPr>
            <a:normAutofit/>
          </a:bodyPr>
          <a:lstStyle/>
          <a:p>
            <a:r>
              <a:rPr lang="en-US" sz="7000" b="1" dirty="0"/>
              <a:t>Doctrine</a:t>
            </a:r>
          </a:p>
        </p:txBody>
      </p:sp>
      <p:sp>
        <p:nvSpPr>
          <p:cNvPr id="3" name="Content Placeholder 2">
            <a:extLst>
              <a:ext uri="{FF2B5EF4-FFF2-40B4-BE49-F238E27FC236}">
                <a16:creationId xmlns:a16="http://schemas.microsoft.com/office/drawing/2014/main" id="{1F024D80-027B-A948-9B13-E8EB1530819D}"/>
              </a:ext>
            </a:extLst>
          </p:cNvPr>
          <p:cNvSpPr>
            <a:spLocks noGrp="1"/>
          </p:cNvSpPr>
          <p:nvPr>
            <p:ph idx="1"/>
          </p:nvPr>
        </p:nvSpPr>
        <p:spPr>
          <a:xfrm>
            <a:off x="628650" y="1825625"/>
            <a:ext cx="7886700" cy="1603375"/>
          </a:xfrm>
        </p:spPr>
        <p:txBody>
          <a:bodyPr>
            <a:noAutofit/>
          </a:bodyPr>
          <a:lstStyle/>
          <a:p>
            <a:pPr marL="0" indent="0">
              <a:buNone/>
            </a:pPr>
            <a:r>
              <a:rPr lang="en-US" sz="4000" u="sng" dirty="0"/>
              <a:t>GRACE</a:t>
            </a:r>
            <a:r>
              <a:rPr lang="en-US" sz="4000" dirty="0"/>
              <a:t> of God has Appeared</a:t>
            </a:r>
          </a:p>
          <a:p>
            <a:pPr marL="914400" lvl="1" indent="-457200">
              <a:buFont typeface="+mj-lt"/>
              <a:buAutoNum type="arabicPeriod"/>
            </a:pPr>
            <a:r>
              <a:rPr lang="en-US" sz="4000" dirty="0"/>
              <a:t>Brings Salvation</a:t>
            </a:r>
          </a:p>
          <a:p>
            <a:pPr marL="914400" lvl="1" indent="-457200">
              <a:buFont typeface="+mj-lt"/>
              <a:buAutoNum type="arabicPeriod"/>
            </a:pPr>
            <a:r>
              <a:rPr lang="en-US" sz="4000" dirty="0"/>
              <a:t>Instructs us</a:t>
            </a:r>
          </a:p>
          <a:p>
            <a:pPr marL="514350" indent="-514350">
              <a:buFont typeface="+mj-lt"/>
              <a:buAutoNum type="arabicPeriod"/>
            </a:pPr>
            <a:endParaRPr lang="en-US" sz="4000" dirty="0"/>
          </a:p>
          <a:p>
            <a:pPr marL="514350" indent="-514350">
              <a:buFont typeface="+mj-lt"/>
              <a:buAutoNum type="arabicPeriod"/>
            </a:pPr>
            <a:endParaRPr lang="en-US" sz="4000" dirty="0"/>
          </a:p>
        </p:txBody>
      </p:sp>
      <p:sp>
        <p:nvSpPr>
          <p:cNvPr id="4" name="Content Placeholder 2">
            <a:extLst>
              <a:ext uri="{FF2B5EF4-FFF2-40B4-BE49-F238E27FC236}">
                <a16:creationId xmlns:a16="http://schemas.microsoft.com/office/drawing/2014/main" id="{A60485D1-D099-6D45-8946-0847946AA6D2}"/>
              </a:ext>
            </a:extLst>
          </p:cNvPr>
          <p:cNvSpPr txBox="1">
            <a:spLocks/>
          </p:cNvSpPr>
          <p:nvPr/>
        </p:nvSpPr>
        <p:spPr>
          <a:xfrm>
            <a:off x="628650" y="3950016"/>
            <a:ext cx="7886700" cy="1603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Instructs US:</a:t>
            </a:r>
          </a:p>
          <a:p>
            <a:pPr marL="914400" lvl="1" indent="-457200">
              <a:buFont typeface="+mj-lt"/>
              <a:buAutoNum type="arabicPeriod"/>
            </a:pPr>
            <a:r>
              <a:rPr lang="en-US" sz="3600" dirty="0"/>
              <a:t>Deny our fallen nature</a:t>
            </a:r>
          </a:p>
          <a:p>
            <a:pPr marL="914400" lvl="1" indent="-457200">
              <a:buFont typeface="+mj-lt"/>
              <a:buAutoNum type="arabicPeriod"/>
            </a:pPr>
            <a:r>
              <a:rPr lang="en-US" sz="3600" dirty="0"/>
              <a:t>Live Sensibly</a:t>
            </a:r>
          </a:p>
          <a:p>
            <a:pPr marL="914400" lvl="1" indent="-457200">
              <a:buFont typeface="+mj-lt"/>
              <a:buAutoNum type="arabicPeriod"/>
            </a:pPr>
            <a:r>
              <a:rPr lang="en-US" sz="3600" dirty="0"/>
              <a:t>Look forward to the return of “God, Savior, and Christ” Jesus</a:t>
            </a:r>
          </a:p>
          <a:p>
            <a:endParaRPr lang="en-US" sz="3600" dirty="0"/>
          </a:p>
          <a:p>
            <a:pPr marL="0" indent="0">
              <a:buFont typeface="Arial" panose="020B0604020202020204" pitchFamily="34" charset="0"/>
              <a:buNone/>
            </a:pPr>
            <a:endParaRPr lang="en-US" sz="3600" dirty="0"/>
          </a:p>
        </p:txBody>
      </p:sp>
    </p:spTree>
    <p:extLst>
      <p:ext uri="{BB962C8B-B14F-4D97-AF65-F5344CB8AC3E}">
        <p14:creationId xmlns:p14="http://schemas.microsoft.com/office/powerpoint/2010/main" val="602176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59228" y="506187"/>
          <a:ext cx="8588828" cy="5903602"/>
        </p:xfrm>
        <a:graphic>
          <a:graphicData uri="http://schemas.openxmlformats.org/drawingml/2006/table">
            <a:tbl>
              <a:tblPr firstRow="1" bandRow="1">
                <a:tableStyleId>{5940675A-B579-460E-94D1-54222C63F5DA}</a:tableStyleId>
              </a:tblPr>
              <a:tblGrid>
                <a:gridCol w="1649186">
                  <a:extLst>
                    <a:ext uri="{9D8B030D-6E8A-4147-A177-3AD203B41FA5}">
                      <a16:colId xmlns:a16="http://schemas.microsoft.com/office/drawing/2014/main" val="3988911558"/>
                    </a:ext>
                  </a:extLst>
                </a:gridCol>
                <a:gridCol w="2073729">
                  <a:extLst>
                    <a:ext uri="{9D8B030D-6E8A-4147-A177-3AD203B41FA5}">
                      <a16:colId xmlns:a16="http://schemas.microsoft.com/office/drawing/2014/main" val="3157493500"/>
                    </a:ext>
                  </a:extLst>
                </a:gridCol>
                <a:gridCol w="2481943">
                  <a:extLst>
                    <a:ext uri="{9D8B030D-6E8A-4147-A177-3AD203B41FA5}">
                      <a16:colId xmlns:a16="http://schemas.microsoft.com/office/drawing/2014/main" val="4162546971"/>
                    </a:ext>
                  </a:extLst>
                </a:gridCol>
                <a:gridCol w="2383970">
                  <a:extLst>
                    <a:ext uri="{9D8B030D-6E8A-4147-A177-3AD203B41FA5}">
                      <a16:colId xmlns:a16="http://schemas.microsoft.com/office/drawing/2014/main" val="4251868417"/>
                    </a:ext>
                  </a:extLst>
                </a:gridCol>
              </a:tblGrid>
              <a:tr h="741457">
                <a:tc>
                  <a:txBody>
                    <a:bodyPr/>
                    <a:lstStyle/>
                    <a:p>
                      <a:pPr algn="ctr"/>
                      <a:r>
                        <a:rPr lang="en-US" sz="2000" dirty="0">
                          <a:latin typeface="+mj-lt"/>
                        </a:rPr>
                        <a:t>Introduction</a:t>
                      </a:r>
                    </a:p>
                    <a:p>
                      <a:pPr algn="ctr"/>
                      <a:r>
                        <a:rPr lang="en-US" sz="2000" dirty="0">
                          <a:latin typeface="+mj-lt"/>
                        </a:rPr>
                        <a:t>(1:1-4)</a:t>
                      </a:r>
                    </a:p>
                  </a:txBody>
                  <a:tcPr/>
                </a:tc>
                <a:tc>
                  <a:txBody>
                    <a:bodyPr/>
                    <a:lstStyle/>
                    <a:p>
                      <a:pPr algn="ctr"/>
                      <a:r>
                        <a:rPr lang="en-US" sz="2000" dirty="0">
                          <a:latin typeface="+mj-lt"/>
                        </a:rPr>
                        <a:t>Chapter</a:t>
                      </a:r>
                      <a:r>
                        <a:rPr lang="en-US" sz="2000" baseline="0" dirty="0">
                          <a:latin typeface="+mj-lt"/>
                        </a:rPr>
                        <a:t> 1</a:t>
                      </a:r>
                    </a:p>
                    <a:p>
                      <a:pPr algn="ctr"/>
                      <a:r>
                        <a:rPr lang="en-US" sz="2000" baseline="0" dirty="0">
                          <a:latin typeface="+mj-lt"/>
                        </a:rPr>
                        <a:t>Taking charge</a:t>
                      </a:r>
                      <a:endParaRPr lang="en-US" sz="2000" dirty="0">
                        <a:latin typeface="+mj-lt"/>
                      </a:endParaRPr>
                    </a:p>
                  </a:txBody>
                  <a:tcPr/>
                </a:tc>
                <a:tc>
                  <a:txBody>
                    <a:bodyPr/>
                    <a:lstStyle/>
                    <a:p>
                      <a:pPr algn="ctr"/>
                      <a:r>
                        <a:rPr lang="en-US" sz="2000" dirty="0">
                          <a:latin typeface="+mj-lt"/>
                        </a:rPr>
                        <a:t>Chapter 2</a:t>
                      </a:r>
                    </a:p>
                    <a:p>
                      <a:pPr algn="ctr"/>
                      <a:r>
                        <a:rPr lang="en-US" sz="2000" dirty="0">
                          <a:latin typeface="+mj-lt"/>
                        </a:rPr>
                        <a:t>Giving advice</a:t>
                      </a:r>
                    </a:p>
                  </a:txBody>
                  <a:tcPr/>
                </a:tc>
                <a:tc>
                  <a:txBody>
                    <a:bodyPr/>
                    <a:lstStyle/>
                    <a:p>
                      <a:pPr algn="ctr"/>
                      <a:r>
                        <a:rPr lang="en-US" sz="2000" dirty="0">
                          <a:latin typeface="+mj-lt"/>
                        </a:rPr>
                        <a:t>Chapter 3</a:t>
                      </a:r>
                    </a:p>
                    <a:p>
                      <a:pPr algn="ctr"/>
                      <a:r>
                        <a:rPr lang="en-US" sz="2000" dirty="0">
                          <a:latin typeface="+mj-lt"/>
                        </a:rPr>
                        <a:t>Doing right </a:t>
                      </a:r>
                    </a:p>
                  </a:txBody>
                  <a:tcPr/>
                </a:tc>
                <a:extLst>
                  <a:ext uri="{0D108BD9-81ED-4DB2-BD59-A6C34878D82A}">
                    <a16:rowId xmlns:a16="http://schemas.microsoft.com/office/drawing/2014/main" val="3061082137"/>
                  </a:ext>
                </a:extLst>
              </a:tr>
              <a:tr h="741457">
                <a:tc>
                  <a:txBody>
                    <a:bodyPr/>
                    <a:lstStyle/>
                    <a:p>
                      <a:pPr algn="ctr"/>
                      <a:r>
                        <a:rPr lang="en-US" sz="2000" dirty="0">
                          <a:latin typeface="+mj-lt"/>
                        </a:rPr>
                        <a:t>Issues</a:t>
                      </a:r>
                    </a:p>
                  </a:txBody>
                  <a:tcPr/>
                </a:tc>
                <a:tc>
                  <a:txBody>
                    <a:bodyPr/>
                    <a:lstStyle/>
                    <a:p>
                      <a:pPr algn="ctr"/>
                      <a:r>
                        <a:rPr lang="en-US" sz="2000" dirty="0">
                          <a:latin typeface="+mj-lt"/>
                        </a:rPr>
                        <a:t>Setting up the right leadership  </a:t>
                      </a:r>
                    </a:p>
                  </a:txBody>
                  <a:tcPr/>
                </a:tc>
                <a:tc>
                  <a:txBody>
                    <a:bodyPr/>
                    <a:lstStyle/>
                    <a:p>
                      <a:pPr algn="ctr"/>
                      <a:r>
                        <a:rPr lang="en-US" sz="2000" dirty="0">
                          <a:latin typeface="+mj-lt"/>
                        </a:rPr>
                        <a:t>Instructions</a:t>
                      </a:r>
                      <a:r>
                        <a:rPr lang="en-US" sz="2000" baseline="0" dirty="0">
                          <a:latin typeface="+mj-lt"/>
                        </a:rPr>
                        <a:t> for a particular people </a:t>
                      </a:r>
                      <a:endParaRPr lang="en-US" sz="2000" dirty="0">
                        <a:latin typeface="+mj-lt"/>
                      </a:endParaRPr>
                    </a:p>
                  </a:txBody>
                  <a:tcPr/>
                </a:tc>
                <a:tc>
                  <a:txBody>
                    <a:bodyPr/>
                    <a:lstStyle/>
                    <a:p>
                      <a:pPr algn="ctr"/>
                      <a:r>
                        <a:rPr lang="en-US" sz="2000" dirty="0">
                          <a:latin typeface="+mj-lt"/>
                        </a:rPr>
                        <a:t>Attitude</a:t>
                      </a:r>
                      <a:r>
                        <a:rPr lang="en-US" sz="2000" baseline="0" dirty="0">
                          <a:latin typeface="+mj-lt"/>
                        </a:rPr>
                        <a:t> &amp; conduct toward good &amp; bad</a:t>
                      </a:r>
                      <a:endParaRPr lang="en-US" sz="2000" dirty="0">
                        <a:latin typeface="+mj-lt"/>
                      </a:endParaRPr>
                    </a:p>
                  </a:txBody>
                  <a:tcPr/>
                </a:tc>
                <a:extLst>
                  <a:ext uri="{0D108BD9-81ED-4DB2-BD59-A6C34878D82A}">
                    <a16:rowId xmlns:a16="http://schemas.microsoft.com/office/drawing/2014/main" val="2541556873"/>
                  </a:ext>
                </a:extLst>
              </a:tr>
              <a:tr h="1903073">
                <a:tc>
                  <a:txBody>
                    <a:bodyPr/>
                    <a:lstStyle/>
                    <a:p>
                      <a:pPr algn="ctr"/>
                      <a:r>
                        <a:rPr lang="en-US" sz="2000" dirty="0">
                          <a:latin typeface="+mj-lt"/>
                        </a:rPr>
                        <a:t>People </a:t>
                      </a:r>
                    </a:p>
                  </a:txBody>
                  <a:tcPr/>
                </a:tc>
                <a:tc>
                  <a:txBody>
                    <a:bodyPr/>
                    <a:lstStyle/>
                    <a:p>
                      <a:pPr algn="ctr"/>
                      <a:r>
                        <a:rPr lang="en-US" sz="2000" dirty="0">
                          <a:latin typeface="+mj-lt"/>
                        </a:rPr>
                        <a:t>Elders </a:t>
                      </a:r>
                    </a:p>
                    <a:p>
                      <a:pPr algn="ctr"/>
                      <a:r>
                        <a:rPr lang="en-US" sz="2000" dirty="0">
                          <a:latin typeface="+mj-lt"/>
                        </a:rPr>
                        <a:t>Rebellious</a:t>
                      </a:r>
                      <a:r>
                        <a:rPr lang="en-US" sz="2000" baseline="0" dirty="0">
                          <a:latin typeface="+mj-lt"/>
                        </a:rPr>
                        <a:t> people</a:t>
                      </a:r>
                      <a:endParaRPr lang="en-US" sz="2000" dirty="0">
                        <a:latin typeface="+mj-lt"/>
                      </a:endParaRPr>
                    </a:p>
                  </a:txBody>
                  <a:tcPr/>
                </a:tc>
                <a:tc>
                  <a:txBody>
                    <a:bodyPr/>
                    <a:lstStyle/>
                    <a:p>
                      <a:pPr algn="ctr"/>
                      <a:r>
                        <a:rPr lang="en-US" sz="2000" dirty="0">
                          <a:latin typeface="+mj-lt"/>
                        </a:rPr>
                        <a:t>Specific groups:</a:t>
                      </a:r>
                    </a:p>
                    <a:p>
                      <a:pPr algn="ctr"/>
                      <a:r>
                        <a:rPr lang="en-US" sz="2000" dirty="0">
                          <a:latin typeface="+mj-lt"/>
                        </a:rPr>
                        <a:t>- Older</a:t>
                      </a:r>
                      <a:r>
                        <a:rPr lang="en-US" sz="2000" baseline="0" dirty="0">
                          <a:latin typeface="+mj-lt"/>
                        </a:rPr>
                        <a:t> men &amp; women</a:t>
                      </a:r>
                    </a:p>
                    <a:p>
                      <a:pPr algn="ctr"/>
                      <a:r>
                        <a:rPr lang="en-US" sz="2000" baseline="0" dirty="0">
                          <a:latin typeface="+mj-lt"/>
                        </a:rPr>
                        <a:t>- Young men &amp; women</a:t>
                      </a:r>
                    </a:p>
                    <a:p>
                      <a:pPr marL="0" indent="0" algn="ctr">
                        <a:buFontTx/>
                        <a:buNone/>
                      </a:pPr>
                      <a:r>
                        <a:rPr lang="en-US" sz="2000" baseline="0" dirty="0">
                          <a:latin typeface="+mj-lt"/>
                        </a:rPr>
                        <a:t>- Titus &amp; Leaders </a:t>
                      </a:r>
                    </a:p>
                    <a:p>
                      <a:pPr marL="0" indent="0" algn="ctr">
                        <a:buFontTx/>
                        <a:buNone/>
                      </a:pPr>
                      <a:r>
                        <a:rPr lang="en-US" sz="2000" baseline="0" dirty="0">
                          <a:latin typeface="+mj-lt"/>
                        </a:rPr>
                        <a:t>- Slaves &amp; masters </a:t>
                      </a:r>
                      <a:endParaRPr lang="en-US" sz="2000" dirty="0">
                        <a:latin typeface="+mj-lt"/>
                      </a:endParaRPr>
                    </a:p>
                  </a:txBody>
                  <a:tcPr/>
                </a:tc>
                <a:tc>
                  <a:txBody>
                    <a:bodyPr/>
                    <a:lstStyle/>
                    <a:p>
                      <a:pPr algn="ctr"/>
                      <a:r>
                        <a:rPr lang="en-US" sz="2000" dirty="0">
                          <a:latin typeface="+mj-lt"/>
                        </a:rPr>
                        <a:t>Christians in general </a:t>
                      </a:r>
                    </a:p>
                    <a:p>
                      <a:pPr algn="ctr"/>
                      <a:r>
                        <a:rPr lang="en-US" sz="2000" dirty="0">
                          <a:latin typeface="+mj-lt"/>
                        </a:rPr>
                        <a:t>- What to do</a:t>
                      </a:r>
                    </a:p>
                    <a:p>
                      <a:pPr algn="ctr"/>
                      <a:r>
                        <a:rPr lang="en-US" sz="2000" dirty="0">
                          <a:latin typeface="+mj-lt"/>
                        </a:rPr>
                        <a:t>- What not to do</a:t>
                      </a:r>
                    </a:p>
                  </a:txBody>
                  <a:tcPr/>
                </a:tc>
                <a:extLst>
                  <a:ext uri="{0D108BD9-81ED-4DB2-BD59-A6C34878D82A}">
                    <a16:rowId xmlns:a16="http://schemas.microsoft.com/office/drawing/2014/main" val="3579332921"/>
                  </a:ext>
                </a:extLst>
              </a:tr>
              <a:tr h="828262">
                <a:tc>
                  <a:txBody>
                    <a:bodyPr/>
                    <a:lstStyle/>
                    <a:p>
                      <a:pPr algn="ctr"/>
                      <a:r>
                        <a:rPr lang="en-US" sz="2000" dirty="0">
                          <a:latin typeface="+mj-lt"/>
                        </a:rPr>
                        <a:t>The Church</a:t>
                      </a:r>
                    </a:p>
                  </a:txBody>
                  <a:tcPr/>
                </a:tc>
                <a:tc>
                  <a:txBody>
                    <a:bodyPr/>
                    <a:lstStyle/>
                    <a:p>
                      <a:pPr algn="ctr"/>
                      <a:r>
                        <a:rPr lang="en-US" sz="2000" dirty="0">
                          <a:latin typeface="+mj-lt"/>
                        </a:rPr>
                        <a:t>Good order </a:t>
                      </a:r>
                    </a:p>
                    <a:p>
                      <a:pPr algn="ctr"/>
                      <a:r>
                        <a:rPr lang="en-US" sz="2000" dirty="0">
                          <a:latin typeface="+mj-lt"/>
                        </a:rPr>
                        <a:t>(Titus 1:5)</a:t>
                      </a:r>
                    </a:p>
                  </a:txBody>
                  <a:tcPr/>
                </a:tc>
                <a:tc>
                  <a:txBody>
                    <a:bodyPr/>
                    <a:lstStyle/>
                    <a:p>
                      <a:pPr algn="ctr"/>
                      <a:r>
                        <a:rPr lang="en-US" sz="2000" dirty="0">
                          <a:latin typeface="+mj-lt"/>
                        </a:rPr>
                        <a:t>Good doctrine</a:t>
                      </a:r>
                    </a:p>
                    <a:p>
                      <a:pPr algn="ctr"/>
                      <a:r>
                        <a:rPr lang="en-US" sz="2000" dirty="0">
                          <a:latin typeface="+mj-lt"/>
                        </a:rPr>
                        <a:t>(Titus 2:1)</a:t>
                      </a:r>
                    </a:p>
                  </a:txBody>
                  <a:tcPr/>
                </a:tc>
                <a:tc>
                  <a:txBody>
                    <a:bodyPr/>
                    <a:lstStyle/>
                    <a:p>
                      <a:pPr algn="ctr"/>
                      <a:r>
                        <a:rPr lang="en-US" sz="2000" dirty="0">
                          <a:latin typeface="+mj-lt"/>
                        </a:rPr>
                        <a:t>Good works</a:t>
                      </a:r>
                    </a:p>
                    <a:p>
                      <a:pPr algn="ctr"/>
                      <a:r>
                        <a:rPr lang="en-US" sz="2000" dirty="0">
                          <a:latin typeface="+mj-lt"/>
                        </a:rPr>
                        <a:t>(Titus 3:1)</a:t>
                      </a:r>
                    </a:p>
                  </a:txBody>
                  <a:tcPr/>
                </a:tc>
                <a:extLst>
                  <a:ext uri="{0D108BD9-81ED-4DB2-BD59-A6C34878D82A}">
                    <a16:rowId xmlns:a16="http://schemas.microsoft.com/office/drawing/2014/main" val="1547630464"/>
                  </a:ext>
                </a:extLst>
              </a:tr>
              <a:tr h="473529">
                <a:tc>
                  <a:txBody>
                    <a:bodyPr/>
                    <a:lstStyle/>
                    <a:p>
                      <a:pPr algn="ctr"/>
                      <a:r>
                        <a:rPr lang="en-US" sz="2000" dirty="0">
                          <a:latin typeface="+mj-lt"/>
                        </a:rPr>
                        <a:t>Theme</a:t>
                      </a:r>
                    </a:p>
                  </a:txBody>
                  <a:tcPr/>
                </a:tc>
                <a:tc gridSpan="3">
                  <a:txBody>
                    <a:bodyPr/>
                    <a:lstStyle/>
                    <a:p>
                      <a:pPr algn="ctr"/>
                      <a:r>
                        <a:rPr lang="en-US" sz="2000" dirty="0">
                          <a:latin typeface="+mj-lt"/>
                        </a:rPr>
                        <a:t>Titus’ role of encouraging good</a:t>
                      </a:r>
                      <a:r>
                        <a:rPr lang="en-US" sz="2000" baseline="0" dirty="0">
                          <a:latin typeface="+mj-lt"/>
                        </a:rPr>
                        <a:t> works through sound doctrine</a:t>
                      </a:r>
                      <a:endParaRPr lang="en-US" sz="2000" dirty="0">
                        <a:latin typeface="+mj-lt"/>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93599133"/>
                  </a:ext>
                </a:extLst>
              </a:tr>
              <a:tr h="457200">
                <a:tc>
                  <a:txBody>
                    <a:bodyPr/>
                    <a:lstStyle/>
                    <a:p>
                      <a:pPr algn="ctr"/>
                      <a:r>
                        <a:rPr lang="en-US" sz="2000" dirty="0">
                          <a:latin typeface="+mj-lt"/>
                        </a:rPr>
                        <a:t>Key verses</a:t>
                      </a:r>
                    </a:p>
                  </a:txBody>
                  <a:tcPr/>
                </a:tc>
                <a:tc gridSpan="3">
                  <a:txBody>
                    <a:bodyPr/>
                    <a:lstStyle/>
                    <a:p>
                      <a:pPr algn="ctr"/>
                      <a:r>
                        <a:rPr lang="en-US" sz="2000" dirty="0">
                          <a:latin typeface="+mj-lt"/>
                        </a:rPr>
                        <a:t> Titus 1:5,</a:t>
                      </a:r>
                      <a:r>
                        <a:rPr lang="en-US" sz="2000" baseline="0" dirty="0">
                          <a:latin typeface="+mj-lt"/>
                        </a:rPr>
                        <a:t> 2:10 &amp; 3:8</a:t>
                      </a:r>
                      <a:endParaRPr lang="en-US" sz="2000" dirty="0">
                        <a:latin typeface="+mj-lt"/>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44804987"/>
                  </a:ext>
                </a:extLst>
              </a:tr>
              <a:tr h="741457">
                <a:tc>
                  <a:txBody>
                    <a:bodyPr/>
                    <a:lstStyle/>
                    <a:p>
                      <a:pPr algn="ctr"/>
                      <a:r>
                        <a:rPr lang="en-US" sz="2000" dirty="0">
                          <a:latin typeface="+mj-lt"/>
                        </a:rPr>
                        <a:t>Christ in Titus</a:t>
                      </a:r>
                    </a:p>
                  </a:txBody>
                  <a:tcPr/>
                </a:tc>
                <a:tc gridSpan="3">
                  <a:txBody>
                    <a:bodyPr/>
                    <a:lstStyle/>
                    <a:p>
                      <a:pPr algn="ctr"/>
                      <a:r>
                        <a:rPr lang="en-US" sz="2000" dirty="0">
                          <a:latin typeface="+mj-lt"/>
                        </a:rPr>
                        <a:t>Jesus the</a:t>
                      </a:r>
                      <a:r>
                        <a:rPr lang="en-US" sz="2000" baseline="0" dirty="0">
                          <a:latin typeface="+mj-lt"/>
                        </a:rPr>
                        <a:t> great God</a:t>
                      </a:r>
                      <a:r>
                        <a:rPr lang="en-US" sz="2000" dirty="0">
                          <a:latin typeface="+mj-lt"/>
                        </a:rPr>
                        <a:t> and Savior who redeems</a:t>
                      </a:r>
                      <a:r>
                        <a:rPr lang="en-US" sz="2000" baseline="0" dirty="0">
                          <a:latin typeface="+mj-lt"/>
                        </a:rPr>
                        <a:t> and purifies His people (Titus 2:13-14)</a:t>
                      </a:r>
                      <a:endParaRPr lang="en-US" sz="2000" dirty="0">
                        <a:latin typeface="+mj-lt"/>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954216360"/>
                  </a:ext>
                </a:extLst>
              </a:tr>
            </a:tbl>
          </a:graphicData>
        </a:graphic>
      </p:graphicFrame>
    </p:spTree>
    <p:extLst>
      <p:ext uri="{BB962C8B-B14F-4D97-AF65-F5344CB8AC3E}">
        <p14:creationId xmlns:p14="http://schemas.microsoft.com/office/powerpoint/2010/main" val="1719950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0C4BB-F9D8-D049-AB26-D26247AC93F5}"/>
              </a:ext>
            </a:extLst>
          </p:cNvPr>
          <p:cNvSpPr>
            <a:spLocks noGrp="1"/>
          </p:cNvSpPr>
          <p:nvPr>
            <p:ph type="title"/>
          </p:nvPr>
        </p:nvSpPr>
        <p:spPr>
          <a:xfrm>
            <a:off x="-1" y="0"/>
            <a:ext cx="9362661" cy="6858000"/>
          </a:xfrm>
          <a:solidFill>
            <a:schemeClr val="tx1"/>
          </a:solidFill>
        </p:spPr>
        <p:txBody>
          <a:bodyPr anchor="t">
            <a:normAutofit/>
          </a:bodyPr>
          <a:lstStyle/>
          <a:p>
            <a:pPr algn="ctr"/>
            <a:r>
              <a:rPr lang="en-US" sz="6000" b="1" dirty="0">
                <a:solidFill>
                  <a:schemeClr val="bg1"/>
                </a:solidFill>
              </a:rPr>
              <a:t>Living Sensibly</a:t>
            </a:r>
          </a:p>
        </p:txBody>
      </p:sp>
      <p:graphicFrame>
        <p:nvGraphicFramePr>
          <p:cNvPr id="5" name="Content Placeholder 2">
            <a:extLst>
              <a:ext uri="{FF2B5EF4-FFF2-40B4-BE49-F238E27FC236}">
                <a16:creationId xmlns:a16="http://schemas.microsoft.com/office/drawing/2014/main" id="{57E58781-3EE0-47DE-8D9E-FC9BCACD3A5E}"/>
              </a:ext>
            </a:extLst>
          </p:cNvPr>
          <p:cNvGraphicFramePr>
            <a:graphicFrameLocks noGrp="1"/>
          </p:cNvGraphicFramePr>
          <p:nvPr>
            <p:ph idx="1"/>
            <p:extLst>
              <p:ext uri="{D42A27DB-BD31-4B8C-83A1-F6EECF244321}">
                <p14:modId xmlns:p14="http://schemas.microsoft.com/office/powerpoint/2010/main" val="805040016"/>
              </p:ext>
            </p:extLst>
          </p:nvPr>
        </p:nvGraphicFramePr>
        <p:xfrm>
          <a:off x="0" y="795130"/>
          <a:ext cx="9362660" cy="6062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7522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98E429-654D-0049-86DB-1111B06CF12B}"/>
              </a:ext>
            </a:extLst>
          </p:cNvPr>
          <p:cNvSpPr>
            <a:spLocks noGrp="1"/>
          </p:cNvSpPr>
          <p:nvPr>
            <p:ph type="title"/>
          </p:nvPr>
        </p:nvSpPr>
        <p:spPr>
          <a:xfrm>
            <a:off x="630936" y="548640"/>
            <a:ext cx="2700645" cy="5431536"/>
          </a:xfrm>
        </p:spPr>
        <p:txBody>
          <a:bodyPr>
            <a:normAutofit/>
          </a:bodyPr>
          <a:lstStyle/>
          <a:p>
            <a:r>
              <a:rPr lang="en-US" sz="4700" dirty="0"/>
              <a:t>Dallas Willard:</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5948C9-147C-3E43-8774-8B99852FC43A}"/>
              </a:ext>
            </a:extLst>
          </p:cNvPr>
          <p:cNvSpPr>
            <a:spLocks noGrp="1"/>
          </p:cNvSpPr>
          <p:nvPr>
            <p:ph idx="1"/>
          </p:nvPr>
        </p:nvSpPr>
        <p:spPr>
          <a:xfrm>
            <a:off x="3729097" y="1264613"/>
            <a:ext cx="5412617" cy="3999589"/>
          </a:xfrm>
        </p:spPr>
        <p:txBody>
          <a:bodyPr anchor="ctr">
            <a:normAutofit/>
          </a:bodyPr>
          <a:lstStyle/>
          <a:p>
            <a:pPr marL="0" indent="0">
              <a:buNone/>
            </a:pPr>
            <a:r>
              <a:rPr lang="en-US" dirty="0"/>
              <a:t>The main thing God gets out of your life is the person you become. The main thing you get out of your life is the person you become. Therefore the purpose of life is to become the most we can become, in God’s eyes, before we die.</a:t>
            </a:r>
          </a:p>
          <a:p>
            <a:pPr marL="0" indent="0">
              <a:buNone/>
            </a:pPr>
            <a:endParaRPr lang="en-US" dirty="0"/>
          </a:p>
        </p:txBody>
      </p:sp>
      <p:sp>
        <p:nvSpPr>
          <p:cNvPr id="4" name="TextBox 3">
            <a:extLst>
              <a:ext uri="{FF2B5EF4-FFF2-40B4-BE49-F238E27FC236}">
                <a16:creationId xmlns:a16="http://schemas.microsoft.com/office/drawing/2014/main" id="{D75F87BB-6A7D-0147-A431-EBB2D2D726FD}"/>
              </a:ext>
            </a:extLst>
          </p:cNvPr>
          <p:cNvSpPr txBox="1"/>
          <p:nvPr/>
        </p:nvSpPr>
        <p:spPr>
          <a:xfrm>
            <a:off x="260854" y="5481030"/>
            <a:ext cx="9226300" cy="1815882"/>
          </a:xfrm>
          <a:prstGeom prst="rect">
            <a:avLst/>
          </a:prstGeom>
          <a:noFill/>
        </p:spPr>
        <p:txBody>
          <a:bodyPr wrap="square" rtlCol="0">
            <a:spAutoFit/>
          </a:bodyPr>
          <a:lstStyle/>
          <a:p>
            <a:r>
              <a:rPr lang="en-US" sz="2800" dirty="0"/>
              <a:t>Titus 2:14 who gave Himself for us to redeem us from every lawless deed, and to purify for Himself a people for His own possession, zealous for good deeds.</a:t>
            </a:r>
          </a:p>
          <a:p>
            <a:endParaRPr lang="en-US" sz="2800" dirty="0"/>
          </a:p>
        </p:txBody>
      </p:sp>
    </p:spTree>
    <p:extLst>
      <p:ext uri="{BB962C8B-B14F-4D97-AF65-F5344CB8AC3E}">
        <p14:creationId xmlns:p14="http://schemas.microsoft.com/office/powerpoint/2010/main" val="17715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EA7769-F48C-3946-A6C9-625FA9DF7C0B}"/>
              </a:ext>
            </a:extLst>
          </p:cNvPr>
          <p:cNvSpPr>
            <a:spLocks noGrp="1"/>
          </p:cNvSpPr>
          <p:nvPr>
            <p:ph type="title"/>
          </p:nvPr>
        </p:nvSpPr>
        <p:spPr>
          <a:xfrm>
            <a:off x="439858" y="1683756"/>
            <a:ext cx="2336449" cy="2396359"/>
          </a:xfrm>
        </p:spPr>
        <p:txBody>
          <a:bodyPr anchor="b">
            <a:normAutofit/>
          </a:bodyPr>
          <a:lstStyle/>
          <a:p>
            <a:pPr algn="r"/>
            <a:r>
              <a:rPr lang="en-US" sz="3500" dirty="0">
                <a:solidFill>
                  <a:srgbClr val="FFFFFF"/>
                </a:solidFill>
              </a:rPr>
              <a:t>Small Group Questions</a:t>
            </a:r>
          </a:p>
        </p:txBody>
      </p:sp>
      <p:graphicFrame>
        <p:nvGraphicFramePr>
          <p:cNvPr id="5" name="Content Placeholder 2">
            <a:extLst>
              <a:ext uri="{FF2B5EF4-FFF2-40B4-BE49-F238E27FC236}">
                <a16:creationId xmlns:a16="http://schemas.microsoft.com/office/drawing/2014/main" id="{239B8255-7699-4A9A-A553-F3811A4262B7}"/>
              </a:ext>
            </a:extLst>
          </p:cNvPr>
          <p:cNvGraphicFramePr>
            <a:graphicFrameLocks noGrp="1"/>
          </p:cNvGraphicFramePr>
          <p:nvPr>
            <p:ph idx="1"/>
            <p:extLst>
              <p:ext uri="{D42A27DB-BD31-4B8C-83A1-F6EECF244321}">
                <p14:modId xmlns:p14="http://schemas.microsoft.com/office/powerpoint/2010/main" val="695918538"/>
              </p:ext>
            </p:extLst>
          </p:nvPr>
        </p:nvGraphicFramePr>
        <p:xfrm>
          <a:off x="3028368" y="-6"/>
          <a:ext cx="6115631" cy="6868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6552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6493DC-76C0-2141-8757-CF68363FF31A}"/>
              </a:ext>
            </a:extLst>
          </p:cNvPr>
          <p:cNvSpPr>
            <a:spLocks noGrp="1"/>
          </p:cNvSpPr>
          <p:nvPr>
            <p:ph type="title"/>
          </p:nvPr>
        </p:nvSpPr>
        <p:spPr>
          <a:xfrm>
            <a:off x="619797" y="586855"/>
            <a:ext cx="3172575" cy="3387497"/>
          </a:xfrm>
        </p:spPr>
        <p:txBody>
          <a:bodyPr anchor="b">
            <a:normAutofit/>
          </a:bodyPr>
          <a:lstStyle/>
          <a:p>
            <a:pPr algn="r"/>
            <a:r>
              <a:rPr lang="en-US" sz="3500">
                <a:solidFill>
                  <a:srgbClr val="FFFFFF"/>
                </a:solidFill>
              </a:rPr>
              <a:t>Titus 1: 15-16</a:t>
            </a:r>
          </a:p>
        </p:txBody>
      </p:sp>
      <p:sp>
        <p:nvSpPr>
          <p:cNvPr id="3" name="Content Placeholder 2">
            <a:extLst>
              <a:ext uri="{FF2B5EF4-FFF2-40B4-BE49-F238E27FC236}">
                <a16:creationId xmlns:a16="http://schemas.microsoft.com/office/drawing/2014/main" id="{C1A64147-321A-1748-9716-E58AC126BAD6}"/>
              </a:ext>
            </a:extLst>
          </p:cNvPr>
          <p:cNvSpPr>
            <a:spLocks noGrp="1"/>
          </p:cNvSpPr>
          <p:nvPr>
            <p:ph idx="1"/>
          </p:nvPr>
        </p:nvSpPr>
        <p:spPr>
          <a:xfrm>
            <a:off x="4230801" y="10141"/>
            <a:ext cx="4912625" cy="6847856"/>
          </a:xfrm>
        </p:spPr>
        <p:txBody>
          <a:bodyPr anchor="ctr">
            <a:noAutofit/>
          </a:bodyPr>
          <a:lstStyle/>
          <a:p>
            <a:pPr marL="0" indent="0">
              <a:buNone/>
            </a:pPr>
            <a:r>
              <a:rPr lang="en-US" sz="3500" dirty="0"/>
              <a:t>15 To the pure, all things are pure; but to those who are defiled and unbelieving, nothing is pure, but both their mind and their conscience are defiled. 16 They profess to know God, but by their deeds they deny Him, being detestable and disobedient and worthless for any good deed.</a:t>
            </a:r>
          </a:p>
        </p:txBody>
      </p:sp>
    </p:spTree>
    <p:extLst>
      <p:ext uri="{BB962C8B-B14F-4D97-AF65-F5344CB8AC3E}">
        <p14:creationId xmlns:p14="http://schemas.microsoft.com/office/powerpoint/2010/main" val="1433496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unnyism Picture | Funny Pics | Funnyism Funny Pictures">
            <a:extLst>
              <a:ext uri="{FF2B5EF4-FFF2-40B4-BE49-F238E27FC236}">
                <a16:creationId xmlns:a16="http://schemas.microsoft.com/office/drawing/2014/main" id="{67F73135-B5D7-7745-8156-EA5F26D640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1789706"/>
            <a:ext cx="9252530" cy="293767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69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6493DC-76C0-2141-8757-CF68363FF31A}"/>
              </a:ext>
            </a:extLst>
          </p:cNvPr>
          <p:cNvSpPr>
            <a:spLocks noGrp="1"/>
          </p:cNvSpPr>
          <p:nvPr>
            <p:ph type="title"/>
          </p:nvPr>
        </p:nvSpPr>
        <p:spPr>
          <a:xfrm>
            <a:off x="630936" y="548640"/>
            <a:ext cx="2700645" cy="5431536"/>
          </a:xfrm>
        </p:spPr>
        <p:txBody>
          <a:bodyPr>
            <a:normAutofit/>
          </a:bodyPr>
          <a:lstStyle/>
          <a:p>
            <a:r>
              <a:rPr lang="en-US" sz="4700"/>
              <a:t>Titus 1: 15-16</a:t>
            </a:r>
          </a:p>
        </p:txBody>
      </p:sp>
      <p:sp>
        <p:nvSpPr>
          <p:cNvPr id="2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A64147-321A-1748-9716-E58AC126BAD6}"/>
              </a:ext>
            </a:extLst>
          </p:cNvPr>
          <p:cNvSpPr>
            <a:spLocks noGrp="1"/>
          </p:cNvSpPr>
          <p:nvPr>
            <p:ph idx="1"/>
          </p:nvPr>
        </p:nvSpPr>
        <p:spPr>
          <a:xfrm>
            <a:off x="3844813" y="552091"/>
            <a:ext cx="5053092" cy="5431536"/>
          </a:xfrm>
        </p:spPr>
        <p:txBody>
          <a:bodyPr anchor="ctr">
            <a:normAutofit/>
          </a:bodyPr>
          <a:lstStyle/>
          <a:p>
            <a:pPr marL="0" indent="0">
              <a:buNone/>
            </a:pPr>
            <a:r>
              <a:rPr lang="en-US" sz="3200" dirty="0"/>
              <a:t>15 To the pure, all things are pure; but to those who are defiled and unbelieving, nothing is pure, but both their mind and their conscience are defiled. 16 They profess to know God, but by their deeds they deny Him, being detestable and disobedient and worthless for any good deed.</a:t>
            </a:r>
          </a:p>
        </p:txBody>
      </p:sp>
    </p:spTree>
    <p:extLst>
      <p:ext uri="{BB962C8B-B14F-4D97-AF65-F5344CB8AC3E}">
        <p14:creationId xmlns:p14="http://schemas.microsoft.com/office/powerpoint/2010/main" val="675679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511B49-7708-A844-B91A-AE78B639ADD9}"/>
              </a:ext>
            </a:extLst>
          </p:cNvPr>
          <p:cNvSpPr txBox="1"/>
          <p:nvPr/>
        </p:nvSpPr>
        <p:spPr>
          <a:xfrm>
            <a:off x="1053548" y="556591"/>
            <a:ext cx="7265504" cy="861774"/>
          </a:xfrm>
          <a:prstGeom prst="rect">
            <a:avLst/>
          </a:prstGeom>
          <a:noFill/>
        </p:spPr>
        <p:txBody>
          <a:bodyPr wrap="square" rtlCol="0">
            <a:spAutoFit/>
          </a:bodyPr>
          <a:lstStyle/>
          <a:p>
            <a:pPr algn="ctr"/>
            <a:r>
              <a:rPr lang="en-US" sz="5000"/>
              <a:t>Titus 2 Outline</a:t>
            </a:r>
            <a:endParaRPr lang="en-US" sz="5000" dirty="0"/>
          </a:p>
        </p:txBody>
      </p:sp>
      <p:graphicFrame>
        <p:nvGraphicFramePr>
          <p:cNvPr id="8" name="TextBox 4">
            <a:extLst>
              <a:ext uri="{FF2B5EF4-FFF2-40B4-BE49-F238E27FC236}">
                <a16:creationId xmlns:a16="http://schemas.microsoft.com/office/drawing/2014/main" id="{193A8A7B-183D-44DC-904A-C1C001DE7CDD}"/>
              </a:ext>
            </a:extLst>
          </p:cNvPr>
          <p:cNvGraphicFramePr/>
          <p:nvPr>
            <p:extLst>
              <p:ext uri="{D42A27DB-BD31-4B8C-83A1-F6EECF244321}">
                <p14:modId xmlns:p14="http://schemas.microsoft.com/office/powerpoint/2010/main" val="4106602928"/>
              </p:ext>
            </p:extLst>
          </p:nvPr>
        </p:nvGraphicFramePr>
        <p:xfrm>
          <a:off x="824947" y="1451113"/>
          <a:ext cx="7494105" cy="5016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6032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144683-0C32-0E43-9628-7C4583180A96}"/>
              </a:ext>
            </a:extLst>
          </p:cNvPr>
          <p:cNvSpPr>
            <a:spLocks noGrp="1"/>
          </p:cNvSpPr>
          <p:nvPr>
            <p:ph idx="1"/>
          </p:nvPr>
        </p:nvSpPr>
        <p:spPr>
          <a:xfrm>
            <a:off x="0" y="0"/>
            <a:ext cx="9144000" cy="6858000"/>
          </a:xfrm>
        </p:spPr>
        <p:txBody>
          <a:bodyPr>
            <a:noAutofit/>
          </a:bodyPr>
          <a:lstStyle/>
          <a:p>
            <a:pPr marL="0" indent="0">
              <a:buNone/>
            </a:pPr>
            <a:r>
              <a:rPr lang="en-US" sz="3000" dirty="0"/>
              <a:t>1 But as for you, speak the things which are fitting for sound doctrine. 2 Older men are to be temperate, dignified, sensible, sound in faith, in love, in perseverance.</a:t>
            </a:r>
          </a:p>
          <a:p>
            <a:pPr marL="0" indent="0">
              <a:buNone/>
            </a:pPr>
            <a:r>
              <a:rPr lang="en-US" sz="3000" dirty="0"/>
              <a:t>3 Older women likewise are to be reverent in their behavior, not malicious gossips nor enslaved to much wine, teaching what is good, 4 so that they may encourage the young women to love their husbands, to love their children, 5 to be sensible, pure, workers at home, kind, being subject to their own husbands, so that the word of God will not be dishonored.</a:t>
            </a:r>
          </a:p>
          <a:p>
            <a:pPr marL="0" indent="0">
              <a:buNone/>
            </a:pPr>
            <a:r>
              <a:rPr lang="en-US" sz="3000" dirty="0"/>
              <a:t>6 Likewise urge the young men to be sensible; 7 in all things show yourself to be an example of good deeds, with purity in doctrine, dignified, 8 sound in speech which is beyond reproach, so that the opponent will be put to shame, having nothing bad to say about us.</a:t>
            </a:r>
          </a:p>
        </p:txBody>
      </p:sp>
    </p:spTree>
    <p:extLst>
      <p:ext uri="{BB962C8B-B14F-4D97-AF65-F5344CB8AC3E}">
        <p14:creationId xmlns:p14="http://schemas.microsoft.com/office/powerpoint/2010/main" val="8121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144683-0C32-0E43-9628-7C4583180A96}"/>
              </a:ext>
            </a:extLst>
          </p:cNvPr>
          <p:cNvSpPr>
            <a:spLocks noGrp="1"/>
          </p:cNvSpPr>
          <p:nvPr>
            <p:ph idx="1"/>
          </p:nvPr>
        </p:nvSpPr>
        <p:spPr>
          <a:xfrm>
            <a:off x="0" y="0"/>
            <a:ext cx="9144000" cy="6858000"/>
          </a:xfrm>
        </p:spPr>
        <p:txBody>
          <a:bodyPr>
            <a:normAutofit/>
          </a:bodyPr>
          <a:lstStyle/>
          <a:p>
            <a:pPr marL="0" indent="0">
              <a:buNone/>
            </a:pPr>
            <a:r>
              <a:rPr lang="en-US" sz="3000" dirty="0"/>
              <a:t>9 Urge bondslaves to be subject to their own masters in everything, to be well-pleasing, not argumentative, 10 not pilfering, but showing all good faith so that they will adorn the doctrine of God our Savior in every respect.</a:t>
            </a:r>
          </a:p>
          <a:p>
            <a:pPr marL="0" indent="0">
              <a:buNone/>
            </a:pPr>
            <a:r>
              <a:rPr lang="en-US" sz="3000" dirty="0"/>
              <a:t>11 For the grace of God has appeared, bringing salvation to all men, 12 instructing us to deny ungodliness and worldly desires and to live sensibly, righteously and godly in the present age, 13 looking for the blessed hope and the appearing of the glory of our great God and Savior, Christ Jesus, 14 who gave Himself for us to redeem us from every lawless deed, and to purify for Himself a people for His own possession, zealous for good deeds.</a:t>
            </a:r>
          </a:p>
          <a:p>
            <a:pPr marL="0" indent="0">
              <a:buNone/>
            </a:pPr>
            <a:r>
              <a:rPr lang="en-US" sz="3000" dirty="0"/>
              <a:t>15 These things speak and exhort and reprove with all authority. Let no one disregard you.</a:t>
            </a:r>
          </a:p>
        </p:txBody>
      </p:sp>
    </p:spTree>
    <p:extLst>
      <p:ext uri="{BB962C8B-B14F-4D97-AF65-F5344CB8AC3E}">
        <p14:creationId xmlns:p14="http://schemas.microsoft.com/office/powerpoint/2010/main" val="3637330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xamples of Old Man Archetype in Film | Literary Archetypes: The Wise Old  Man">
            <a:extLst>
              <a:ext uri="{FF2B5EF4-FFF2-40B4-BE49-F238E27FC236}">
                <a16:creationId xmlns:a16="http://schemas.microsoft.com/office/drawing/2014/main" id="{412A2238-63A5-DA4E-B16B-40C5FF15C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3324"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9DF7F25-B47F-0743-8BA6-7954DA773C3B}"/>
              </a:ext>
            </a:extLst>
          </p:cNvPr>
          <p:cNvSpPr/>
          <p:nvPr/>
        </p:nvSpPr>
        <p:spPr>
          <a:xfrm>
            <a:off x="5188226" y="-1"/>
            <a:ext cx="3955774" cy="6858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9B1FA2-058E-9141-A826-BE021A7AF8A2}"/>
              </a:ext>
            </a:extLst>
          </p:cNvPr>
          <p:cNvSpPr>
            <a:spLocks noGrp="1"/>
          </p:cNvSpPr>
          <p:nvPr>
            <p:ph type="title"/>
          </p:nvPr>
        </p:nvSpPr>
        <p:spPr>
          <a:xfrm>
            <a:off x="5323646" y="207098"/>
            <a:ext cx="3684933" cy="1325563"/>
          </a:xfrm>
        </p:spPr>
        <p:txBody>
          <a:bodyPr/>
          <a:lstStyle/>
          <a:p>
            <a:r>
              <a:rPr lang="en-US" dirty="0"/>
              <a:t>Older Men</a:t>
            </a:r>
          </a:p>
        </p:txBody>
      </p:sp>
      <p:sp>
        <p:nvSpPr>
          <p:cNvPr id="3" name="Content Placeholder 2">
            <a:extLst>
              <a:ext uri="{FF2B5EF4-FFF2-40B4-BE49-F238E27FC236}">
                <a16:creationId xmlns:a16="http://schemas.microsoft.com/office/drawing/2014/main" id="{539D4CF1-5078-3545-B3C1-2EC19F4207AD}"/>
              </a:ext>
            </a:extLst>
          </p:cNvPr>
          <p:cNvSpPr>
            <a:spLocks noGrp="1"/>
          </p:cNvSpPr>
          <p:nvPr>
            <p:ph idx="1"/>
          </p:nvPr>
        </p:nvSpPr>
        <p:spPr>
          <a:xfrm>
            <a:off x="5568491" y="1812527"/>
            <a:ext cx="3195242" cy="4765607"/>
          </a:xfrm>
        </p:spPr>
        <p:txBody>
          <a:bodyPr>
            <a:normAutofit/>
          </a:bodyPr>
          <a:lstStyle/>
          <a:p>
            <a:r>
              <a:rPr lang="en-US" dirty="0"/>
              <a:t>temperate, </a:t>
            </a:r>
          </a:p>
          <a:p>
            <a:r>
              <a:rPr lang="en-US" dirty="0"/>
              <a:t>dignified, </a:t>
            </a:r>
          </a:p>
          <a:p>
            <a:r>
              <a:rPr lang="en-US" dirty="0"/>
              <a:t>sensible, </a:t>
            </a:r>
          </a:p>
          <a:p>
            <a:r>
              <a:rPr lang="en-US" dirty="0"/>
              <a:t>sound </a:t>
            </a:r>
          </a:p>
          <a:p>
            <a:pPr lvl="1"/>
            <a:r>
              <a:rPr lang="en-US" dirty="0"/>
              <a:t>in faith, </a:t>
            </a:r>
          </a:p>
          <a:p>
            <a:pPr lvl="1"/>
            <a:r>
              <a:rPr lang="en-US" dirty="0"/>
              <a:t>in love, </a:t>
            </a:r>
          </a:p>
          <a:p>
            <a:pPr lvl="1"/>
            <a:r>
              <a:rPr lang="en-US" dirty="0"/>
              <a:t>in perseverance.</a:t>
            </a:r>
          </a:p>
        </p:txBody>
      </p:sp>
    </p:spTree>
    <p:extLst>
      <p:ext uri="{BB962C8B-B14F-4D97-AF65-F5344CB8AC3E}">
        <p14:creationId xmlns:p14="http://schemas.microsoft.com/office/powerpoint/2010/main" val="35856759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1353</TotalTime>
  <Words>5003</Words>
  <Application>Microsoft Macintosh PowerPoint</Application>
  <PresentationFormat>On-screen Show (4:3)</PresentationFormat>
  <Paragraphs>461</Paragraphs>
  <Slides>22</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Practicing Gospel Life Together</vt:lpstr>
      <vt:lpstr>PowerPoint Presentation</vt:lpstr>
      <vt:lpstr>Titus 1: 15-16</vt:lpstr>
      <vt:lpstr>PowerPoint Presentation</vt:lpstr>
      <vt:lpstr>Titus 1: 15-16</vt:lpstr>
      <vt:lpstr>PowerPoint Presentation</vt:lpstr>
      <vt:lpstr>PowerPoint Presentation</vt:lpstr>
      <vt:lpstr>PowerPoint Presentation</vt:lpstr>
      <vt:lpstr>Older Men</vt:lpstr>
      <vt:lpstr>Older Women</vt:lpstr>
      <vt:lpstr>Younger Women</vt:lpstr>
      <vt:lpstr>Young Men</vt:lpstr>
      <vt:lpstr>Bond Slaves (δοῦλος)</vt:lpstr>
      <vt:lpstr>SO THAT</vt:lpstr>
      <vt:lpstr>Overview</vt:lpstr>
      <vt:lpstr>Σώφρονας sensible, self controlled</vt:lpstr>
      <vt:lpstr>PowerPoint Presentation</vt:lpstr>
      <vt:lpstr>PowerPoint Presentation</vt:lpstr>
      <vt:lpstr>Doctrine</vt:lpstr>
      <vt:lpstr>Living Sensibly</vt:lpstr>
      <vt:lpstr>Dallas Willard:</vt:lpstr>
      <vt:lpstr>Small Group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bailey</dc:creator>
  <cp:lastModifiedBy>rob bailey</cp:lastModifiedBy>
  <cp:revision>7</cp:revision>
  <dcterms:created xsi:type="dcterms:W3CDTF">2022-01-22T01:53:07Z</dcterms:created>
  <dcterms:modified xsi:type="dcterms:W3CDTF">2022-01-23T00:26:47Z</dcterms:modified>
</cp:coreProperties>
</file>