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6" r:id="rId1"/>
  </p:sldMasterIdLst>
  <p:notesMasterIdLst>
    <p:notesMasterId r:id="rId17"/>
  </p:notesMasterIdLst>
  <p:sldIdLst>
    <p:sldId id="294" r:id="rId2"/>
    <p:sldId id="295" r:id="rId3"/>
    <p:sldId id="259" r:id="rId4"/>
    <p:sldId id="282" r:id="rId5"/>
    <p:sldId id="286" r:id="rId6"/>
    <p:sldId id="291" r:id="rId7"/>
    <p:sldId id="290" r:id="rId8"/>
    <p:sldId id="257" r:id="rId9"/>
    <p:sldId id="296" r:id="rId10"/>
    <p:sldId id="280" r:id="rId11"/>
    <p:sldId id="284" r:id="rId12"/>
    <p:sldId id="287" r:id="rId13"/>
    <p:sldId id="288" r:id="rId14"/>
    <p:sldId id="285" r:id="rId15"/>
    <p:sldId id="289" r:id="rId1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Duah" initials="SD" lastIdx="1" clrIdx="0">
    <p:extLst>
      <p:ext uri="{19B8F6BF-5375-455C-9EA6-DF929625EA0E}">
        <p15:presenceInfo xmlns:p15="http://schemas.microsoft.com/office/powerpoint/2012/main" userId="1dab5db96ae4680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00CC"/>
    <a:srgbClr val="FCF3E5"/>
    <a:srgbClr val="FCF3E6"/>
    <a:srgbClr val="FEF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39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057F6-2D28-4E35-AC2B-1FC6A0FFB3A9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C3BB3-D732-4682-AAB7-A9CCA456CC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2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8F473-19C0-40A3-8B42-7170C1981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18669-8C8F-4AF0-85C7-DFF6DFC77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EBF57-BDEA-4769-B3C4-A2E23668C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1465-601F-4174-BAAD-4E111A48A0AC}" type="datetime1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D1AE1-8025-48E2-AC1E-E3F7B581C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97A4A-058D-4552-96AC-F3B1C5798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6C70-05A5-408C-87DC-BAF05F1D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9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6553C-21B0-4F74-A0D1-F0DF2488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D2FBD5-0FD0-4425-8F3D-55CA94842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8E6C4-F6DE-4D1C-B39F-76376BEF5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69BF-F1DA-4BBF-B165-83541E42575D}" type="datetime1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E69D9-E4DB-439F-AED2-6ACA41319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9F7FE-95EB-46C2-B39C-8C6B4FEB8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6C70-05A5-408C-87DC-BAF05F1D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8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652DCC-E951-46EE-A436-F19CCA58B4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F17D00-107A-43A9-844C-8E770EC15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ACDC4-2299-4F4B-B66B-11CC1AC22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9DBF-93BB-4477-85FA-0AFC6E4F0102}" type="datetime1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1B103-FF73-411C-94D8-0111E4F5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4FF0F-3635-4430-99C5-DB928E163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6C70-05A5-408C-87DC-BAF05F1D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2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79BCB-48D7-43F0-B659-4A907DE66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7358D-E3BB-4BA3-AF52-085B2160E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98B57-7393-4855-8742-3CAF6FDBF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C42F-3177-4486-B8C5-3233D01E080A}" type="datetime1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A45E7-EBC3-4E21-A0A1-718DD04D2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74A37-4126-4852-B876-9DE0E978E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6C70-05A5-408C-87DC-BAF05F1D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7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1177E-25BC-4099-B082-0C3D45A5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ADE9E-5FE5-467B-9E92-8B4DBB830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8095B-1BE6-43D7-B098-184A8B65E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457FF-C5AB-45D8-9704-D976D1B6A3D6}" type="datetime1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8695D-26F7-4E2B-94EA-89C8A18B7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4FB02-7A3E-4DC0-8522-81FDFF0F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6C70-05A5-408C-87DC-BAF05F1D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4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74767-8E43-4ADE-AEF4-8F61F9800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4B3DB-C3D8-4F4E-B612-E5302654D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E18791-A283-4DFA-8553-53894E4E6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A9683E-D37B-4C60-9DED-C38781962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F7CB8-7793-4897-A45A-5A034D8FCEC6}" type="datetime1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25B25-F8D2-4F3B-86F3-450EC667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EFD21-FEB3-4F4D-AB7B-8DA264663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6C70-05A5-408C-87DC-BAF05F1D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1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59737-16F2-4623-9C3F-6136B83C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81BDC-CD9F-4859-9705-BEF223568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AFF3D-8141-49D7-88D3-E963839A4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196489-AA4B-4EB7-9B86-541C3A3576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34A335-7C54-428F-BA19-646538114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E40273-C700-4DDE-9879-B2B1F0827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FE5E-7C67-4B8D-96AB-FF545E31D39B}" type="datetime1">
              <a:rPr lang="en-US" smtClean="0"/>
              <a:t>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85DFFF-22CD-439C-B0C0-DA0E8CBB6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FCDF01-2833-42BF-A832-D5D4D065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6C70-05A5-408C-87DC-BAF05F1D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6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22269-94E5-49D3-886A-5741D426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70F338-CA42-495A-B8CC-0052D985E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B36CC-3369-4544-B1FA-E46BF8BC546B}" type="datetime1">
              <a:rPr lang="en-US" smtClean="0"/>
              <a:t>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BE49F-686B-4F13-9F43-B63CAC887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46381-8EA6-4A82-8C83-EE294025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6C70-05A5-408C-87DC-BAF05F1D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4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049521-CB75-4A9D-B79F-C8931A0E2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642F1-5AC4-4C88-ADBF-B72C58627E58}" type="datetime1">
              <a:rPr lang="en-US" smtClean="0"/>
              <a:t>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8E4AEC-4687-411D-9D3E-B645DC1E5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814DB-3B28-4C08-B404-276F014D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6C70-05A5-408C-87DC-BAF05F1D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8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CB9CC-0812-4CE8-B2C2-8BF3DB0DD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EFBE8-F9EA-4738-B06E-0EEE77CF4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FC222-DC07-49E7-90E9-9FDCF460C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7521B-A78A-47D0-8915-B243541D3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7BBB-4A61-4CFA-B97C-EC96A27C9887}" type="datetime1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FD901-EAD9-419E-9192-1442F191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D9ACD-7AE7-4FC6-AAAB-6535D871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6C70-05A5-408C-87DC-BAF05F1D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2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76128-5E97-49EE-AC78-1B7CB5B37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B91BC6-7AD8-49DE-8B95-731EB03F3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7B3F0-0AB4-49F4-B37D-D4034A55E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4ACB5F-AFE2-4822-BD7F-3A04F3C79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7EAE4-F62D-45BB-B97F-5CEC6DC13855}" type="datetime1">
              <a:rPr lang="en-US" smtClean="0"/>
              <a:t>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FA79A-DE06-4D6F-BC99-7BEBBAC0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E09A3-08AD-4533-99B8-39CF68B89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6C70-05A5-408C-87DC-BAF05F1D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82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939A7-C4CE-4D35-BE16-8B734850E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AAC5B-B212-498C-B1B6-51F0FC670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AB7C6-8CDB-4DB1-8E1C-1740B998B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7B393-F268-4D8E-A958-293ECB7412AC}" type="datetime1">
              <a:rPr lang="en-US" smtClean="0"/>
              <a:t>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0485E-4D88-40FC-9053-057B96871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63246-5EF7-4D18-BC00-D32A58A15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E6C70-05A5-408C-87DC-BAF05F1DE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7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4210A3-62A2-4674-8D12-A44B7445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E6C70-05A5-408C-87DC-BAF05F1DEEBD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4E8219-65A4-4D08-9856-436BAA4E6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335" y="691117"/>
            <a:ext cx="9377916" cy="5411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8AC7E8-E279-47E1-A739-E22B8FD12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1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289" y="54639"/>
            <a:ext cx="10706628" cy="1286160"/>
          </a:xfrm>
        </p:spPr>
        <p:txBody>
          <a:bodyPr anchor="b">
            <a:normAutofit fontScale="90000"/>
          </a:bodyPr>
          <a:lstStyle/>
          <a:p>
            <a:r>
              <a:rPr lang="en-US" b="1" dirty="0"/>
              <a:t>III.</a:t>
            </a:r>
            <a:r>
              <a:rPr lang="en-US" sz="4400" b="1" dirty="0">
                <a:latin typeface="system-ui"/>
              </a:rPr>
              <a:t> </a:t>
            </a:r>
            <a:r>
              <a:rPr lang="en-US" b="1" dirty="0">
                <a:latin typeface="system-ui"/>
              </a:rPr>
              <a:t>Our identity in Christ</a:t>
            </a:r>
            <a:br>
              <a:rPr lang="en-US" sz="4400" dirty="0">
                <a:latin typeface="system-ui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281498"/>
            <a:ext cx="12192000" cy="4721849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3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ystem-ui"/>
                <a:ea typeface="+mn-ea"/>
                <a:cs typeface="+mn-cs"/>
              </a:rPr>
              <a:t>For we also were once foolish, disobedient, led astray, enslaved to various desires and pleasures, spending our lives in wickedness and envy, despicable, hating one another. 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4 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But when the kindness and love for mankind of God our Savior appeared, 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5 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he saved us, not by deeds of righteousness that we have done, but because of his mercy, through the washing of regeneration and renewal by the Holy Spirit, 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6 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whom he poured out on us abundantly through Jesus Christ our Savior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ystem-ui"/>
                <a:ea typeface="+mn-ea"/>
                <a:cs typeface="+mn-cs"/>
              </a:rPr>
              <a:t>, 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system-ui"/>
                <a:ea typeface="+mn-ea"/>
                <a:cs typeface="+mn-cs"/>
              </a:rPr>
              <a:t>7 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ystem-ui"/>
                <a:ea typeface="+mn-ea"/>
                <a:cs typeface="+mn-cs"/>
              </a:rPr>
              <a:t>so that, having been justified by his grace, we may become heirs according to the hope of eternal life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.(cf. Eph 2:1-10)</a:t>
            </a:r>
            <a:endParaRPr lang="en-US" sz="1800" b="0" i="0" dirty="0">
              <a:solidFill>
                <a:schemeClr val="accent3"/>
              </a:solidFill>
              <a:effectLst/>
              <a:latin typeface="system-ui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59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4AD11-9404-4B87-AB08-D16808C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EE6C70-05A5-408C-87DC-BAF05F1DEEBD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6DC502B-EADC-4F23-9717-618BAE95FD1D}"/>
              </a:ext>
            </a:extLst>
          </p:cNvPr>
          <p:cNvSpPr txBox="1">
            <a:spLocks/>
          </p:cNvSpPr>
          <p:nvPr/>
        </p:nvSpPr>
        <p:spPr>
          <a:xfrm>
            <a:off x="53793" y="1340799"/>
            <a:ext cx="10706628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system-ui"/>
              </a:rPr>
              <a:t>Titus 3</a:t>
            </a:r>
            <a:br>
              <a:rPr lang="en-US" dirty="0">
                <a:latin typeface="system-ui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4696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5730" y="540286"/>
            <a:ext cx="5050465" cy="1204273"/>
          </a:xfrm>
        </p:spPr>
        <p:txBody>
          <a:bodyPr anchor="b">
            <a:normAutofit fontScale="90000"/>
          </a:bodyPr>
          <a:lstStyle/>
          <a:p>
            <a:r>
              <a:rPr lang="en-US" sz="4400" b="1" dirty="0">
                <a:latin typeface="system-ui"/>
              </a:rPr>
              <a:t>What we learn</a:t>
            </a:r>
            <a:br>
              <a:rPr lang="en-US" sz="4400" dirty="0">
                <a:latin typeface="system-ui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281498"/>
            <a:ext cx="12192000" cy="4721849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en-US" sz="4000" b="0" i="0" dirty="0">
                <a:effectLst/>
                <a:latin typeface="system-ui"/>
              </a:rPr>
              <a:t>The foundation of Christian good w</a:t>
            </a:r>
            <a:r>
              <a:rPr lang="en-US" sz="4000" dirty="0">
                <a:latin typeface="system-ui"/>
              </a:rPr>
              <a:t>orks is our identity in Christ</a:t>
            </a:r>
            <a:r>
              <a:rPr lang="en-US" sz="4000" dirty="0">
                <a:solidFill>
                  <a:schemeClr val="accent1"/>
                </a:solidFill>
                <a:latin typeface="system-ui"/>
              </a:rPr>
              <a:t>(Eph 2:10)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4000" b="0" i="0" dirty="0">
                <a:effectLst/>
                <a:latin typeface="system-ui"/>
              </a:rPr>
              <a:t>Our identity in Christ should </a:t>
            </a:r>
            <a:r>
              <a:rPr lang="en-US" sz="4000" dirty="0">
                <a:latin typeface="system-ui"/>
              </a:rPr>
              <a:t>make us express </a:t>
            </a:r>
            <a:r>
              <a:rPr lang="en-US" sz="4000" b="0" i="0" dirty="0">
                <a:effectLst/>
                <a:latin typeface="system-ui"/>
              </a:rPr>
              <a:t>love and extend mercy to </a:t>
            </a:r>
            <a:r>
              <a:rPr lang="en-US" sz="4000" dirty="0">
                <a:latin typeface="system-ui"/>
              </a:rPr>
              <a:t>all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4000" dirty="0">
                <a:latin typeface="system-ui"/>
              </a:rPr>
              <a:t>The power(Grace) to do acceptable good works flows from our identity in Christ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59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4AD11-9404-4B87-AB08-D16808C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EE6C70-05A5-408C-87DC-BAF05F1DEEBD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3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1181" y="455541"/>
            <a:ext cx="6985591" cy="1204274"/>
          </a:xfrm>
        </p:spPr>
        <p:txBody>
          <a:bodyPr anchor="b">
            <a:normAutofit fontScale="90000"/>
          </a:bodyPr>
          <a:lstStyle/>
          <a:p>
            <a:r>
              <a:rPr lang="en-US" b="1" dirty="0"/>
              <a:t>III.</a:t>
            </a:r>
            <a:r>
              <a:rPr lang="en-US" sz="4400" b="1" dirty="0">
                <a:latin typeface="system-ui"/>
              </a:rPr>
              <a:t> Ou</a:t>
            </a:r>
            <a:r>
              <a:rPr lang="en-US" b="1" dirty="0">
                <a:latin typeface="system-ui"/>
              </a:rPr>
              <a:t>r identity in Christ</a:t>
            </a:r>
            <a:br>
              <a:rPr lang="en-US" sz="4400" dirty="0">
                <a:latin typeface="system-ui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115118"/>
            <a:ext cx="12192000" cy="488823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b="1" i="0" baseline="30000" dirty="0">
                <a:solidFill>
                  <a:srgbClr val="000000"/>
                </a:solidFill>
                <a:effectLst/>
                <a:latin typeface="system-ui"/>
              </a:rPr>
              <a:t>8</a:t>
            </a:r>
            <a:r>
              <a:rPr lang="en-US" sz="3600" b="1" i="0" baseline="30000" dirty="0">
                <a:effectLst/>
                <a:latin typeface="system-ui"/>
              </a:rPr>
              <a:t> </a:t>
            </a:r>
            <a:r>
              <a:rPr lang="en-US" sz="3600" b="0" i="0" dirty="0">
                <a:effectLst/>
                <a:latin typeface="system-ui"/>
              </a:rPr>
              <a:t>The </a:t>
            </a:r>
            <a:r>
              <a:rPr lang="en-US" sz="3600" b="0" i="0" dirty="0">
                <a:solidFill>
                  <a:schemeClr val="accent6"/>
                </a:solidFill>
                <a:effectLst/>
                <a:latin typeface="system-ui"/>
              </a:rPr>
              <a:t>saying </a:t>
            </a:r>
            <a:r>
              <a:rPr lang="en-US" sz="3600" b="0" i="1" dirty="0">
                <a:solidFill>
                  <a:schemeClr val="accent6"/>
                </a:solidFill>
                <a:effectLst/>
                <a:latin typeface="system-ui"/>
              </a:rPr>
              <a:t>is</a:t>
            </a:r>
            <a:r>
              <a:rPr lang="en-US" sz="3600" b="0" i="0" dirty="0">
                <a:solidFill>
                  <a:schemeClr val="accent6"/>
                </a:solidFill>
                <a:effectLst/>
                <a:latin typeface="system-ui"/>
              </a:rPr>
              <a:t> trustworthy</a:t>
            </a:r>
            <a:r>
              <a:rPr lang="en-US" sz="3600" b="0" i="0" dirty="0">
                <a:effectLst/>
                <a:latin typeface="system-ui"/>
              </a:rPr>
              <a:t>, and I want you to </a:t>
            </a:r>
            <a:r>
              <a:rPr lang="en-US" sz="3600" b="0" i="0" dirty="0">
                <a:solidFill>
                  <a:schemeClr val="accent6"/>
                </a:solidFill>
                <a:effectLst/>
                <a:latin typeface="system-ui"/>
              </a:rPr>
              <a:t>insist concerning these </a:t>
            </a:r>
            <a:r>
              <a:rPr lang="en-US" sz="3600" b="0" i="1" dirty="0">
                <a:solidFill>
                  <a:schemeClr val="accent6"/>
                </a:solidFill>
                <a:effectLst/>
                <a:latin typeface="system-ui"/>
              </a:rPr>
              <a:t>things</a:t>
            </a:r>
            <a:r>
              <a:rPr lang="en-US" sz="3600" b="0" i="0" dirty="0">
                <a:effectLst/>
                <a:latin typeface="system-ui"/>
              </a:rPr>
              <a:t>, so that those who have believed in God may be </a:t>
            </a:r>
            <a:r>
              <a:rPr lang="en-US" sz="3600" b="0" i="0" dirty="0">
                <a:solidFill>
                  <a:schemeClr val="accent6"/>
                </a:solidFill>
                <a:effectLst/>
                <a:latin typeface="system-ui"/>
              </a:rPr>
              <a:t>careful to engage in good deeds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system-ui"/>
              </a:rPr>
              <a:t>. </a:t>
            </a:r>
            <a:r>
              <a:rPr lang="en-US" sz="3600" b="0" i="0" dirty="0">
                <a:effectLst/>
                <a:latin typeface="system-ui"/>
              </a:rPr>
              <a:t>These things are good and beneficial for people</a:t>
            </a:r>
          </a:p>
          <a:p>
            <a:pPr marL="0" indent="0" algn="l">
              <a:buNone/>
            </a:pPr>
            <a:endParaRPr lang="en-US" sz="3600" dirty="0">
              <a:latin typeface="system-ui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3600" b="0" i="0" dirty="0">
                <a:effectLst/>
                <a:latin typeface="system-ui"/>
              </a:rPr>
              <a:t>The church should not be weary of the gospel message, for it is the power of God to salvation and every good work</a:t>
            </a:r>
            <a:r>
              <a:rPr lang="en-US" sz="3600" b="0" i="0" dirty="0">
                <a:solidFill>
                  <a:schemeClr val="accent1"/>
                </a:solidFill>
                <a:effectLst/>
                <a:latin typeface="system-ui"/>
              </a:rPr>
              <a:t>(Rom 1:16)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59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4AD11-9404-4B87-AB08-D16808C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EE6C70-05A5-408C-87DC-BAF05F1DEEBD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53C707C-262A-4788-942C-99886212F107}"/>
              </a:ext>
            </a:extLst>
          </p:cNvPr>
          <p:cNvSpPr txBox="1">
            <a:spLocks/>
          </p:cNvSpPr>
          <p:nvPr/>
        </p:nvSpPr>
        <p:spPr>
          <a:xfrm>
            <a:off x="53793" y="1340799"/>
            <a:ext cx="10706628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system-ui"/>
              </a:rPr>
              <a:t>Titus 3</a:t>
            </a:r>
            <a:br>
              <a:rPr lang="en-US" dirty="0">
                <a:latin typeface="system-ui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4301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32" y="308763"/>
            <a:ext cx="11331960" cy="865656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800" b="1" dirty="0">
                <a:latin typeface="system-ui"/>
              </a:rPr>
            </a:br>
            <a:br>
              <a:rPr lang="en-US" sz="4400" dirty="0">
                <a:latin typeface="system-ui"/>
              </a:rPr>
            </a:br>
            <a:r>
              <a:rPr lang="en-US" b="1" dirty="0">
                <a:latin typeface="system-ui"/>
              </a:rPr>
              <a:t>IV. Handling doctrinal division in Church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281499"/>
            <a:ext cx="12191999" cy="457650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en-US" sz="4000" b="0" i="0" dirty="0">
                <a:effectLst/>
                <a:latin typeface="system-ui"/>
              </a:rPr>
              <a:t>But avoid foolish controversies and genealogies and contentions and quarrels about the law, for they are useless and fruitless. </a:t>
            </a:r>
            <a:r>
              <a:rPr lang="en-US" sz="4000" b="1" i="0" baseline="30000" dirty="0">
                <a:effectLst/>
                <a:latin typeface="system-ui"/>
              </a:rPr>
              <a:t>10 </a:t>
            </a:r>
            <a:r>
              <a:rPr lang="en-US" sz="4000" b="0" i="0" dirty="0">
                <a:effectLst/>
                <a:latin typeface="system-ui"/>
              </a:rPr>
              <a:t>Reject a divisive person after a first and second admonition, </a:t>
            </a:r>
            <a:r>
              <a:rPr lang="en-US" sz="4000" b="1" i="0" baseline="30000" dirty="0">
                <a:effectLst/>
                <a:latin typeface="system-ui"/>
              </a:rPr>
              <a:t>11 </a:t>
            </a:r>
            <a:r>
              <a:rPr lang="en-US" sz="4000" b="0" i="0" dirty="0">
                <a:effectLst/>
                <a:latin typeface="system-ui"/>
              </a:rPr>
              <a:t>knowing that such a person is perverted and is sinning, being self-condemned.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4000" b="0" i="0" dirty="0">
                <a:solidFill>
                  <a:schemeClr val="accent1"/>
                </a:solidFill>
                <a:effectLst/>
                <a:latin typeface="system-ui"/>
              </a:rPr>
              <a:t>Doctrinal contention is </a:t>
            </a:r>
            <a:r>
              <a:rPr lang="en-US" sz="4000" dirty="0">
                <a:solidFill>
                  <a:schemeClr val="accent1"/>
                </a:solidFill>
                <a:latin typeface="system-ui"/>
              </a:rPr>
              <a:t>the not a healthy tool for building up the local church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4000" b="0" i="0" dirty="0">
                <a:solidFill>
                  <a:schemeClr val="accent1"/>
                </a:solidFill>
                <a:effectLst/>
                <a:latin typeface="system-ui"/>
              </a:rPr>
              <a:t>All Church discipline shoul</a:t>
            </a:r>
            <a:r>
              <a:rPr lang="en-US" sz="4000" dirty="0">
                <a:solidFill>
                  <a:schemeClr val="accent1"/>
                </a:solidFill>
                <a:latin typeface="system-ui"/>
              </a:rPr>
              <a:t>d aim at restoration 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4000" dirty="0">
                <a:solidFill>
                  <a:schemeClr val="accent1"/>
                </a:solidFill>
                <a:latin typeface="system-ui"/>
              </a:rPr>
              <a:t> Divisive people are best rejected if all warning fails</a:t>
            </a:r>
            <a:endParaRPr lang="en-US" sz="4000" b="0" i="0" dirty="0">
              <a:solidFill>
                <a:schemeClr val="accent1"/>
              </a:solidFill>
              <a:effectLst/>
              <a:latin typeface="system-ui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59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4AD11-9404-4B87-AB08-D16808C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EE6C70-05A5-408C-87DC-BAF05F1DEEBD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58C95-F0DC-473F-9A5E-D07F3AF3BDBE}"/>
              </a:ext>
            </a:extLst>
          </p:cNvPr>
          <p:cNvSpPr txBox="1">
            <a:spLocks/>
          </p:cNvSpPr>
          <p:nvPr/>
        </p:nvSpPr>
        <p:spPr>
          <a:xfrm>
            <a:off x="53793" y="1340799"/>
            <a:ext cx="10706628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system-ui"/>
              </a:rPr>
              <a:t>Titus 3</a:t>
            </a:r>
            <a:br>
              <a:rPr lang="en-US" dirty="0">
                <a:latin typeface="system-ui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7426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525"/>
            <a:ext cx="12192000" cy="1426460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r>
              <a:rPr lang="en-US" sz="4400" b="1" dirty="0">
                <a:latin typeface="system-ui"/>
              </a:rPr>
              <a:t>#</a:t>
            </a: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000" b="1" dirty="0">
                <a:latin typeface="system-ui"/>
              </a:rPr>
            </a:br>
            <a:br>
              <a:rPr lang="en-US" sz="4800" b="1" dirty="0">
                <a:latin typeface="system-ui"/>
              </a:rPr>
            </a:br>
            <a:r>
              <a:rPr lang="en-US" sz="4800" b="1" dirty="0">
                <a:latin typeface="system-ui"/>
              </a:rPr>
              <a:t>				V. Fruitfulness by Good works</a:t>
            </a:r>
            <a:br>
              <a:rPr lang="en-US" sz="4400" dirty="0">
                <a:latin typeface="system-ui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101" y="2115118"/>
            <a:ext cx="7651899" cy="488823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4000" b="1" i="0" baseline="30000" dirty="0">
                <a:effectLst/>
                <a:latin typeface="system-ui"/>
              </a:rPr>
              <a:t>12 </a:t>
            </a:r>
            <a:r>
              <a:rPr lang="en-US" sz="4000" b="0" i="0" dirty="0">
                <a:effectLst/>
                <a:latin typeface="system-ui"/>
              </a:rPr>
              <a:t>When I send </a:t>
            </a:r>
            <a:r>
              <a:rPr lang="en-US" sz="4000" b="0" i="0" dirty="0" err="1">
                <a:effectLst/>
                <a:latin typeface="system-ui"/>
              </a:rPr>
              <a:t>Artemas</a:t>
            </a:r>
            <a:r>
              <a:rPr lang="en-US" sz="4000" b="0" i="0" dirty="0">
                <a:effectLst/>
                <a:latin typeface="system-ui"/>
              </a:rPr>
              <a:t> or Tychicus to you, make haste to come to me in </a:t>
            </a:r>
            <a:r>
              <a:rPr lang="en-US" sz="4000" b="0" i="0" dirty="0" err="1">
                <a:effectLst/>
                <a:latin typeface="system-ui"/>
              </a:rPr>
              <a:t>Nicopolis</a:t>
            </a:r>
            <a:r>
              <a:rPr lang="en-US" sz="4000" b="0" i="0" dirty="0">
                <a:effectLst/>
                <a:latin typeface="system-ui"/>
              </a:rPr>
              <a:t>, for I have decided to spend the winter there. </a:t>
            </a:r>
            <a:r>
              <a:rPr lang="en-US" sz="4000" b="1" i="0" baseline="30000" dirty="0">
                <a:effectLst/>
                <a:latin typeface="system-ui"/>
              </a:rPr>
              <a:t>13 </a:t>
            </a:r>
            <a:r>
              <a:rPr lang="en-US" sz="4000" b="0" i="0" dirty="0">
                <a:effectLst/>
                <a:latin typeface="system-ui"/>
              </a:rPr>
              <a:t>Diligently send on their way Zenas the lawyer and Apollos, so that </a:t>
            </a:r>
            <a:r>
              <a:rPr lang="en-US" sz="4000" b="0" i="1" dirty="0">
                <a:effectLst/>
                <a:latin typeface="system-ui"/>
              </a:rPr>
              <a:t>they may lack nothing</a:t>
            </a:r>
            <a:r>
              <a:rPr lang="en-US" sz="4000" b="0" i="0" dirty="0">
                <a:effectLst/>
                <a:latin typeface="system-ui"/>
              </a:rPr>
              <a:t>. </a:t>
            </a:r>
            <a:r>
              <a:rPr lang="en-US" sz="4000" b="1" i="0" baseline="30000" dirty="0">
                <a:solidFill>
                  <a:schemeClr val="accent3"/>
                </a:solidFill>
                <a:effectLst/>
                <a:latin typeface="system-ui"/>
              </a:rPr>
              <a:t>14 </a:t>
            </a:r>
            <a:r>
              <a:rPr lang="en-US" sz="4000" b="0" i="0" dirty="0">
                <a:solidFill>
                  <a:schemeClr val="accent3"/>
                </a:solidFill>
                <a:effectLst/>
                <a:latin typeface="system-ui"/>
              </a:rPr>
              <a:t>But also our </a:t>
            </a:r>
            <a:r>
              <a:rPr lang="en-US" sz="4000" b="0" i="1" dirty="0">
                <a:solidFill>
                  <a:schemeClr val="accent3"/>
                </a:solidFill>
                <a:effectLst/>
                <a:latin typeface="system-ui"/>
              </a:rPr>
              <a:t>people</a:t>
            </a:r>
            <a:r>
              <a:rPr lang="en-US" sz="4000" b="0" i="0" dirty="0">
                <a:solidFill>
                  <a:schemeClr val="accent3"/>
                </a:solidFill>
                <a:effectLst/>
                <a:latin typeface="system-ui"/>
              </a:rPr>
              <a:t> must learn to engage in good deeds for necessary needs, so that they will not be unfruitful</a:t>
            </a:r>
            <a:r>
              <a:rPr lang="en-US" sz="4000" b="0" i="0" dirty="0">
                <a:solidFill>
                  <a:schemeClr val="accent4"/>
                </a:solidFill>
                <a:effectLst/>
                <a:latin typeface="system-ui"/>
              </a:rPr>
              <a:t>. </a:t>
            </a:r>
            <a:r>
              <a:rPr lang="en-US" sz="4000" b="1" i="0" baseline="30000" dirty="0">
                <a:effectLst/>
                <a:latin typeface="system-ui"/>
              </a:rPr>
              <a:t>15 </a:t>
            </a:r>
            <a:r>
              <a:rPr lang="en-US" sz="4000" b="0" i="0" dirty="0">
                <a:effectLst/>
                <a:latin typeface="system-ui"/>
              </a:rPr>
              <a:t>All those with me greet you. Greet those who love us in the faith. Grace </a:t>
            </a:r>
            <a:r>
              <a:rPr lang="en-US" sz="4000" b="0" i="1" dirty="0">
                <a:effectLst/>
                <a:latin typeface="system-ui"/>
              </a:rPr>
              <a:t>be</a:t>
            </a:r>
            <a:r>
              <a:rPr lang="en-US" sz="4000" b="0" i="0" dirty="0">
                <a:effectLst/>
                <a:latin typeface="system-ui"/>
              </a:rPr>
              <a:t> with all of you.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en-US" sz="4000" b="0" i="0" dirty="0">
              <a:effectLst/>
              <a:latin typeface="system-ui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59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4AD11-9404-4B87-AB08-D16808C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EE6C70-05A5-408C-87DC-BAF05F1DEEBD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6B08959-C649-4552-986C-BAEC590EA3CA}"/>
              </a:ext>
            </a:extLst>
          </p:cNvPr>
          <p:cNvSpPr txBox="1">
            <a:spLocks/>
          </p:cNvSpPr>
          <p:nvPr/>
        </p:nvSpPr>
        <p:spPr>
          <a:xfrm>
            <a:off x="53793" y="1340799"/>
            <a:ext cx="10706628" cy="128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system-ui"/>
              </a:rPr>
              <a:t>						Titus 3</a:t>
            </a:r>
            <a:br>
              <a:rPr lang="en-US" dirty="0">
                <a:latin typeface="system-ui"/>
              </a:rPr>
            </a:b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5FE605-0D91-4F32-88C1-090B951FF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" y="0"/>
            <a:ext cx="448816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29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195" y="136525"/>
            <a:ext cx="9188847" cy="1511520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r>
              <a:rPr lang="en-US" sz="4400" b="1" dirty="0">
                <a:latin typeface="system-ui"/>
              </a:rPr>
              <a:t>#</a:t>
            </a: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400" b="1" dirty="0">
                <a:latin typeface="system-ui"/>
              </a:rPr>
            </a:br>
            <a:br>
              <a:rPr lang="en-US" sz="4000" b="1" dirty="0">
                <a:latin typeface="system-ui"/>
              </a:rPr>
            </a:br>
            <a:br>
              <a:rPr lang="en-US" sz="4800" b="1" dirty="0">
                <a:latin typeface="system-ui"/>
              </a:rPr>
            </a:br>
            <a:r>
              <a:rPr lang="en-US" sz="4800" b="1" dirty="0">
                <a:latin typeface="system-ui"/>
              </a:rPr>
              <a:t>VI. Conclusion</a:t>
            </a:r>
            <a:br>
              <a:rPr lang="en-US" sz="4400" dirty="0">
                <a:latin typeface="system-ui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281499"/>
            <a:ext cx="12191999" cy="4576502"/>
          </a:xfrm>
        </p:spPr>
        <p:txBody>
          <a:bodyPr>
            <a:normAutofit fontScale="92500" lnSpcReduction="20000"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en-US" sz="4000" b="0" i="0" dirty="0">
                <a:effectLst/>
                <a:latin typeface="system-ui"/>
              </a:rPr>
              <a:t>The Christia</a:t>
            </a:r>
            <a:r>
              <a:rPr lang="en-US" sz="4000" dirty="0">
                <a:latin typeface="system-ui"/>
              </a:rPr>
              <a:t>n is charged to be good citizens in crooked world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4000" dirty="0">
                <a:latin typeface="system-ui"/>
              </a:rPr>
              <a:t>We are called to be zealous and ready do good works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4000" dirty="0">
                <a:latin typeface="system-ui"/>
              </a:rPr>
              <a:t>Good works must show in our way of life and service to others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4000" dirty="0">
                <a:latin typeface="system-ui"/>
              </a:rPr>
              <a:t>Our identity in Christ, sound doctrine and power of ongoing work of grace is the anchor 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4000" b="0" i="0" dirty="0">
                <a:effectLst/>
                <a:latin typeface="system-ui"/>
              </a:rPr>
              <a:t>It is worthy to remind ourselves of these things.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4000" dirty="0">
                <a:latin typeface="system-ui"/>
              </a:rPr>
              <a:t>We must do all we can to preserve our doctrine so we can continue in good works unto fruitfulness</a:t>
            </a:r>
            <a:endParaRPr lang="en-US" sz="4000" b="0" i="0" dirty="0">
              <a:effectLst/>
              <a:latin typeface="system-ui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59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4AD11-9404-4B87-AB08-D16808C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EE6C70-05A5-408C-87DC-BAF05F1DEEBD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6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1" name="Rectangle 15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240999-3819-4BB8-A473-11DE76C75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Candara" panose="020E0502030303020204" pitchFamily="34" charset="0"/>
              </a:rPr>
              <a:t>TITUS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C134C-FC85-4041-A7B6-C884DCC1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28664" y="6556248"/>
            <a:ext cx="828184" cy="274320"/>
          </a:xfrm>
          <a:prstGeom prst="ellipse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0EE6C70-05A5-408C-87DC-BAF05F1DEEBD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379E9C-F665-46A2-90C3-DD0ADA3FD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5" y="73750"/>
            <a:ext cx="11548872" cy="457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78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8958" y="368135"/>
            <a:ext cx="7503042" cy="972664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447" y="2115117"/>
            <a:ext cx="7343533" cy="474288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200" dirty="0">
                <a:latin typeface="system-ui"/>
              </a:rPr>
              <a:t>I. Introduction 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200" dirty="0">
                <a:latin typeface="system-ui"/>
              </a:rPr>
              <a:t>II. Good Citizens–expression of good works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200" dirty="0">
                <a:latin typeface="system-ui"/>
              </a:rPr>
              <a:t>III. Our identity—the Pillar of Believers’ good works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200" dirty="0">
                <a:latin typeface="system-ui"/>
              </a:rPr>
              <a:t>IV. Handling doctrinal division in church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200" dirty="0">
                <a:latin typeface="system-ui"/>
              </a:rPr>
              <a:t>V. Fruitfulness by Good works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3200" dirty="0">
                <a:latin typeface="system-ui"/>
              </a:rPr>
              <a:t>VI. Conclusion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endParaRPr lang="en-US" sz="3200" dirty="0">
              <a:latin typeface="system-ui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59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4AD11-9404-4B87-AB08-D16808C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EE6C70-05A5-408C-87DC-BAF05F1DEEB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4AEAF5-8F30-438E-A3A8-8E5509C9B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88958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4A8205-942F-4E35-A9C0-F07804C36047}"/>
              </a:ext>
            </a:extLst>
          </p:cNvPr>
          <p:cNvSpPr txBox="1"/>
          <p:nvPr/>
        </p:nvSpPr>
        <p:spPr>
          <a:xfrm>
            <a:off x="95691" y="451884"/>
            <a:ext cx="2594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Ancient Crete</a:t>
            </a:r>
          </a:p>
        </p:txBody>
      </p:sp>
    </p:spTree>
    <p:extLst>
      <p:ext uri="{BB962C8B-B14F-4D97-AF65-F5344CB8AC3E}">
        <p14:creationId xmlns:p14="http://schemas.microsoft.com/office/powerpoint/2010/main" val="370950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A5383-DBD4-4A67-8F3F-A672E9D08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latin typeface="ADAM.CG PRO" pitchFamily="50" charset="0"/>
            </a:endParaRPr>
          </a:p>
          <a:p>
            <a:pPr marL="0" indent="0" algn="ctr">
              <a:buNone/>
            </a:pPr>
            <a:r>
              <a:rPr lang="en-US" sz="3600" dirty="0">
                <a:latin typeface="ADAM.CG PRO" pitchFamily="50" charset="0"/>
              </a:rPr>
              <a:t>I. introduction</a:t>
            </a:r>
          </a:p>
          <a:p>
            <a:pPr marL="0" indent="0">
              <a:buNone/>
            </a:pPr>
            <a:endParaRPr lang="en-US" dirty="0">
              <a:latin typeface="ADAM.CG PRO" pitchFamily="50" charset="0"/>
            </a:endParaRPr>
          </a:p>
          <a:p>
            <a:pPr marL="0" indent="0" algn="just">
              <a:buNone/>
            </a:pPr>
            <a:r>
              <a:rPr lang="en-US" sz="3600" b="1" dirty="0">
                <a:solidFill>
                  <a:srgbClr val="000000"/>
                </a:solidFill>
                <a:latin typeface="system-ui"/>
              </a:rPr>
              <a:t>Recap</a:t>
            </a:r>
          </a:p>
          <a:p>
            <a:pPr marL="0" indent="0" algn="just">
              <a:buNone/>
            </a:pPr>
            <a:r>
              <a:rPr lang="en-US" sz="3600" i="0" dirty="0">
                <a:effectLst/>
                <a:latin typeface="system-ui"/>
              </a:rPr>
              <a:t>1. Overview of book of Titus</a:t>
            </a:r>
            <a:endParaRPr lang="en-US" sz="3600" dirty="0">
              <a:latin typeface="system-ui"/>
            </a:endParaRPr>
          </a:p>
          <a:p>
            <a:pPr marL="0" indent="0" algn="just">
              <a:buNone/>
            </a:pPr>
            <a:r>
              <a:rPr lang="en-US" sz="3600" dirty="0">
                <a:latin typeface="system-ui"/>
              </a:rPr>
              <a:t>2.Titus 1, </a:t>
            </a:r>
            <a:r>
              <a:rPr lang="en-US" sz="3600" i="1" dirty="0">
                <a:latin typeface="system-ui"/>
              </a:rPr>
              <a:t>Leadership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3600" i="1" dirty="0">
                <a:solidFill>
                  <a:schemeClr val="accent3"/>
                </a:solidFill>
                <a:latin typeface="system-ui"/>
              </a:rPr>
              <a:t>Need for Godly exemplary authority in the church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3600" i="1" dirty="0">
                <a:solidFill>
                  <a:schemeClr val="accent3"/>
                </a:solidFill>
                <a:latin typeface="system-ui"/>
              </a:rPr>
              <a:t>Shinning as light in messed up society</a:t>
            </a:r>
          </a:p>
          <a:p>
            <a:pPr marL="0" indent="0" algn="just">
              <a:buNone/>
            </a:pPr>
            <a:r>
              <a:rPr lang="en-US" sz="3600" b="0" i="0" dirty="0">
                <a:effectLst/>
                <a:latin typeface="system-ui"/>
              </a:rPr>
              <a:t>3. Titus 2, </a:t>
            </a:r>
            <a:r>
              <a:rPr lang="en-US" sz="3600" i="1" dirty="0">
                <a:latin typeface="system-ui"/>
              </a:rPr>
              <a:t>P</a:t>
            </a:r>
            <a:r>
              <a:rPr lang="en-US" sz="3600" b="0" i="1" dirty="0">
                <a:effectLst/>
                <a:latin typeface="system-ui"/>
              </a:rPr>
              <a:t>ractical </a:t>
            </a:r>
            <a:r>
              <a:rPr lang="en-US" sz="3600" i="1" dirty="0">
                <a:latin typeface="system-ui"/>
              </a:rPr>
              <a:t>Gospel Life</a:t>
            </a:r>
          </a:p>
          <a:p>
            <a:pPr marL="0" indent="0" algn="just">
              <a:buNone/>
            </a:pPr>
            <a:r>
              <a:rPr lang="en-US" sz="3600" b="0" i="1" dirty="0">
                <a:solidFill>
                  <a:schemeClr val="accent3"/>
                </a:solidFill>
                <a:effectLst/>
                <a:latin typeface="system-ui"/>
              </a:rPr>
              <a:t>Soun</a:t>
            </a:r>
            <a:r>
              <a:rPr lang="en-US" sz="3600" i="1" dirty="0">
                <a:solidFill>
                  <a:schemeClr val="accent3"/>
                </a:solidFill>
                <a:latin typeface="system-ui"/>
              </a:rPr>
              <a:t>d(hygienic) doctrine</a:t>
            </a:r>
          </a:p>
          <a:p>
            <a:pPr marL="0" indent="0" algn="just">
              <a:buNone/>
            </a:pPr>
            <a:r>
              <a:rPr lang="en-US" sz="3600" b="0" i="1" dirty="0">
                <a:solidFill>
                  <a:schemeClr val="accent3"/>
                </a:solidFill>
                <a:effectLst/>
                <a:latin typeface="system-ui"/>
              </a:rPr>
              <a:t>Appea</a:t>
            </a:r>
            <a:r>
              <a:rPr lang="en-US" sz="3600" i="1" dirty="0">
                <a:solidFill>
                  <a:schemeClr val="accent3"/>
                </a:solidFill>
                <a:latin typeface="system-ui"/>
              </a:rPr>
              <a:t>ring of God’s grace for salvation—basis for Godly living</a:t>
            </a:r>
            <a:endParaRPr lang="en-US" sz="3600" b="0" i="1" dirty="0">
              <a:solidFill>
                <a:schemeClr val="accent3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08663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A5383-DBD4-4A67-8F3F-A672E9D08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2"/>
                </a:solidFill>
                <a:latin typeface="ADAM.CG PRO" pitchFamily="50" charset="0"/>
              </a:rPr>
              <a:t>Titus 2 (ESV)</a:t>
            </a:r>
            <a:endParaRPr lang="en-US" dirty="0">
              <a:solidFill>
                <a:schemeClr val="tx2"/>
              </a:solidFill>
              <a:latin typeface="ADAM.CG PRO" pitchFamily="50" charset="0"/>
            </a:endParaRPr>
          </a:p>
          <a:p>
            <a:pPr marL="0" indent="0" algn="l">
              <a:buNone/>
            </a:pPr>
            <a:r>
              <a:rPr 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For the grace of God has appeared, bringing salvation for all people,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training us to renounce ungodliness and worldly passions, and to live self-controlled, upright, and godly lives in the present age,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waiting for our blessed hope, the appearing of the glory of our great God and Savior Jesus Christ,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who gave himself for us to redeem us from all lawlessness and to purify for himself a people for his own possession </a:t>
            </a:r>
            <a:r>
              <a:rPr lang="en-US" sz="3200" b="0" i="0" dirty="0">
                <a:solidFill>
                  <a:schemeClr val="accent6"/>
                </a:solidFill>
                <a:effectLst/>
                <a:latin typeface="system-ui"/>
              </a:rPr>
              <a:t>who are zealous for good works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  <a:p>
            <a:pPr marL="0" indent="0" algn="l">
              <a:buNone/>
            </a:pPr>
            <a:r>
              <a:rPr lang="en-US" sz="3200" dirty="0">
                <a:solidFill>
                  <a:schemeClr val="tx2"/>
                </a:solidFill>
                <a:latin typeface="ADAM.CG PRO" pitchFamily="50" charset="0"/>
              </a:rPr>
              <a:t>Ephesian 2(ESV)</a:t>
            </a:r>
          </a:p>
          <a:p>
            <a:pPr marL="0" indent="0" algn="l">
              <a:buNone/>
            </a:pPr>
            <a:r>
              <a:rPr 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For by grace you have been saved through faith. And this is not your own doing; it is the gift of God,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not a result of works, so that no one may boast. </a:t>
            </a:r>
            <a:r>
              <a:rPr lang="en-US" sz="32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For we are his workmanship, </a:t>
            </a:r>
            <a:r>
              <a:rPr lang="en-US" sz="3200" b="0" i="0" dirty="0">
                <a:solidFill>
                  <a:schemeClr val="accent6"/>
                </a:solidFill>
                <a:effectLst/>
                <a:latin typeface="system-ui"/>
              </a:rPr>
              <a:t>created in Christ Jesus for good works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, which </a:t>
            </a:r>
            <a:r>
              <a:rPr lang="en-US" sz="3200" b="0" i="0" dirty="0">
                <a:solidFill>
                  <a:schemeClr val="accent6"/>
                </a:solidFill>
                <a:effectLst/>
                <a:latin typeface="system-ui"/>
              </a:rPr>
              <a:t>God prepared beforehand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, </a:t>
            </a:r>
            <a:r>
              <a:rPr lang="en-US" sz="3200" b="0" i="0" dirty="0">
                <a:solidFill>
                  <a:schemeClr val="accent6"/>
                </a:solidFill>
                <a:effectLst/>
                <a:latin typeface="system-ui"/>
              </a:rPr>
              <a:t>that we should walk in them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659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A5383-DBD4-4A67-8F3F-A672E9D08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205" y="0"/>
            <a:ext cx="7683796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600" dirty="0">
              <a:solidFill>
                <a:schemeClr val="tx2"/>
              </a:solidFill>
              <a:latin typeface="ADAM.CG PRO" pitchFamily="50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2"/>
                </a:solidFill>
                <a:latin typeface="ADAM.CG PRO" pitchFamily="50" charset="0"/>
              </a:rPr>
              <a:t>What is Good works ?</a:t>
            </a:r>
          </a:p>
          <a:p>
            <a:pPr marL="0" indent="0">
              <a:buNone/>
            </a:pPr>
            <a:r>
              <a:rPr lang="en-US" sz="3600" dirty="0">
                <a:latin typeface="system-ui"/>
              </a:rPr>
              <a:t>GOOD(</a:t>
            </a:r>
            <a:r>
              <a:rPr lang="en-US" sz="3600" dirty="0" err="1">
                <a:latin typeface="system-ui"/>
              </a:rPr>
              <a:t>Kalos</a:t>
            </a:r>
            <a:r>
              <a:rPr lang="en-US" sz="3600" dirty="0">
                <a:latin typeface="system-ui"/>
              </a:rPr>
              <a:t>)—valuable, virtuous, excellent, good</a:t>
            </a:r>
          </a:p>
          <a:p>
            <a:pPr marL="0" indent="0">
              <a:buNone/>
            </a:pPr>
            <a:r>
              <a:rPr lang="en-US" sz="3600" dirty="0">
                <a:latin typeface="system-ui"/>
              </a:rPr>
              <a:t>WORKS(ergo)—act—deed, doing, </a:t>
            </a:r>
            <a:r>
              <a:rPr lang="en-US" sz="3600" dirty="0" err="1">
                <a:latin typeface="system-ui"/>
              </a:rPr>
              <a:t>labour</a:t>
            </a:r>
            <a:r>
              <a:rPr lang="en-US" sz="3600" dirty="0">
                <a:latin typeface="system-ui"/>
              </a:rPr>
              <a:t>, work</a:t>
            </a:r>
          </a:p>
          <a:p>
            <a:pPr marL="0" indent="0">
              <a:buNone/>
            </a:pPr>
            <a:r>
              <a:rPr lang="en-US" sz="3600" dirty="0">
                <a:latin typeface="system-ui"/>
              </a:rPr>
              <a:t>Titus 2:14; 3:1,14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2"/>
                </a:solidFill>
                <a:latin typeface="system-ui"/>
              </a:rPr>
              <a:t>Illustration—ACT 9:36-43,Acts 10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tx2"/>
                </a:solidFill>
                <a:latin typeface="ADAM.CG PRO" pitchFamily="50" charset="0"/>
              </a:rPr>
              <a:t>bad work—</a:t>
            </a:r>
            <a:r>
              <a:rPr lang="en-US" sz="3600" dirty="0">
                <a:latin typeface="system-ui"/>
              </a:rPr>
              <a:t>works of the flesh</a:t>
            </a:r>
          </a:p>
          <a:p>
            <a:pPr marL="0" indent="0">
              <a:buNone/>
            </a:pPr>
            <a:r>
              <a:rPr lang="en-US" sz="3600" dirty="0">
                <a:latin typeface="system-ui"/>
              </a:rPr>
              <a:t>Galatians 5:19</a:t>
            </a:r>
            <a:endParaRPr lang="en-US" sz="3600" dirty="0">
              <a:latin typeface="ADAM.CG PRO" pitchFamily="50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2"/>
                </a:solidFill>
                <a:latin typeface="ADAM.CG PRO" pitchFamily="50" charset="0"/>
              </a:rPr>
              <a:t>Dead works—</a:t>
            </a:r>
            <a:r>
              <a:rPr lang="en-US" sz="3600" dirty="0">
                <a:latin typeface="system-ui"/>
              </a:rPr>
              <a:t>works that are not bad in itself but spring from corrupt motives, which does not please God</a:t>
            </a:r>
          </a:p>
          <a:p>
            <a:pPr marL="0" indent="0">
              <a:buNone/>
            </a:pPr>
            <a:r>
              <a:rPr lang="en-US" sz="3600" dirty="0">
                <a:latin typeface="system-ui"/>
              </a:rPr>
              <a:t>Hebrews 6:1, 9:14,1Cor 3:10-15</a:t>
            </a:r>
          </a:p>
          <a:p>
            <a:pPr marL="0" indent="0">
              <a:buNone/>
            </a:pPr>
            <a:endParaRPr lang="en-US" sz="3600" dirty="0">
              <a:solidFill>
                <a:schemeClr val="tx2"/>
              </a:solidFill>
              <a:latin typeface="ADAM.CG PRO" pitchFamily="50" charset="0"/>
            </a:endParaRPr>
          </a:p>
          <a:p>
            <a:pPr marL="0" indent="0">
              <a:buNone/>
            </a:pPr>
            <a:endParaRPr lang="en-US" sz="3600" dirty="0">
              <a:solidFill>
                <a:schemeClr val="tx2"/>
              </a:solidFill>
              <a:latin typeface="ADAM.CG PRO" pitchFamily="50" charset="0"/>
            </a:endParaRPr>
          </a:p>
          <a:p>
            <a:pPr marL="0" indent="0">
              <a:buNone/>
            </a:pPr>
            <a:endParaRPr lang="en-US" sz="3600" dirty="0">
              <a:solidFill>
                <a:schemeClr val="tx2"/>
              </a:solidFill>
              <a:latin typeface="ADAM.CG PRO" pitchFamily="50" charset="0"/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ADAM.CG PRO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6501D-E400-436F-AC6C-4C6BCA573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0820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A5383-DBD4-4A67-8F3F-A672E9D08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dirty="0">
                <a:latin typeface="ADAM.CG PRO" pitchFamily="50" charset="0"/>
              </a:rPr>
              <a:t>MAIN TEXT</a:t>
            </a:r>
          </a:p>
          <a:p>
            <a:pPr marL="0" indent="0">
              <a:buNone/>
            </a:pPr>
            <a:endParaRPr lang="en-US" sz="2200" dirty="0">
              <a:latin typeface="ADAM.CG PRO" pitchFamily="50" charset="0"/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accent6"/>
                </a:solidFill>
                <a:latin typeface="ADAM.CG PRO" pitchFamily="50" charset="0"/>
              </a:rPr>
              <a:t>Titus 3 </a:t>
            </a:r>
            <a:r>
              <a:rPr lang="en-US" sz="3000" dirty="0" err="1">
                <a:solidFill>
                  <a:schemeClr val="accent6"/>
                </a:solidFill>
                <a:latin typeface="ADAM.CG PRO" pitchFamily="50" charset="0"/>
              </a:rPr>
              <a:t>Lexham</a:t>
            </a:r>
            <a:r>
              <a:rPr lang="en-US" sz="3000" dirty="0">
                <a:solidFill>
                  <a:schemeClr val="accent6"/>
                </a:solidFill>
                <a:latin typeface="ADAM.CG PRO" pitchFamily="50" charset="0"/>
              </a:rPr>
              <a:t> English Bible</a:t>
            </a:r>
          </a:p>
          <a:p>
            <a:pPr marL="0" indent="0" algn="just">
              <a:buNone/>
            </a:pPr>
            <a:r>
              <a:rPr lang="en-US" sz="3700" b="1" i="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US" sz="3700" b="0" i="0" dirty="0">
                <a:effectLst/>
                <a:latin typeface="system-ui"/>
              </a:rPr>
              <a:t>Remind them to be subject to the rulers </a:t>
            </a:r>
            <a:r>
              <a:rPr lang="en-US" sz="3700" b="0" i="1" dirty="0">
                <a:effectLst/>
                <a:latin typeface="system-ui"/>
              </a:rPr>
              <a:t>and</a:t>
            </a:r>
            <a:r>
              <a:rPr lang="en-US" sz="3700" b="0" i="0" dirty="0">
                <a:effectLst/>
                <a:latin typeface="system-ui"/>
              </a:rPr>
              <a:t> to the authorities, to obey, to be prepared for every good work, </a:t>
            </a:r>
            <a:r>
              <a:rPr lang="en-US" sz="3700" b="1" i="0" baseline="30000" dirty="0">
                <a:effectLst/>
                <a:latin typeface="system-ui"/>
              </a:rPr>
              <a:t>2 </a:t>
            </a:r>
            <a:r>
              <a:rPr lang="en-US" sz="3700" b="0" i="0" dirty="0">
                <a:effectLst/>
                <a:latin typeface="system-ui"/>
              </a:rPr>
              <a:t>to speak evil of no one, to be peaceable, gentle, showing all courtesy to all people. </a:t>
            </a:r>
            <a:r>
              <a:rPr lang="en-US" sz="3700" b="1" i="0" baseline="30000" dirty="0">
                <a:effectLst/>
                <a:latin typeface="system-ui"/>
              </a:rPr>
              <a:t>3 </a:t>
            </a:r>
            <a:r>
              <a:rPr lang="en-US" sz="3700" b="0" i="0" dirty="0">
                <a:effectLst/>
                <a:latin typeface="system-ui"/>
              </a:rPr>
              <a:t>For we also were once foolish, disobedient, led astray, enslaved to various desires and pleasures, spending our lives in wickedness and envy, despicable, hating one another. </a:t>
            </a:r>
            <a:r>
              <a:rPr lang="en-US" sz="3700" b="1" i="0" baseline="30000" dirty="0">
                <a:effectLst/>
                <a:latin typeface="system-ui"/>
              </a:rPr>
              <a:t>4 </a:t>
            </a:r>
            <a:r>
              <a:rPr lang="en-US" sz="3700" b="0" i="0" dirty="0">
                <a:effectLst/>
                <a:latin typeface="system-ui"/>
              </a:rPr>
              <a:t>But when the kindness and love for mankind of God our Savior appeared, </a:t>
            </a:r>
            <a:r>
              <a:rPr lang="en-US" sz="3700" b="1" i="0" baseline="30000" dirty="0">
                <a:effectLst/>
                <a:latin typeface="system-ui"/>
              </a:rPr>
              <a:t>5 </a:t>
            </a:r>
            <a:r>
              <a:rPr lang="en-US" sz="3700" b="0" i="0" dirty="0">
                <a:effectLst/>
                <a:latin typeface="system-ui"/>
              </a:rPr>
              <a:t>he saved us, not by deeds of righteousness that we have done, but because of his mercy, through the washing of regeneration and renewal by the Holy Spirit, </a:t>
            </a:r>
            <a:r>
              <a:rPr lang="en-US" sz="3700" b="1" i="0" baseline="30000" dirty="0">
                <a:effectLst/>
                <a:latin typeface="system-ui"/>
              </a:rPr>
              <a:t>6 </a:t>
            </a:r>
            <a:r>
              <a:rPr lang="en-US" sz="3700" b="0" i="0" dirty="0">
                <a:effectLst/>
                <a:latin typeface="system-ui"/>
              </a:rPr>
              <a:t>whom he poured out on us abundantly through Jesus Christ our Savior, </a:t>
            </a:r>
            <a:r>
              <a:rPr lang="en-US" sz="3700" b="1" i="0" baseline="30000" dirty="0">
                <a:effectLst/>
                <a:latin typeface="system-ui"/>
              </a:rPr>
              <a:t>7 </a:t>
            </a:r>
            <a:r>
              <a:rPr lang="en-US" sz="3700" b="0" i="0" dirty="0">
                <a:effectLst/>
                <a:latin typeface="system-ui"/>
              </a:rPr>
              <a:t>so that, having been justified by his grace, we may become heirs according to the hope of eternal life.</a:t>
            </a:r>
          </a:p>
        </p:txBody>
      </p:sp>
    </p:spTree>
    <p:extLst>
      <p:ext uri="{BB962C8B-B14F-4D97-AF65-F5344CB8AC3E}">
        <p14:creationId xmlns:p14="http://schemas.microsoft.com/office/powerpoint/2010/main" val="882255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A5383-DBD4-4A67-8F3F-A672E9D08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7600" dirty="0">
                <a:latin typeface="ADAM.CG PRO" pitchFamily="50" charset="0"/>
              </a:rPr>
              <a:t>MAIN TEXT</a:t>
            </a:r>
          </a:p>
          <a:p>
            <a:pPr marL="0" indent="0">
              <a:buNone/>
            </a:pPr>
            <a:r>
              <a:rPr lang="en-US" sz="5900" dirty="0">
                <a:solidFill>
                  <a:schemeClr val="accent6"/>
                </a:solidFill>
                <a:latin typeface="ADAM.CG PRO" pitchFamily="50" charset="0"/>
              </a:rPr>
              <a:t>Titus 3 </a:t>
            </a:r>
            <a:r>
              <a:rPr lang="en-US" sz="5900" dirty="0" err="1">
                <a:solidFill>
                  <a:schemeClr val="accent6"/>
                </a:solidFill>
                <a:latin typeface="ADAM.CG PRO" pitchFamily="50" charset="0"/>
              </a:rPr>
              <a:t>Lexham</a:t>
            </a:r>
            <a:r>
              <a:rPr lang="en-US" sz="5900" dirty="0">
                <a:solidFill>
                  <a:schemeClr val="accent6"/>
                </a:solidFill>
                <a:latin typeface="ADAM.CG PRO" pitchFamily="50" charset="0"/>
              </a:rPr>
              <a:t> English Bible</a:t>
            </a:r>
            <a:endParaRPr lang="en-US" sz="5900" b="1" i="0" baseline="30000" dirty="0">
              <a:solidFill>
                <a:srgbClr val="000000"/>
              </a:solidFill>
              <a:effectLst/>
              <a:latin typeface="system-ui"/>
            </a:endParaRPr>
          </a:p>
          <a:p>
            <a:pPr marL="0" indent="0" algn="just">
              <a:buNone/>
            </a:pPr>
            <a:r>
              <a:rPr lang="en-US" sz="74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US" sz="7400" b="0" i="0" dirty="0">
                <a:effectLst/>
                <a:latin typeface="system-ui"/>
              </a:rPr>
              <a:t>The saying </a:t>
            </a:r>
            <a:r>
              <a:rPr lang="en-US" sz="7400" b="0" i="1" dirty="0">
                <a:effectLst/>
                <a:latin typeface="system-ui"/>
              </a:rPr>
              <a:t>is</a:t>
            </a:r>
            <a:r>
              <a:rPr lang="en-US" sz="7400" b="0" i="0" dirty="0">
                <a:effectLst/>
                <a:latin typeface="system-ui"/>
              </a:rPr>
              <a:t> trustworthy, and I want you to insist concerning these </a:t>
            </a:r>
            <a:r>
              <a:rPr lang="en-US" sz="7400" b="0" i="1" dirty="0">
                <a:effectLst/>
                <a:latin typeface="system-ui"/>
              </a:rPr>
              <a:t>things</a:t>
            </a:r>
            <a:r>
              <a:rPr lang="en-US" sz="7400" b="0" i="0" dirty="0">
                <a:effectLst/>
                <a:latin typeface="system-ui"/>
              </a:rPr>
              <a:t>, so that those who have believed in God may be careful to engage in good deeds. These things are good and beneficial for people. </a:t>
            </a:r>
            <a:r>
              <a:rPr lang="en-US" sz="7400" b="1" i="0" baseline="30000" dirty="0">
                <a:effectLst/>
                <a:latin typeface="system-ui"/>
              </a:rPr>
              <a:t>9 </a:t>
            </a:r>
            <a:r>
              <a:rPr lang="en-US" sz="7400" b="0" i="0" dirty="0">
                <a:effectLst/>
                <a:latin typeface="system-ui"/>
              </a:rPr>
              <a:t>But avoid foolish controversies and genealogies and contentions and quarrels about the law, for they are useless and fruitless. </a:t>
            </a:r>
            <a:r>
              <a:rPr lang="en-US" sz="7400" b="1" i="0" baseline="30000" dirty="0">
                <a:effectLst/>
                <a:latin typeface="system-ui"/>
              </a:rPr>
              <a:t>10 </a:t>
            </a:r>
            <a:r>
              <a:rPr lang="en-US" sz="7400" b="0" i="0" dirty="0">
                <a:effectLst/>
                <a:latin typeface="system-ui"/>
              </a:rPr>
              <a:t>Reject a divisive person after a first and second admonition, </a:t>
            </a:r>
            <a:r>
              <a:rPr lang="en-US" sz="7400" b="1" i="0" baseline="30000" dirty="0">
                <a:effectLst/>
                <a:latin typeface="system-ui"/>
              </a:rPr>
              <a:t>11 </a:t>
            </a:r>
            <a:r>
              <a:rPr lang="en-US" sz="7400" b="0" i="0" dirty="0">
                <a:effectLst/>
                <a:latin typeface="system-ui"/>
              </a:rPr>
              <a:t>knowing that such a person is perverted and is sinning, being self-condemned.</a:t>
            </a:r>
          </a:p>
          <a:p>
            <a:pPr marL="0" indent="0" algn="just">
              <a:buNone/>
            </a:pPr>
            <a:r>
              <a:rPr lang="en-US" sz="7400" b="1" i="0" baseline="30000" dirty="0">
                <a:effectLst/>
                <a:latin typeface="system-ui"/>
              </a:rPr>
              <a:t>12 </a:t>
            </a:r>
            <a:r>
              <a:rPr lang="en-US" sz="7400" b="0" i="0" dirty="0">
                <a:effectLst/>
                <a:latin typeface="system-ui"/>
              </a:rPr>
              <a:t>When I send </a:t>
            </a:r>
            <a:r>
              <a:rPr lang="en-US" sz="7400" b="0" i="0" dirty="0" err="1">
                <a:effectLst/>
                <a:latin typeface="system-ui"/>
              </a:rPr>
              <a:t>Artemas</a:t>
            </a:r>
            <a:r>
              <a:rPr lang="en-US" sz="7400" b="0" i="0" dirty="0">
                <a:effectLst/>
                <a:latin typeface="system-ui"/>
              </a:rPr>
              <a:t> or Tychicus to you, make haste to come to me in </a:t>
            </a:r>
            <a:r>
              <a:rPr lang="en-US" sz="7400" b="0" i="0" dirty="0" err="1">
                <a:effectLst/>
                <a:latin typeface="system-ui"/>
              </a:rPr>
              <a:t>Nicopolis</a:t>
            </a:r>
            <a:r>
              <a:rPr lang="en-US" sz="7400" b="0" i="0" dirty="0">
                <a:effectLst/>
                <a:latin typeface="system-ui"/>
              </a:rPr>
              <a:t>, for I have decided to spend the winter there. </a:t>
            </a:r>
            <a:r>
              <a:rPr lang="en-US" sz="7400" b="1" i="0" baseline="30000" dirty="0">
                <a:effectLst/>
                <a:latin typeface="system-ui"/>
              </a:rPr>
              <a:t>13 </a:t>
            </a:r>
            <a:r>
              <a:rPr lang="en-US" sz="7400" b="0" i="0" dirty="0">
                <a:effectLst/>
                <a:latin typeface="system-ui"/>
              </a:rPr>
              <a:t>Diligently send on their way Zenas the lawyer and Apollos, so that </a:t>
            </a:r>
            <a:r>
              <a:rPr lang="en-US" sz="7400" b="0" i="1" dirty="0">
                <a:effectLst/>
                <a:latin typeface="system-ui"/>
              </a:rPr>
              <a:t>they may lack nothing</a:t>
            </a:r>
            <a:r>
              <a:rPr lang="en-US" sz="7400" b="0" i="0" dirty="0">
                <a:effectLst/>
                <a:latin typeface="system-ui"/>
              </a:rPr>
              <a:t>. </a:t>
            </a:r>
            <a:r>
              <a:rPr lang="en-US" sz="7400" b="1" i="0" baseline="30000" dirty="0">
                <a:effectLst/>
                <a:latin typeface="system-ui"/>
              </a:rPr>
              <a:t>14 </a:t>
            </a:r>
            <a:r>
              <a:rPr lang="en-US" sz="7400" b="0" i="0" dirty="0">
                <a:effectLst/>
                <a:latin typeface="system-ui"/>
              </a:rPr>
              <a:t>But also our </a:t>
            </a:r>
            <a:r>
              <a:rPr lang="en-US" sz="7400" b="0" i="1" dirty="0">
                <a:effectLst/>
                <a:latin typeface="system-ui"/>
              </a:rPr>
              <a:t>people</a:t>
            </a:r>
            <a:r>
              <a:rPr lang="en-US" sz="7400" b="0" i="0" dirty="0">
                <a:effectLst/>
                <a:latin typeface="system-ui"/>
              </a:rPr>
              <a:t> must learn to engage in good deeds for necessary needs, so that they will not be unfruitful. </a:t>
            </a:r>
            <a:r>
              <a:rPr lang="en-US" sz="7400" b="1" i="0" baseline="30000" dirty="0">
                <a:effectLst/>
                <a:latin typeface="system-ui"/>
              </a:rPr>
              <a:t>15 </a:t>
            </a:r>
            <a:r>
              <a:rPr lang="en-US" sz="7400" b="0" i="0" dirty="0">
                <a:effectLst/>
                <a:latin typeface="system-ui"/>
              </a:rPr>
              <a:t>All those with me greet you. Greet those who love us in the faith. Grace </a:t>
            </a:r>
            <a:r>
              <a:rPr lang="en-US" sz="7400" b="0" i="1" dirty="0">
                <a:effectLst/>
                <a:latin typeface="system-ui"/>
              </a:rPr>
              <a:t>be</a:t>
            </a:r>
            <a:r>
              <a:rPr lang="en-US" sz="7400" b="0" i="0" dirty="0">
                <a:effectLst/>
                <a:latin typeface="system-ui"/>
              </a:rPr>
              <a:t> with all of you.</a:t>
            </a:r>
          </a:p>
          <a:p>
            <a:pPr marL="0" indent="0">
              <a:buNone/>
            </a:pP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3376851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8958" y="368135"/>
            <a:ext cx="7503042" cy="972664"/>
          </a:xfrm>
        </p:spPr>
        <p:txBody>
          <a:bodyPr anchor="b">
            <a:normAutofit/>
          </a:bodyPr>
          <a:lstStyle/>
          <a:p>
            <a:r>
              <a:rPr lang="en-US" b="1" dirty="0"/>
              <a:t>II. Good Citizens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759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4AD11-9404-4B87-AB08-D16808C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EE6C70-05A5-408C-87DC-BAF05F1DEEBD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85C8D4-6532-4555-AD61-6370C595C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" y="1"/>
            <a:ext cx="3882633" cy="685799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974423-652F-4814-A621-EB337C8C1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108" y="2115117"/>
            <a:ext cx="8172892" cy="4742883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3 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ystem-ui"/>
                <a:ea typeface="+mn-ea"/>
                <a:cs typeface="+mn-cs"/>
              </a:rPr>
              <a:t>Remind them to be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subject to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ystem-ui"/>
                <a:ea typeface="+mn-ea"/>
                <a:cs typeface="+mn-cs"/>
              </a:rPr>
              <a:t>the rulers 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ystem-ui"/>
                <a:ea typeface="+mn-ea"/>
                <a:cs typeface="+mn-cs"/>
              </a:rPr>
              <a:t>and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ystem-ui"/>
                <a:ea typeface="+mn-ea"/>
                <a:cs typeface="+mn-cs"/>
              </a:rPr>
              <a:t> to the authorities, to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obey,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ystem-ui"/>
                <a:ea typeface="+mn-ea"/>
                <a:cs typeface="+mn-cs"/>
              </a:rPr>
              <a:t> to be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prepared for every good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ystem-ui"/>
                <a:ea typeface="+mn-ea"/>
                <a:cs typeface="+mn-cs"/>
              </a:rPr>
              <a:t>work, </a:t>
            </a:r>
          </a:p>
          <a:p>
            <a:pPr marL="0" indent="0" algn="l">
              <a:buNone/>
            </a:pP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system-ui"/>
                <a:ea typeface="+mn-ea"/>
                <a:cs typeface="+mn-cs"/>
              </a:rPr>
              <a:t>2 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ystem-ui"/>
                <a:ea typeface="+mn-ea"/>
                <a:cs typeface="+mn-cs"/>
              </a:rPr>
              <a:t>to speak evil of no one, to be peaceable, gentle, showing all courtesy to all people.</a:t>
            </a:r>
            <a:endParaRPr kumimoji="0" lang="en-US" sz="3600" u="none" strike="noStrike" kern="1200" cap="none" spc="0" normalizeH="0" baseline="0" noProof="0" dirty="0">
              <a:ln>
                <a:noFill/>
              </a:ln>
              <a:uLnTx/>
              <a:uFillTx/>
              <a:latin typeface="system-ui"/>
              <a:ea typeface="+mn-ea"/>
              <a:cs typeface="+mn-cs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3600" b="0" i="0" dirty="0">
                <a:solidFill>
                  <a:schemeClr val="accent1"/>
                </a:solidFill>
                <a:effectLst/>
                <a:latin typeface="system-ui"/>
              </a:rPr>
              <a:t>Christian are to rightly conduct themselves with earthly authority and rule</a:t>
            </a:r>
            <a:r>
              <a:rPr lang="en-US" sz="3600" b="0" i="0" dirty="0">
                <a:solidFill>
                  <a:schemeClr val="accent6"/>
                </a:solidFill>
                <a:effectLst/>
                <a:latin typeface="system-ui"/>
              </a:rPr>
              <a:t>(1 Peter 2:13-17)</a:t>
            </a:r>
            <a:endParaRPr lang="en-US" sz="3600" dirty="0">
              <a:solidFill>
                <a:schemeClr val="accent6"/>
              </a:solidFill>
              <a:latin typeface="system-ui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3600" b="0" i="0" dirty="0">
                <a:solidFill>
                  <a:schemeClr val="accent1"/>
                </a:solidFill>
                <a:effectLst/>
                <a:latin typeface="system-ui"/>
              </a:rPr>
              <a:t>We must be intentional about doin</a:t>
            </a:r>
            <a:r>
              <a:rPr lang="en-US" sz="3600" dirty="0">
                <a:solidFill>
                  <a:schemeClr val="accent1"/>
                </a:solidFill>
                <a:latin typeface="system-ui"/>
              </a:rPr>
              <a:t>g good works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US" sz="3600" b="0" i="0" dirty="0">
                <a:solidFill>
                  <a:schemeClr val="accent1"/>
                </a:solidFill>
                <a:effectLst/>
                <a:latin typeface="system-ui"/>
              </a:rPr>
              <a:t>Pray should replace complains </a:t>
            </a:r>
            <a:r>
              <a:rPr lang="en-US" sz="3600" b="0" i="0" dirty="0">
                <a:solidFill>
                  <a:schemeClr val="accent6"/>
                </a:solidFill>
                <a:effectLst/>
                <a:latin typeface="system-ui"/>
              </a:rPr>
              <a:t>(1Tim 2:1-4)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E1E9D0-37B4-4363-A3BE-E1AC46EE2DDF}"/>
              </a:ext>
            </a:extLst>
          </p:cNvPr>
          <p:cNvSpPr txBox="1">
            <a:spLocks/>
          </p:cNvSpPr>
          <p:nvPr/>
        </p:nvSpPr>
        <p:spPr>
          <a:xfrm>
            <a:off x="4451060" y="1340799"/>
            <a:ext cx="6309360" cy="10621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system-ui"/>
              </a:rPr>
              <a:t>Titus 3</a:t>
            </a:r>
            <a:br>
              <a:rPr lang="en-US" dirty="0">
                <a:latin typeface="system-ui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95681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4501</TotalTime>
  <Words>1429</Words>
  <Application>Microsoft Office PowerPoint</Application>
  <PresentationFormat>Widescreen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ADAM.CG PRO</vt:lpstr>
      <vt:lpstr>Arial</vt:lpstr>
      <vt:lpstr>Calibri</vt:lpstr>
      <vt:lpstr>Calibri Light</vt:lpstr>
      <vt:lpstr>Candara</vt:lpstr>
      <vt:lpstr>system-ui</vt:lpstr>
      <vt:lpstr>Wingdings</vt:lpstr>
      <vt:lpstr>Office Theme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Good Citizens </vt:lpstr>
      <vt:lpstr>III. Our identity in Christ </vt:lpstr>
      <vt:lpstr>What we learn </vt:lpstr>
      <vt:lpstr>III. Our identity in Christ </vt:lpstr>
      <vt:lpstr>                     IV. Handling doctrinal division in Church</vt:lpstr>
      <vt:lpstr>    #                        V. Fruitfulness by Good works </vt:lpstr>
      <vt:lpstr>    #                    VI. 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Salvation</dc:title>
  <dc:creator>STEPHEN</dc:creator>
  <cp:lastModifiedBy>Stephen Duah</cp:lastModifiedBy>
  <cp:revision>76</cp:revision>
  <cp:lastPrinted>2021-02-18T19:41:50Z</cp:lastPrinted>
  <dcterms:created xsi:type="dcterms:W3CDTF">2021-02-18T00:49:19Z</dcterms:created>
  <dcterms:modified xsi:type="dcterms:W3CDTF">2022-01-30T00:18:18Z</dcterms:modified>
</cp:coreProperties>
</file>