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9" r:id="rId4"/>
    <p:sldId id="260" r:id="rId5"/>
    <p:sldId id="261" r:id="rId6"/>
    <p:sldId id="268" r:id="rId7"/>
    <p:sldId id="269" r:id="rId8"/>
    <p:sldId id="262" r:id="rId9"/>
    <p:sldId id="258" r:id="rId10"/>
    <p:sldId id="263"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53987"/>
  </p:normalViewPr>
  <p:slideViewPr>
    <p:cSldViewPr snapToGrid="0" snapToObjects="1">
      <p:cViewPr varScale="1">
        <p:scale>
          <a:sx n="55" d="100"/>
          <a:sy n="55" d="100"/>
        </p:scale>
        <p:origin x="19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F056-BBCC-2544-B41C-A96D2C73358E}" type="datetimeFigureOut">
              <a:rPr lang="en-US" smtClean="0"/>
              <a:t>2/25/22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307B6-921F-254E-AE11-BA9018F4450E}" type="slidenum">
              <a:rPr lang="en-US" smtClean="0"/>
              <a:t>‹#›</a:t>
            </a:fld>
            <a:endParaRPr lang="en-US"/>
          </a:p>
        </p:txBody>
      </p:sp>
    </p:spTree>
    <p:extLst>
      <p:ext uri="{BB962C8B-B14F-4D97-AF65-F5344CB8AC3E}">
        <p14:creationId xmlns:p14="http://schemas.microsoft.com/office/powerpoint/2010/main" val="217734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1</a:t>
            </a:fld>
            <a:endParaRPr lang="en-US"/>
          </a:p>
        </p:txBody>
      </p:sp>
    </p:spTree>
    <p:extLst>
      <p:ext uri="{BB962C8B-B14F-4D97-AF65-F5344CB8AC3E}">
        <p14:creationId xmlns:p14="http://schemas.microsoft.com/office/powerpoint/2010/main" val="4489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one thing?</a:t>
            </a:r>
          </a:p>
          <a:p>
            <a:endParaRPr lang="en-US" dirty="0"/>
          </a:p>
          <a:p>
            <a:r>
              <a:rPr lang="en-US" dirty="0"/>
              <a:t>If there’s garbage surrounding us, distracting us from every direction, what do we expect our lives to look lie?</a:t>
            </a:r>
          </a:p>
          <a:p>
            <a:r>
              <a:rPr lang="en-US" dirty="0"/>
              <a:t>Garbage in – Garbage…  ?</a:t>
            </a:r>
          </a:p>
          <a:p>
            <a:endParaRPr lang="en-US" dirty="0"/>
          </a:p>
          <a:p>
            <a:r>
              <a:rPr lang="en-US" dirty="0"/>
              <a:t>We Need our Minds Transformed – Mary shows this, - hearing from the Master, the right way to look at the world.</a:t>
            </a:r>
          </a:p>
          <a:p>
            <a:r>
              <a:rPr lang="en-US" dirty="0"/>
              <a:t>Romans 12:1Therefore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become what we behold.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Shows this – she had her gaze on Jesus, sitting at his feet.</a:t>
            </a:r>
          </a:p>
          <a:p>
            <a:r>
              <a:rPr lang="en-US" dirty="0"/>
              <a:t>2 Corinthians 3:18 But we all, with unveiled face, beholding as in a mirror the glory of the Lord, are being transformed into the same image from glory to glory, just as from the Lord, the Spirit.</a:t>
            </a:r>
          </a:p>
          <a:p>
            <a:endParaRPr lang="en-US" dirty="0"/>
          </a:p>
          <a:p>
            <a:r>
              <a:rPr lang="en-US" dirty="0"/>
              <a:t>Col 3: Set your mind on the things above, not on the things that are on earth. 3 For you have died and your life is hidden with Christ in God. 4 When Christ, who is our life, is revealed, then you also will be revealed with Him in glory.</a:t>
            </a:r>
          </a:p>
          <a:p>
            <a:endParaRPr lang="en-US" dirty="0"/>
          </a:p>
          <a:p>
            <a:endParaRPr lang="en-US" dirty="0"/>
          </a:p>
          <a:p>
            <a:r>
              <a:rPr lang="en-US" dirty="0"/>
              <a:t>John 15: 4 Abide in Me, and I in you. As the branch cannot bear fruit of itself unless it abides in the vine, so neither can you unless you abide in Me. 5 I am the vine, you are the branches; he who abides in Me and I in him, he bears much fruit, for apart from Me you can do nothing.</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11</a:t>
            </a:fld>
            <a:endParaRPr lang="en-US"/>
          </a:p>
        </p:txBody>
      </p:sp>
    </p:spTree>
    <p:extLst>
      <p:ext uri="{BB962C8B-B14F-4D97-AF65-F5344CB8AC3E}">
        <p14:creationId xmlns:p14="http://schemas.microsoft.com/office/powerpoint/2010/main" val="78529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15: 4 Abide in Me, and I in you. As the branch cannot bear fruit of itself unless it abides in the vine, so neither can you unless you abide in Me. 5 I am the vine, you are the branches; he who abides in Me and I in him, he bears much fruit, for apart from Me you can do nothing.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 one thing needed, is an abiding relationship with Jesus, which we get by beholding and being transformed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Call up Panel</a:t>
            </a:r>
          </a:p>
          <a:p>
            <a:r>
              <a:rPr lang="en-US" sz="1200" kern="1200" dirty="0">
                <a:solidFill>
                  <a:schemeClr val="tx1"/>
                </a:solidFill>
                <a:effectLst/>
                <a:latin typeface="+mn-lt"/>
                <a:ea typeface="+mn-ea"/>
                <a:cs typeface="+mn-cs"/>
              </a:rPr>
              <a:t>- Now is the time to take notes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QT Questions:</a:t>
            </a:r>
          </a:p>
          <a:p>
            <a:pPr marL="228600" lvl="0" indent="-228600">
              <a:buFont typeface="+mj-lt"/>
              <a:buAutoNum type="arabicPeriod"/>
            </a:pPr>
            <a:r>
              <a:rPr lang="en-US" sz="1200" kern="1200" dirty="0">
                <a:solidFill>
                  <a:schemeClr val="tx1"/>
                </a:solidFill>
                <a:effectLst/>
                <a:latin typeface="+mn-lt"/>
                <a:ea typeface="+mn-ea"/>
                <a:cs typeface="+mn-cs"/>
              </a:rPr>
              <a:t>What are the ways that you find helpful to be refreshed in the Lord or grow your relationship with Him? (not limited to just a quiet time)</a:t>
            </a:r>
          </a:p>
          <a:p>
            <a:pPr marL="228600" lvl="0" indent="-228600">
              <a:buFont typeface="+mj-lt"/>
              <a:buAutoNum type="arabicPeriod"/>
            </a:pPr>
            <a:r>
              <a:rPr lang="en-US" sz="1200" kern="1200" dirty="0">
                <a:solidFill>
                  <a:schemeClr val="tx1"/>
                </a:solidFill>
                <a:effectLst/>
                <a:latin typeface="+mn-lt"/>
                <a:ea typeface="+mn-ea"/>
                <a:cs typeface="+mn-cs"/>
              </a:rPr>
              <a:t>How has this changed over the seasons in your life? (especially discuss single life and season with young children)</a:t>
            </a:r>
          </a:p>
          <a:p>
            <a:pPr marL="228600" lvl="0" indent="-228600">
              <a:buFont typeface="+mj-lt"/>
              <a:buAutoNum type="arabicPeriod"/>
            </a:pPr>
            <a:r>
              <a:rPr lang="en-US" sz="1200" kern="1200" dirty="0">
                <a:solidFill>
                  <a:schemeClr val="tx1"/>
                </a:solidFill>
                <a:effectLst/>
                <a:latin typeface="+mn-lt"/>
                <a:ea typeface="+mn-ea"/>
                <a:cs typeface="+mn-cs"/>
              </a:rPr>
              <a:t>What does your quiet time look like now, and how has it changed over the years (if you haven’t shared this in a previous answer)?</a:t>
            </a:r>
          </a:p>
          <a:p>
            <a:pPr marL="228600" lvl="0" indent="-228600">
              <a:buFont typeface="+mj-lt"/>
              <a:buAutoNum type="arabicPeriod"/>
            </a:pPr>
            <a:r>
              <a:rPr lang="en-US" sz="1200" kern="1200" dirty="0">
                <a:solidFill>
                  <a:schemeClr val="tx1"/>
                </a:solidFill>
                <a:effectLst/>
                <a:latin typeface="+mn-lt"/>
                <a:ea typeface="+mn-ea"/>
                <a:cs typeface="+mn-cs"/>
              </a:rPr>
              <a:t>Do you (and those around you) notice a difference when you’re having a consistent time with the Lord vs being sporadic or neglectful?</a:t>
            </a:r>
          </a:p>
          <a:p>
            <a:pPr marL="228600" lvl="0" indent="-228600">
              <a:buFont typeface="+mj-lt"/>
              <a:buAutoNum type="arabicPeriod"/>
            </a:pPr>
            <a:r>
              <a:rPr lang="en-US" sz="1200" kern="1200" dirty="0">
                <a:solidFill>
                  <a:schemeClr val="tx1"/>
                </a:solidFill>
                <a:effectLst/>
                <a:latin typeface="+mn-lt"/>
                <a:ea typeface="+mn-ea"/>
                <a:cs typeface="+mn-cs"/>
              </a:rPr>
              <a:t>If someone wanted to start having a quiet time for the first time, what would you say would be the core parts of a healthy quiet time? And do you have any suggestions on how to make it easier or more fruitful?</a:t>
            </a:r>
          </a:p>
          <a:p>
            <a:pPr marL="228600" lvl="0" indent="-228600">
              <a:buFont typeface="+mj-lt"/>
              <a:buAutoNum type="arabicPeriod"/>
            </a:pPr>
            <a:r>
              <a:rPr lang="en-US" sz="1200" kern="1200" dirty="0">
                <a:solidFill>
                  <a:schemeClr val="tx1"/>
                </a:solidFill>
                <a:effectLst/>
                <a:latin typeface="+mn-lt"/>
                <a:ea typeface="+mn-ea"/>
                <a:cs typeface="+mn-cs"/>
              </a:rPr>
              <a:t>Are there any other words of wisdom you’d like to share?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12</a:t>
            </a:fld>
            <a:endParaRPr lang="en-US"/>
          </a:p>
        </p:txBody>
      </p:sp>
    </p:spTree>
    <p:extLst>
      <p:ext uri="{BB962C8B-B14F-4D97-AF65-F5344CB8AC3E}">
        <p14:creationId xmlns:p14="http://schemas.microsoft.com/office/powerpoint/2010/main" val="351515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Oswald Chambers</a:t>
            </a:r>
          </a:p>
          <a:p>
            <a:endParaRPr lang="en-US" dirty="0"/>
          </a:p>
          <a:p>
            <a:r>
              <a:rPr lang="en-US" dirty="0"/>
              <a:t>Jonathan Edwards</a:t>
            </a:r>
          </a:p>
          <a:p>
            <a:r>
              <a:rPr lang="en-US" dirty="0"/>
              <a:t>John Owen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CS Lewis</a:t>
            </a:r>
          </a:p>
          <a:p>
            <a:r>
              <a:rPr lang="en-US" dirty="0" err="1"/>
              <a:t>Kierkigard</a:t>
            </a:r>
            <a:endParaRPr lang="en-US" dirty="0"/>
          </a:p>
          <a:p>
            <a:r>
              <a:rPr lang="en-US" dirty="0"/>
              <a:t>Thomas </a:t>
            </a:r>
            <a:r>
              <a:rPr lang="en-US" dirty="0" err="1"/>
              <a:t>Aquianas</a:t>
            </a:r>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13</a:t>
            </a:fld>
            <a:endParaRPr lang="en-US"/>
          </a:p>
        </p:txBody>
      </p:sp>
    </p:spTree>
    <p:extLst>
      <p:ext uri="{BB962C8B-B14F-4D97-AF65-F5344CB8AC3E}">
        <p14:creationId xmlns:p14="http://schemas.microsoft.com/office/powerpoint/2010/main" val="331670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1"/>
            <a:r>
              <a:rPr lang="en-US" sz="1200" kern="1200" dirty="0">
                <a:solidFill>
                  <a:schemeClr val="tx1"/>
                </a:solidFill>
                <a:effectLst/>
                <a:latin typeface="+mn-lt"/>
                <a:ea typeface="+mn-ea"/>
                <a:cs typeface="+mn-cs"/>
              </a:rPr>
              <a:t>Martha</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 let’s start with Martha: Martha was the the lady who made things happen, the proactive person – She was the one who invited Jesus in in the first place.</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BUT - she’s the one who gets reprimanded in this story? Why?</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a:t>
            </a:r>
          </a:p>
          <a:p>
            <a:pPr lvl="3"/>
            <a:r>
              <a:rPr lang="el-GR" sz="1200" kern="1200" dirty="0">
                <a:solidFill>
                  <a:schemeClr val="tx1"/>
                </a:solidFill>
                <a:effectLst/>
                <a:latin typeface="+mn-lt"/>
                <a:ea typeface="+mn-ea"/>
                <a:cs typeface="+mn-cs"/>
              </a:rPr>
              <a:t>περισπάω  </a:t>
            </a:r>
            <a:r>
              <a:rPr lang="en-US" sz="1200" kern="1200" dirty="0" err="1">
                <a:solidFill>
                  <a:schemeClr val="tx1"/>
                </a:solidFill>
                <a:effectLst/>
                <a:latin typeface="+mn-lt"/>
                <a:ea typeface="+mn-ea"/>
                <a:cs typeface="+mn-cs"/>
              </a:rPr>
              <a:t>perispáō</a:t>
            </a:r>
            <a:endParaRPr lang="en-US" sz="12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drawn off from from around, diverted by her surroundings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CLICK </a:t>
            </a:r>
          </a:p>
          <a:p>
            <a:pPr lvl="2"/>
            <a:r>
              <a:rPr lang="en-US" sz="1200" kern="1200" dirty="0">
                <a:solidFill>
                  <a:schemeClr val="tx1"/>
                </a:solidFill>
                <a:effectLst/>
                <a:latin typeface="+mn-lt"/>
                <a:ea typeface="+mn-ea"/>
                <a:cs typeface="+mn-cs"/>
              </a:rPr>
              <a:t>Because  she was the one distracted. </a:t>
            </a:r>
          </a:p>
          <a:p>
            <a:pPr lvl="2"/>
            <a:r>
              <a:rPr lang="en-US" sz="1200" kern="1200" dirty="0">
                <a:solidFill>
                  <a:schemeClr val="tx1"/>
                </a:solidFill>
                <a:effectLst/>
                <a:latin typeface="+mn-lt"/>
                <a:ea typeface="+mn-ea"/>
                <a:cs typeface="+mn-cs"/>
              </a:rPr>
              <a:t>was distracted by what she was supposed to be doing.</a:t>
            </a:r>
          </a:p>
          <a:p>
            <a:pPr lvl="2"/>
            <a:r>
              <a:rPr lang="en-US" sz="1200" kern="1200" dirty="0">
                <a:solidFill>
                  <a:schemeClr val="tx1"/>
                </a:solidFill>
                <a:effectLst/>
                <a:latin typeface="+mn-lt"/>
                <a:ea typeface="+mn-ea"/>
                <a:cs typeface="+mn-cs"/>
              </a:rPr>
              <a:t>And her distractions (WRONG-FOCUS)resulted in feelings, decisions and actions that were out of touch with reality.</a:t>
            </a:r>
          </a:p>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3</a:t>
            </a:fld>
            <a:endParaRPr lang="en-US"/>
          </a:p>
        </p:txBody>
      </p:sp>
    </p:spTree>
    <p:extLst>
      <p:ext uri="{BB962C8B-B14F-4D97-AF65-F5344CB8AC3E}">
        <p14:creationId xmlns:p14="http://schemas.microsoft.com/office/powerpoint/2010/main" val="36178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See Martha was operating form a normal way of thinking. </a:t>
            </a:r>
          </a:p>
          <a:p>
            <a:pPr lvl="2"/>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CLICK</a:t>
            </a:r>
          </a:p>
          <a:p>
            <a:pPr lvl="2"/>
            <a:r>
              <a:rPr lang="en-US" sz="1200" kern="1200" dirty="0">
                <a:solidFill>
                  <a:schemeClr val="tx1"/>
                </a:solidFill>
                <a:effectLst/>
                <a:latin typeface="+mn-lt"/>
                <a:ea typeface="+mn-ea"/>
                <a:cs typeface="+mn-cs"/>
              </a:rPr>
              <a:t>A causes C model of thinking</a:t>
            </a:r>
          </a:p>
          <a:p>
            <a:pPr lvl="2"/>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Outside events cause us to do things.</a:t>
            </a:r>
          </a:p>
          <a:p>
            <a:pPr marL="1085850" lvl="2" indent="-171450">
              <a:buFontTx/>
              <a:buChar char="-"/>
            </a:pPr>
            <a:r>
              <a:rPr lang="en-US" sz="1200" kern="1200" dirty="0">
                <a:solidFill>
                  <a:schemeClr val="tx1"/>
                </a:solidFill>
                <a:effectLst/>
                <a:latin typeface="+mn-lt"/>
                <a:ea typeface="+mn-ea"/>
                <a:cs typeface="+mn-cs"/>
              </a:rPr>
              <a:t>Anyone with an infant? What’s your natural inclination when your baby yells for 30 minutes straight? The baby drives you nuts – it makes you angry right? So what do you do? Shake the baby right?</a:t>
            </a:r>
          </a:p>
          <a:p>
            <a:pPr marL="1085850" lvl="2" indent="-171450">
              <a:buFontTx/>
              <a:buChar char="-"/>
            </a:pPr>
            <a:r>
              <a:rPr lang="en-US" sz="1200" kern="1200" dirty="0">
                <a:solidFill>
                  <a:schemeClr val="tx1"/>
                </a:solidFill>
                <a:effectLst/>
                <a:latin typeface="+mn-lt"/>
                <a:ea typeface="+mn-ea"/>
                <a:cs typeface="+mn-cs"/>
              </a:rPr>
              <a:t>Anybody drive in Xiamen? What was your first response when someone did the “I’m driving into you move”?  KP - it's the People's lane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Your 10 year old gets out of bed after bedtime for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night in a row – you automatically yell at them</a:t>
            </a:r>
          </a:p>
          <a:p>
            <a:pPr marL="1085850" lvl="2" indent="-171450">
              <a:buFontTx/>
              <a:buChar char="-"/>
            </a:pPr>
            <a:r>
              <a:rPr lang="en-US" sz="1200" kern="1200" dirty="0">
                <a:solidFill>
                  <a:schemeClr val="tx1"/>
                </a:solidFill>
                <a:effectLst/>
                <a:latin typeface="+mn-lt"/>
                <a:ea typeface="+mn-ea"/>
                <a:cs typeface="+mn-cs"/>
              </a:rPr>
              <a:t>Anybody ever read comments on a </a:t>
            </a:r>
            <a:r>
              <a:rPr lang="en-US" sz="1200" kern="1200" dirty="0" err="1">
                <a:solidFill>
                  <a:schemeClr val="tx1"/>
                </a:solidFill>
                <a:effectLst/>
                <a:latin typeface="+mn-lt"/>
                <a:ea typeface="+mn-ea"/>
                <a:cs typeface="+mn-cs"/>
              </a:rPr>
              <a:t>contravertial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 Video – that’s a whole page of A-C thinking right there.</a:t>
            </a:r>
          </a:p>
          <a:p>
            <a:pPr lvl="2"/>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So for Martha, this thinking resulted in feelings and beliefs that were out of touch with reality:</a:t>
            </a:r>
          </a:p>
          <a:p>
            <a:pPr lvl="2"/>
            <a:endParaRPr lang="en-US" sz="1200" kern="1200" dirty="0">
              <a:solidFill>
                <a:schemeClr val="tx1"/>
              </a:solidFill>
              <a:effectLst/>
              <a:latin typeface="+mn-lt"/>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Was worried and bothered by so many things CLICK</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Victim Mentality - was focused on herself and “justice” CLICK</a:t>
            </a:r>
          </a:p>
          <a:p>
            <a:pPr marL="1143000" lvl="2" indent="-228600">
              <a:buAutoNum type="arabicPeriod"/>
            </a:pPr>
            <a:r>
              <a:rPr lang="en-US" sz="1200" kern="1200" dirty="0" err="1">
                <a:solidFill>
                  <a:schemeClr val="tx1"/>
                </a:solidFill>
                <a:effectLst/>
                <a:latin typeface="+mn-lt"/>
                <a:ea typeface="+mn-ea"/>
                <a:cs typeface="+mn-cs"/>
              </a:rPr>
              <a:t>Accusational</a:t>
            </a:r>
            <a:r>
              <a:rPr lang="en-US" sz="1200" kern="1200" dirty="0">
                <a:solidFill>
                  <a:schemeClr val="tx1"/>
                </a:solidFill>
                <a:effectLst/>
                <a:latin typeface="+mn-lt"/>
                <a:ea typeface="+mn-ea"/>
                <a:cs typeface="+mn-cs"/>
              </a:rPr>
              <a:t> - accused the Lord as not caring</a:t>
            </a:r>
          </a:p>
          <a:p>
            <a:pPr marL="1143000" lvl="2" indent="-228600">
              <a:buAutoNum type="arabicPeriod"/>
            </a:pPr>
            <a:r>
              <a:rPr lang="en-US" sz="1200" kern="1200" dirty="0">
                <a:solidFill>
                  <a:schemeClr val="tx1"/>
                </a:solidFill>
                <a:effectLst/>
                <a:latin typeface="+mn-lt"/>
                <a:ea typeface="+mn-ea"/>
                <a:cs typeface="+mn-cs"/>
              </a:rPr>
              <a:t>Demanding - Commanded Jesus - told him to make Martha help</a:t>
            </a:r>
          </a:p>
          <a:p>
            <a:pPr marL="914400" lvl="2" indent="0">
              <a:buNone/>
            </a:pPr>
            <a:endParaRPr lang="en-US" sz="1200" kern="1200" dirty="0">
              <a:solidFill>
                <a:schemeClr val="tx1"/>
              </a:solidFill>
              <a:effectLst/>
              <a:latin typeface="+mn-lt"/>
              <a:ea typeface="+mn-ea"/>
              <a:cs typeface="+mn-cs"/>
            </a:endParaRPr>
          </a:p>
          <a:p>
            <a:pPr marL="914400" lvl="2" indent="0">
              <a:buNone/>
            </a:pPr>
            <a:r>
              <a:rPr lang="en-US" sz="1200" kern="1200" dirty="0">
                <a:solidFill>
                  <a:schemeClr val="tx1"/>
                </a:solidFill>
                <a:effectLst/>
                <a:latin typeface="+mn-lt"/>
                <a:ea typeface="+mn-ea"/>
                <a:cs typeface="+mn-cs"/>
              </a:rPr>
              <a:t>The Problem here is that A doesn’t Cause C. </a:t>
            </a:r>
          </a:p>
          <a:p>
            <a:pPr marL="914400" lvl="2" indent="0">
              <a:buNone/>
            </a:pPr>
            <a:endParaRPr lang="en-US" sz="1200" kern="1200" dirty="0">
              <a:solidFill>
                <a:schemeClr val="tx1"/>
              </a:solidFill>
              <a:effectLst/>
              <a:latin typeface="+mn-lt"/>
              <a:ea typeface="+mn-ea"/>
              <a:cs typeface="+mn-cs"/>
            </a:endParaRPr>
          </a:p>
          <a:p>
            <a:pPr marL="914400" lvl="2" indent="0">
              <a:buNone/>
            </a:pPr>
            <a:r>
              <a:rPr lang="en-US" sz="1200" kern="1200" dirty="0">
                <a:solidFill>
                  <a:schemeClr val="tx1"/>
                </a:solidFill>
                <a:effectLst/>
                <a:latin typeface="+mn-lt"/>
                <a:ea typeface="+mn-ea"/>
                <a:cs typeface="+mn-cs"/>
              </a:rPr>
              <a:t>CLICK</a:t>
            </a:r>
          </a:p>
          <a:p>
            <a:pPr marL="914400" lvl="2" indent="0">
              <a:buNone/>
            </a:pPr>
            <a:endParaRPr lang="en-US" sz="1200" kern="1200" dirty="0">
              <a:solidFill>
                <a:schemeClr val="tx1"/>
              </a:solidFill>
              <a:effectLst/>
              <a:latin typeface="+mn-lt"/>
              <a:ea typeface="+mn-ea"/>
              <a:cs typeface="+mn-cs"/>
            </a:endParaRPr>
          </a:p>
          <a:p>
            <a:pPr marL="914400" lvl="2" indent="0">
              <a:buNone/>
            </a:pPr>
            <a:r>
              <a:rPr lang="en-US" sz="1200" kern="1200" dirty="0">
                <a:solidFill>
                  <a:schemeClr val="tx1"/>
                </a:solidFill>
                <a:effectLst/>
                <a:latin typeface="+mn-lt"/>
                <a:ea typeface="+mn-ea"/>
                <a:cs typeface="+mn-cs"/>
              </a:rPr>
              <a:t>There’s something in the middle called a “B” and that’s our thoughts, and that B – is a worldview of interacting with the world naturally, without being Grounded in a relationship with God.</a:t>
            </a:r>
          </a:p>
          <a:p>
            <a:pPr marL="914400" lvl="2" inden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4</a:t>
            </a:fld>
            <a:endParaRPr lang="en-US"/>
          </a:p>
        </p:txBody>
      </p:sp>
    </p:spTree>
    <p:extLst>
      <p:ext uri="{BB962C8B-B14F-4D97-AF65-F5344CB8AC3E}">
        <p14:creationId xmlns:p14="http://schemas.microsoft.com/office/powerpoint/2010/main" val="103002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See Martha was operating form an A B C model of thinking. </a:t>
            </a:r>
          </a:p>
          <a:p>
            <a:pPr lvl="2"/>
            <a:endParaRPr lang="en-US" sz="1200" kern="1200" dirty="0">
              <a:solidFill>
                <a:schemeClr val="tx1"/>
              </a:solidFill>
              <a:effectLst/>
              <a:latin typeface="+mn-lt"/>
              <a:ea typeface="+mn-ea"/>
              <a:cs typeface="+mn-cs"/>
            </a:endParaRPr>
          </a:p>
          <a:p>
            <a:r>
              <a:rPr lang="en-US" dirty="0"/>
              <a:t>So What Martha needs to do, is get rid of  </a:t>
            </a:r>
          </a:p>
          <a:p>
            <a:endParaRPr lang="en-US" dirty="0"/>
          </a:p>
          <a:p>
            <a:r>
              <a:rPr lang="en-US" dirty="0"/>
              <a:t>The B – lie</a:t>
            </a:r>
          </a:p>
          <a:p>
            <a:endParaRPr lang="en-US" dirty="0"/>
          </a:p>
          <a:p>
            <a:r>
              <a:rPr lang="en-US" dirty="0"/>
              <a:t>That leads to </a:t>
            </a:r>
          </a:p>
          <a:p>
            <a:endParaRPr lang="en-US" dirty="0"/>
          </a:p>
          <a:p>
            <a:r>
              <a:rPr lang="en-US" dirty="0"/>
              <a:t>C – bad feelings, actions, and decisions</a:t>
            </a:r>
          </a:p>
          <a:p>
            <a:endParaRPr lang="en-US" dirty="0"/>
          </a:p>
          <a:p>
            <a:r>
              <a:rPr lang="en-US" dirty="0"/>
              <a:t>CLICK</a:t>
            </a:r>
          </a:p>
          <a:p>
            <a:endParaRPr lang="en-US" dirty="0"/>
          </a:p>
          <a:p>
            <a:r>
              <a:rPr lang="en-US" dirty="0"/>
              <a:t>And replace it with </a:t>
            </a:r>
          </a:p>
          <a:p>
            <a:endParaRPr lang="en-US" dirty="0"/>
          </a:p>
          <a:p>
            <a:r>
              <a:rPr lang="en-US" dirty="0"/>
              <a:t>True beliefs</a:t>
            </a:r>
          </a:p>
          <a:p>
            <a:endParaRPr lang="en-US" dirty="0"/>
          </a:p>
          <a:p>
            <a:r>
              <a:rPr lang="en-US" dirty="0"/>
              <a:t>That result in</a:t>
            </a:r>
          </a:p>
          <a:p>
            <a:endParaRPr lang="en-US" dirty="0"/>
          </a:p>
          <a:p>
            <a:r>
              <a:rPr lang="en-US" dirty="0"/>
              <a:t>Good actions, healthy emotions, and wise decisions</a:t>
            </a:r>
          </a:p>
          <a:p>
            <a:endParaRPr lang="en-US" dirty="0"/>
          </a:p>
          <a:p>
            <a:r>
              <a:rPr lang="en-US" dirty="0"/>
              <a:t>NEXT PAGE</a:t>
            </a:r>
          </a:p>
          <a:p>
            <a:endParaRPr lang="en-US" dirty="0"/>
          </a:p>
          <a:p>
            <a:pPr marL="914400" lvl="2" indent="0">
              <a:buNone/>
            </a:pPr>
            <a:r>
              <a:rPr lang="en-US" sz="1200" b="0" i="0" kern="1200" dirty="0">
                <a:solidFill>
                  <a:schemeClr val="tx1"/>
                </a:solidFill>
                <a:effectLst/>
                <a:latin typeface="+mn-lt"/>
                <a:ea typeface="+mn-ea"/>
                <a:cs typeface="+mn-cs"/>
              </a:rPr>
              <a:t>THE BOTTOM OF LIFE</a:t>
            </a:r>
            <a:br>
              <a:rPr lang="en-US" dirty="0"/>
            </a:br>
            <a:br>
              <a:rPr lang="en-US" dirty="0"/>
            </a:br>
            <a:r>
              <a:rPr lang="en-US" sz="1200" b="0" i="0" kern="1200" dirty="0">
                <a:solidFill>
                  <a:schemeClr val="tx1"/>
                </a:solidFill>
                <a:effectLst/>
                <a:latin typeface="+mn-lt"/>
                <a:ea typeface="+mn-ea"/>
                <a:cs typeface="+mn-cs"/>
              </a:rPr>
              <a:t>Words and music by Billy Crockett</a:t>
            </a:r>
            <a:br>
              <a:rPr lang="en-US" dirty="0"/>
            </a:br>
            <a:br>
              <a:rPr lang="en-US" dirty="0"/>
            </a:br>
            <a:r>
              <a:rPr lang="en-US" sz="1200" b="0" i="0" kern="1200" dirty="0">
                <a:solidFill>
                  <a:schemeClr val="tx1"/>
                </a:solidFill>
                <a:effectLst/>
                <a:latin typeface="+mn-lt"/>
                <a:ea typeface="+mn-ea"/>
                <a:cs typeface="+mn-cs"/>
              </a:rPr>
              <a:t>I </a:t>
            </a:r>
            <a:r>
              <a:rPr lang="en-US" sz="1200" b="0" i="0" kern="1200" dirty="0" err="1">
                <a:solidFill>
                  <a:schemeClr val="tx1"/>
                </a:solidFill>
                <a:effectLst/>
                <a:latin typeface="+mn-lt"/>
                <a:ea typeface="+mn-ea"/>
                <a:cs typeface="+mn-cs"/>
              </a:rPr>
              <a:t>gotta</a:t>
            </a:r>
            <a:r>
              <a:rPr lang="en-US" sz="1200" b="0" i="0" kern="1200" dirty="0">
                <a:solidFill>
                  <a:schemeClr val="tx1"/>
                </a:solidFill>
                <a:effectLst/>
                <a:latin typeface="+mn-lt"/>
                <a:ea typeface="+mn-ea"/>
                <a:cs typeface="+mn-cs"/>
              </a:rPr>
              <a:t> question Mr. Jesus I'm </a:t>
            </a:r>
            <a:r>
              <a:rPr lang="en-US" sz="1200" b="0" i="0" kern="1200" dirty="0" err="1">
                <a:solidFill>
                  <a:schemeClr val="tx1"/>
                </a:solidFill>
                <a:effectLst/>
                <a:latin typeface="+mn-lt"/>
                <a:ea typeface="+mn-ea"/>
                <a:cs typeface="+mn-cs"/>
              </a:rPr>
              <a:t>wonderin</a:t>
            </a:r>
            <a:r>
              <a:rPr lang="en-US" sz="1200" b="0" i="0" kern="1200" dirty="0">
                <a:solidFill>
                  <a:schemeClr val="tx1"/>
                </a:solidFill>
                <a:effectLst/>
                <a:latin typeface="+mn-lt"/>
                <a:ea typeface="+mn-ea"/>
                <a:cs typeface="+mn-cs"/>
              </a:rPr>
              <a:t>'</a:t>
            </a:r>
            <a:br>
              <a:rPr lang="en-US" dirty="0"/>
            </a:br>
            <a:r>
              <a:rPr lang="en-US" sz="1200" b="0" i="0" kern="1200" dirty="0">
                <a:solidFill>
                  <a:schemeClr val="tx1"/>
                </a:solidFill>
                <a:effectLst/>
                <a:latin typeface="+mn-lt"/>
                <a:ea typeface="+mn-ea"/>
                <a:cs typeface="+mn-cs"/>
              </a:rPr>
              <a:t>What's at the bottom of life</a:t>
            </a:r>
            <a:br>
              <a:rPr lang="en-US" dirty="0"/>
            </a:br>
            <a:r>
              <a:rPr lang="en-US" sz="1200" b="0" i="0" kern="1200" dirty="0">
                <a:solidFill>
                  <a:schemeClr val="tx1"/>
                </a:solidFill>
                <a:effectLst/>
                <a:latin typeface="+mn-lt"/>
                <a:ea typeface="+mn-ea"/>
                <a:cs typeface="+mn-cs"/>
              </a:rPr>
              <a:t>I got a worry Mr. Jesus</a:t>
            </a:r>
            <a:br>
              <a:rPr lang="en-US" dirty="0"/>
            </a:br>
            <a:r>
              <a:rPr lang="en-US" sz="1200" b="0" i="0" kern="1200" dirty="0">
                <a:solidFill>
                  <a:schemeClr val="tx1"/>
                </a:solidFill>
                <a:effectLst/>
                <a:latin typeface="+mn-lt"/>
                <a:ea typeface="+mn-ea"/>
                <a:cs typeface="+mn-cs"/>
              </a:rPr>
              <a:t>What's at the bottom of life</a:t>
            </a:r>
            <a:br>
              <a:rPr lang="en-US" dirty="0"/>
            </a:br>
            <a:r>
              <a:rPr lang="en-US" sz="1200" b="0" i="0" kern="1200" dirty="0">
                <a:solidFill>
                  <a:schemeClr val="tx1"/>
                </a:solidFill>
                <a:effectLst/>
                <a:latin typeface="+mn-lt"/>
                <a:ea typeface="+mn-ea"/>
                <a:cs typeface="+mn-cs"/>
              </a:rPr>
              <a:t>I got a preacher just told me there's fire</a:t>
            </a:r>
            <a:br>
              <a:rPr lang="en-US" dirty="0"/>
            </a:br>
            <a:r>
              <a:rPr lang="en-US" sz="1200" b="0" i="0" kern="1200" dirty="0">
                <a:solidFill>
                  <a:schemeClr val="tx1"/>
                </a:solidFill>
                <a:effectLst/>
                <a:latin typeface="+mn-lt"/>
                <a:ea typeface="+mn-ea"/>
                <a:cs typeface="+mn-cs"/>
              </a:rPr>
              <a:t>Fire at the bottom of life</a:t>
            </a:r>
            <a:br>
              <a:rPr lang="en-US" dirty="0"/>
            </a:br>
            <a:br>
              <a:rPr lang="en-US" dirty="0"/>
            </a:br>
            <a:r>
              <a:rPr lang="en-US" sz="1200" b="0" i="0" kern="1200" dirty="0">
                <a:solidFill>
                  <a:schemeClr val="tx1"/>
                </a:solidFill>
                <a:effectLst/>
                <a:latin typeface="+mn-lt"/>
                <a:ea typeface="+mn-ea"/>
                <a:cs typeface="+mn-cs"/>
              </a:rPr>
              <a:t>I'm scared for my family</a:t>
            </a:r>
            <a:br>
              <a:rPr lang="en-US" dirty="0"/>
            </a:br>
            <a:r>
              <a:rPr lang="en-US" sz="1200" b="0" i="0" kern="1200" dirty="0" err="1">
                <a:solidFill>
                  <a:schemeClr val="tx1"/>
                </a:solidFill>
                <a:effectLst/>
                <a:latin typeface="+mn-lt"/>
                <a:ea typeface="+mn-ea"/>
                <a:cs typeface="+mn-cs"/>
              </a:rPr>
              <a:t>Frightented</a:t>
            </a:r>
            <a:r>
              <a:rPr lang="en-US" sz="1200" b="0" i="0" kern="1200" dirty="0">
                <a:solidFill>
                  <a:schemeClr val="tx1"/>
                </a:solidFill>
                <a:effectLst/>
                <a:latin typeface="+mn-lt"/>
                <a:ea typeface="+mn-ea"/>
                <a:cs typeface="+mn-cs"/>
              </a:rPr>
              <a:t> for the Mrs. and me</a:t>
            </a:r>
            <a:br>
              <a:rPr lang="en-US" dirty="0"/>
            </a:br>
            <a:r>
              <a:rPr lang="en-US" sz="1200" b="0" i="0" kern="1200" dirty="0">
                <a:solidFill>
                  <a:schemeClr val="tx1"/>
                </a:solidFill>
                <a:effectLst/>
                <a:latin typeface="+mn-lt"/>
                <a:ea typeface="+mn-ea"/>
                <a:cs typeface="+mn-cs"/>
              </a:rPr>
              <a:t>I'm scared for my children</a:t>
            </a:r>
            <a:br>
              <a:rPr lang="en-US" dirty="0"/>
            </a:br>
            <a:r>
              <a:rPr lang="en-US" sz="1200" b="0" i="0" kern="1200" dirty="0">
                <a:solidFill>
                  <a:schemeClr val="tx1"/>
                </a:solidFill>
                <a:effectLst/>
                <a:latin typeface="+mn-lt"/>
                <a:ea typeface="+mn-ea"/>
                <a:cs typeface="+mn-cs"/>
              </a:rPr>
              <a:t>Frightened as I can be</a:t>
            </a:r>
            <a:br>
              <a:rPr lang="en-US" dirty="0"/>
            </a:br>
            <a:r>
              <a:rPr lang="en-US" sz="1200" b="0" i="0" kern="1200" dirty="0">
                <a:solidFill>
                  <a:schemeClr val="tx1"/>
                </a:solidFill>
                <a:effectLst/>
                <a:latin typeface="+mn-lt"/>
                <a:ea typeface="+mn-ea"/>
                <a:cs typeface="+mn-cs"/>
              </a:rPr>
              <a:t>Won't you please tell me Jesus</a:t>
            </a:r>
            <a:br>
              <a:rPr lang="en-US" dirty="0"/>
            </a:br>
            <a:r>
              <a:rPr lang="en-US" sz="1200" b="0" i="0" kern="1200" dirty="0">
                <a:solidFill>
                  <a:schemeClr val="tx1"/>
                </a:solidFill>
                <a:effectLst/>
                <a:latin typeface="+mn-lt"/>
                <a:ea typeface="+mn-ea"/>
                <a:cs typeface="+mn-cs"/>
              </a:rPr>
              <a:t>What's at the bottom for me</a:t>
            </a:r>
            <a:br>
              <a:rPr lang="en-US" dirty="0"/>
            </a:br>
            <a:br>
              <a:rPr lang="en-US" dirty="0"/>
            </a:br>
            <a:r>
              <a:rPr lang="en-US" sz="1200" b="0" i="0" kern="1200" dirty="0">
                <a:solidFill>
                  <a:schemeClr val="tx1"/>
                </a:solidFill>
                <a:effectLst/>
                <a:latin typeface="+mn-lt"/>
                <a:ea typeface="+mn-ea"/>
                <a:cs typeface="+mn-cs"/>
              </a:rPr>
              <a:t>I </a:t>
            </a:r>
            <a:r>
              <a:rPr lang="en-US" sz="1200" b="0" i="0" kern="1200" dirty="0" err="1">
                <a:solidFill>
                  <a:schemeClr val="tx1"/>
                </a:solidFill>
                <a:effectLst/>
                <a:latin typeface="+mn-lt"/>
                <a:ea typeface="+mn-ea"/>
                <a:cs typeface="+mn-cs"/>
              </a:rPr>
              <a:t>gotta</a:t>
            </a:r>
            <a:r>
              <a:rPr lang="en-US" sz="1200" b="0" i="0" kern="1200" dirty="0">
                <a:solidFill>
                  <a:schemeClr val="tx1"/>
                </a:solidFill>
                <a:effectLst/>
                <a:latin typeface="+mn-lt"/>
                <a:ea typeface="+mn-ea"/>
                <a:cs typeface="+mn-cs"/>
              </a:rPr>
              <a:t> know</a:t>
            </a:r>
            <a:br>
              <a:rPr lang="en-US" dirty="0"/>
            </a:br>
            <a:r>
              <a:rPr lang="en-US" sz="1200" b="0" i="0" kern="1200" dirty="0">
                <a:solidFill>
                  <a:schemeClr val="tx1"/>
                </a:solidFill>
                <a:effectLst/>
                <a:latin typeface="+mn-lt"/>
                <a:ea typeface="+mn-ea"/>
                <a:cs typeface="+mn-cs"/>
              </a:rPr>
              <a:t>A little peak</a:t>
            </a:r>
            <a:br>
              <a:rPr lang="en-US" dirty="0"/>
            </a:br>
            <a:r>
              <a:rPr lang="en-US" sz="1200" b="0" i="0" kern="1200" dirty="0">
                <a:solidFill>
                  <a:schemeClr val="tx1"/>
                </a:solidFill>
                <a:effectLst/>
                <a:latin typeface="+mn-lt"/>
                <a:ea typeface="+mn-ea"/>
                <a:cs typeface="+mn-cs"/>
              </a:rPr>
              <a:t>I'm scared to death what I might find if might seek</a:t>
            </a:r>
            <a:br>
              <a:rPr lang="en-US" dirty="0"/>
            </a:br>
            <a:r>
              <a:rPr lang="en-US" sz="1200" b="0" i="0" kern="1200" dirty="0">
                <a:solidFill>
                  <a:schemeClr val="tx1"/>
                </a:solidFill>
                <a:effectLst/>
                <a:latin typeface="+mn-lt"/>
                <a:ea typeface="+mn-ea"/>
                <a:cs typeface="+mn-cs"/>
              </a:rPr>
              <a:t>What's at the bottom of life</a:t>
            </a:r>
            <a:br>
              <a:rPr lang="en-US" dirty="0"/>
            </a:br>
            <a:r>
              <a:rPr lang="en-US" sz="1200" b="0" i="0" kern="1200" dirty="0">
                <a:solidFill>
                  <a:schemeClr val="tx1"/>
                </a:solidFill>
                <a:effectLst/>
                <a:latin typeface="+mn-lt"/>
                <a:ea typeface="+mn-ea"/>
                <a:cs typeface="+mn-cs"/>
              </a:rPr>
              <a:t>If it's fire dear Jesus please save me from the bottom of life</a:t>
            </a:r>
            <a:br>
              <a:rPr lang="en-US" dirty="0"/>
            </a:br>
            <a:br>
              <a:rPr lang="en-US" dirty="0"/>
            </a:br>
            <a:r>
              <a:rPr lang="en-US" sz="1200" b="0" i="0" kern="1200" dirty="0">
                <a:solidFill>
                  <a:schemeClr val="tx1"/>
                </a:solidFill>
                <a:effectLst/>
                <a:latin typeface="+mn-lt"/>
                <a:ea typeface="+mn-ea"/>
                <a:cs typeface="+mn-cs"/>
              </a:rPr>
              <a:t>What Lord, what you </a:t>
            </a:r>
            <a:r>
              <a:rPr lang="en-US" sz="1200" b="0" i="0" kern="1200" dirty="0" err="1">
                <a:solidFill>
                  <a:schemeClr val="tx1"/>
                </a:solidFill>
                <a:effectLst/>
                <a:latin typeface="+mn-lt"/>
                <a:ea typeface="+mn-ea"/>
                <a:cs typeface="+mn-cs"/>
              </a:rPr>
              <a:t>sayin</a:t>
            </a:r>
            <a:r>
              <a:rPr lang="en-US" sz="1200" b="0" i="0" kern="1200" dirty="0">
                <a:solidFill>
                  <a:schemeClr val="tx1"/>
                </a:solidFill>
                <a:effectLst/>
                <a:latin typeface="+mn-lt"/>
                <a:ea typeface="+mn-ea"/>
                <a:cs typeface="+mn-cs"/>
              </a:rPr>
              <a:t>'</a:t>
            </a:r>
            <a:br>
              <a:rPr lang="en-US" dirty="0"/>
            </a:br>
            <a:r>
              <a:rPr lang="en-US" sz="1200" b="0" i="0" kern="1200" dirty="0">
                <a:solidFill>
                  <a:schemeClr val="tx1"/>
                </a:solidFill>
                <a:effectLst/>
                <a:latin typeface="+mn-lt"/>
                <a:ea typeface="+mn-ea"/>
                <a:cs typeface="+mn-cs"/>
              </a:rPr>
              <a:t>There is love at the bottom of life</a:t>
            </a:r>
            <a:br>
              <a:rPr lang="en-US" dirty="0"/>
            </a:br>
            <a:r>
              <a:rPr lang="en-US" sz="1200" b="0" i="0" kern="1200" dirty="0">
                <a:solidFill>
                  <a:schemeClr val="tx1"/>
                </a:solidFill>
                <a:effectLst/>
                <a:latin typeface="+mn-lt"/>
                <a:ea typeface="+mn-ea"/>
                <a:cs typeface="+mn-cs"/>
              </a:rPr>
              <a:t>Oh Lord, that's just like you</a:t>
            </a:r>
            <a:br>
              <a:rPr lang="en-US" dirty="0"/>
            </a:br>
            <a:r>
              <a:rPr lang="en-US" sz="1200" b="0" i="0" kern="1200" dirty="0" err="1">
                <a:solidFill>
                  <a:schemeClr val="tx1"/>
                </a:solidFill>
                <a:effectLst/>
                <a:latin typeface="+mn-lt"/>
                <a:ea typeface="+mn-ea"/>
                <a:cs typeface="+mn-cs"/>
              </a:rPr>
              <a:t>Puttin</a:t>
            </a:r>
            <a:r>
              <a:rPr lang="en-US" sz="1200" b="0" i="0" kern="1200" dirty="0">
                <a:solidFill>
                  <a:schemeClr val="tx1"/>
                </a:solidFill>
                <a:effectLst/>
                <a:latin typeface="+mn-lt"/>
                <a:ea typeface="+mn-ea"/>
                <a:cs typeface="+mn-cs"/>
              </a:rPr>
              <a:t>' love at the bottom of life</a:t>
            </a:r>
            <a:br>
              <a:rPr lang="en-US" dirty="0"/>
            </a:br>
            <a:r>
              <a:rPr lang="en-US" sz="1200" b="0" i="0" kern="1200" dirty="0">
                <a:solidFill>
                  <a:schemeClr val="tx1"/>
                </a:solidFill>
                <a:effectLst/>
                <a:latin typeface="+mn-lt"/>
                <a:ea typeface="+mn-ea"/>
                <a:cs typeface="+mn-cs"/>
              </a:rPr>
              <a:t>You know what it makes me </a:t>
            </a:r>
            <a:r>
              <a:rPr lang="en-US" sz="1200" b="0" i="0" kern="1200" dirty="0" err="1">
                <a:solidFill>
                  <a:schemeClr val="tx1"/>
                </a:solidFill>
                <a:effectLst/>
                <a:latin typeface="+mn-lt"/>
                <a:ea typeface="+mn-ea"/>
                <a:cs typeface="+mn-cs"/>
              </a:rPr>
              <a:t>wanna</a:t>
            </a:r>
            <a:r>
              <a:rPr lang="en-US" sz="1200" b="0" i="0" kern="1200" dirty="0">
                <a:solidFill>
                  <a:schemeClr val="tx1"/>
                </a:solidFill>
                <a:effectLst/>
                <a:latin typeface="+mn-lt"/>
                <a:ea typeface="+mn-ea"/>
                <a:cs typeface="+mn-cs"/>
              </a:rPr>
              <a:t> do</a:t>
            </a:r>
            <a:br>
              <a:rPr lang="en-US" dirty="0"/>
            </a:br>
            <a:r>
              <a:rPr lang="en-US" sz="1200" b="0" i="0" kern="1200" dirty="0">
                <a:solidFill>
                  <a:schemeClr val="tx1"/>
                </a:solidFill>
                <a:effectLst/>
                <a:latin typeface="+mn-lt"/>
                <a:ea typeface="+mn-ea"/>
                <a:cs typeface="+mn-cs"/>
              </a:rPr>
              <a:t>It makes me </a:t>
            </a:r>
            <a:r>
              <a:rPr lang="en-US" sz="1200" b="0" i="0" kern="1200" dirty="0" err="1">
                <a:solidFill>
                  <a:schemeClr val="tx1"/>
                </a:solidFill>
                <a:effectLst/>
                <a:latin typeface="+mn-lt"/>
                <a:ea typeface="+mn-ea"/>
                <a:cs typeface="+mn-cs"/>
              </a:rPr>
              <a:t>wanna</a:t>
            </a:r>
            <a:r>
              <a:rPr lang="en-US" sz="1200" b="0" i="0" kern="1200" dirty="0">
                <a:solidFill>
                  <a:schemeClr val="tx1"/>
                </a:solidFill>
                <a:effectLst/>
                <a:latin typeface="+mn-lt"/>
                <a:ea typeface="+mn-ea"/>
                <a:cs typeface="+mn-cs"/>
              </a:rPr>
              <a:t> sink my feet</a:t>
            </a:r>
            <a:br>
              <a:rPr lang="en-US" dirty="0"/>
            </a:br>
            <a:r>
              <a:rPr lang="en-US" sz="1200" b="0" i="0" kern="1200" dirty="0">
                <a:solidFill>
                  <a:schemeClr val="tx1"/>
                </a:solidFill>
                <a:effectLst/>
                <a:latin typeface="+mn-lt"/>
                <a:ea typeface="+mn-ea"/>
                <a:cs typeface="+mn-cs"/>
              </a:rPr>
              <a:t>Real, real, deep</a:t>
            </a:r>
            <a:br>
              <a:rPr lang="en-US" dirty="0"/>
            </a:br>
            <a:r>
              <a:rPr lang="en-US" sz="1200" b="0" i="0" kern="1200" dirty="0">
                <a:solidFill>
                  <a:schemeClr val="tx1"/>
                </a:solidFill>
                <a:effectLst/>
                <a:latin typeface="+mn-lt"/>
                <a:ea typeface="+mn-ea"/>
                <a:cs typeface="+mn-cs"/>
              </a:rPr>
              <a:t>Right down in the bottom of life</a:t>
            </a:r>
            <a:endParaRPr lang="en-US" sz="1200" kern="1200" dirty="0">
              <a:solidFill>
                <a:schemeClr val="tx1"/>
              </a:solidFill>
              <a:effectLst/>
              <a:latin typeface="+mn-lt"/>
              <a:ea typeface="+mn-ea"/>
              <a:cs typeface="+mn-cs"/>
            </a:endParaRPr>
          </a:p>
          <a:p>
            <a:pPr marL="914400" lvl="2" inden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5</a:t>
            </a:fld>
            <a:endParaRPr lang="en-US"/>
          </a:p>
        </p:txBody>
      </p:sp>
    </p:spTree>
    <p:extLst>
      <p:ext uri="{BB962C8B-B14F-4D97-AF65-F5344CB8AC3E}">
        <p14:creationId xmlns:p14="http://schemas.microsoft.com/office/powerpoint/2010/main" val="309963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914400" lvl="2" indent="0">
              <a:buNone/>
            </a:pPr>
            <a:r>
              <a:rPr lang="en-US" sz="1200" b="0" i="0" kern="1200" dirty="0">
                <a:solidFill>
                  <a:schemeClr val="tx1"/>
                </a:solidFill>
                <a:effectLst/>
                <a:latin typeface="+mn-lt"/>
                <a:ea typeface="+mn-ea"/>
                <a:cs typeface="+mn-cs"/>
              </a:rPr>
              <a:t>THE BOTTOM OF LIFE</a:t>
            </a:r>
            <a:br>
              <a:rPr lang="en-US" dirty="0"/>
            </a:br>
            <a:br>
              <a:rPr lang="en-US" dirty="0"/>
            </a:br>
            <a:r>
              <a:rPr lang="en-US" sz="1200" b="0" i="0" kern="1200" dirty="0">
                <a:solidFill>
                  <a:schemeClr val="tx1"/>
                </a:solidFill>
                <a:effectLst/>
                <a:latin typeface="+mn-lt"/>
                <a:ea typeface="+mn-ea"/>
                <a:cs typeface="+mn-cs"/>
              </a:rPr>
              <a:t>Words and music by Billy Crockett</a:t>
            </a:r>
            <a:br>
              <a:rPr lang="en-US" dirty="0"/>
            </a:br>
            <a:br>
              <a:rPr lang="en-US" dirty="0"/>
            </a:br>
            <a:r>
              <a:rPr lang="en-US" sz="1200" b="0" i="0" kern="1200" dirty="0">
                <a:solidFill>
                  <a:schemeClr val="tx1"/>
                </a:solidFill>
                <a:effectLst/>
                <a:latin typeface="+mn-lt"/>
                <a:ea typeface="+mn-ea"/>
                <a:cs typeface="+mn-cs"/>
              </a:rPr>
              <a:t>I </a:t>
            </a:r>
            <a:r>
              <a:rPr lang="en-US" sz="1200" b="0" i="0" kern="1200" dirty="0" err="1">
                <a:solidFill>
                  <a:schemeClr val="tx1"/>
                </a:solidFill>
                <a:effectLst/>
                <a:latin typeface="+mn-lt"/>
                <a:ea typeface="+mn-ea"/>
                <a:cs typeface="+mn-cs"/>
              </a:rPr>
              <a:t>gotta</a:t>
            </a:r>
            <a:r>
              <a:rPr lang="en-US" sz="1200" b="0" i="0" kern="1200" dirty="0">
                <a:solidFill>
                  <a:schemeClr val="tx1"/>
                </a:solidFill>
                <a:effectLst/>
                <a:latin typeface="+mn-lt"/>
                <a:ea typeface="+mn-ea"/>
                <a:cs typeface="+mn-cs"/>
              </a:rPr>
              <a:t> question Mr. Jesus I'm </a:t>
            </a:r>
            <a:r>
              <a:rPr lang="en-US" sz="1200" b="0" i="0" kern="1200" dirty="0" err="1">
                <a:solidFill>
                  <a:schemeClr val="tx1"/>
                </a:solidFill>
                <a:effectLst/>
                <a:latin typeface="+mn-lt"/>
                <a:ea typeface="+mn-ea"/>
                <a:cs typeface="+mn-cs"/>
              </a:rPr>
              <a:t>wonderin</a:t>
            </a:r>
            <a:r>
              <a:rPr lang="en-US" sz="1200" b="0" i="0" kern="1200" dirty="0">
                <a:solidFill>
                  <a:schemeClr val="tx1"/>
                </a:solidFill>
                <a:effectLst/>
                <a:latin typeface="+mn-lt"/>
                <a:ea typeface="+mn-ea"/>
                <a:cs typeface="+mn-cs"/>
              </a:rPr>
              <a:t>'</a:t>
            </a:r>
            <a:br>
              <a:rPr lang="en-US" dirty="0"/>
            </a:br>
            <a:r>
              <a:rPr lang="en-US" sz="1200" b="0" i="0" kern="1200" dirty="0">
                <a:solidFill>
                  <a:schemeClr val="tx1"/>
                </a:solidFill>
                <a:effectLst/>
                <a:latin typeface="+mn-lt"/>
                <a:ea typeface="+mn-ea"/>
                <a:cs typeface="+mn-cs"/>
              </a:rPr>
              <a:t>What's at the bottom of life</a:t>
            </a:r>
            <a:br>
              <a:rPr lang="en-US" dirty="0"/>
            </a:br>
            <a:r>
              <a:rPr lang="en-US" sz="1200" b="0" i="0" kern="1200" dirty="0">
                <a:solidFill>
                  <a:schemeClr val="tx1"/>
                </a:solidFill>
                <a:effectLst/>
                <a:latin typeface="+mn-lt"/>
                <a:ea typeface="+mn-ea"/>
                <a:cs typeface="+mn-cs"/>
              </a:rPr>
              <a:t>I got a worry Mr. Jesus</a:t>
            </a:r>
            <a:br>
              <a:rPr lang="en-US" dirty="0"/>
            </a:br>
            <a:r>
              <a:rPr lang="en-US" sz="1200" b="0" i="0" kern="1200" dirty="0">
                <a:solidFill>
                  <a:schemeClr val="tx1"/>
                </a:solidFill>
                <a:effectLst/>
                <a:latin typeface="+mn-lt"/>
                <a:ea typeface="+mn-ea"/>
                <a:cs typeface="+mn-cs"/>
              </a:rPr>
              <a:t>What's at the bottom of life</a:t>
            </a:r>
            <a:br>
              <a:rPr lang="en-US" dirty="0"/>
            </a:br>
            <a:r>
              <a:rPr lang="en-US" sz="1200" b="0" i="0" kern="1200" dirty="0">
                <a:solidFill>
                  <a:schemeClr val="tx1"/>
                </a:solidFill>
                <a:effectLst/>
                <a:latin typeface="+mn-lt"/>
                <a:ea typeface="+mn-ea"/>
                <a:cs typeface="+mn-cs"/>
              </a:rPr>
              <a:t>I got a preacher just told me there's fire</a:t>
            </a:r>
            <a:br>
              <a:rPr lang="en-US" dirty="0"/>
            </a:br>
            <a:r>
              <a:rPr lang="en-US" sz="1200" b="0" i="0" kern="1200" dirty="0">
                <a:solidFill>
                  <a:schemeClr val="tx1"/>
                </a:solidFill>
                <a:effectLst/>
                <a:latin typeface="+mn-lt"/>
                <a:ea typeface="+mn-ea"/>
                <a:cs typeface="+mn-cs"/>
              </a:rPr>
              <a:t>Fire at the bottom of life</a:t>
            </a:r>
            <a:br>
              <a:rPr lang="en-US" dirty="0"/>
            </a:br>
            <a:br>
              <a:rPr lang="en-US" dirty="0"/>
            </a:br>
            <a:r>
              <a:rPr lang="en-US" sz="1200" b="0" i="0" kern="1200" dirty="0">
                <a:solidFill>
                  <a:schemeClr val="tx1"/>
                </a:solidFill>
                <a:effectLst/>
                <a:latin typeface="+mn-lt"/>
                <a:ea typeface="+mn-ea"/>
                <a:cs typeface="+mn-cs"/>
              </a:rPr>
              <a:t>I'm scared for my family</a:t>
            </a:r>
            <a:br>
              <a:rPr lang="en-US" dirty="0"/>
            </a:br>
            <a:r>
              <a:rPr lang="en-US" sz="1200" b="0" i="0" kern="1200" dirty="0" err="1">
                <a:solidFill>
                  <a:schemeClr val="tx1"/>
                </a:solidFill>
                <a:effectLst/>
                <a:latin typeface="+mn-lt"/>
                <a:ea typeface="+mn-ea"/>
                <a:cs typeface="+mn-cs"/>
              </a:rPr>
              <a:t>Frightented</a:t>
            </a:r>
            <a:r>
              <a:rPr lang="en-US" sz="1200" b="0" i="0" kern="1200" dirty="0">
                <a:solidFill>
                  <a:schemeClr val="tx1"/>
                </a:solidFill>
                <a:effectLst/>
                <a:latin typeface="+mn-lt"/>
                <a:ea typeface="+mn-ea"/>
                <a:cs typeface="+mn-cs"/>
              </a:rPr>
              <a:t> for the Mrs. and me</a:t>
            </a:r>
            <a:br>
              <a:rPr lang="en-US" dirty="0"/>
            </a:br>
            <a:r>
              <a:rPr lang="en-US" sz="1200" b="0" i="0" kern="1200" dirty="0">
                <a:solidFill>
                  <a:schemeClr val="tx1"/>
                </a:solidFill>
                <a:effectLst/>
                <a:latin typeface="+mn-lt"/>
                <a:ea typeface="+mn-ea"/>
                <a:cs typeface="+mn-cs"/>
              </a:rPr>
              <a:t>I'm scared for my children</a:t>
            </a:r>
            <a:br>
              <a:rPr lang="en-US" dirty="0"/>
            </a:br>
            <a:r>
              <a:rPr lang="en-US" sz="1200" b="0" i="0" kern="1200" dirty="0">
                <a:solidFill>
                  <a:schemeClr val="tx1"/>
                </a:solidFill>
                <a:effectLst/>
                <a:latin typeface="+mn-lt"/>
                <a:ea typeface="+mn-ea"/>
                <a:cs typeface="+mn-cs"/>
              </a:rPr>
              <a:t>Frightened as I can be</a:t>
            </a:r>
            <a:br>
              <a:rPr lang="en-US" dirty="0"/>
            </a:br>
            <a:r>
              <a:rPr lang="en-US" sz="1200" b="0" i="0" kern="1200" dirty="0">
                <a:solidFill>
                  <a:schemeClr val="tx1"/>
                </a:solidFill>
                <a:effectLst/>
                <a:latin typeface="+mn-lt"/>
                <a:ea typeface="+mn-ea"/>
                <a:cs typeface="+mn-cs"/>
              </a:rPr>
              <a:t>Won't you please tell me Jesus</a:t>
            </a:r>
            <a:br>
              <a:rPr lang="en-US" dirty="0"/>
            </a:br>
            <a:r>
              <a:rPr lang="en-US" sz="1200" b="0" i="0" kern="1200" dirty="0">
                <a:solidFill>
                  <a:schemeClr val="tx1"/>
                </a:solidFill>
                <a:effectLst/>
                <a:latin typeface="+mn-lt"/>
                <a:ea typeface="+mn-ea"/>
                <a:cs typeface="+mn-cs"/>
              </a:rPr>
              <a:t>What's at the bottom for me</a:t>
            </a:r>
            <a:br>
              <a:rPr lang="en-US" dirty="0"/>
            </a:br>
            <a:br>
              <a:rPr lang="en-US" dirty="0"/>
            </a:br>
            <a:r>
              <a:rPr lang="en-US" sz="1200" b="0" i="0" kern="1200" dirty="0">
                <a:solidFill>
                  <a:schemeClr val="tx1"/>
                </a:solidFill>
                <a:effectLst/>
                <a:latin typeface="+mn-lt"/>
                <a:ea typeface="+mn-ea"/>
                <a:cs typeface="+mn-cs"/>
              </a:rPr>
              <a:t>I </a:t>
            </a:r>
            <a:r>
              <a:rPr lang="en-US" sz="1200" b="0" i="0" kern="1200" dirty="0" err="1">
                <a:solidFill>
                  <a:schemeClr val="tx1"/>
                </a:solidFill>
                <a:effectLst/>
                <a:latin typeface="+mn-lt"/>
                <a:ea typeface="+mn-ea"/>
                <a:cs typeface="+mn-cs"/>
              </a:rPr>
              <a:t>gotta</a:t>
            </a:r>
            <a:r>
              <a:rPr lang="en-US" sz="1200" b="0" i="0" kern="1200" dirty="0">
                <a:solidFill>
                  <a:schemeClr val="tx1"/>
                </a:solidFill>
                <a:effectLst/>
                <a:latin typeface="+mn-lt"/>
                <a:ea typeface="+mn-ea"/>
                <a:cs typeface="+mn-cs"/>
              </a:rPr>
              <a:t> know</a:t>
            </a:r>
            <a:br>
              <a:rPr lang="en-US" dirty="0"/>
            </a:br>
            <a:r>
              <a:rPr lang="en-US" sz="1200" b="0" i="0" kern="1200" dirty="0">
                <a:solidFill>
                  <a:schemeClr val="tx1"/>
                </a:solidFill>
                <a:effectLst/>
                <a:latin typeface="+mn-lt"/>
                <a:ea typeface="+mn-ea"/>
                <a:cs typeface="+mn-cs"/>
              </a:rPr>
              <a:t>A little peak</a:t>
            </a:r>
            <a:br>
              <a:rPr lang="en-US" dirty="0"/>
            </a:br>
            <a:r>
              <a:rPr lang="en-US" sz="1200" b="0" i="0" kern="1200" dirty="0">
                <a:solidFill>
                  <a:schemeClr val="tx1"/>
                </a:solidFill>
                <a:effectLst/>
                <a:latin typeface="+mn-lt"/>
                <a:ea typeface="+mn-ea"/>
                <a:cs typeface="+mn-cs"/>
              </a:rPr>
              <a:t>I'm scared to death what I might find if might seek</a:t>
            </a:r>
            <a:br>
              <a:rPr lang="en-US" dirty="0"/>
            </a:br>
            <a:r>
              <a:rPr lang="en-US" sz="1200" b="0" i="0" kern="1200" dirty="0">
                <a:solidFill>
                  <a:schemeClr val="tx1"/>
                </a:solidFill>
                <a:effectLst/>
                <a:latin typeface="+mn-lt"/>
                <a:ea typeface="+mn-ea"/>
                <a:cs typeface="+mn-cs"/>
              </a:rPr>
              <a:t>What's at the bottom of life</a:t>
            </a:r>
            <a:br>
              <a:rPr lang="en-US" dirty="0"/>
            </a:br>
            <a:r>
              <a:rPr lang="en-US" sz="1200" b="0" i="0" kern="1200" dirty="0">
                <a:solidFill>
                  <a:schemeClr val="tx1"/>
                </a:solidFill>
                <a:effectLst/>
                <a:latin typeface="+mn-lt"/>
                <a:ea typeface="+mn-ea"/>
                <a:cs typeface="+mn-cs"/>
              </a:rPr>
              <a:t>If it's fire dear Jesus please save me from the bottom of life</a:t>
            </a:r>
          </a:p>
          <a:p>
            <a:pPr marL="914400" lvl="2" indent="0">
              <a:buNone/>
            </a:pPr>
            <a:endParaRPr lang="en-US" sz="1200" b="0" i="0" kern="1200" dirty="0">
              <a:solidFill>
                <a:schemeClr val="tx1"/>
              </a:solidFill>
              <a:effectLst/>
              <a:latin typeface="+mn-lt"/>
              <a:ea typeface="+mn-ea"/>
              <a:cs typeface="+mn-cs"/>
            </a:endParaRPr>
          </a:p>
          <a:p>
            <a:pPr marL="914400" lvl="2" indent="0">
              <a:buNone/>
            </a:pPr>
            <a:r>
              <a:rPr lang="en-US" sz="1200" b="0" i="0" kern="1200" dirty="0">
                <a:solidFill>
                  <a:schemeClr val="tx1"/>
                </a:solidFill>
                <a:effectLst/>
                <a:latin typeface="+mn-lt"/>
                <a:ea typeface="+mn-ea"/>
                <a:cs typeface="+mn-cs"/>
              </a:rPr>
              <a:t>CLICK</a:t>
            </a:r>
            <a:br>
              <a:rPr lang="en-US" dirty="0"/>
            </a:br>
            <a:br>
              <a:rPr lang="en-US" dirty="0"/>
            </a:br>
            <a:r>
              <a:rPr lang="en-US" sz="1200" b="0" i="0" kern="1200" dirty="0">
                <a:solidFill>
                  <a:schemeClr val="tx1"/>
                </a:solidFill>
                <a:effectLst/>
                <a:latin typeface="+mn-lt"/>
                <a:ea typeface="+mn-ea"/>
                <a:cs typeface="+mn-cs"/>
              </a:rPr>
              <a:t>What Lord, what you </a:t>
            </a:r>
            <a:r>
              <a:rPr lang="en-US" sz="1200" b="0" i="0" kern="1200" dirty="0" err="1">
                <a:solidFill>
                  <a:schemeClr val="tx1"/>
                </a:solidFill>
                <a:effectLst/>
                <a:latin typeface="+mn-lt"/>
                <a:ea typeface="+mn-ea"/>
                <a:cs typeface="+mn-cs"/>
              </a:rPr>
              <a:t>sayin</a:t>
            </a:r>
            <a:r>
              <a:rPr lang="en-US" sz="1200" b="0" i="0" kern="1200" dirty="0">
                <a:solidFill>
                  <a:schemeClr val="tx1"/>
                </a:solidFill>
                <a:effectLst/>
                <a:latin typeface="+mn-lt"/>
                <a:ea typeface="+mn-ea"/>
                <a:cs typeface="+mn-cs"/>
              </a:rPr>
              <a:t>'</a:t>
            </a:r>
            <a:br>
              <a:rPr lang="en-US" dirty="0"/>
            </a:br>
            <a:r>
              <a:rPr lang="en-US" sz="1200" b="0" i="0" kern="1200" dirty="0">
                <a:solidFill>
                  <a:schemeClr val="tx1"/>
                </a:solidFill>
                <a:effectLst/>
                <a:latin typeface="+mn-lt"/>
                <a:ea typeface="+mn-ea"/>
                <a:cs typeface="+mn-cs"/>
              </a:rPr>
              <a:t>There is love at the bottom of life</a:t>
            </a:r>
            <a:br>
              <a:rPr lang="en-US" dirty="0"/>
            </a:br>
            <a:r>
              <a:rPr lang="en-US" sz="1200" b="0" i="0" kern="1200" dirty="0">
                <a:solidFill>
                  <a:schemeClr val="tx1"/>
                </a:solidFill>
                <a:effectLst/>
                <a:latin typeface="+mn-lt"/>
                <a:ea typeface="+mn-ea"/>
                <a:cs typeface="+mn-cs"/>
              </a:rPr>
              <a:t>Oh Lord, that's just like you</a:t>
            </a:r>
            <a:br>
              <a:rPr lang="en-US" dirty="0"/>
            </a:br>
            <a:r>
              <a:rPr lang="en-US" sz="1200" b="0" i="0" kern="1200" dirty="0" err="1">
                <a:solidFill>
                  <a:schemeClr val="tx1"/>
                </a:solidFill>
                <a:effectLst/>
                <a:latin typeface="+mn-lt"/>
                <a:ea typeface="+mn-ea"/>
                <a:cs typeface="+mn-cs"/>
              </a:rPr>
              <a:t>Puttin</a:t>
            </a:r>
            <a:r>
              <a:rPr lang="en-US" sz="1200" b="0" i="0" kern="1200" dirty="0">
                <a:solidFill>
                  <a:schemeClr val="tx1"/>
                </a:solidFill>
                <a:effectLst/>
                <a:latin typeface="+mn-lt"/>
                <a:ea typeface="+mn-ea"/>
                <a:cs typeface="+mn-cs"/>
              </a:rPr>
              <a:t>' love at the bottom of life</a:t>
            </a:r>
            <a:br>
              <a:rPr lang="en-US" dirty="0"/>
            </a:br>
            <a:r>
              <a:rPr lang="en-US" sz="1200" b="0" i="0" kern="1200" dirty="0">
                <a:solidFill>
                  <a:schemeClr val="tx1"/>
                </a:solidFill>
                <a:effectLst/>
                <a:latin typeface="+mn-lt"/>
                <a:ea typeface="+mn-ea"/>
                <a:cs typeface="+mn-cs"/>
              </a:rPr>
              <a:t>You know what it makes me </a:t>
            </a:r>
            <a:r>
              <a:rPr lang="en-US" sz="1200" b="0" i="0" kern="1200" dirty="0" err="1">
                <a:solidFill>
                  <a:schemeClr val="tx1"/>
                </a:solidFill>
                <a:effectLst/>
                <a:latin typeface="+mn-lt"/>
                <a:ea typeface="+mn-ea"/>
                <a:cs typeface="+mn-cs"/>
              </a:rPr>
              <a:t>wanna</a:t>
            </a:r>
            <a:r>
              <a:rPr lang="en-US" sz="1200" b="0" i="0" kern="1200" dirty="0">
                <a:solidFill>
                  <a:schemeClr val="tx1"/>
                </a:solidFill>
                <a:effectLst/>
                <a:latin typeface="+mn-lt"/>
                <a:ea typeface="+mn-ea"/>
                <a:cs typeface="+mn-cs"/>
              </a:rPr>
              <a:t> do</a:t>
            </a:r>
            <a:br>
              <a:rPr lang="en-US" dirty="0"/>
            </a:br>
            <a:r>
              <a:rPr lang="en-US" sz="1200" b="0" i="0" kern="1200" dirty="0">
                <a:solidFill>
                  <a:schemeClr val="tx1"/>
                </a:solidFill>
                <a:effectLst/>
                <a:latin typeface="+mn-lt"/>
                <a:ea typeface="+mn-ea"/>
                <a:cs typeface="+mn-cs"/>
              </a:rPr>
              <a:t>It makes me </a:t>
            </a:r>
            <a:r>
              <a:rPr lang="en-US" sz="1200" b="0" i="0" kern="1200" dirty="0" err="1">
                <a:solidFill>
                  <a:schemeClr val="tx1"/>
                </a:solidFill>
                <a:effectLst/>
                <a:latin typeface="+mn-lt"/>
                <a:ea typeface="+mn-ea"/>
                <a:cs typeface="+mn-cs"/>
              </a:rPr>
              <a:t>wanna</a:t>
            </a:r>
            <a:r>
              <a:rPr lang="en-US" sz="1200" b="0" i="0" kern="1200" dirty="0">
                <a:solidFill>
                  <a:schemeClr val="tx1"/>
                </a:solidFill>
                <a:effectLst/>
                <a:latin typeface="+mn-lt"/>
                <a:ea typeface="+mn-ea"/>
                <a:cs typeface="+mn-cs"/>
              </a:rPr>
              <a:t> sink my feet</a:t>
            </a:r>
            <a:br>
              <a:rPr lang="en-US" dirty="0"/>
            </a:br>
            <a:r>
              <a:rPr lang="en-US" sz="1200" b="0" i="0" kern="1200" dirty="0">
                <a:solidFill>
                  <a:schemeClr val="tx1"/>
                </a:solidFill>
                <a:effectLst/>
                <a:latin typeface="+mn-lt"/>
                <a:ea typeface="+mn-ea"/>
                <a:cs typeface="+mn-cs"/>
              </a:rPr>
              <a:t>Real, real, deep</a:t>
            </a:r>
            <a:br>
              <a:rPr lang="en-US" dirty="0"/>
            </a:br>
            <a:r>
              <a:rPr lang="en-US" sz="1200" b="0" i="0" kern="1200" dirty="0">
                <a:solidFill>
                  <a:schemeClr val="tx1"/>
                </a:solidFill>
                <a:effectLst/>
                <a:latin typeface="+mn-lt"/>
                <a:ea typeface="+mn-ea"/>
                <a:cs typeface="+mn-cs"/>
              </a:rPr>
              <a:t>Right down in the bottom of life</a:t>
            </a:r>
            <a:endParaRPr lang="en-US" sz="1200" kern="1200" dirty="0">
              <a:solidFill>
                <a:schemeClr val="tx1"/>
              </a:solidFill>
              <a:effectLst/>
              <a:latin typeface="+mn-lt"/>
              <a:ea typeface="+mn-ea"/>
              <a:cs typeface="+mn-cs"/>
            </a:endParaRPr>
          </a:p>
          <a:p>
            <a:pPr marL="914400" lvl="2" inden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6</a:t>
            </a:fld>
            <a:endParaRPr lang="en-US"/>
          </a:p>
        </p:txBody>
      </p:sp>
    </p:spTree>
    <p:extLst>
      <p:ext uri="{BB962C8B-B14F-4D97-AF65-F5344CB8AC3E}">
        <p14:creationId xmlns:p14="http://schemas.microsoft.com/office/powerpoint/2010/main" val="396027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when we’re not Listening to the Lord to tell us what’s our foundation for life – we’re  getting a message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world, the devil, or our flesh.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we’re fearful, anxious – missing out on a foundation </a:t>
            </a:r>
            <a:r>
              <a:rPr lang="en-US"/>
              <a:t>of security for life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world and the Devil, in General are from without pulling us away from our relationship with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Flesh pulls us inward.</a:t>
            </a:r>
          </a:p>
          <a:p>
            <a:pPr marL="171450" indent="-171450">
              <a:buFontTx/>
              <a:buChar char="-"/>
            </a:pPr>
            <a:endParaRPr lang="en-US" dirty="0"/>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Vs 40 – Martha says, “Lord, do You not care that my sister has left me to do all the serving alone?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7</a:t>
            </a:fld>
            <a:endParaRPr lang="en-US"/>
          </a:p>
        </p:txBody>
      </p:sp>
    </p:spTree>
    <p:extLst>
      <p:ext uri="{BB962C8B-B14F-4D97-AF65-F5344CB8AC3E}">
        <p14:creationId xmlns:p14="http://schemas.microsoft.com/office/powerpoint/2010/main" val="221944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Myth of Narcissus</a:t>
            </a:r>
          </a:p>
          <a:p>
            <a:endParaRPr lang="en-US" dirty="0"/>
          </a:p>
          <a:p>
            <a:r>
              <a:rPr lang="en-US" dirty="0"/>
              <a:t>Narcissus was a hunter in Greek mythology, son of the river god </a:t>
            </a:r>
            <a:r>
              <a:rPr lang="en-US" dirty="0" err="1"/>
              <a:t>Cephissus</a:t>
            </a:r>
            <a:r>
              <a:rPr lang="en-US" dirty="0"/>
              <a:t> and the nymph Liriope. He was a very beautiful young man, and many fell in love with him, but he only showed them disdain and contempt.</a:t>
            </a:r>
          </a:p>
          <a:p>
            <a:endParaRPr lang="en-US" dirty="0"/>
          </a:p>
          <a:p>
            <a:r>
              <a:rPr lang="en-US" dirty="0"/>
              <a:t>When he was born, there was a prophecy that he would live a long and glorious life so long as he never saw his reflection.</a:t>
            </a:r>
          </a:p>
          <a:p>
            <a:endParaRPr lang="en-US" dirty="0"/>
          </a:p>
          <a:p>
            <a:r>
              <a:rPr lang="en-US" dirty="0"/>
              <a:t>One day, while he was hunting in the woods, a nymph (Echo spotted him and immediately fell for him, but  Narcissus pushed her off and told her not to disturb him. Echo, in despair, roamed around the woods for the rest of her life, and wilted away until all it remained of her was an echo sound.</a:t>
            </a:r>
          </a:p>
          <a:p>
            <a:endParaRPr lang="en-US" dirty="0"/>
          </a:p>
          <a:p>
            <a:r>
              <a:rPr lang="en-US" dirty="0"/>
              <a:t>Nemesis, the goddess of retribution and revenge, learned what had happened and decided to punish Narcissus for his </a:t>
            </a:r>
            <a:r>
              <a:rPr lang="en-US" dirty="0" err="1"/>
              <a:t>behaviour</a:t>
            </a:r>
            <a:r>
              <a:rPr lang="en-US" dirty="0"/>
              <a:t>. She led him to a pool; there, the man saw his reflection in the water and fell in love with it. Although he did not </a:t>
            </a:r>
            <a:r>
              <a:rPr lang="en-US" dirty="0" err="1"/>
              <a:t>realise</a:t>
            </a:r>
            <a:r>
              <a:rPr lang="en-US" dirty="0"/>
              <a:t> in the beginning that it was just a reflection, when he understood it, he fell in despair that his love could not </a:t>
            </a:r>
            <a:r>
              <a:rPr lang="en-US" dirty="0" err="1"/>
              <a:t>materialise</a:t>
            </a:r>
            <a:r>
              <a:rPr lang="en-US" dirty="0"/>
              <a:t> and committed suicide.</a:t>
            </a:r>
          </a:p>
          <a:p>
            <a:endParaRPr lang="en-US" dirty="0"/>
          </a:p>
          <a:p>
            <a:r>
              <a:rPr lang="en-US" dirty="0" err="1"/>
              <a:t>Nacrissus</a:t>
            </a:r>
            <a:r>
              <a:rPr lang="en-US" dirty="0"/>
              <a:t> is a picture of an inward-turned soul.  Every culture knows that when we turn in to ourselves, the result is death.</a:t>
            </a:r>
          </a:p>
          <a:p>
            <a:endParaRPr lang="en-US" dirty="0"/>
          </a:p>
          <a:p>
            <a:r>
              <a:rPr lang="en-US" dirty="0"/>
              <a:t>Romans 8:6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a:t>
            </a:r>
          </a:p>
          <a:p>
            <a:endParaRPr lang="en-US" dirty="0"/>
          </a:p>
          <a:p>
            <a:r>
              <a:rPr lang="en-US" dirty="0"/>
              <a:t>So we see from Martha: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when we turn our minds outward, we’re (</a:t>
            </a:r>
            <a:r>
              <a:rPr lang="el-GR" dirty="0"/>
              <a:t>περισπάω  </a:t>
            </a:r>
            <a:r>
              <a:rPr lang="en-US" dirty="0"/>
              <a:t>(</a:t>
            </a:r>
            <a:r>
              <a:rPr lang="en-US" dirty="0" err="1"/>
              <a:t>perispáō</a:t>
            </a:r>
            <a:r>
              <a:rPr lang="en-US" dirty="0"/>
              <a:t>)) pulled apart and distracted from the source of life when it’s around us.</a:t>
            </a:r>
          </a:p>
          <a:p>
            <a:r>
              <a:rPr lang="en-US" dirty="0"/>
              <a:t>2. And when we turn our gaze inward, we die as well</a:t>
            </a:r>
          </a:p>
          <a:p>
            <a:endParaRPr lang="en-US" dirty="0"/>
          </a:p>
          <a:p>
            <a:r>
              <a:rPr lang="en-US" dirty="0"/>
              <a:t>So now we turn to Mary</a:t>
            </a:r>
          </a:p>
          <a:p>
            <a:endParaRPr lang="en-US" dirty="0"/>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8</a:t>
            </a:fld>
            <a:endParaRPr lang="en-US"/>
          </a:p>
        </p:txBody>
      </p:sp>
    </p:spTree>
    <p:extLst>
      <p:ext uri="{BB962C8B-B14F-4D97-AF65-F5344CB8AC3E}">
        <p14:creationId xmlns:p14="http://schemas.microsoft.com/office/powerpoint/2010/main" val="348311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1"/>
            <a:r>
              <a:rPr lang="en-US" sz="1200" kern="1200" dirty="0">
                <a:solidFill>
                  <a:schemeClr val="tx1"/>
                </a:solidFill>
                <a:effectLst/>
                <a:latin typeface="+mn-lt"/>
                <a:ea typeface="+mn-ea"/>
                <a:cs typeface="+mn-cs"/>
              </a:rPr>
              <a:t>And so we come to Mary</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was Mary doing?</a:t>
            </a:r>
          </a:p>
          <a:p>
            <a:pPr lvl="1"/>
            <a:r>
              <a:rPr lang="en-US" sz="1200" kern="1200" dirty="0">
                <a:solidFill>
                  <a:schemeClr val="tx1"/>
                </a:solidFill>
                <a:effectLst/>
                <a:latin typeface="+mn-lt"/>
                <a:ea typeface="+mn-ea"/>
                <a:cs typeface="+mn-cs"/>
              </a:rPr>
              <a:t>CLICK</a:t>
            </a:r>
          </a:p>
          <a:p>
            <a:pPr lvl="2"/>
            <a:r>
              <a:rPr lang="en-US" sz="1200" kern="1200" dirty="0">
                <a:solidFill>
                  <a:schemeClr val="tx1"/>
                </a:solidFill>
                <a:effectLst/>
                <a:latin typeface="+mn-lt"/>
                <a:ea typeface="+mn-ea"/>
                <a:cs typeface="+mn-cs"/>
              </a:rPr>
              <a:t>Sitting  at the Lord’s feet .</a:t>
            </a:r>
          </a:p>
          <a:p>
            <a:pPr lvl="2"/>
            <a:r>
              <a:rPr lang="en-US" sz="1200" kern="1200" dirty="0">
                <a:solidFill>
                  <a:schemeClr val="tx1"/>
                </a:solidFill>
                <a:effectLst/>
                <a:latin typeface="+mn-lt"/>
                <a:ea typeface="+mn-ea"/>
                <a:cs typeface="+mn-cs"/>
              </a:rPr>
              <a:t>Look at her gaze – where is it? Where is her attention?</a:t>
            </a:r>
          </a:p>
          <a:p>
            <a:pPr lvl="1" algn="l"/>
            <a:r>
              <a:rPr lang="en-US" sz="1200" kern="1200" dirty="0">
                <a:solidFill>
                  <a:schemeClr val="tx1"/>
                </a:solidFill>
                <a:effectLst/>
                <a:latin typeface="+mn-lt"/>
                <a:ea typeface="+mn-ea"/>
                <a:cs typeface="+mn-cs"/>
              </a:rPr>
              <a:t>CLICK</a:t>
            </a:r>
          </a:p>
          <a:p>
            <a:pPr lvl="2"/>
            <a:r>
              <a:rPr lang="en-US" sz="1200" kern="1200" dirty="0">
                <a:solidFill>
                  <a:schemeClr val="tx1"/>
                </a:solidFill>
                <a:effectLst/>
                <a:latin typeface="+mn-lt"/>
                <a:ea typeface="+mn-ea"/>
                <a:cs typeface="+mn-cs"/>
              </a:rPr>
              <a:t>Listening to His word</a:t>
            </a:r>
          </a:p>
          <a:p>
            <a:pPr lvl="2"/>
            <a:r>
              <a:rPr lang="en-US" sz="1200" kern="1200" dirty="0">
                <a:solidFill>
                  <a:schemeClr val="tx1"/>
                </a:solidFill>
                <a:effectLst/>
                <a:latin typeface="+mn-lt"/>
                <a:ea typeface="+mn-ea"/>
                <a:cs typeface="+mn-cs"/>
              </a:rPr>
              <a:t>What is she putting in her mind?</a:t>
            </a: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Mary was revolving her world around the center of the Universe – who was right there in her living room.</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She saw the source of life and strength and like Billy Crockett was sinking her fee deep into the bottom of life</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CLICK</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ABCDE - She was Replacing the Lies with Truth so she can respond from the basis of truth and live rightly</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Growing like the tree in Jeremiah 17</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Jeremiah 17:</a:t>
            </a:r>
          </a:p>
          <a:p>
            <a:pPr lvl="1"/>
            <a:r>
              <a:rPr lang="en-US" sz="1200" kern="1200" dirty="0">
                <a:solidFill>
                  <a:schemeClr val="tx1"/>
                </a:solidFill>
                <a:effectLst/>
                <a:latin typeface="+mn-lt"/>
                <a:ea typeface="+mn-ea"/>
                <a:cs typeface="+mn-cs"/>
              </a:rPr>
              <a:t>7 “Blessed is the man who trusts in the LORD</a:t>
            </a:r>
          </a:p>
          <a:p>
            <a:pPr lvl="1"/>
            <a:r>
              <a:rPr lang="en-US" sz="1200" kern="1200" dirty="0">
                <a:solidFill>
                  <a:schemeClr val="tx1"/>
                </a:solidFill>
                <a:effectLst/>
                <a:latin typeface="+mn-lt"/>
                <a:ea typeface="+mn-ea"/>
                <a:cs typeface="+mn-cs"/>
              </a:rPr>
              <a:t>And whose trust is the LORD.</a:t>
            </a:r>
          </a:p>
          <a:p>
            <a:pPr lvl="1"/>
            <a:r>
              <a:rPr lang="en-US" sz="1200" kern="1200" dirty="0">
                <a:solidFill>
                  <a:schemeClr val="tx1"/>
                </a:solidFill>
                <a:effectLst/>
                <a:latin typeface="+mn-lt"/>
                <a:ea typeface="+mn-ea"/>
                <a:cs typeface="+mn-cs"/>
              </a:rPr>
              <a:t>8 “For he will be like a tree planted by the water,</a:t>
            </a:r>
          </a:p>
          <a:p>
            <a:pPr lvl="1"/>
            <a:r>
              <a:rPr lang="en-US" sz="1200" kern="1200" dirty="0">
                <a:solidFill>
                  <a:schemeClr val="tx1"/>
                </a:solidFill>
                <a:effectLst/>
                <a:latin typeface="+mn-lt"/>
                <a:ea typeface="+mn-ea"/>
                <a:cs typeface="+mn-cs"/>
              </a:rPr>
              <a:t>That extends its roots by a stream</a:t>
            </a:r>
          </a:p>
          <a:p>
            <a:pPr lvl="1"/>
            <a:r>
              <a:rPr lang="en-US" sz="1200" kern="1200" dirty="0">
                <a:solidFill>
                  <a:schemeClr val="tx1"/>
                </a:solidFill>
                <a:effectLst/>
                <a:latin typeface="+mn-lt"/>
                <a:ea typeface="+mn-ea"/>
                <a:cs typeface="+mn-cs"/>
              </a:rPr>
              <a:t>And will not fear when the heat comes;</a:t>
            </a:r>
          </a:p>
          <a:p>
            <a:pPr lvl="1"/>
            <a:r>
              <a:rPr lang="en-US" sz="1200" kern="1200" dirty="0">
                <a:solidFill>
                  <a:schemeClr val="tx1"/>
                </a:solidFill>
                <a:effectLst/>
                <a:latin typeface="+mn-lt"/>
                <a:ea typeface="+mn-ea"/>
                <a:cs typeface="+mn-cs"/>
              </a:rPr>
              <a:t>But its leaves will be green,</a:t>
            </a:r>
          </a:p>
          <a:p>
            <a:pPr lvl="1"/>
            <a:r>
              <a:rPr lang="en-US" sz="1200" kern="1200" dirty="0">
                <a:solidFill>
                  <a:schemeClr val="tx1"/>
                </a:solidFill>
                <a:effectLst/>
                <a:latin typeface="+mn-lt"/>
                <a:ea typeface="+mn-ea"/>
                <a:cs typeface="+mn-cs"/>
              </a:rPr>
              <a:t>And it will not be anxious in a year of drought</a:t>
            </a:r>
          </a:p>
          <a:p>
            <a:pPr lvl="1"/>
            <a:r>
              <a:rPr lang="en-US" sz="1200" kern="1200" dirty="0">
                <a:solidFill>
                  <a:schemeClr val="tx1"/>
                </a:solidFill>
                <a:effectLst/>
                <a:latin typeface="+mn-lt"/>
                <a:ea typeface="+mn-ea"/>
                <a:cs typeface="+mn-cs"/>
              </a:rPr>
              <a:t>Nor cease to yield fruit.</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Drinking from the Spring that Jesus describes to the woman at the well</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John 4 – the woman at the well</a:t>
            </a:r>
          </a:p>
          <a:p>
            <a:pPr lvl="1"/>
            <a:r>
              <a:rPr lang="en-US" sz="1200" kern="1200" dirty="0">
                <a:solidFill>
                  <a:schemeClr val="tx1"/>
                </a:solidFill>
                <a:effectLst/>
                <a:latin typeface="+mn-lt"/>
                <a:ea typeface="+mn-ea"/>
                <a:cs typeface="+mn-cs"/>
              </a:rPr>
              <a:t>13 Jesus answered and said to her, “Everyone who drinks of this water will thirst again; 14 but whoever drinks of the water that I will give him shall never thirst; but the water that I will give him will become in him a well of water springing up to eternal life.”</a:t>
            </a: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marL="628650" lvl="1" indent="-171450">
              <a:buFontTx/>
              <a:buChar char="-"/>
            </a:pPr>
            <a:endParaRPr lang="en-US" sz="1200" kern="1200" dirty="0">
              <a:solidFill>
                <a:schemeClr val="tx1"/>
              </a:solidFill>
              <a:effectLst/>
              <a:latin typeface="+mn-lt"/>
              <a:ea typeface="+mn-ea"/>
              <a:cs typeface="+mn-cs"/>
            </a:endParaRPr>
          </a:p>
          <a:p>
            <a:pPr lvl="2"/>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9</a:t>
            </a:fld>
            <a:endParaRPr lang="en-US"/>
          </a:p>
        </p:txBody>
      </p:sp>
    </p:spTree>
    <p:extLst>
      <p:ext uri="{BB962C8B-B14F-4D97-AF65-F5344CB8AC3E}">
        <p14:creationId xmlns:p14="http://schemas.microsoft.com/office/powerpoint/2010/main" val="352904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CICK</a:t>
            </a:r>
          </a:p>
          <a:p>
            <a:pPr lvl="1"/>
            <a:r>
              <a:rPr lang="en-US" sz="1200" kern="1200" dirty="0">
                <a:solidFill>
                  <a:schemeClr val="tx1"/>
                </a:solidFill>
                <a:effectLst/>
                <a:latin typeface="+mn-lt"/>
                <a:ea typeface="+mn-ea"/>
                <a:cs typeface="+mn-cs"/>
              </a:rPr>
              <a:t>We tend to think of life in terms of Good/Bad decisions – so we’re puzzled when it comes to Mary/Martha</a:t>
            </a:r>
          </a:p>
          <a:p>
            <a:pPr marL="628650" lvl="1" indent="-171450">
              <a:buFontTx/>
              <a:buChar char="-"/>
            </a:pPr>
            <a:r>
              <a:rPr lang="en-US" sz="1200" kern="1200" dirty="0">
                <a:solidFill>
                  <a:schemeClr val="tx1"/>
                </a:solidFill>
                <a:effectLst/>
                <a:latin typeface="+mn-lt"/>
                <a:ea typeface="+mn-ea"/>
                <a:cs typeface="+mn-cs"/>
              </a:rPr>
              <a:t>Wait a minute, someone needs to set the table, cook the food, serve the guest… That’s good right?</a:t>
            </a:r>
          </a:p>
          <a:p>
            <a:pPr marL="457200" lvl="1" indent="0">
              <a:buFontTx/>
              <a:buNone/>
            </a:pPr>
            <a:endParaRPr lang="en-US" sz="1200" kern="1200" dirty="0">
              <a:solidFill>
                <a:schemeClr val="tx1"/>
              </a:solidFill>
              <a:effectLst/>
              <a:latin typeface="+mn-lt"/>
              <a:ea typeface="+mn-ea"/>
              <a:cs typeface="+mn-cs"/>
            </a:endParaRPr>
          </a:p>
          <a:p>
            <a:pPr marL="457200" lvl="1" indent="0">
              <a:buFontTx/>
              <a:buNone/>
            </a:pPr>
            <a:r>
              <a:rPr lang="en-US" sz="1200" kern="1200" dirty="0">
                <a:solidFill>
                  <a:schemeClr val="tx1"/>
                </a:solidFill>
                <a:effectLst/>
                <a:latin typeface="+mn-lt"/>
                <a:ea typeface="+mn-ea"/>
                <a:cs typeface="+mn-cs"/>
              </a:rPr>
              <a:t>CLICK</a:t>
            </a:r>
          </a:p>
          <a:p>
            <a:pPr marL="628650" lvl="1" indent="-171450">
              <a:buFontTx/>
              <a:buChar char="-"/>
            </a:pPr>
            <a:endParaRPr lang="en-US" sz="12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But maybe our natural framework is wrong here. Maybe we need to be thinking about Better vs Best</a:t>
            </a:r>
          </a:p>
          <a:p>
            <a:pPr marL="628650" lvl="1" indent="-171450">
              <a:buFontTx/>
              <a:buChar char="-"/>
            </a:pPr>
            <a:endParaRPr lang="en-US" sz="1200" kern="1200" dirty="0">
              <a:solidFill>
                <a:schemeClr val="tx1"/>
              </a:solidFill>
              <a:effectLst/>
              <a:latin typeface="+mn-lt"/>
              <a:ea typeface="+mn-ea"/>
              <a:cs typeface="+mn-cs"/>
            </a:endParaRPr>
          </a:p>
          <a:p>
            <a:pPr marL="457200" lvl="1" indent="0">
              <a:buFontTx/>
              <a:buNone/>
            </a:pPr>
            <a:r>
              <a:rPr lang="en-US" sz="1200" kern="1200" dirty="0">
                <a:solidFill>
                  <a:schemeClr val="tx1"/>
                </a:solidFill>
                <a:effectLst/>
                <a:latin typeface="+mn-lt"/>
                <a:ea typeface="+mn-ea"/>
                <a:cs typeface="+mn-cs"/>
              </a:rPr>
              <a:t>CLICK</a:t>
            </a:r>
          </a:p>
          <a:p>
            <a:pPr marL="457200" lvl="1" indent="0">
              <a:buFontTx/>
              <a:buNone/>
            </a:pPr>
            <a:endParaRPr lang="en-US" sz="1200" kern="1200" dirty="0">
              <a:solidFill>
                <a:schemeClr val="tx1"/>
              </a:solidFill>
              <a:effectLst/>
              <a:latin typeface="+mn-lt"/>
              <a:ea typeface="+mn-ea"/>
              <a:cs typeface="+mn-cs"/>
            </a:endParaRPr>
          </a:p>
          <a:p>
            <a:pPr marL="457200" lvl="1" indent="0">
              <a:buFontTx/>
              <a:buNone/>
            </a:pPr>
            <a:r>
              <a:rPr lang="en-US" sz="1200" kern="1200" dirty="0">
                <a:solidFill>
                  <a:schemeClr val="tx1"/>
                </a:solidFill>
                <a:effectLst/>
                <a:latin typeface="+mn-lt"/>
                <a:ea typeface="+mn-ea"/>
                <a:cs typeface="+mn-cs"/>
              </a:rPr>
              <a:t>So What should Martha have been doing?</a:t>
            </a:r>
          </a:p>
          <a:p>
            <a:pPr marL="628650" lvl="1" indent="-171450">
              <a:buFontTx/>
              <a:buChar char="-"/>
            </a:pPr>
            <a:r>
              <a:rPr lang="en-US" sz="1200" kern="1200" dirty="0">
                <a:solidFill>
                  <a:schemeClr val="tx1"/>
                </a:solidFill>
                <a:effectLst/>
                <a:latin typeface="+mn-lt"/>
                <a:ea typeface="+mn-ea"/>
                <a:cs typeface="+mn-cs"/>
              </a:rPr>
              <a:t>She should have been making the most of her time doing what is best while the King of the Universe was in her home.</a:t>
            </a:r>
          </a:p>
          <a:p>
            <a:pPr marL="1085850" lvl="2" indent="-171450">
              <a:buFontTx/>
              <a:buChar char="-"/>
            </a:pPr>
            <a:r>
              <a:rPr lang="en-US" sz="1200" kern="1200" dirty="0">
                <a:solidFill>
                  <a:schemeClr val="tx1"/>
                </a:solidFill>
                <a:effectLst/>
                <a:latin typeface="+mn-lt"/>
                <a:ea typeface="+mn-ea"/>
                <a:cs typeface="+mn-cs"/>
              </a:rPr>
              <a:t>Maybe she should ask Jesus what he wanted before she started preparing?</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Preparing food, doing it with joy, knowing who she was serving</a:t>
            </a:r>
          </a:p>
          <a:p>
            <a:pPr marL="1543050" lvl="3" indent="-171450">
              <a:buFontTx/>
              <a:buChar char="-"/>
            </a:pPr>
            <a:r>
              <a:rPr lang="en-US" sz="1200" kern="1200" dirty="0">
                <a:solidFill>
                  <a:schemeClr val="tx1"/>
                </a:solidFill>
                <a:effectLst/>
                <a:latin typeface="+mn-lt"/>
                <a:ea typeface="+mn-ea"/>
                <a:cs typeface="+mn-cs"/>
              </a:rPr>
              <a:t>5 min quick snack, wash the dishes later</a:t>
            </a:r>
          </a:p>
          <a:p>
            <a:pPr marL="1543050" lvl="3" indent="-171450">
              <a:buFontTx/>
              <a:buChar char="-"/>
            </a:pPr>
            <a:r>
              <a:rPr lang="en-US" sz="1200" kern="1200" dirty="0">
                <a:solidFill>
                  <a:schemeClr val="tx1"/>
                </a:solidFill>
                <a:effectLst/>
                <a:latin typeface="+mn-lt"/>
                <a:ea typeface="+mn-ea"/>
                <a:cs typeface="+mn-cs"/>
              </a:rPr>
              <a:t>If Jesus wanted an elaborate meal that took hours, that’s what she should have done.</a:t>
            </a:r>
          </a:p>
          <a:p>
            <a:pPr marL="628650" lvl="1" indent="-171450">
              <a:buFontTx/>
              <a:buChar char="-"/>
            </a:pPr>
            <a:r>
              <a:rPr lang="en-US" sz="1200" kern="1200" dirty="0">
                <a:solidFill>
                  <a:schemeClr val="tx1"/>
                </a:solidFill>
                <a:effectLst/>
                <a:latin typeface="+mn-lt"/>
                <a:ea typeface="+mn-ea"/>
                <a:cs typeface="+mn-cs"/>
              </a:rPr>
              <a:t>BUT whatever it was, we know that Jesus wants what’s best for Mary and Martha – and he takes into account how he made them and what activities give them life.</a:t>
            </a:r>
          </a:p>
          <a:p>
            <a:pPr marL="628650" lvl="1" indent="-171450">
              <a:buFontTx/>
              <a:buChar char="-"/>
            </a:pPr>
            <a:endParaRPr lang="en-US" sz="12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“Martha, Martha, you are worried and bothered about so many things; 42 but only one thing is necessary, for Mary has chosen the good part, which shall not be taken away from her.”</a:t>
            </a:r>
          </a:p>
          <a:p>
            <a:r>
              <a:rPr lang="en-US" dirty="0"/>
              <a:t>So we know:</a:t>
            </a:r>
          </a:p>
          <a:p>
            <a:pPr lvl="1"/>
            <a:r>
              <a:rPr lang="en-US" sz="1200" kern="1200" dirty="0">
                <a:solidFill>
                  <a:schemeClr val="tx1"/>
                </a:solidFill>
                <a:effectLst/>
                <a:latin typeface="+mn-lt"/>
                <a:ea typeface="+mn-ea"/>
                <a:cs typeface="+mn-cs"/>
              </a:rPr>
              <a:t>1. God wants to be with us</a:t>
            </a:r>
          </a:p>
          <a:p>
            <a:pPr lvl="1"/>
            <a:r>
              <a:rPr lang="en-US" sz="1200" kern="1200" dirty="0">
                <a:solidFill>
                  <a:schemeClr val="tx1"/>
                </a:solidFill>
                <a:effectLst/>
                <a:latin typeface="+mn-lt"/>
                <a:ea typeface="+mn-ea"/>
                <a:cs typeface="+mn-cs"/>
              </a:rPr>
              <a:t> 2. God doesn’t withhold good things when we chose them.</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 what is the one thing needed?</a:t>
            </a:r>
          </a:p>
          <a:p>
            <a:endParaRPr lang="en-US" dirty="0"/>
          </a:p>
        </p:txBody>
      </p:sp>
      <p:sp>
        <p:nvSpPr>
          <p:cNvPr id="4" name="Slide Number Placeholder 3"/>
          <p:cNvSpPr>
            <a:spLocks noGrp="1"/>
          </p:cNvSpPr>
          <p:nvPr>
            <p:ph type="sldNum" sz="quarter" idx="5"/>
          </p:nvPr>
        </p:nvSpPr>
        <p:spPr/>
        <p:txBody>
          <a:bodyPr/>
          <a:lstStyle/>
          <a:p>
            <a:fld id="{316307B6-921F-254E-AE11-BA9018F4450E}" type="slidenum">
              <a:rPr lang="en-US" smtClean="0"/>
              <a:t>10</a:t>
            </a:fld>
            <a:endParaRPr lang="en-US"/>
          </a:p>
        </p:txBody>
      </p:sp>
    </p:spTree>
    <p:extLst>
      <p:ext uri="{BB962C8B-B14F-4D97-AF65-F5344CB8AC3E}">
        <p14:creationId xmlns:p14="http://schemas.microsoft.com/office/powerpoint/2010/main" val="226513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34ABCE-BD66-AC4B-9499-CDD13F047743}"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65666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4ABCE-BD66-AC4B-9499-CDD13F047743}"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423574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4ABCE-BD66-AC4B-9499-CDD13F047743}"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406616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4ABCE-BD66-AC4B-9499-CDD13F047743}"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256729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34ABCE-BD66-AC4B-9499-CDD13F047743}"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209140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34ABCE-BD66-AC4B-9499-CDD13F047743}"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23023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34ABCE-BD66-AC4B-9499-CDD13F047743}" type="datetimeFigureOut">
              <a:rPr lang="en-US" smtClean="0"/>
              <a:t>2/25/22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279412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34ABCE-BD66-AC4B-9499-CDD13F047743}" type="datetimeFigureOut">
              <a:rPr lang="en-US" smtClean="0"/>
              <a:t>2/25/22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226122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4ABCE-BD66-AC4B-9499-CDD13F047743}" type="datetimeFigureOut">
              <a:rPr lang="en-US" smtClean="0"/>
              <a:t>2/25/22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140501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34ABCE-BD66-AC4B-9499-CDD13F047743}"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20029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34ABCE-BD66-AC4B-9499-CDD13F047743}"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71B05-A79B-184B-B29D-BF4E6E2C9C22}" type="slidenum">
              <a:rPr lang="en-US" smtClean="0"/>
              <a:t>‹#›</a:t>
            </a:fld>
            <a:endParaRPr lang="en-US"/>
          </a:p>
        </p:txBody>
      </p:sp>
    </p:spTree>
    <p:extLst>
      <p:ext uri="{BB962C8B-B14F-4D97-AF65-F5344CB8AC3E}">
        <p14:creationId xmlns:p14="http://schemas.microsoft.com/office/powerpoint/2010/main" val="400496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4ABCE-BD66-AC4B-9499-CDD13F047743}" type="datetimeFigureOut">
              <a:rPr lang="en-US" smtClean="0"/>
              <a:t>2/25/22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71B05-A79B-184B-B29D-BF4E6E2C9C22}" type="slidenum">
              <a:rPr lang="en-US" smtClean="0"/>
              <a:t>‹#›</a:t>
            </a:fld>
            <a:endParaRPr lang="en-US"/>
          </a:p>
        </p:txBody>
      </p:sp>
    </p:spTree>
    <p:extLst>
      <p:ext uri="{BB962C8B-B14F-4D97-AF65-F5344CB8AC3E}">
        <p14:creationId xmlns:p14="http://schemas.microsoft.com/office/powerpoint/2010/main" val="2718777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spitality of Mary and Martha | &amp;quot;Jesus came to a village, a… | Flickr">
            <a:extLst>
              <a:ext uri="{FF2B5EF4-FFF2-40B4-BE49-F238E27FC236}">
                <a16:creationId xmlns:a16="http://schemas.microsoft.com/office/drawing/2014/main" id="{7BD36598-80D7-3C46-B0AF-B479CBF5A2A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4667"/>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6CCFFB-A438-0444-AAFB-97DE793A4577}"/>
              </a:ext>
            </a:extLst>
          </p:cNvPr>
          <p:cNvSpPr>
            <a:spLocks noGrp="1"/>
          </p:cNvSpPr>
          <p:nvPr>
            <p:ph type="ctrTitle"/>
          </p:nvPr>
        </p:nvSpPr>
        <p:spPr>
          <a:xfrm>
            <a:off x="430923" y="5896302"/>
            <a:ext cx="5625662" cy="754163"/>
          </a:xfrm>
        </p:spPr>
        <p:txBody>
          <a:bodyPr>
            <a:normAutofit/>
          </a:bodyPr>
          <a:lstStyle/>
          <a:p>
            <a:r>
              <a:rPr lang="en-US" sz="4000" dirty="0">
                <a:solidFill>
                  <a:srgbClr val="FFFFFF"/>
                </a:solidFill>
              </a:rPr>
              <a:t>The One Necessary Thing</a:t>
            </a:r>
          </a:p>
        </p:txBody>
      </p:sp>
      <p:sp>
        <p:nvSpPr>
          <p:cNvPr id="3" name="Subtitle 2">
            <a:extLst>
              <a:ext uri="{FF2B5EF4-FFF2-40B4-BE49-F238E27FC236}">
                <a16:creationId xmlns:a16="http://schemas.microsoft.com/office/drawing/2014/main" id="{95065AE2-D122-2A4E-B5AB-1D41FA5E2D29}"/>
              </a:ext>
            </a:extLst>
          </p:cNvPr>
          <p:cNvSpPr>
            <a:spLocks noGrp="1"/>
          </p:cNvSpPr>
          <p:nvPr>
            <p:ph type="subTitle" idx="1"/>
          </p:nvPr>
        </p:nvSpPr>
        <p:spPr>
          <a:xfrm>
            <a:off x="5925207" y="6164297"/>
            <a:ext cx="2672255" cy="486168"/>
          </a:xfrm>
        </p:spPr>
        <p:txBody>
          <a:bodyPr>
            <a:normAutofit/>
          </a:bodyPr>
          <a:lstStyle/>
          <a:p>
            <a:r>
              <a:rPr lang="en-US" dirty="0">
                <a:solidFill>
                  <a:srgbClr val="FFFFFF"/>
                </a:solidFill>
              </a:rPr>
              <a:t>Mary &amp; Martha</a:t>
            </a:r>
          </a:p>
        </p:txBody>
      </p:sp>
    </p:spTree>
    <p:extLst>
      <p:ext uri="{BB962C8B-B14F-4D97-AF65-F5344CB8AC3E}">
        <p14:creationId xmlns:p14="http://schemas.microsoft.com/office/powerpoint/2010/main" val="23955445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hat About Martha?">
            <a:extLst>
              <a:ext uri="{FF2B5EF4-FFF2-40B4-BE49-F238E27FC236}">
                <a16:creationId xmlns:a16="http://schemas.microsoft.com/office/drawing/2014/main" id="{79832950-70B2-4244-80DE-E69204C83AEA}"/>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4667"/>
          <a:stretch/>
        </p:blipFill>
        <p:spPr bwMode="auto">
          <a:xfrm>
            <a:off x="-642387" y="0"/>
            <a:ext cx="9786387" cy="7339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0E9FB7-7B2A-2742-A9DC-B0764757E157}"/>
              </a:ext>
            </a:extLst>
          </p:cNvPr>
          <p:cNvSpPr>
            <a:spLocks noGrp="1"/>
          </p:cNvSpPr>
          <p:nvPr>
            <p:ph type="title"/>
          </p:nvPr>
        </p:nvSpPr>
        <p:spPr>
          <a:xfrm>
            <a:off x="4032738" y="481806"/>
            <a:ext cx="3943350" cy="1325563"/>
          </a:xfrm>
        </p:spPr>
        <p:txBody>
          <a:bodyPr/>
          <a:lstStyle/>
          <a:p>
            <a:r>
              <a:rPr lang="en-US" dirty="0"/>
              <a:t>What about Martha?</a:t>
            </a:r>
          </a:p>
        </p:txBody>
      </p:sp>
      <p:sp>
        <p:nvSpPr>
          <p:cNvPr id="3" name="Content Placeholder 2">
            <a:extLst>
              <a:ext uri="{FF2B5EF4-FFF2-40B4-BE49-F238E27FC236}">
                <a16:creationId xmlns:a16="http://schemas.microsoft.com/office/drawing/2014/main" id="{F6F42479-B970-2A45-BE1F-1279D2B18012}"/>
              </a:ext>
            </a:extLst>
          </p:cNvPr>
          <p:cNvSpPr>
            <a:spLocks noGrp="1"/>
          </p:cNvSpPr>
          <p:nvPr>
            <p:ph idx="1"/>
          </p:nvPr>
        </p:nvSpPr>
        <p:spPr>
          <a:xfrm>
            <a:off x="3622430" y="2289174"/>
            <a:ext cx="4763965" cy="1603375"/>
          </a:xfrm>
        </p:spPr>
        <p:txBody>
          <a:bodyPr/>
          <a:lstStyle/>
          <a:p>
            <a:pPr marL="0" indent="0">
              <a:buNone/>
            </a:pPr>
            <a:r>
              <a:rPr lang="en-US" dirty="0"/>
              <a:t>Good and Bad</a:t>
            </a:r>
          </a:p>
          <a:p>
            <a:pPr marL="0" indent="0">
              <a:buNone/>
            </a:pPr>
            <a:r>
              <a:rPr lang="en-US" b="1" i="1" dirty="0"/>
              <a:t>Better and Best</a:t>
            </a:r>
          </a:p>
        </p:txBody>
      </p:sp>
      <p:sp>
        <p:nvSpPr>
          <p:cNvPr id="5" name="TextBox 4">
            <a:extLst>
              <a:ext uri="{FF2B5EF4-FFF2-40B4-BE49-F238E27FC236}">
                <a16:creationId xmlns:a16="http://schemas.microsoft.com/office/drawing/2014/main" id="{BA49A958-4A0D-2441-B322-30DE6405C2C0}"/>
              </a:ext>
            </a:extLst>
          </p:cNvPr>
          <p:cNvSpPr txBox="1"/>
          <p:nvPr/>
        </p:nvSpPr>
        <p:spPr>
          <a:xfrm>
            <a:off x="-1" y="4431323"/>
            <a:ext cx="9143979" cy="430887"/>
          </a:xfrm>
          <a:prstGeom prst="rect">
            <a:avLst/>
          </a:prstGeom>
          <a:noFill/>
        </p:spPr>
        <p:txBody>
          <a:bodyPr wrap="square" rtlCol="0">
            <a:spAutoFit/>
          </a:bodyPr>
          <a:lstStyle/>
          <a:p>
            <a:pPr algn="ctr"/>
            <a:r>
              <a:rPr lang="en-US" sz="2200" b="1" i="1" dirty="0"/>
              <a:t>What’s the Best thing Martha could have been doing at that time?</a:t>
            </a:r>
          </a:p>
        </p:txBody>
      </p:sp>
      <p:sp>
        <p:nvSpPr>
          <p:cNvPr id="6" name="TextBox 5">
            <a:extLst>
              <a:ext uri="{FF2B5EF4-FFF2-40B4-BE49-F238E27FC236}">
                <a16:creationId xmlns:a16="http://schemas.microsoft.com/office/drawing/2014/main" id="{AB32734B-3192-DC48-8A91-3D5300C7E30E}"/>
              </a:ext>
            </a:extLst>
          </p:cNvPr>
          <p:cNvSpPr txBox="1"/>
          <p:nvPr/>
        </p:nvSpPr>
        <p:spPr>
          <a:xfrm>
            <a:off x="757605" y="5064369"/>
            <a:ext cx="7425103" cy="923330"/>
          </a:xfrm>
          <a:prstGeom prst="rect">
            <a:avLst/>
          </a:prstGeom>
          <a:noFill/>
        </p:spPr>
        <p:txBody>
          <a:bodyPr wrap="square" rtlCol="0">
            <a:spAutoFit/>
          </a:bodyPr>
          <a:lstStyle/>
          <a:p>
            <a:r>
              <a:rPr lang="en-US" dirty="0"/>
              <a:t>Vs 41 “Martha, Martha, you are worried and bothered about so many things; 42 but only one thing is necessary, for Mary has chosen the good part, which shall not be taken away from her.”</a:t>
            </a:r>
          </a:p>
        </p:txBody>
      </p:sp>
    </p:spTree>
    <p:extLst>
      <p:ext uri="{BB962C8B-B14F-4D97-AF65-F5344CB8AC3E}">
        <p14:creationId xmlns:p14="http://schemas.microsoft.com/office/powerpoint/2010/main" val="11658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 Abiding Relationship with Christ">
            <a:extLst>
              <a:ext uri="{FF2B5EF4-FFF2-40B4-BE49-F238E27FC236}">
                <a16:creationId xmlns:a16="http://schemas.microsoft.com/office/drawing/2014/main" id="{0040D058-6D0B-6B41-91F8-5D9F58BF9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016"/>
            <a:ext cx="9144000" cy="41855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DB4165-0C5A-FC48-B143-5A6BAAAF028C}"/>
              </a:ext>
            </a:extLst>
          </p:cNvPr>
          <p:cNvSpPr>
            <a:spLocks noGrp="1"/>
          </p:cNvSpPr>
          <p:nvPr>
            <p:ph type="title"/>
          </p:nvPr>
        </p:nvSpPr>
        <p:spPr>
          <a:xfrm>
            <a:off x="0" y="3197468"/>
            <a:ext cx="9144000" cy="777081"/>
          </a:xfrm>
        </p:spPr>
        <p:txBody>
          <a:bodyPr/>
          <a:lstStyle/>
          <a:p>
            <a:pPr algn="ctr"/>
            <a:r>
              <a:rPr lang="en-US" b="1" i="1" dirty="0">
                <a:solidFill>
                  <a:schemeClr val="bg1"/>
                </a:solidFill>
              </a:rPr>
              <a:t>The One Thing Needed?</a:t>
            </a:r>
          </a:p>
        </p:txBody>
      </p:sp>
      <p:sp>
        <p:nvSpPr>
          <p:cNvPr id="3" name="Content Placeholder 2">
            <a:extLst>
              <a:ext uri="{FF2B5EF4-FFF2-40B4-BE49-F238E27FC236}">
                <a16:creationId xmlns:a16="http://schemas.microsoft.com/office/drawing/2014/main" id="{5B2F46D4-3FDA-6E4B-A5CB-71C9DD9F11C0}"/>
              </a:ext>
            </a:extLst>
          </p:cNvPr>
          <p:cNvSpPr>
            <a:spLocks noGrp="1"/>
          </p:cNvSpPr>
          <p:nvPr>
            <p:ph idx="1"/>
          </p:nvPr>
        </p:nvSpPr>
        <p:spPr>
          <a:xfrm>
            <a:off x="0" y="3974549"/>
            <a:ext cx="9144000" cy="2883451"/>
          </a:xfrm>
        </p:spPr>
        <p:txBody>
          <a:bodyPr>
            <a:normAutofit fontScale="62500" lnSpcReduction="20000"/>
          </a:bodyPr>
          <a:lstStyle/>
          <a:p>
            <a:pPr marL="0" indent="0">
              <a:buNone/>
            </a:pPr>
            <a:r>
              <a:rPr lang="en-US" sz="4000" b="1" dirty="0"/>
              <a:t>We Need our Minds Transformed.</a:t>
            </a:r>
          </a:p>
          <a:p>
            <a:pPr marL="0" indent="0">
              <a:buNone/>
            </a:pPr>
            <a:r>
              <a:rPr lang="en-US" sz="3200" dirty="0"/>
              <a:t>Romans 12:1Therefore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a:t>
            </a:r>
          </a:p>
          <a:p>
            <a:pPr marL="0" indent="0">
              <a:lnSpc>
                <a:spcPct val="100000"/>
              </a:lnSpc>
              <a:spcBef>
                <a:spcPts val="0"/>
              </a:spcBef>
              <a:buNone/>
              <a:defRPr/>
            </a:pPr>
            <a:r>
              <a:rPr lang="en-US" dirty="0"/>
              <a:t> </a:t>
            </a:r>
          </a:p>
          <a:p>
            <a:pPr marL="0" indent="0">
              <a:lnSpc>
                <a:spcPct val="100000"/>
              </a:lnSpc>
              <a:spcBef>
                <a:spcPts val="0"/>
              </a:spcBef>
              <a:buNone/>
              <a:defRPr/>
            </a:pPr>
            <a:r>
              <a:rPr lang="en-US" sz="4000" b="1" dirty="0"/>
              <a:t>We become what we behold.</a:t>
            </a:r>
          </a:p>
          <a:p>
            <a:pPr marL="0" indent="0">
              <a:buNone/>
            </a:pPr>
            <a:r>
              <a:rPr lang="en-US" sz="3200" dirty="0"/>
              <a:t>2 Corinthians 3:18 But we all, with unveiled face, beholding as in a mirror the glory of the Lord, are being transformed into the same image from glory to glory, just as from the Lord, the Spirit.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95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Quiet Time with God - Lift Worship">
            <a:extLst>
              <a:ext uri="{FF2B5EF4-FFF2-40B4-BE49-F238E27FC236}">
                <a16:creationId xmlns:a16="http://schemas.microsoft.com/office/drawing/2014/main" id="{389B2289-FD3D-2E4F-A570-6EA417986D2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18" r="8481" b="-2"/>
          <a:stretch/>
        </p:blipFill>
        <p:spPr bwMode="auto">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F74B5F-5FAA-B24F-B7E5-4B27D0A4DC95}"/>
              </a:ext>
            </a:extLst>
          </p:cNvPr>
          <p:cNvSpPr>
            <a:spLocks noGrp="1"/>
          </p:cNvSpPr>
          <p:nvPr>
            <p:ph type="title"/>
          </p:nvPr>
        </p:nvSpPr>
        <p:spPr>
          <a:xfrm>
            <a:off x="449863" y="5234320"/>
            <a:ext cx="5198489" cy="752217"/>
          </a:xfrm>
        </p:spPr>
        <p:txBody>
          <a:bodyPr vert="horz" lIns="91440" tIns="45720" rIns="91440" bIns="45720" rtlCol="0" anchor="b">
            <a:normAutofit/>
          </a:bodyPr>
          <a:lstStyle/>
          <a:p>
            <a:r>
              <a:rPr lang="en-US" sz="3100">
                <a:solidFill>
                  <a:schemeClr val="tx1">
                    <a:lumMod val="85000"/>
                    <a:lumOff val="15000"/>
                  </a:schemeClr>
                </a:solidFill>
              </a:rPr>
              <a:t>Behold and Be Transformed</a:t>
            </a:r>
          </a:p>
        </p:txBody>
      </p:sp>
    </p:spTree>
    <p:extLst>
      <p:ext uri="{BB962C8B-B14F-4D97-AF65-F5344CB8AC3E}">
        <p14:creationId xmlns:p14="http://schemas.microsoft.com/office/powerpoint/2010/main" val="74485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The Me I Want to Be: Becoming God's Best Version of You">
            <a:extLst>
              <a:ext uri="{FF2B5EF4-FFF2-40B4-BE49-F238E27FC236}">
                <a16:creationId xmlns:a16="http://schemas.microsoft.com/office/drawing/2014/main" id="{983E4980-9D4D-5641-BA7B-7484BE188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608" y="-37084"/>
            <a:ext cx="2915284" cy="29152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hat Does &amp;quot;Bible&amp;quot; Mean and How Did it Get That Name?">
            <a:extLst>
              <a:ext uri="{FF2B5EF4-FFF2-40B4-BE49-F238E27FC236}">
                <a16:creationId xmlns:a16="http://schemas.microsoft.com/office/drawing/2014/main" id="{CBD8FFC5-BD55-3446-A69D-B1692D2E6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7460"/>
            <a:ext cx="9144000" cy="47783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30 Days to Growing in Your Faith: Enrich Your Life in 15 Minutes a Day:  Anders, Max: 9780310116851: Amazon.com: Books">
            <a:extLst>
              <a:ext uri="{FF2B5EF4-FFF2-40B4-BE49-F238E27FC236}">
                <a16:creationId xmlns:a16="http://schemas.microsoft.com/office/drawing/2014/main" id="{98A394E6-9172-D941-9632-1D86A79AA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021" y="-14831"/>
            <a:ext cx="1838071" cy="279889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 Diary of Private Prayer by John Baillie">
            <a:extLst>
              <a:ext uri="{FF2B5EF4-FFF2-40B4-BE49-F238E27FC236}">
                <a16:creationId xmlns:a16="http://schemas.microsoft.com/office/drawing/2014/main" id="{31372EF8-F73E-ED4A-A003-4EF7FA49E2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8798" y="-37085"/>
            <a:ext cx="1867894" cy="279889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The Divine Conspiracy Participant&amp;#39;s Guide: Jesus&amp;#39; Master Class for Life:  Dallas Willard: 9780310324393: Amazon.com: Books">
            <a:extLst>
              <a:ext uri="{FF2B5EF4-FFF2-40B4-BE49-F238E27FC236}">
                <a16:creationId xmlns:a16="http://schemas.microsoft.com/office/drawing/2014/main" id="{2AEDB861-2200-5648-8A5D-F9747D073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8313" y="-37084"/>
            <a:ext cx="1873554" cy="2844307"/>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When I don&amp;#39;t desire God (Paperback) - John Piper - 10ofThose.com">
            <a:extLst>
              <a:ext uri="{FF2B5EF4-FFF2-40B4-BE49-F238E27FC236}">
                <a16:creationId xmlns:a16="http://schemas.microsoft.com/office/drawing/2014/main" id="{3C6603E6-678B-954D-B264-E455B84001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91" y="-37085"/>
            <a:ext cx="1837376" cy="283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5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53972-9EBA-BA4C-AB21-42A8A830DEEF}"/>
              </a:ext>
            </a:extLst>
          </p:cNvPr>
          <p:cNvSpPr>
            <a:spLocks noGrp="1"/>
          </p:cNvSpPr>
          <p:nvPr>
            <p:ph type="title"/>
          </p:nvPr>
        </p:nvSpPr>
        <p:spPr>
          <a:xfrm>
            <a:off x="628650" y="365125"/>
            <a:ext cx="7886700" cy="1325563"/>
          </a:xfrm>
        </p:spPr>
        <p:txBody>
          <a:bodyPr>
            <a:normAutofit/>
          </a:bodyPr>
          <a:lstStyle/>
          <a:p>
            <a:r>
              <a:rPr lang="en-US" sz="4700" b="1"/>
              <a:t>Luke 10</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5C10C-E3FC-3B43-92AB-BF63EB68CE09}"/>
              </a:ext>
            </a:extLst>
          </p:cNvPr>
          <p:cNvSpPr>
            <a:spLocks noGrp="1"/>
          </p:cNvSpPr>
          <p:nvPr>
            <p:ph idx="1"/>
          </p:nvPr>
        </p:nvSpPr>
        <p:spPr>
          <a:xfrm>
            <a:off x="243840" y="1929383"/>
            <a:ext cx="8702040" cy="4563491"/>
          </a:xfrm>
        </p:spPr>
        <p:txBody>
          <a:bodyPr>
            <a:noAutofit/>
          </a:bodyPr>
          <a:lstStyle/>
          <a:p>
            <a:pPr marL="0" indent="0">
              <a:buNone/>
            </a:pPr>
            <a:r>
              <a:rPr lang="en-US" sz="2700" dirty="0"/>
              <a:t>38 Now as they were traveling along, He entered a village; and a woman named Martha welcomed Him into her home. 39 She had a sister called Mary, who was seated at the Lord’s feet, listening to His word. 40 But Martha was distracted with all her preparations; and she came up to Him and said, “Lord, do You not care that my sister has left me to do all the serving alone? Then tell her to help me.” 41 But the Lord answered and said to her, “Martha, Martha, you are worried and bothered about so many things; 42 but only one thing is necessary, for Mary has chosen the good part, which shall not be taken away from her.”</a:t>
            </a:r>
          </a:p>
        </p:txBody>
      </p:sp>
    </p:spTree>
    <p:extLst>
      <p:ext uri="{BB962C8B-B14F-4D97-AF65-F5344CB8AC3E}">
        <p14:creationId xmlns:p14="http://schemas.microsoft.com/office/powerpoint/2010/main" val="292160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spitality of Mary and Martha | &amp;quot;Jesus came to a village, a… | Flickr">
            <a:extLst>
              <a:ext uri="{FF2B5EF4-FFF2-40B4-BE49-F238E27FC236}">
                <a16:creationId xmlns:a16="http://schemas.microsoft.com/office/drawing/2014/main" id="{5C08F914-9025-C54E-BC9A-182E62D79B2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4667"/>
          <a:stretch/>
        </p:blipFill>
        <p:spPr bwMode="auto">
          <a:xfrm>
            <a:off x="-960120" y="-224814"/>
            <a:ext cx="15316200" cy="1148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B53972-9EBA-BA4C-AB21-42A8A830DEEF}"/>
              </a:ext>
            </a:extLst>
          </p:cNvPr>
          <p:cNvSpPr>
            <a:spLocks noGrp="1"/>
          </p:cNvSpPr>
          <p:nvPr>
            <p:ph type="title"/>
          </p:nvPr>
        </p:nvSpPr>
        <p:spPr>
          <a:xfrm>
            <a:off x="628650" y="365125"/>
            <a:ext cx="7886700" cy="1325563"/>
          </a:xfrm>
        </p:spPr>
        <p:txBody>
          <a:bodyPr>
            <a:normAutofit/>
          </a:bodyPr>
          <a:lstStyle/>
          <a:p>
            <a:r>
              <a:rPr lang="en-US" sz="4700" b="1" dirty="0"/>
              <a:t>Martha</a:t>
            </a:r>
          </a:p>
        </p:txBody>
      </p:sp>
      <p:sp>
        <p:nvSpPr>
          <p:cNvPr id="7" name="Content Placeholder 6">
            <a:extLst>
              <a:ext uri="{FF2B5EF4-FFF2-40B4-BE49-F238E27FC236}">
                <a16:creationId xmlns:a16="http://schemas.microsoft.com/office/drawing/2014/main" id="{FFC360B4-6915-C14E-9745-4CDDEA6F7C05}"/>
              </a:ext>
            </a:extLst>
          </p:cNvPr>
          <p:cNvSpPr>
            <a:spLocks noGrp="1"/>
          </p:cNvSpPr>
          <p:nvPr>
            <p:ph idx="1"/>
          </p:nvPr>
        </p:nvSpPr>
        <p:spPr>
          <a:xfrm>
            <a:off x="4572000" y="2280627"/>
            <a:ext cx="4987636" cy="2239275"/>
          </a:xfrm>
        </p:spPr>
        <p:txBody>
          <a:bodyPr>
            <a:normAutofit/>
          </a:bodyPr>
          <a:lstStyle/>
          <a:p>
            <a:pPr marL="0" indent="0">
              <a:buNone/>
            </a:pPr>
            <a:r>
              <a:rPr lang="el-GR" dirty="0"/>
              <a:t>περισπάω  </a:t>
            </a:r>
            <a:r>
              <a:rPr lang="en-US" dirty="0"/>
              <a:t>(</a:t>
            </a:r>
            <a:r>
              <a:rPr lang="en-US" dirty="0" err="1"/>
              <a:t>perispáō</a:t>
            </a:r>
            <a:r>
              <a:rPr lang="en-US" dirty="0"/>
              <a:t>)</a:t>
            </a:r>
          </a:p>
          <a:p>
            <a:pPr marL="0" indent="0">
              <a:buNone/>
            </a:pPr>
            <a:r>
              <a:rPr lang="en-US" dirty="0"/>
              <a:t>- Drawn off from around, diverted by her surroundings</a:t>
            </a:r>
          </a:p>
          <a:p>
            <a:pPr marL="0" indent="0">
              <a:buNone/>
            </a:pPr>
            <a:endParaRPr lang="en-US" dirty="0"/>
          </a:p>
        </p:txBody>
      </p:sp>
      <p:sp>
        <p:nvSpPr>
          <p:cNvPr id="8" name="Content Placeholder 6">
            <a:extLst>
              <a:ext uri="{FF2B5EF4-FFF2-40B4-BE49-F238E27FC236}">
                <a16:creationId xmlns:a16="http://schemas.microsoft.com/office/drawing/2014/main" id="{71B665BC-549F-BA4A-886B-CBD0767C6A21}"/>
              </a:ext>
            </a:extLst>
          </p:cNvPr>
          <p:cNvSpPr txBox="1">
            <a:spLocks/>
          </p:cNvSpPr>
          <p:nvPr/>
        </p:nvSpPr>
        <p:spPr>
          <a:xfrm>
            <a:off x="4572000" y="1690688"/>
            <a:ext cx="3943350" cy="6474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0" dirty="0"/>
              <a:t>Distracted</a:t>
            </a:r>
          </a:p>
          <a:p>
            <a:pPr marL="0" indent="0">
              <a:buFont typeface="Arial" panose="020B0604020202020204" pitchFamily="34" charset="0"/>
              <a:buNone/>
            </a:pPr>
            <a:endParaRPr lang="en-US" dirty="0"/>
          </a:p>
        </p:txBody>
      </p:sp>
      <p:sp>
        <p:nvSpPr>
          <p:cNvPr id="9" name="TextBox 8">
            <a:extLst>
              <a:ext uri="{FF2B5EF4-FFF2-40B4-BE49-F238E27FC236}">
                <a16:creationId xmlns:a16="http://schemas.microsoft.com/office/drawing/2014/main" id="{58D4B008-174E-BA4B-A7C6-D165FEE713F3}"/>
              </a:ext>
            </a:extLst>
          </p:cNvPr>
          <p:cNvSpPr txBox="1"/>
          <p:nvPr/>
        </p:nvSpPr>
        <p:spPr>
          <a:xfrm>
            <a:off x="338641" y="5971481"/>
            <a:ext cx="8805359" cy="553998"/>
          </a:xfrm>
          <a:prstGeom prst="rect">
            <a:avLst/>
          </a:prstGeom>
          <a:noFill/>
        </p:spPr>
        <p:txBody>
          <a:bodyPr wrap="none" rtlCol="0">
            <a:spAutoFit/>
          </a:bodyPr>
          <a:lstStyle/>
          <a:p>
            <a:r>
              <a:rPr lang="en-US" sz="3000" dirty="0"/>
              <a:t>40 But Martha was distracted with all her preparations;</a:t>
            </a:r>
          </a:p>
        </p:txBody>
      </p:sp>
    </p:spTree>
    <p:extLst>
      <p:ext uri="{BB962C8B-B14F-4D97-AF65-F5344CB8AC3E}">
        <p14:creationId xmlns:p14="http://schemas.microsoft.com/office/powerpoint/2010/main" val="30864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spitality of Mary and Martha | &amp;quot;Jesus came to a village, a… | Flickr">
            <a:extLst>
              <a:ext uri="{FF2B5EF4-FFF2-40B4-BE49-F238E27FC236}">
                <a16:creationId xmlns:a16="http://schemas.microsoft.com/office/drawing/2014/main" id="{5C08F914-9025-C54E-BC9A-182E62D79B2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4667"/>
          <a:stretch/>
        </p:blipFill>
        <p:spPr bwMode="auto">
          <a:xfrm>
            <a:off x="-897775" y="-307941"/>
            <a:ext cx="15316200" cy="1148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B53972-9EBA-BA4C-AB21-42A8A830DEEF}"/>
              </a:ext>
            </a:extLst>
          </p:cNvPr>
          <p:cNvSpPr>
            <a:spLocks noGrp="1"/>
          </p:cNvSpPr>
          <p:nvPr>
            <p:ph type="title"/>
          </p:nvPr>
        </p:nvSpPr>
        <p:spPr>
          <a:xfrm>
            <a:off x="628650" y="365125"/>
            <a:ext cx="7886700" cy="1325563"/>
          </a:xfrm>
        </p:spPr>
        <p:txBody>
          <a:bodyPr>
            <a:normAutofit/>
          </a:bodyPr>
          <a:lstStyle/>
          <a:p>
            <a:r>
              <a:rPr lang="en-US" sz="4700" b="1" dirty="0"/>
              <a:t>Martha</a:t>
            </a:r>
          </a:p>
        </p:txBody>
      </p:sp>
      <p:sp>
        <p:nvSpPr>
          <p:cNvPr id="3" name="Content Placeholder 2">
            <a:extLst>
              <a:ext uri="{FF2B5EF4-FFF2-40B4-BE49-F238E27FC236}">
                <a16:creationId xmlns:a16="http://schemas.microsoft.com/office/drawing/2014/main" id="{2A25C10C-E3FC-3B43-92AB-BF63EB68CE09}"/>
              </a:ext>
            </a:extLst>
          </p:cNvPr>
          <p:cNvSpPr>
            <a:spLocks noGrp="1"/>
          </p:cNvSpPr>
          <p:nvPr>
            <p:ph idx="1"/>
          </p:nvPr>
        </p:nvSpPr>
        <p:spPr>
          <a:xfrm>
            <a:off x="746239" y="3652689"/>
            <a:ext cx="4480907" cy="1117548"/>
          </a:xfrm>
        </p:spPr>
        <p:txBody>
          <a:bodyPr>
            <a:noAutofit/>
          </a:bodyPr>
          <a:lstStyle/>
          <a:p>
            <a:pPr marL="0" indent="0">
              <a:buNone/>
            </a:pPr>
            <a:r>
              <a:rPr lang="en-US" sz="5000" dirty="0"/>
              <a:t>A    &gt;  C</a:t>
            </a:r>
          </a:p>
        </p:txBody>
      </p:sp>
      <p:sp>
        <p:nvSpPr>
          <p:cNvPr id="5" name="Content Placeholder 2">
            <a:extLst>
              <a:ext uri="{FF2B5EF4-FFF2-40B4-BE49-F238E27FC236}">
                <a16:creationId xmlns:a16="http://schemas.microsoft.com/office/drawing/2014/main" id="{AA4A3728-1637-784F-BFFD-2E2936A2F0A7}"/>
              </a:ext>
            </a:extLst>
          </p:cNvPr>
          <p:cNvSpPr txBox="1">
            <a:spLocks/>
          </p:cNvSpPr>
          <p:nvPr/>
        </p:nvSpPr>
        <p:spPr>
          <a:xfrm>
            <a:off x="746238" y="4770237"/>
            <a:ext cx="4480907" cy="1117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0" dirty="0"/>
              <a:t>A    &gt; B &gt;  C</a:t>
            </a:r>
          </a:p>
        </p:txBody>
      </p:sp>
      <p:sp>
        <p:nvSpPr>
          <p:cNvPr id="4" name="TextBox 3">
            <a:extLst>
              <a:ext uri="{FF2B5EF4-FFF2-40B4-BE49-F238E27FC236}">
                <a16:creationId xmlns:a16="http://schemas.microsoft.com/office/drawing/2014/main" id="{532215CE-D81F-4F46-A1A9-B4A2088F2FE1}"/>
              </a:ext>
            </a:extLst>
          </p:cNvPr>
          <p:cNvSpPr txBox="1"/>
          <p:nvPr/>
        </p:nvSpPr>
        <p:spPr>
          <a:xfrm>
            <a:off x="4194319" y="115189"/>
            <a:ext cx="4848379" cy="707886"/>
          </a:xfrm>
          <a:prstGeom prst="rect">
            <a:avLst/>
          </a:prstGeom>
          <a:noFill/>
        </p:spPr>
        <p:txBody>
          <a:bodyPr wrap="none" rtlCol="0">
            <a:spAutoFit/>
          </a:bodyPr>
          <a:lstStyle/>
          <a:p>
            <a:r>
              <a:rPr lang="en-US" sz="4000" dirty="0"/>
              <a:t>Worried and Bothered</a:t>
            </a:r>
          </a:p>
        </p:txBody>
      </p:sp>
      <p:sp>
        <p:nvSpPr>
          <p:cNvPr id="7" name="TextBox 6">
            <a:extLst>
              <a:ext uri="{FF2B5EF4-FFF2-40B4-BE49-F238E27FC236}">
                <a16:creationId xmlns:a16="http://schemas.microsoft.com/office/drawing/2014/main" id="{183205E7-3BFC-A045-BD82-2723C1B31837}"/>
              </a:ext>
            </a:extLst>
          </p:cNvPr>
          <p:cNvSpPr txBox="1"/>
          <p:nvPr/>
        </p:nvSpPr>
        <p:spPr>
          <a:xfrm>
            <a:off x="2986691" y="1586680"/>
            <a:ext cx="5987537" cy="707886"/>
          </a:xfrm>
          <a:prstGeom prst="rect">
            <a:avLst/>
          </a:prstGeom>
          <a:noFill/>
        </p:spPr>
        <p:txBody>
          <a:bodyPr wrap="none" rtlCol="0">
            <a:spAutoFit/>
          </a:bodyPr>
          <a:lstStyle/>
          <a:p>
            <a:r>
              <a:rPr lang="en-US" sz="4000" dirty="0"/>
              <a:t>Accused Jesus of Not Caring</a:t>
            </a:r>
          </a:p>
        </p:txBody>
      </p:sp>
      <p:sp>
        <p:nvSpPr>
          <p:cNvPr id="8" name="TextBox 7">
            <a:extLst>
              <a:ext uri="{FF2B5EF4-FFF2-40B4-BE49-F238E27FC236}">
                <a16:creationId xmlns:a16="http://schemas.microsoft.com/office/drawing/2014/main" id="{65EE8459-14CF-E145-9532-37EEB38FE522}"/>
              </a:ext>
            </a:extLst>
          </p:cNvPr>
          <p:cNvSpPr txBox="1"/>
          <p:nvPr/>
        </p:nvSpPr>
        <p:spPr>
          <a:xfrm>
            <a:off x="2281627" y="2304147"/>
            <a:ext cx="6692601" cy="707886"/>
          </a:xfrm>
          <a:prstGeom prst="rect">
            <a:avLst/>
          </a:prstGeom>
          <a:noFill/>
        </p:spPr>
        <p:txBody>
          <a:bodyPr wrap="none" rtlCol="0">
            <a:spAutoFit/>
          </a:bodyPr>
          <a:lstStyle/>
          <a:p>
            <a:r>
              <a:rPr lang="en-US" sz="4000" dirty="0"/>
              <a:t>Commanded Jesus to Obey Her</a:t>
            </a:r>
          </a:p>
        </p:txBody>
      </p:sp>
      <p:sp>
        <p:nvSpPr>
          <p:cNvPr id="9" name="TextBox 8">
            <a:extLst>
              <a:ext uri="{FF2B5EF4-FFF2-40B4-BE49-F238E27FC236}">
                <a16:creationId xmlns:a16="http://schemas.microsoft.com/office/drawing/2014/main" id="{1F864AC6-B6E4-5B4A-A2B9-3AB2431B3A4E}"/>
              </a:ext>
            </a:extLst>
          </p:cNvPr>
          <p:cNvSpPr txBox="1"/>
          <p:nvPr/>
        </p:nvSpPr>
        <p:spPr>
          <a:xfrm>
            <a:off x="5227145" y="851806"/>
            <a:ext cx="3631315" cy="707886"/>
          </a:xfrm>
          <a:prstGeom prst="rect">
            <a:avLst/>
          </a:prstGeom>
          <a:noFill/>
        </p:spPr>
        <p:txBody>
          <a:bodyPr wrap="none" rtlCol="0">
            <a:spAutoFit/>
          </a:bodyPr>
          <a:lstStyle/>
          <a:p>
            <a:r>
              <a:rPr lang="en-US" sz="4000" dirty="0"/>
              <a:t>Victim Mentality</a:t>
            </a:r>
          </a:p>
        </p:txBody>
      </p:sp>
    </p:spTree>
    <p:extLst>
      <p:ext uri="{BB962C8B-B14F-4D97-AF65-F5344CB8AC3E}">
        <p14:creationId xmlns:p14="http://schemas.microsoft.com/office/powerpoint/2010/main" val="5618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spitality of Mary and Martha | &amp;quot;Jesus came to a village, a… | Flickr">
            <a:extLst>
              <a:ext uri="{FF2B5EF4-FFF2-40B4-BE49-F238E27FC236}">
                <a16:creationId xmlns:a16="http://schemas.microsoft.com/office/drawing/2014/main" id="{5C08F914-9025-C54E-BC9A-182E62D79B2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4667"/>
          <a:stretch/>
        </p:blipFill>
        <p:spPr bwMode="auto">
          <a:xfrm>
            <a:off x="-897776" y="-307942"/>
            <a:ext cx="25431846" cy="190739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25C10C-E3FC-3B43-92AB-BF63EB68CE09}"/>
              </a:ext>
            </a:extLst>
          </p:cNvPr>
          <p:cNvSpPr>
            <a:spLocks noGrp="1"/>
          </p:cNvSpPr>
          <p:nvPr>
            <p:ph idx="1"/>
          </p:nvPr>
        </p:nvSpPr>
        <p:spPr>
          <a:xfrm>
            <a:off x="5224204" y="3700877"/>
            <a:ext cx="4480907" cy="1117548"/>
          </a:xfrm>
        </p:spPr>
        <p:txBody>
          <a:bodyPr>
            <a:noAutofit/>
          </a:bodyPr>
          <a:lstStyle/>
          <a:p>
            <a:pPr marL="0" indent="0">
              <a:buNone/>
            </a:pPr>
            <a:r>
              <a:rPr lang="en-US" sz="5000" dirty="0"/>
              <a:t>D    &gt;  E</a:t>
            </a:r>
          </a:p>
        </p:txBody>
      </p:sp>
      <p:cxnSp>
        <p:nvCxnSpPr>
          <p:cNvPr id="7" name="Straight Connector 6">
            <a:extLst>
              <a:ext uri="{FF2B5EF4-FFF2-40B4-BE49-F238E27FC236}">
                <a16:creationId xmlns:a16="http://schemas.microsoft.com/office/drawing/2014/main" id="{B58737E7-72C8-AB48-8CD8-AE38C2150914}"/>
              </a:ext>
            </a:extLst>
          </p:cNvPr>
          <p:cNvCxnSpPr>
            <a:cxnSpLocks/>
          </p:cNvCxnSpPr>
          <p:nvPr/>
        </p:nvCxnSpPr>
        <p:spPr>
          <a:xfrm flipH="1">
            <a:off x="4946073" y="2363754"/>
            <a:ext cx="2202872" cy="1065246"/>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32A5DC17-742F-174E-8538-E97B84B73BCC}"/>
              </a:ext>
            </a:extLst>
          </p:cNvPr>
          <p:cNvCxnSpPr>
            <a:cxnSpLocks/>
          </p:cNvCxnSpPr>
          <p:nvPr/>
        </p:nvCxnSpPr>
        <p:spPr>
          <a:xfrm>
            <a:off x="4946073" y="2607216"/>
            <a:ext cx="1974272" cy="596267"/>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2" name="Title 1">
            <a:extLst>
              <a:ext uri="{FF2B5EF4-FFF2-40B4-BE49-F238E27FC236}">
                <a16:creationId xmlns:a16="http://schemas.microsoft.com/office/drawing/2014/main" id="{07B53972-9EBA-BA4C-AB21-42A8A830DEEF}"/>
              </a:ext>
            </a:extLst>
          </p:cNvPr>
          <p:cNvSpPr>
            <a:spLocks noGrp="1"/>
          </p:cNvSpPr>
          <p:nvPr>
            <p:ph type="title"/>
          </p:nvPr>
        </p:nvSpPr>
        <p:spPr>
          <a:xfrm>
            <a:off x="628650" y="365125"/>
            <a:ext cx="7886700" cy="1325563"/>
          </a:xfrm>
        </p:spPr>
        <p:txBody>
          <a:bodyPr>
            <a:normAutofit/>
          </a:bodyPr>
          <a:lstStyle/>
          <a:p>
            <a:r>
              <a:rPr lang="en-US" sz="4700" b="1" dirty="0"/>
              <a:t>Martha</a:t>
            </a:r>
          </a:p>
        </p:txBody>
      </p:sp>
      <p:sp>
        <p:nvSpPr>
          <p:cNvPr id="5" name="Content Placeholder 2">
            <a:extLst>
              <a:ext uri="{FF2B5EF4-FFF2-40B4-BE49-F238E27FC236}">
                <a16:creationId xmlns:a16="http://schemas.microsoft.com/office/drawing/2014/main" id="{AA4A3728-1637-784F-BFFD-2E2936A2F0A7}"/>
              </a:ext>
            </a:extLst>
          </p:cNvPr>
          <p:cNvSpPr txBox="1">
            <a:spLocks/>
          </p:cNvSpPr>
          <p:nvPr/>
        </p:nvSpPr>
        <p:spPr>
          <a:xfrm>
            <a:off x="3773458" y="2644709"/>
            <a:ext cx="4480907" cy="1117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0" dirty="0"/>
              <a:t>A    &gt; B &gt;  C</a:t>
            </a:r>
          </a:p>
        </p:txBody>
      </p:sp>
    </p:spTree>
    <p:extLst>
      <p:ext uri="{BB962C8B-B14F-4D97-AF65-F5344CB8AC3E}">
        <p14:creationId xmlns:p14="http://schemas.microsoft.com/office/powerpoint/2010/main" val="386900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spitality of Mary and Martha | &amp;quot;Jesus came to a village, a… | Flickr">
            <a:extLst>
              <a:ext uri="{FF2B5EF4-FFF2-40B4-BE49-F238E27FC236}">
                <a16:creationId xmlns:a16="http://schemas.microsoft.com/office/drawing/2014/main" id="{5C08F914-9025-C54E-BC9A-182E62D79B2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4667"/>
          <a:stretch/>
        </p:blipFill>
        <p:spPr bwMode="auto">
          <a:xfrm>
            <a:off x="-281305" y="-140676"/>
            <a:ext cx="9706609" cy="72799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B53972-9EBA-BA4C-AB21-42A8A830DEEF}"/>
              </a:ext>
            </a:extLst>
          </p:cNvPr>
          <p:cNvSpPr>
            <a:spLocks noGrp="1"/>
          </p:cNvSpPr>
          <p:nvPr>
            <p:ph type="title"/>
          </p:nvPr>
        </p:nvSpPr>
        <p:spPr>
          <a:xfrm>
            <a:off x="628650" y="1"/>
            <a:ext cx="7886700" cy="844062"/>
          </a:xfrm>
        </p:spPr>
        <p:txBody>
          <a:bodyPr>
            <a:normAutofit fontScale="90000"/>
          </a:bodyPr>
          <a:lstStyle/>
          <a:p>
            <a:r>
              <a:rPr lang="en-US" sz="4700" b="1" dirty="0"/>
              <a:t>The Bottom of Life – Billy Crockett</a:t>
            </a:r>
          </a:p>
        </p:txBody>
      </p:sp>
      <p:sp>
        <p:nvSpPr>
          <p:cNvPr id="13" name="TextBox 12">
            <a:extLst>
              <a:ext uri="{FF2B5EF4-FFF2-40B4-BE49-F238E27FC236}">
                <a16:creationId xmlns:a16="http://schemas.microsoft.com/office/drawing/2014/main" id="{0C3D47C4-684E-A341-9ACF-CFAC043A0773}"/>
              </a:ext>
            </a:extLst>
          </p:cNvPr>
          <p:cNvSpPr txBox="1"/>
          <p:nvPr/>
        </p:nvSpPr>
        <p:spPr>
          <a:xfrm>
            <a:off x="328246" y="1621487"/>
            <a:ext cx="8815754" cy="4939814"/>
          </a:xfrm>
          <a:prstGeom prst="rect">
            <a:avLst/>
          </a:prstGeom>
          <a:noFill/>
        </p:spPr>
        <p:txBody>
          <a:bodyPr wrap="square" rtlCol="0">
            <a:spAutoFit/>
          </a:bodyPr>
          <a:lstStyle/>
          <a:p>
            <a:r>
              <a:rPr lang="en-US" sz="3500" dirty="0"/>
              <a:t>What Lord, what you </a:t>
            </a:r>
            <a:r>
              <a:rPr lang="en-US" sz="3500" dirty="0" err="1"/>
              <a:t>sayin</a:t>
            </a:r>
            <a:r>
              <a:rPr lang="en-US" sz="3500" dirty="0"/>
              <a:t>'</a:t>
            </a:r>
            <a:br>
              <a:rPr lang="en-US" sz="3500" dirty="0"/>
            </a:br>
            <a:r>
              <a:rPr lang="en-US" sz="3500" dirty="0"/>
              <a:t>There is love at the bottom of life</a:t>
            </a:r>
            <a:br>
              <a:rPr lang="en-US" sz="3500" dirty="0"/>
            </a:br>
            <a:r>
              <a:rPr lang="en-US" sz="3500" dirty="0"/>
              <a:t>Oh Lord, that's just like you</a:t>
            </a:r>
            <a:br>
              <a:rPr lang="en-US" sz="3500" dirty="0"/>
            </a:br>
            <a:r>
              <a:rPr lang="en-US" sz="3500" dirty="0" err="1"/>
              <a:t>Puttin</a:t>
            </a:r>
            <a:r>
              <a:rPr lang="en-US" sz="3500" dirty="0"/>
              <a:t>' love at the bottom of life</a:t>
            </a:r>
            <a:br>
              <a:rPr lang="en-US" sz="3500" dirty="0"/>
            </a:br>
            <a:r>
              <a:rPr lang="en-US" sz="3500" dirty="0"/>
              <a:t>You know what it makes me </a:t>
            </a:r>
            <a:r>
              <a:rPr lang="en-US" sz="3500" dirty="0" err="1"/>
              <a:t>wanna</a:t>
            </a:r>
            <a:r>
              <a:rPr lang="en-US" sz="3500" dirty="0"/>
              <a:t> do</a:t>
            </a:r>
            <a:br>
              <a:rPr lang="en-US" sz="3500" dirty="0"/>
            </a:br>
            <a:r>
              <a:rPr lang="en-US" sz="3500" dirty="0"/>
              <a:t>It makes me </a:t>
            </a:r>
            <a:r>
              <a:rPr lang="en-US" sz="3500" dirty="0" err="1"/>
              <a:t>wanna</a:t>
            </a:r>
            <a:r>
              <a:rPr lang="en-US" sz="3500" dirty="0"/>
              <a:t> sink my feet</a:t>
            </a:r>
            <a:br>
              <a:rPr lang="en-US" sz="3500" dirty="0"/>
            </a:br>
            <a:r>
              <a:rPr lang="en-US" sz="3500" dirty="0"/>
              <a:t>Real, real, deep</a:t>
            </a:r>
            <a:br>
              <a:rPr lang="en-US" sz="3500" dirty="0"/>
            </a:br>
            <a:r>
              <a:rPr lang="en-US" sz="3500" dirty="0"/>
              <a:t>Right down in the bottom of life</a:t>
            </a:r>
          </a:p>
          <a:p>
            <a:endParaRPr lang="en-US" sz="3500" dirty="0"/>
          </a:p>
        </p:txBody>
      </p:sp>
    </p:spTree>
    <p:extLst>
      <p:ext uri="{BB962C8B-B14F-4D97-AF65-F5344CB8AC3E}">
        <p14:creationId xmlns:p14="http://schemas.microsoft.com/office/powerpoint/2010/main" val="29298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E3E5-86A6-0741-A3E2-451A727EE7FB}"/>
              </a:ext>
            </a:extLst>
          </p:cNvPr>
          <p:cNvSpPr>
            <a:spLocks noGrp="1"/>
          </p:cNvSpPr>
          <p:nvPr>
            <p:ph type="title"/>
          </p:nvPr>
        </p:nvSpPr>
        <p:spPr>
          <a:xfrm>
            <a:off x="628650" y="0"/>
            <a:ext cx="7886700" cy="619612"/>
          </a:xfrm>
        </p:spPr>
        <p:txBody>
          <a:bodyPr>
            <a:normAutofit fontScale="90000"/>
          </a:bodyPr>
          <a:lstStyle/>
          <a:p>
            <a:pPr algn="ctr"/>
            <a:r>
              <a:rPr lang="en-US" b="1" i="1" dirty="0"/>
              <a:t>3 Forces We Struggle Against:</a:t>
            </a:r>
          </a:p>
        </p:txBody>
      </p:sp>
      <p:sp>
        <p:nvSpPr>
          <p:cNvPr id="3" name="Content Placeholder 2">
            <a:extLst>
              <a:ext uri="{FF2B5EF4-FFF2-40B4-BE49-F238E27FC236}">
                <a16:creationId xmlns:a16="http://schemas.microsoft.com/office/drawing/2014/main" id="{A27CAC9F-4E1A-174A-9AF5-7F2732791D82}"/>
              </a:ext>
            </a:extLst>
          </p:cNvPr>
          <p:cNvSpPr>
            <a:spLocks noGrp="1"/>
          </p:cNvSpPr>
          <p:nvPr>
            <p:ph idx="1"/>
          </p:nvPr>
        </p:nvSpPr>
        <p:spPr>
          <a:xfrm>
            <a:off x="0" y="619612"/>
            <a:ext cx="9144000" cy="6238388"/>
          </a:xfrm>
        </p:spPr>
        <p:txBody>
          <a:bodyPr>
            <a:normAutofit fontScale="85000" lnSpcReduction="20000"/>
          </a:bodyPr>
          <a:lstStyle/>
          <a:p>
            <a:pPr marL="0" indent="0">
              <a:buNone/>
            </a:pPr>
            <a:r>
              <a:rPr lang="en-US" sz="3500" b="1" i="1" dirty="0"/>
              <a:t>The World</a:t>
            </a:r>
          </a:p>
          <a:p>
            <a:pPr marL="0" indent="0">
              <a:buNone/>
            </a:pPr>
            <a:r>
              <a:rPr lang="en-US" dirty="0"/>
              <a:t>Col 2:20 If you have died with Christ to the elementary principles of the world, why, as if you were living in the world, do you submit yourself to decrees, such as, 21 “Do not handle, do not taste, do not touch!” 22 (which all refer to things destined to perish with use)—in accordance with the commandments and teachings of men? 23 These are matters which have, to be sure, the appearance of wisdom in self-made religion and self-abasement and severe treatment of the body, but are of no value against fleshly indulgence.</a:t>
            </a:r>
          </a:p>
          <a:p>
            <a:pPr marL="0" indent="0">
              <a:buNone/>
            </a:pPr>
            <a:endParaRPr lang="en-US" dirty="0"/>
          </a:p>
          <a:p>
            <a:pPr marL="0" indent="0">
              <a:buNone/>
            </a:pPr>
            <a:r>
              <a:rPr lang="en-US" sz="3500" b="1" i="1" dirty="0"/>
              <a:t>The Devil</a:t>
            </a:r>
          </a:p>
          <a:p>
            <a:pPr marL="0" indent="0">
              <a:buNone/>
            </a:pPr>
            <a:r>
              <a:rPr lang="en-US" dirty="0"/>
              <a:t>1 Peter 5:8 Be of sober spirit, be on the alert. Your adversary, the devil, prowls around like a roaring lion, seeking someone to devour. </a:t>
            </a:r>
          </a:p>
          <a:p>
            <a:pPr marL="0" indent="0">
              <a:buNone/>
            </a:pPr>
            <a:endParaRPr lang="en-US" dirty="0"/>
          </a:p>
          <a:p>
            <a:pPr marL="0" indent="0">
              <a:buNone/>
            </a:pPr>
            <a:r>
              <a:rPr lang="en-US" sz="3500" b="1" dirty="0"/>
              <a:t>The Flesh</a:t>
            </a:r>
          </a:p>
          <a:p>
            <a:pPr marL="0" indent="0">
              <a:buNone/>
            </a:pPr>
            <a:r>
              <a:rPr lang="en-US" dirty="0"/>
              <a:t>Romans 8:6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a:t>
            </a:r>
          </a:p>
          <a:p>
            <a:pPr marL="0" indent="0">
              <a:buNone/>
            </a:pPr>
            <a:endParaRPr lang="en-US" dirty="0"/>
          </a:p>
        </p:txBody>
      </p:sp>
    </p:spTree>
    <p:extLst>
      <p:ext uri="{BB962C8B-B14F-4D97-AF65-F5344CB8AC3E}">
        <p14:creationId xmlns:p14="http://schemas.microsoft.com/office/powerpoint/2010/main" val="27321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C5E3-E5B7-3A4B-A878-1A2BD7262DC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6A4E82D-BEF1-9748-957E-901D189620AB}"/>
              </a:ext>
            </a:extLst>
          </p:cNvPr>
          <p:cNvSpPr>
            <a:spLocks noGrp="1"/>
          </p:cNvSpPr>
          <p:nvPr>
            <p:ph idx="1"/>
          </p:nvPr>
        </p:nvSpPr>
        <p:spPr/>
        <p:txBody>
          <a:bodyPr/>
          <a:lstStyle/>
          <a:p>
            <a:endParaRPr lang="en-US"/>
          </a:p>
        </p:txBody>
      </p:sp>
      <p:pic>
        <p:nvPicPr>
          <p:cNvPr id="6146" name="Picture 2" descr="Comparing the Different Versions of Narcissus – Michael Chuang">
            <a:extLst>
              <a:ext uri="{FF2B5EF4-FFF2-40B4-BE49-F238E27FC236}">
                <a16:creationId xmlns:a16="http://schemas.microsoft.com/office/drawing/2014/main" id="{AA57F400-EF7C-9140-AE8A-D8A494767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E84931-9F31-DA44-84DE-49656DACF88D}"/>
              </a:ext>
            </a:extLst>
          </p:cNvPr>
          <p:cNvSpPr txBox="1"/>
          <p:nvPr/>
        </p:nvSpPr>
        <p:spPr>
          <a:xfrm>
            <a:off x="5978770" y="96262"/>
            <a:ext cx="1747979" cy="584775"/>
          </a:xfrm>
          <a:prstGeom prst="rect">
            <a:avLst/>
          </a:prstGeom>
          <a:noFill/>
        </p:spPr>
        <p:txBody>
          <a:bodyPr wrap="none" rtlCol="0">
            <a:spAutoFit/>
          </a:bodyPr>
          <a:lstStyle/>
          <a:p>
            <a:r>
              <a:rPr lang="en-US" sz="3200" dirty="0">
                <a:solidFill>
                  <a:schemeClr val="bg1"/>
                </a:solidFill>
              </a:rPr>
              <a:t>Narcissus</a:t>
            </a:r>
          </a:p>
        </p:txBody>
      </p:sp>
    </p:spTree>
    <p:extLst>
      <p:ext uri="{BB962C8B-B14F-4D97-AF65-F5344CB8AC3E}">
        <p14:creationId xmlns:p14="http://schemas.microsoft.com/office/powerpoint/2010/main" val="240072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spitality of Mary and Martha | &amp;quot;Jesus came to a village, a… | Flickr">
            <a:extLst>
              <a:ext uri="{FF2B5EF4-FFF2-40B4-BE49-F238E27FC236}">
                <a16:creationId xmlns:a16="http://schemas.microsoft.com/office/drawing/2014/main" id="{5C08F914-9025-C54E-BC9A-182E62D79B2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4667"/>
          <a:stretch/>
        </p:blipFill>
        <p:spPr bwMode="auto">
          <a:xfrm>
            <a:off x="0" y="-3064396"/>
            <a:ext cx="15316200" cy="11487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B53972-9EBA-BA4C-AB21-42A8A830DEEF}"/>
              </a:ext>
            </a:extLst>
          </p:cNvPr>
          <p:cNvSpPr>
            <a:spLocks noGrp="1"/>
          </p:cNvSpPr>
          <p:nvPr>
            <p:ph type="title"/>
          </p:nvPr>
        </p:nvSpPr>
        <p:spPr>
          <a:xfrm>
            <a:off x="628650" y="365125"/>
            <a:ext cx="7886700" cy="1325563"/>
          </a:xfrm>
        </p:spPr>
        <p:txBody>
          <a:bodyPr>
            <a:normAutofit/>
          </a:bodyPr>
          <a:lstStyle/>
          <a:p>
            <a:r>
              <a:rPr lang="en-US" sz="4700" b="1" dirty="0"/>
              <a:t>Mary</a:t>
            </a:r>
          </a:p>
        </p:txBody>
      </p:sp>
      <p:sp>
        <p:nvSpPr>
          <p:cNvPr id="3" name="Content Placeholder 2">
            <a:extLst>
              <a:ext uri="{FF2B5EF4-FFF2-40B4-BE49-F238E27FC236}">
                <a16:creationId xmlns:a16="http://schemas.microsoft.com/office/drawing/2014/main" id="{2A25C10C-E3FC-3B43-92AB-BF63EB68CE09}"/>
              </a:ext>
            </a:extLst>
          </p:cNvPr>
          <p:cNvSpPr>
            <a:spLocks noGrp="1"/>
          </p:cNvSpPr>
          <p:nvPr>
            <p:ph idx="1"/>
          </p:nvPr>
        </p:nvSpPr>
        <p:spPr>
          <a:xfrm>
            <a:off x="243839" y="1929383"/>
            <a:ext cx="9720775" cy="1499617"/>
          </a:xfrm>
        </p:spPr>
        <p:txBody>
          <a:bodyPr>
            <a:noAutofit/>
          </a:bodyPr>
          <a:lstStyle/>
          <a:p>
            <a:pPr marL="0" indent="0">
              <a:buNone/>
            </a:pPr>
            <a:r>
              <a:rPr lang="en-US" sz="4000" b="1" i="1" dirty="0"/>
              <a:t>Beholding: </a:t>
            </a:r>
            <a:r>
              <a:rPr lang="en-US" sz="4000" dirty="0"/>
              <a:t>Sitting at the Lord’s Feet</a:t>
            </a:r>
          </a:p>
          <a:p>
            <a:pPr marL="0" indent="0">
              <a:buNone/>
            </a:pPr>
            <a:endParaRPr lang="en-US" sz="4000" dirty="0"/>
          </a:p>
          <a:p>
            <a:pPr marL="0" indent="0">
              <a:buNone/>
            </a:pPr>
            <a:r>
              <a:rPr lang="en-US" sz="4000" b="1" i="1" dirty="0"/>
              <a:t>Being Transformed: </a:t>
            </a:r>
            <a:r>
              <a:rPr lang="en-US" sz="4000" dirty="0"/>
              <a:t>Listening to His Word</a:t>
            </a:r>
          </a:p>
        </p:txBody>
      </p:sp>
      <p:sp>
        <p:nvSpPr>
          <p:cNvPr id="9" name="Content Placeholder 2">
            <a:extLst>
              <a:ext uri="{FF2B5EF4-FFF2-40B4-BE49-F238E27FC236}">
                <a16:creationId xmlns:a16="http://schemas.microsoft.com/office/drawing/2014/main" id="{3356B748-BA42-E947-8D4A-E348964C05B5}"/>
              </a:ext>
            </a:extLst>
          </p:cNvPr>
          <p:cNvSpPr txBox="1">
            <a:spLocks/>
          </p:cNvSpPr>
          <p:nvPr/>
        </p:nvSpPr>
        <p:spPr>
          <a:xfrm>
            <a:off x="3442296" y="5367115"/>
            <a:ext cx="4480907" cy="1117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0" dirty="0"/>
              <a:t>D    &gt;  E</a:t>
            </a:r>
          </a:p>
        </p:txBody>
      </p:sp>
      <p:sp>
        <p:nvSpPr>
          <p:cNvPr id="11" name="Content Placeholder 2">
            <a:extLst>
              <a:ext uri="{FF2B5EF4-FFF2-40B4-BE49-F238E27FC236}">
                <a16:creationId xmlns:a16="http://schemas.microsoft.com/office/drawing/2014/main" id="{A4E836F6-A56C-CC4E-B08D-A35ED51F2BCE}"/>
              </a:ext>
            </a:extLst>
          </p:cNvPr>
          <p:cNvSpPr txBox="1">
            <a:spLocks/>
          </p:cNvSpPr>
          <p:nvPr/>
        </p:nvSpPr>
        <p:spPr>
          <a:xfrm>
            <a:off x="3442295" y="4255896"/>
            <a:ext cx="4480907" cy="1117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000" dirty="0"/>
              <a:t>A    &gt; B &gt;  C</a:t>
            </a:r>
          </a:p>
        </p:txBody>
      </p:sp>
      <p:cxnSp>
        <p:nvCxnSpPr>
          <p:cNvPr id="7" name="Straight Connector 6">
            <a:extLst>
              <a:ext uri="{FF2B5EF4-FFF2-40B4-BE49-F238E27FC236}">
                <a16:creationId xmlns:a16="http://schemas.microsoft.com/office/drawing/2014/main" id="{953A318D-989E-474D-B0E2-F7B308754B56}"/>
              </a:ext>
            </a:extLst>
          </p:cNvPr>
          <p:cNvCxnSpPr/>
          <p:nvPr/>
        </p:nvCxnSpPr>
        <p:spPr>
          <a:xfrm>
            <a:off x="4853357" y="4137820"/>
            <a:ext cx="1641228" cy="1229295"/>
          </a:xfrm>
          <a:prstGeom prst="line">
            <a:avLst/>
          </a:prstGeom>
          <a:ln w="1016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F3EABA05-10AE-4449-A16A-0FC45B003C0C}"/>
              </a:ext>
            </a:extLst>
          </p:cNvPr>
          <p:cNvCxnSpPr>
            <a:cxnSpLocks/>
          </p:cNvCxnSpPr>
          <p:nvPr/>
        </p:nvCxnSpPr>
        <p:spPr>
          <a:xfrm flipV="1">
            <a:off x="4853357" y="4137820"/>
            <a:ext cx="1641228" cy="990600"/>
          </a:xfrm>
          <a:prstGeom prst="line">
            <a:avLst/>
          </a:prstGeom>
          <a:ln w="1016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27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2539</TotalTime>
  <Words>3195</Words>
  <Application>Microsoft Macintosh PowerPoint</Application>
  <PresentationFormat>On-screen Show (4:3)</PresentationFormat>
  <Paragraphs>266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One Necessary Thing</vt:lpstr>
      <vt:lpstr>Luke 10</vt:lpstr>
      <vt:lpstr>Martha</vt:lpstr>
      <vt:lpstr>Martha</vt:lpstr>
      <vt:lpstr>Martha</vt:lpstr>
      <vt:lpstr>The Bottom of Life – Billy Crockett</vt:lpstr>
      <vt:lpstr>3 Forces We Struggle Against:</vt:lpstr>
      <vt:lpstr>PowerPoint Presentation</vt:lpstr>
      <vt:lpstr>Mary</vt:lpstr>
      <vt:lpstr>What about Martha?</vt:lpstr>
      <vt:lpstr>The One Thing Needed?</vt:lpstr>
      <vt:lpstr>Behold and Be Transformed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One Necessary Thing</dc:title>
  <dc:creator>rob bailey</dc:creator>
  <cp:lastModifiedBy>rob bailey</cp:lastModifiedBy>
  <cp:revision>6</cp:revision>
  <dcterms:created xsi:type="dcterms:W3CDTF">2022-02-25T06:53:17Z</dcterms:created>
  <dcterms:modified xsi:type="dcterms:W3CDTF">2022-02-27T01:12:45Z</dcterms:modified>
</cp:coreProperties>
</file>