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snapToObjects="1">
      <p:cViewPr varScale="1">
        <p:scale>
          <a:sx n="60" d="100"/>
          <a:sy n="60"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73200" y="2120900"/>
            <a:ext cx="21437600" cy="5359400"/>
          </a:xfrm>
          <a:prstGeom prst="rect">
            <a:avLst/>
          </a:prstGeom>
        </p:spPr>
        <p:txBody>
          <a:bodyPr anchor="b"/>
          <a:lstStyle>
            <a:lvl1pPr>
              <a:defRPr>
                <a:solidFill>
                  <a:srgbClr val="276D6D"/>
                </a:solidFill>
              </a:defRPr>
            </a:lvl1pPr>
          </a:lstStyle>
          <a:p>
            <a:r>
              <a:t>Title Text</a:t>
            </a:r>
          </a:p>
        </p:txBody>
      </p:sp>
      <p:sp>
        <p:nvSpPr>
          <p:cNvPr id="12" name="Body Level One…"/>
          <p:cNvSpPr txBox="1">
            <a:spLocks noGrp="1"/>
          </p:cNvSpPr>
          <p:nvPr>
            <p:ph type="body" sz="quarter" idx="1"/>
          </p:nvPr>
        </p:nvSpPr>
        <p:spPr>
          <a:xfrm>
            <a:off x="1473200" y="7467600"/>
            <a:ext cx="21437600" cy="20320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sz="3800" i="1"/>
            </a:lvl1pPr>
          </a:lstStyle>
          <a:p>
            <a:r>
              <a:t>–Johnny Appleseed</a:t>
            </a:r>
          </a:p>
        </p:txBody>
      </p:sp>
      <p:sp>
        <p:nvSpPr>
          <p:cNvPr id="94" name="“Type a quote here.”"/>
          <p:cNvSpPr txBox="1">
            <a:spLocks noGrp="1"/>
          </p:cNvSpPr>
          <p:nvPr>
            <p:ph type="body" sz="quarter" idx="22"/>
          </p:nvPr>
        </p:nvSpPr>
        <p:spPr>
          <a:xfrm>
            <a:off x="2387600" y="6045200"/>
            <a:ext cx="19621500" cy="863600"/>
          </a:xfrm>
          <a:prstGeom prst="rect">
            <a:avLst/>
          </a:prstGeom>
        </p:spPr>
        <p:txBody>
          <a:bodyPr>
            <a:spAutoFit/>
          </a:bodyPr>
          <a:lstStyle>
            <a:lvl1pPr marL="0" indent="0" algn="ctr">
              <a:spcBef>
                <a:spcPts val="340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1257300"/>
            <a:ext cx="24384000" cy="16230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3309982" y="33171"/>
            <a:ext cx="17747597" cy="11813244"/>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1473200" y="10109200"/>
            <a:ext cx="21437600" cy="1790700"/>
          </a:xfrm>
          <a:prstGeom prst="rect">
            <a:avLst/>
          </a:prstGeom>
        </p:spPr>
        <p:txBody>
          <a:bodyPr anchor="b"/>
          <a:lstStyle>
            <a:lvl1pPr>
              <a:defRPr>
                <a:solidFill>
                  <a:srgbClr val="276D6D"/>
                </a:solidFill>
              </a:defRPr>
            </a:lvl1pPr>
          </a:lstStyle>
          <a:p>
            <a:r>
              <a:t>Title Text</a:t>
            </a:r>
          </a:p>
        </p:txBody>
      </p:sp>
      <p:sp>
        <p:nvSpPr>
          <p:cNvPr id="22" name="Body Level One…"/>
          <p:cNvSpPr txBox="1">
            <a:spLocks noGrp="1"/>
          </p:cNvSpPr>
          <p:nvPr>
            <p:ph type="body" sz="quarter" idx="1"/>
          </p:nvPr>
        </p:nvSpPr>
        <p:spPr>
          <a:xfrm>
            <a:off x="1473200" y="11823700"/>
            <a:ext cx="21437600" cy="14478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37207" y="12839700"/>
            <a:ext cx="485776" cy="558800"/>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473200" y="5143500"/>
            <a:ext cx="21437600" cy="3429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21"/>
          </p:nvPr>
        </p:nvSpPr>
        <p:spPr>
          <a:xfrm>
            <a:off x="11992004" y="595564"/>
            <a:ext cx="10083801" cy="12461138"/>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1473200" y="1752600"/>
            <a:ext cx="9880600" cy="4876800"/>
          </a:xfrm>
          <a:prstGeom prst="rect">
            <a:avLst/>
          </a:prstGeom>
        </p:spPr>
        <p:txBody>
          <a:bodyPr anchor="b"/>
          <a:lstStyle/>
          <a:p>
            <a:r>
              <a:t>Title Text</a:t>
            </a:r>
          </a:p>
        </p:txBody>
      </p:sp>
      <p:sp>
        <p:nvSpPr>
          <p:cNvPr id="40" name="Body Level One…"/>
          <p:cNvSpPr txBox="1">
            <a:spLocks noGrp="1"/>
          </p:cNvSpPr>
          <p:nvPr>
            <p:ph type="body" sz="quarter" idx="1"/>
          </p:nvPr>
        </p:nvSpPr>
        <p:spPr>
          <a:xfrm>
            <a:off x="1473200" y="6858000"/>
            <a:ext cx="9880600" cy="51054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3984264" y="2560108"/>
            <a:ext cx="7900832" cy="9763516"/>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xfrm>
            <a:off x="1473200" y="571500"/>
            <a:ext cx="21437600" cy="2997200"/>
          </a:xfrm>
          <a:prstGeom prst="rect">
            <a:avLst/>
          </a:prstGeom>
        </p:spPr>
        <p:txBody>
          <a:bodyPr/>
          <a:lstStyle/>
          <a:p>
            <a:r>
              <a:t>Title Text</a:t>
            </a:r>
          </a:p>
        </p:txBody>
      </p:sp>
      <p:sp>
        <p:nvSpPr>
          <p:cNvPr id="67" name="Body Level One…"/>
          <p:cNvSpPr txBox="1">
            <a:spLocks noGrp="1"/>
          </p:cNvSpPr>
          <p:nvPr>
            <p:ph type="body" sz="half" idx="1"/>
          </p:nvPr>
        </p:nvSpPr>
        <p:spPr>
          <a:xfrm>
            <a:off x="1473200" y="4000500"/>
            <a:ext cx="10261600" cy="8026400"/>
          </a:xfrm>
          <a:prstGeom prst="rect">
            <a:avLst/>
          </a:prstGeom>
        </p:spPr>
        <p:txBody>
          <a:bodyPr/>
          <a:lstStyle>
            <a:lvl1pPr>
              <a:spcBef>
                <a:spcPts val="3900"/>
              </a:spcBef>
              <a:buBlip>
                <a:blip r:embed="rId2"/>
              </a:buBlip>
              <a:defRPr sz="4200"/>
            </a:lvl1pPr>
            <a:lvl2pPr>
              <a:spcBef>
                <a:spcPts val="3900"/>
              </a:spcBef>
              <a:buBlip>
                <a:blip r:embed="rId2"/>
              </a:buBlip>
              <a:defRPr sz="4200"/>
            </a:lvl2pPr>
            <a:lvl3pPr>
              <a:spcBef>
                <a:spcPts val="3900"/>
              </a:spcBef>
              <a:buBlip>
                <a:blip r:embed="rId2"/>
              </a:buBlip>
              <a:defRPr sz="4200"/>
            </a:lvl3pPr>
            <a:lvl4pPr>
              <a:spcBef>
                <a:spcPts val="3900"/>
              </a:spcBef>
              <a:buBlip>
                <a:blip r:embed="rId2"/>
              </a:buBlip>
              <a:defRPr sz="4200"/>
            </a:lvl4pPr>
            <a:lvl5pPr>
              <a:spcBef>
                <a:spcPts val="3900"/>
              </a:spcBef>
              <a:buBlip>
                <a:blip r:embed="rId2"/>
              </a:buBlip>
              <a:defRPr sz="42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3 - Up">
    <p:spTree>
      <p:nvGrpSpPr>
        <p:cNvPr id="1" name=""/>
        <p:cNvGrpSpPr/>
        <p:nvPr/>
      </p:nvGrpSpPr>
      <p:grpSpPr>
        <a:xfrm>
          <a:off x="0" y="0"/>
          <a:ext cx="0" cy="0"/>
          <a:chOff x="0" y="0"/>
          <a:chExt cx="0" cy="0"/>
        </a:xfrm>
      </p:grpSpPr>
      <p:sp>
        <p:nvSpPr>
          <p:cNvPr id="83" name="Image"/>
          <p:cNvSpPr>
            <a:spLocks noGrp="1"/>
          </p:cNvSpPr>
          <p:nvPr>
            <p:ph type="pic" idx="21"/>
          </p:nvPr>
        </p:nvSpPr>
        <p:spPr>
          <a:xfrm>
            <a:off x="2184400" y="-997137"/>
            <a:ext cx="12649202" cy="15631354"/>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4" name="Image"/>
          <p:cNvSpPr>
            <a:spLocks noGrp="1"/>
          </p:cNvSpPr>
          <p:nvPr>
            <p:ph type="pic" sz="quarter" idx="22"/>
          </p:nvPr>
        </p:nvSpPr>
        <p:spPr>
          <a:xfrm>
            <a:off x="15786100" y="957174"/>
            <a:ext cx="6429375" cy="4284029"/>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5" name="Image"/>
          <p:cNvSpPr>
            <a:spLocks noGrp="1"/>
          </p:cNvSpPr>
          <p:nvPr>
            <p:ph type="pic" sz="quarter" idx="23"/>
          </p:nvPr>
        </p:nvSpPr>
        <p:spPr>
          <a:xfrm>
            <a:off x="15786100" y="4597400"/>
            <a:ext cx="6426200" cy="96393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473200" y="1765300"/>
            <a:ext cx="21437600" cy="10185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37207" y="12865100"/>
            <a:ext cx="485776" cy="558800"/>
          </a:xfrm>
          <a:prstGeom prst="rect">
            <a:avLst/>
          </a:prstGeom>
          <a:ln w="12700">
            <a:miter lim="400000"/>
          </a:ln>
        </p:spPr>
        <p:txBody>
          <a:bodyPr wrap="none" lIns="50800" tIns="50800" rIns="50800" bIns="50800" anchor="ctr">
            <a:spAutoFit/>
          </a:bodyPr>
          <a:lstStyle>
            <a:lvl1pPr>
              <a:defRPr sz="3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1pPr>
      <a:lvl2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2pPr>
      <a:lvl3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3pPr>
      <a:lvl4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4pPr>
      <a:lvl5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5pPr>
      <a:lvl6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6pPr>
      <a:lvl7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7pPr>
      <a:lvl8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8pPr>
      <a:lvl9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9pPr>
    </p:titleStyle>
    <p:bodyStyle>
      <a:lvl1pPr marL="571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9pPr>
    </p:bodyStyle>
    <p:otherStyle>
      <a:lvl1pPr marL="0" marR="0" indent="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1pPr>
      <a:lvl2pPr marL="0" marR="0" indent="2286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2pPr>
      <a:lvl3pPr marL="0" marR="0" indent="4572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3pPr>
      <a:lvl4pPr marL="0" marR="0" indent="6858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4pPr>
      <a:lvl5pPr marL="0" marR="0" indent="9144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5pPr>
      <a:lvl6pPr marL="0" marR="0" indent="11430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6pPr>
      <a:lvl7pPr marL="0" marR="0" indent="13716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7pPr>
      <a:lvl8pPr marL="0" marR="0" indent="16002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8pPr>
      <a:lvl9pPr marL="0" marR="0" indent="18288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painpt4u?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hyperlink" Target="https://unsplash.com/s/photos/hyssop?utm_source=unsplash&amp;utm_medium=referral&amp;utm_content=creditCopyTex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iccup?utm_source=unsplash&amp;utm_medium=referral&amp;utm_content=creditCopyText" TargetMode="External"/><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hyperlink" Target="https://unsplash.com/s/photos/blue-sky-with-clouds?utm_source=unsplash&amp;utm_medium=referral&amp;utm_content=creditCopyTex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chuttersnap?utm_source=unsplash&amp;utm_medium=referral&amp;utm_content=creditCopyText" TargetMode="External"/><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hyperlink" Target="https://unsplash.com/s/photos/broken-glass?utm_source=unsplash&amp;utm_medium=referral&amp;utm_content=creditCopyTex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fotosfuerblogger?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hyperlink" Target="https://unsplash.com/s/photos/glory?utm_source=unsplash&amp;utm_medium=referral&amp;utm_content=creditCopyTex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unsplash.com/@jeisblack?utm_source=unsplash&amp;utm_medium=referral&amp;utm_content=creditCopyText" TargetMode="External"/><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hyperlink" Target="https://unsplash.com/images/nature/sunset?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aught (With a Smelly House)!"/>
          <p:cNvSpPr txBox="1">
            <a:spLocks noGrp="1"/>
          </p:cNvSpPr>
          <p:nvPr>
            <p:ph type="ctrTitle"/>
          </p:nvPr>
        </p:nvSpPr>
        <p:spPr>
          <a:prstGeom prst="rect">
            <a:avLst/>
          </a:prstGeom>
        </p:spPr>
        <p:txBody>
          <a:bodyPr/>
          <a:lstStyle/>
          <a:p>
            <a:r>
              <a:t>Caught (With a Smelly House)!</a:t>
            </a:r>
          </a:p>
        </p:txBody>
      </p:sp>
      <p:sp>
        <p:nvSpPr>
          <p:cNvPr id="120" name="2 Samuel 12/Psalm 51"/>
          <p:cNvSpPr txBox="1">
            <a:spLocks noGrp="1"/>
          </p:cNvSpPr>
          <p:nvPr>
            <p:ph type="subTitle" sz="quarter" idx="1"/>
          </p:nvPr>
        </p:nvSpPr>
        <p:spPr>
          <a:prstGeom prst="rect">
            <a:avLst/>
          </a:prstGeom>
        </p:spPr>
        <p:txBody>
          <a:bodyPr/>
          <a:lstStyle/>
          <a:p>
            <a:r>
              <a:t>2 Samuel 12/Psalm 51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u.jpeg" descr="iu.jpeg"/>
          <p:cNvPicPr>
            <a:picLocks noGrp="1"/>
          </p:cNvPicPr>
          <p:nvPr>
            <p:ph type="pic" idx="21"/>
          </p:nvPr>
        </p:nvPicPr>
        <p:blipFill>
          <a:blip r:embed="rId2"/>
          <a:stretch>
            <a:fillRect/>
          </a:stretch>
        </p:blipFill>
        <p:spPr>
          <a:xfrm>
            <a:off x="5261554" y="3099342"/>
            <a:ext cx="13860892" cy="7022559"/>
          </a:xfrm>
          <a:prstGeom prst="rect">
            <a:avLst/>
          </a:prstGeom>
        </p:spPr>
      </p:pic>
      <p:sp>
        <p:nvSpPr>
          <p:cNvPr id="147" name="I John 1:8"/>
          <p:cNvSpPr txBox="1">
            <a:spLocks noGrp="1"/>
          </p:cNvSpPr>
          <p:nvPr>
            <p:ph type="title"/>
          </p:nvPr>
        </p:nvSpPr>
        <p:spPr>
          <a:prstGeom prst="rect">
            <a:avLst/>
          </a:prstGeom>
        </p:spPr>
        <p:txBody>
          <a:bodyPr/>
          <a:lstStyle/>
          <a:p>
            <a:r>
              <a:t>I John 1:8</a:t>
            </a:r>
          </a:p>
        </p:txBody>
      </p:sp>
      <p:sp>
        <p:nvSpPr>
          <p:cNvPr id="148" name="If we say we have no sin, we deceive ourselves and the truth is not in us."/>
          <p:cNvSpPr txBox="1">
            <a:spLocks noGrp="1"/>
          </p:cNvSpPr>
          <p:nvPr>
            <p:ph type="body" sz="quarter" idx="1"/>
          </p:nvPr>
        </p:nvSpPr>
        <p:spPr>
          <a:prstGeom prst="rect">
            <a:avLst/>
          </a:prstGeom>
        </p:spPr>
        <p:txBody>
          <a:bodyPr/>
          <a:lstStyle>
            <a:lvl1pPr defTabSz="759459">
              <a:defRPr sz="5520"/>
            </a:lvl1pPr>
          </a:lstStyle>
          <a:p>
            <a:r>
              <a:t>If we say we have no sin, we deceive ourselves and the truth is not in us.</a:t>
            </a:r>
          </a:p>
        </p:txBody>
      </p:sp>
      <p:sp>
        <p:nvSpPr>
          <p:cNvPr id="149" name="We ALL are the man!"/>
          <p:cNvSpPr txBox="1"/>
          <p:nvPr/>
        </p:nvSpPr>
        <p:spPr>
          <a:xfrm>
            <a:off x="7981645" y="1345395"/>
            <a:ext cx="8420710"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a:lvl1pPr>
          </a:lstStyle>
          <a:p>
            <a:r>
              <a:t>We ALL are the man!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2 Samuel 12:11-12"/>
          <p:cNvSpPr txBox="1">
            <a:spLocks noGrp="1"/>
          </p:cNvSpPr>
          <p:nvPr>
            <p:ph type="title"/>
          </p:nvPr>
        </p:nvSpPr>
        <p:spPr>
          <a:prstGeom prst="rect">
            <a:avLst/>
          </a:prstGeom>
        </p:spPr>
        <p:txBody>
          <a:bodyPr/>
          <a:lstStyle/>
          <a:p>
            <a:r>
              <a:t>2 Samuel 12:11-12</a:t>
            </a:r>
          </a:p>
        </p:txBody>
      </p:sp>
      <p:sp>
        <p:nvSpPr>
          <p:cNvPr id="152" name="“This is what the Lord says: ‘Out of your own household I am going to bring calamity on you. Before your very eyes I will take your wives and give them to one who is close to you, and he will sleep with your wives in broad daylight. You did it in secret,"/>
          <p:cNvSpPr txBox="1"/>
          <p:nvPr/>
        </p:nvSpPr>
        <p:spPr>
          <a:xfrm>
            <a:off x="1838517" y="5575299"/>
            <a:ext cx="20706966" cy="469900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a:lvl1pPr>
          </a:lstStyle>
          <a:p>
            <a:r>
              <a:t>“This is what the Lord says: ‘Out of your own household I am going to bring calamity on you. Before your very eyes I will take your wives and give them to one who is close to you, and he will sleep with your wives in broad daylight. You did it in secret, but I will do this thing in broad daylight before all Israel.”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2 Samuel 12:13a"/>
          <p:cNvSpPr txBox="1">
            <a:spLocks noGrp="1"/>
          </p:cNvSpPr>
          <p:nvPr>
            <p:ph type="title"/>
          </p:nvPr>
        </p:nvSpPr>
        <p:spPr>
          <a:prstGeom prst="rect">
            <a:avLst/>
          </a:prstGeom>
        </p:spPr>
        <p:txBody>
          <a:bodyPr/>
          <a:lstStyle/>
          <a:p>
            <a:r>
              <a:t>2 Samuel 12:13a</a:t>
            </a:r>
          </a:p>
        </p:txBody>
      </p:sp>
      <p:sp>
        <p:nvSpPr>
          <p:cNvPr id="155" name="Then David said to Nathan, “I have sinned against the Lord.”"/>
          <p:cNvSpPr txBox="1"/>
          <p:nvPr/>
        </p:nvSpPr>
        <p:spPr>
          <a:xfrm>
            <a:off x="2095930" y="4368799"/>
            <a:ext cx="20706966" cy="497840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9900"/>
            </a:pPr>
            <a:r>
              <a:t>Then David said to Nathan, “I have sinned against the Lord.”</a:t>
            </a:r>
          </a:p>
          <a:p>
            <a:pPr algn="l">
              <a:defRPr sz="6000"/>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2 Samuel 12:13b"/>
          <p:cNvSpPr txBox="1">
            <a:spLocks noGrp="1"/>
          </p:cNvSpPr>
          <p:nvPr>
            <p:ph type="title"/>
          </p:nvPr>
        </p:nvSpPr>
        <p:spPr>
          <a:prstGeom prst="rect">
            <a:avLst/>
          </a:prstGeom>
        </p:spPr>
        <p:txBody>
          <a:bodyPr/>
          <a:lstStyle/>
          <a:p>
            <a:r>
              <a:t>2 Samuel 12:13b</a:t>
            </a:r>
          </a:p>
        </p:txBody>
      </p:sp>
      <p:sp>
        <p:nvSpPr>
          <p:cNvPr id="158" name="Nathan replied, “The Lord has taken away your sin.  You are not going to die.”"/>
          <p:cNvSpPr txBox="1"/>
          <p:nvPr/>
        </p:nvSpPr>
        <p:spPr>
          <a:xfrm>
            <a:off x="1838517" y="5613399"/>
            <a:ext cx="20706966" cy="462280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9800"/>
            </a:lvl1pPr>
          </a:lstStyle>
          <a:p>
            <a:r>
              <a:t>Nathan replied, “The Lord has taken away your sin.  You are not going to die.”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2 Samuel 12:14"/>
          <p:cNvSpPr txBox="1">
            <a:spLocks noGrp="1"/>
          </p:cNvSpPr>
          <p:nvPr>
            <p:ph type="title"/>
          </p:nvPr>
        </p:nvSpPr>
        <p:spPr>
          <a:prstGeom prst="rect">
            <a:avLst/>
          </a:prstGeom>
        </p:spPr>
        <p:txBody>
          <a:bodyPr/>
          <a:lstStyle/>
          <a:p>
            <a:r>
              <a:t>2 Samuel 12:14</a:t>
            </a:r>
          </a:p>
        </p:txBody>
      </p:sp>
      <p:sp>
        <p:nvSpPr>
          <p:cNvPr id="161" name="“But because by doing this you have made the enemies of the Lord show utter contempt, the son born to you will die.”"/>
          <p:cNvSpPr txBox="1"/>
          <p:nvPr/>
        </p:nvSpPr>
        <p:spPr>
          <a:xfrm>
            <a:off x="1838517" y="4914900"/>
            <a:ext cx="20706966" cy="601980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9700"/>
            </a:lvl1pPr>
          </a:lstStyle>
          <a:p>
            <a:r>
              <a:t>“But because by doing this you have made the enemies of the Lord show utter contempt, the son born to you will die.”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ry to recall a time when you needed to confront or be confronted.  How did it feel?  How did you or the other person respond?"/>
          <p:cNvSpPr txBox="1">
            <a:spLocks noGrp="1"/>
          </p:cNvSpPr>
          <p:nvPr>
            <p:ph type="title"/>
          </p:nvPr>
        </p:nvSpPr>
        <p:spPr>
          <a:xfrm>
            <a:off x="1473200" y="4792482"/>
            <a:ext cx="21437600" cy="3429001"/>
          </a:xfrm>
          <a:prstGeom prst="rect">
            <a:avLst/>
          </a:prstGeom>
        </p:spPr>
        <p:txBody>
          <a:bodyPr/>
          <a:lstStyle>
            <a:lvl1pPr algn="l" defTabSz="503555">
              <a:defRPr sz="7564" b="1">
                <a:effectLst>
                  <a:outerShdw blurRad="38735" dist="7747" dir="5400000" rotWithShape="0">
                    <a:srgbClr val="000000">
                      <a:alpha val="30000"/>
                    </a:srgbClr>
                  </a:outerShdw>
                </a:effectLst>
              </a:defRPr>
            </a:lvl1pPr>
          </a:lstStyle>
          <a:p>
            <a:r>
              <a:t>Try to recall a time when you needed to confront or be confronted.  How did it feel?  How did you or the other person respond?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Forgiveness, But Still Consequences"/>
          <p:cNvSpPr txBox="1">
            <a:spLocks noGrp="1"/>
          </p:cNvSpPr>
          <p:nvPr>
            <p:ph type="title"/>
          </p:nvPr>
        </p:nvSpPr>
        <p:spPr>
          <a:prstGeom prst="rect">
            <a:avLst/>
          </a:prstGeom>
        </p:spPr>
        <p:txBody>
          <a:bodyPr/>
          <a:lstStyle/>
          <a:p>
            <a:r>
              <a:t>Forgiveness, But Still Consequences</a:t>
            </a:r>
          </a:p>
        </p:txBody>
      </p:sp>
      <p:sp>
        <p:nvSpPr>
          <p:cNvPr id="166" name="The sword will never leave your house.…"/>
          <p:cNvSpPr txBox="1">
            <a:spLocks noGrp="1"/>
          </p:cNvSpPr>
          <p:nvPr>
            <p:ph type="body" idx="1"/>
          </p:nvPr>
        </p:nvSpPr>
        <p:spPr>
          <a:prstGeom prst="rect">
            <a:avLst/>
          </a:prstGeom>
        </p:spPr>
        <p:txBody>
          <a:bodyPr/>
          <a:lstStyle/>
          <a:p>
            <a:pPr marL="571499" indent="-571499">
              <a:buBlip>
                <a:blip r:embed="rId2"/>
              </a:buBlip>
              <a:defRPr sz="6000"/>
            </a:pPr>
            <a:r>
              <a:t>The sword will never leave your house.</a:t>
            </a:r>
          </a:p>
          <a:p>
            <a:pPr marL="571499" indent="-571499">
              <a:buBlip>
                <a:blip r:embed="rId2"/>
              </a:buBlip>
              <a:defRPr sz="6000"/>
            </a:pPr>
            <a:r>
              <a:t>Your wife will be given to another and everyone will know.</a:t>
            </a:r>
          </a:p>
          <a:p>
            <a:pPr marL="571499" indent="-571499">
              <a:buBlip>
                <a:blip r:embed="rId2"/>
              </a:buBlip>
              <a:defRPr sz="5900"/>
            </a:pPr>
            <a:r>
              <a:t>The child born out of this adulterous tryst with Bathseba will die.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salm 51:1-2"/>
          <p:cNvSpPr txBox="1">
            <a:spLocks noGrp="1"/>
          </p:cNvSpPr>
          <p:nvPr>
            <p:ph type="title"/>
          </p:nvPr>
        </p:nvSpPr>
        <p:spPr>
          <a:prstGeom prst="rect">
            <a:avLst/>
          </a:prstGeom>
        </p:spPr>
        <p:txBody>
          <a:bodyPr/>
          <a:lstStyle/>
          <a:p>
            <a:r>
              <a:t>Psalm 51:1-2</a:t>
            </a:r>
          </a:p>
        </p:txBody>
      </p:sp>
      <p:sp>
        <p:nvSpPr>
          <p:cNvPr id="169" name="Have mercy on me, O God,     according to your unfailing love; according to your great compassion     blot out my transgressions.…"/>
          <p:cNvSpPr txBox="1"/>
          <p:nvPr/>
        </p:nvSpPr>
        <p:spPr>
          <a:xfrm>
            <a:off x="3332867" y="3473265"/>
            <a:ext cx="16945663" cy="6769470"/>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200"/>
            </a:pPr>
            <a:r>
              <a:t>Have mercy on me, O God,</a:t>
            </a:r>
            <a:br/>
            <a:r>
              <a:rPr>
                <a:latin typeface="Menlo Regular"/>
                <a:ea typeface="Menlo Regular"/>
                <a:cs typeface="Menlo Regular"/>
                <a:sym typeface="Menlo Regular"/>
              </a:rPr>
              <a:t>    </a:t>
            </a:r>
            <a:r>
              <a:t>according to your unfailing love;</a:t>
            </a:r>
            <a:br/>
            <a:r>
              <a:t>according to your great compassion</a:t>
            </a:r>
            <a:br/>
            <a:r>
              <a:rPr>
                <a:latin typeface="Menlo Regular"/>
                <a:ea typeface="Menlo Regular"/>
                <a:cs typeface="Menlo Regular"/>
                <a:sym typeface="Menlo Regular"/>
              </a:rPr>
              <a:t>    </a:t>
            </a:r>
            <a:r>
              <a:t>blot out my transgressions.</a:t>
            </a:r>
            <a:endParaRPr b="1"/>
          </a:p>
          <a:p>
            <a:pPr>
              <a:defRPr sz="6200"/>
            </a:pPr>
            <a:endParaRPr b="1"/>
          </a:p>
          <a:p>
            <a:pPr>
              <a:defRPr sz="6200"/>
            </a:pPr>
            <a:r>
              <a:t>Wash away all my iniquity</a:t>
            </a:r>
            <a:br/>
            <a:r>
              <a:rPr>
                <a:latin typeface="Menlo Regular"/>
                <a:ea typeface="Menlo Regular"/>
                <a:cs typeface="Menlo Regular"/>
                <a:sym typeface="Menlo Regular"/>
              </a:rPr>
              <a:t>    </a:t>
            </a:r>
            <a:r>
              <a:t>and cleanse me from my sin.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I Have Sinned…!"/>
          <p:cNvSpPr txBox="1">
            <a:spLocks noGrp="1"/>
          </p:cNvSpPr>
          <p:nvPr>
            <p:ph type="title"/>
          </p:nvPr>
        </p:nvSpPr>
        <p:spPr>
          <a:xfrm>
            <a:off x="3709838" y="299461"/>
            <a:ext cx="18639335" cy="3429001"/>
          </a:xfrm>
          <a:prstGeom prst="rect">
            <a:avLst/>
          </a:prstGeom>
        </p:spPr>
        <p:txBody>
          <a:bodyPr/>
          <a:lstStyle/>
          <a:p>
            <a:r>
              <a:t>I Have Sinned…!</a:t>
            </a:r>
          </a:p>
        </p:txBody>
      </p:sp>
      <p:sp>
        <p:nvSpPr>
          <p:cNvPr id="172" name="&lt;a href='https://www.freepik.com/photos/love'&gt;Love photo created by jcomp - www.freepik.com&lt;/a&gt;"/>
          <p:cNvSpPr txBox="1"/>
          <p:nvPr/>
        </p:nvSpPr>
        <p:spPr>
          <a:xfrm>
            <a:off x="8165288" y="12433421"/>
            <a:ext cx="10990453"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&lt;a href='https://www.freepik.com/photos/love'&gt;Love photo created by jcomp - www.freepik.com&lt;/a&gt;</a:t>
            </a:r>
          </a:p>
        </p:txBody>
      </p:sp>
      <p:pic>
        <p:nvPicPr>
          <p:cNvPr id="173" name="faith-christian-concept-spiritual-prayer-hands-sun-shine.jpg" descr="faith-christian-concept-spiritual-prayer-hands-sun-shine.jpg"/>
          <p:cNvPicPr>
            <a:picLocks noChangeAspect="1"/>
          </p:cNvPicPr>
          <p:nvPr/>
        </p:nvPicPr>
        <p:blipFill>
          <a:blip r:embed="rId2"/>
          <a:stretch>
            <a:fillRect/>
          </a:stretch>
        </p:blipFill>
        <p:spPr>
          <a:xfrm>
            <a:off x="6504362" y="4003303"/>
            <a:ext cx="12700001" cy="84709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salm 51:3-6"/>
          <p:cNvSpPr txBox="1">
            <a:spLocks noGrp="1"/>
          </p:cNvSpPr>
          <p:nvPr>
            <p:ph type="title"/>
          </p:nvPr>
        </p:nvSpPr>
        <p:spPr>
          <a:prstGeom prst="rect">
            <a:avLst/>
          </a:prstGeom>
        </p:spPr>
        <p:txBody>
          <a:bodyPr/>
          <a:lstStyle/>
          <a:p>
            <a:r>
              <a:t>Psalm 51:3-6</a:t>
            </a:r>
          </a:p>
        </p:txBody>
      </p:sp>
      <p:sp>
        <p:nvSpPr>
          <p:cNvPr id="176" name="For I know my transgressions,     and my sin is always before me.…"/>
          <p:cNvSpPr txBox="1"/>
          <p:nvPr/>
        </p:nvSpPr>
        <p:spPr>
          <a:xfrm>
            <a:off x="3413936" y="3270566"/>
            <a:ext cx="17556128" cy="9308468"/>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pPr>
            <a:r>
              <a:t>For I know my transgressions,</a:t>
            </a:r>
            <a:br/>
            <a:r>
              <a:rPr>
                <a:latin typeface="Menlo Regular"/>
                <a:ea typeface="Menlo Regular"/>
                <a:cs typeface="Menlo Regular"/>
                <a:sym typeface="Menlo Regular"/>
              </a:rPr>
              <a:t>    </a:t>
            </a:r>
            <a:r>
              <a:t>and my sin is always before me. </a:t>
            </a:r>
          </a:p>
          <a:p>
            <a:pPr>
              <a:defRPr sz="6000"/>
            </a:pPr>
            <a:r>
              <a:t>Against you, you only, have I sinned</a:t>
            </a:r>
            <a:br/>
            <a:r>
              <a:rPr>
                <a:latin typeface="Menlo Regular"/>
                <a:ea typeface="Menlo Regular"/>
                <a:cs typeface="Menlo Regular"/>
                <a:sym typeface="Menlo Regular"/>
              </a:rPr>
              <a:t>    </a:t>
            </a:r>
            <a:r>
              <a:t>and done what is evil in your sight;</a:t>
            </a:r>
            <a:br/>
            <a:r>
              <a:t>so you are proved right when you speak</a:t>
            </a:r>
            <a:br/>
            <a:r>
              <a:rPr>
                <a:latin typeface="Menlo Regular"/>
                <a:ea typeface="Menlo Regular"/>
                <a:cs typeface="Menlo Regular"/>
                <a:sym typeface="Menlo Regular"/>
              </a:rPr>
              <a:t>    </a:t>
            </a:r>
            <a:r>
              <a:t>and justified when you judge.</a:t>
            </a:r>
          </a:p>
          <a:p>
            <a:pPr>
              <a:defRPr sz="6000"/>
            </a:pPr>
            <a:r>
              <a:t>Surely I was sinful at birth,</a:t>
            </a:r>
            <a:br/>
            <a:r>
              <a:rPr>
                <a:latin typeface="Menlo Regular"/>
                <a:ea typeface="Menlo Regular"/>
                <a:cs typeface="Menlo Regular"/>
                <a:sym typeface="Menlo Regular"/>
              </a:rPr>
              <a:t>    </a:t>
            </a:r>
            <a:r>
              <a:t>sinful from the time my mother conceived me. </a:t>
            </a:r>
          </a:p>
          <a:p>
            <a:pPr>
              <a:defRPr sz="6000"/>
            </a:pPr>
            <a:r>
              <a:t>Surely you desire truth in the inner parts;</a:t>
            </a:r>
            <a:br/>
            <a:r>
              <a:rPr>
                <a:latin typeface="Menlo Regular"/>
                <a:ea typeface="Menlo Regular"/>
                <a:cs typeface="Menlo Regular"/>
                <a:sym typeface="Menlo Regular"/>
              </a:rPr>
              <a:t>    </a:t>
            </a:r>
            <a:r>
              <a:t>you teach me wisdom in the inmost place.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ules for Addressing a Smelly House"/>
          <p:cNvSpPr txBox="1">
            <a:spLocks noGrp="1"/>
          </p:cNvSpPr>
          <p:nvPr>
            <p:ph type="title"/>
          </p:nvPr>
        </p:nvSpPr>
        <p:spPr>
          <a:prstGeom prst="rect">
            <a:avLst/>
          </a:prstGeom>
        </p:spPr>
        <p:txBody>
          <a:bodyPr/>
          <a:lstStyle/>
          <a:p>
            <a:r>
              <a:t>Rules for Addressing a Smelly House</a:t>
            </a:r>
          </a:p>
        </p:txBody>
      </p:sp>
      <p:sp>
        <p:nvSpPr>
          <p:cNvPr id="123" name="Who do you call?…"/>
          <p:cNvSpPr txBox="1">
            <a:spLocks noGrp="1"/>
          </p:cNvSpPr>
          <p:nvPr>
            <p:ph type="body" idx="1"/>
          </p:nvPr>
        </p:nvSpPr>
        <p:spPr>
          <a:prstGeom prst="rect">
            <a:avLst/>
          </a:prstGeom>
        </p:spPr>
        <p:txBody>
          <a:bodyPr/>
          <a:lstStyle/>
          <a:p>
            <a:pPr>
              <a:buBlip>
                <a:blip r:embed="rId2"/>
              </a:buBlip>
              <a:defRPr sz="9500"/>
            </a:pPr>
            <a:r>
              <a:t>Who do you call?</a:t>
            </a:r>
          </a:p>
          <a:p>
            <a:pPr>
              <a:buBlip>
                <a:blip r:embed="rId2"/>
              </a:buBlip>
              <a:defRPr sz="9500"/>
            </a:pPr>
            <a:r>
              <a:t>What do you say?</a:t>
            </a:r>
          </a:p>
          <a:p>
            <a:pPr>
              <a:buBlip>
                <a:blip r:embed="rId2"/>
              </a:buBlip>
              <a:defRPr sz="9500"/>
            </a:pPr>
            <a:r>
              <a:t>What’s the secret sauce?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Against YOU!"/>
          <p:cNvSpPr txBox="1">
            <a:spLocks noGrp="1"/>
          </p:cNvSpPr>
          <p:nvPr>
            <p:ph type="title"/>
          </p:nvPr>
        </p:nvSpPr>
        <p:spPr>
          <a:xfrm>
            <a:off x="1473200" y="5143500"/>
            <a:ext cx="10739736" cy="3429000"/>
          </a:xfrm>
          <a:prstGeom prst="rect">
            <a:avLst/>
          </a:prstGeom>
        </p:spPr>
        <p:txBody>
          <a:bodyPr/>
          <a:lstStyle/>
          <a:p>
            <a:r>
              <a:t>Against YOU!</a:t>
            </a:r>
          </a:p>
        </p:txBody>
      </p:sp>
      <p:pic>
        <p:nvPicPr>
          <p:cNvPr id="179" name="11-Tissot-Sorrow-of-King-David-818x1024.jpg" descr="11-Tissot-Sorrow-of-King-David-818x1024.jpg"/>
          <p:cNvPicPr>
            <a:picLocks noChangeAspect="1"/>
          </p:cNvPicPr>
          <p:nvPr/>
        </p:nvPicPr>
        <p:blipFill>
          <a:blip r:embed="rId2"/>
          <a:stretch>
            <a:fillRect/>
          </a:stretch>
        </p:blipFill>
        <p:spPr>
          <a:xfrm>
            <a:off x="13412548" y="776049"/>
            <a:ext cx="9716868" cy="1216390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salm 51:7-9"/>
          <p:cNvSpPr txBox="1">
            <a:spLocks noGrp="1"/>
          </p:cNvSpPr>
          <p:nvPr>
            <p:ph type="title"/>
          </p:nvPr>
        </p:nvSpPr>
        <p:spPr>
          <a:xfrm>
            <a:off x="-3204160" y="688001"/>
            <a:ext cx="21437601" cy="3429001"/>
          </a:xfrm>
          <a:prstGeom prst="rect">
            <a:avLst/>
          </a:prstGeom>
        </p:spPr>
        <p:txBody>
          <a:bodyPr/>
          <a:lstStyle/>
          <a:p>
            <a:r>
              <a:t>Psalm 51:7-9</a:t>
            </a:r>
          </a:p>
        </p:txBody>
      </p:sp>
      <p:sp>
        <p:nvSpPr>
          <p:cNvPr id="182" name="Cleanse me with hyssop, and I will be clean;     wash me, and I will be whiter than snow.…"/>
          <p:cNvSpPr txBox="1"/>
          <p:nvPr/>
        </p:nvSpPr>
        <p:spPr>
          <a:xfrm>
            <a:off x="291625" y="4040060"/>
            <a:ext cx="14968376" cy="563588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pPr>
            <a:r>
              <a:t>Cleanse me with hyssop, and I will be clean;</a:t>
            </a:r>
            <a:br/>
            <a:r>
              <a:rPr>
                <a:latin typeface="Menlo Regular"/>
                <a:ea typeface="Menlo Regular"/>
                <a:cs typeface="Menlo Regular"/>
                <a:sym typeface="Menlo Regular"/>
              </a:rPr>
              <a:t>    </a:t>
            </a:r>
            <a:r>
              <a:t>wash me, and I will be whiter than snow.</a:t>
            </a:r>
          </a:p>
          <a:p>
            <a:pPr>
              <a:defRPr sz="6000"/>
            </a:pPr>
            <a:r>
              <a:t>Let me hear joy and gladness;</a:t>
            </a:r>
            <a:br/>
            <a:r>
              <a:rPr>
                <a:latin typeface="Menlo Regular"/>
                <a:ea typeface="Menlo Regular"/>
                <a:cs typeface="Menlo Regular"/>
                <a:sym typeface="Menlo Regular"/>
              </a:rPr>
              <a:t>    </a:t>
            </a:r>
            <a:r>
              <a:t>let the bones you have crushed rejoice.</a:t>
            </a:r>
          </a:p>
          <a:p>
            <a:pPr>
              <a:defRPr sz="6000"/>
            </a:pPr>
            <a:r>
              <a:t>Hide your face from my sins</a:t>
            </a:r>
            <a:br/>
            <a:r>
              <a:rPr>
                <a:latin typeface="Menlo Regular"/>
                <a:ea typeface="Menlo Regular"/>
                <a:cs typeface="Menlo Regular"/>
                <a:sym typeface="Menlo Regular"/>
              </a:rPr>
              <a:t>    </a:t>
            </a:r>
            <a:r>
              <a:t>and blot out all my iniquity.</a:t>
            </a:r>
          </a:p>
        </p:txBody>
      </p:sp>
      <p:pic>
        <p:nvPicPr>
          <p:cNvPr id="183" name="jan-dommerholt-Qa-yi6-QQlU-unsplash.jpg" descr="jan-dommerholt-Qa-yi6-QQlU-unsplash.jpg"/>
          <p:cNvPicPr>
            <a:picLocks noChangeAspect="1"/>
          </p:cNvPicPr>
          <p:nvPr/>
        </p:nvPicPr>
        <p:blipFill>
          <a:blip r:embed="rId2"/>
          <a:stretch>
            <a:fillRect/>
          </a:stretch>
        </p:blipFill>
        <p:spPr>
          <a:xfrm>
            <a:off x="15414795" y="294329"/>
            <a:ext cx="8751562" cy="13127342"/>
          </a:xfrm>
          <a:prstGeom prst="rect">
            <a:avLst/>
          </a:prstGeom>
          <a:ln w="12700">
            <a:miter lim="400000"/>
          </a:ln>
        </p:spPr>
      </p:pic>
      <p:sp>
        <p:nvSpPr>
          <p:cNvPr id="184" name="Photo by Jan Dommerholt on Unsplash"/>
          <p:cNvSpPr txBox="1"/>
          <p:nvPr/>
        </p:nvSpPr>
        <p:spPr>
          <a:xfrm>
            <a:off x="21367007" y="13374608"/>
            <a:ext cx="2514526"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u="sng">
                <a:solidFill>
                  <a:srgbClr val="0000EE"/>
                </a:solidFill>
                <a:latin typeface="Times Roman"/>
                <a:ea typeface="Times Roman"/>
                <a:cs typeface="Times Roman"/>
                <a:sym typeface="Times Roman"/>
              </a:defRPr>
            </a:pPr>
            <a:r>
              <a:rPr u="none">
                <a:solidFill>
                  <a:srgbClr val="000000"/>
                </a:solidFill>
              </a:rPr>
              <a:t>Photo by </a:t>
            </a:r>
            <a:r>
              <a:rPr>
                <a:hlinkClick r:id="rId3"/>
              </a:rPr>
              <a:t>Jan Dommerholt</a:t>
            </a:r>
            <a:r>
              <a:rPr u="none">
                <a:solidFill>
                  <a:srgbClr val="000000"/>
                </a:solidFill>
              </a:rPr>
              <a:t> on </a:t>
            </a:r>
            <a:r>
              <a:rPr>
                <a:hlinkClick r:id="rId4"/>
              </a:rPr>
              <a:t>Unsplash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Only YOU Can Restore Me!"/>
          <p:cNvSpPr txBox="1">
            <a:spLocks noGrp="1"/>
          </p:cNvSpPr>
          <p:nvPr>
            <p:ph type="title"/>
          </p:nvPr>
        </p:nvSpPr>
        <p:spPr>
          <a:xfrm>
            <a:off x="1235770" y="9488458"/>
            <a:ext cx="21437601" cy="3429001"/>
          </a:xfrm>
          <a:prstGeom prst="rect">
            <a:avLst/>
          </a:prstGeom>
        </p:spPr>
        <p:txBody>
          <a:bodyPr/>
          <a:lstStyle/>
          <a:p>
            <a:r>
              <a:t>Only YOU Can Restore Me!</a:t>
            </a:r>
          </a:p>
        </p:txBody>
      </p:sp>
      <p:pic>
        <p:nvPicPr>
          <p:cNvPr id="187" name="IMG_1200.jpeg" descr="IMG_1200.jpeg"/>
          <p:cNvPicPr>
            <a:picLocks noChangeAspect="1"/>
          </p:cNvPicPr>
          <p:nvPr/>
        </p:nvPicPr>
        <p:blipFill>
          <a:blip r:embed="rId2"/>
          <a:stretch>
            <a:fillRect/>
          </a:stretch>
        </p:blipFill>
        <p:spPr>
          <a:xfrm>
            <a:off x="8574621" y="1014917"/>
            <a:ext cx="6429724" cy="85729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salm 51:10-12"/>
          <p:cNvSpPr txBox="1">
            <a:spLocks noGrp="1"/>
          </p:cNvSpPr>
          <p:nvPr>
            <p:ph type="title"/>
          </p:nvPr>
        </p:nvSpPr>
        <p:spPr>
          <a:prstGeom prst="rect">
            <a:avLst/>
          </a:prstGeom>
        </p:spPr>
        <p:txBody>
          <a:bodyPr/>
          <a:lstStyle/>
          <a:p>
            <a:r>
              <a:t>Psalm 51:10-12</a:t>
            </a:r>
          </a:p>
        </p:txBody>
      </p:sp>
      <p:sp>
        <p:nvSpPr>
          <p:cNvPr id="190" name="Create in me a pure heart, O God,     and renew a steadfast spirit within me.…"/>
          <p:cNvSpPr txBox="1"/>
          <p:nvPr/>
        </p:nvSpPr>
        <p:spPr>
          <a:xfrm>
            <a:off x="2992474" y="3573173"/>
            <a:ext cx="18399052" cy="6566728"/>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000"/>
            </a:pPr>
            <a:r>
              <a:t>Create in me a pure heart, O God,</a:t>
            </a:r>
            <a:br/>
            <a:r>
              <a:rPr>
                <a:latin typeface="Menlo Regular"/>
                <a:ea typeface="Menlo Regular"/>
                <a:cs typeface="Menlo Regular"/>
                <a:sym typeface="Menlo Regular"/>
              </a:rPr>
              <a:t>    </a:t>
            </a:r>
            <a:r>
              <a:t>and renew a steadfast spirit within me.</a:t>
            </a:r>
          </a:p>
          <a:p>
            <a:pPr>
              <a:defRPr sz="7000"/>
            </a:pPr>
            <a:r>
              <a:t>Do not cast me from your presence</a:t>
            </a:r>
            <a:br/>
            <a:r>
              <a:rPr>
                <a:latin typeface="Menlo Regular"/>
                <a:ea typeface="Menlo Regular"/>
                <a:cs typeface="Menlo Regular"/>
                <a:sym typeface="Menlo Regular"/>
              </a:rPr>
              <a:t>    </a:t>
            </a:r>
            <a:r>
              <a:t>or take your Holy Spirit from me.</a:t>
            </a:r>
          </a:p>
          <a:p>
            <a:pPr>
              <a:defRPr sz="7000"/>
            </a:pPr>
            <a:r>
              <a:t>Restore to me the joy of your salvation</a:t>
            </a:r>
            <a:br/>
            <a:r>
              <a:rPr>
                <a:latin typeface="Menlo Regular"/>
                <a:ea typeface="Menlo Regular"/>
                <a:cs typeface="Menlo Regular"/>
                <a:sym typeface="Menlo Regular"/>
              </a:rPr>
              <a:t>    </a:t>
            </a:r>
            <a:r>
              <a:t>and grant me a willing spirit, to sustain me.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ccup-xNtwmcRP-gw-unsplash.jpg" descr="iccup-xNtwmcRP-gw-unsplash.jpg"/>
          <p:cNvPicPr>
            <a:picLocks noChangeAspect="1"/>
          </p:cNvPicPr>
          <p:nvPr/>
        </p:nvPicPr>
        <p:blipFill>
          <a:blip r:embed="rId2"/>
          <a:stretch>
            <a:fillRect/>
          </a:stretch>
        </p:blipFill>
        <p:spPr>
          <a:xfrm>
            <a:off x="50102" y="-9133485"/>
            <a:ext cx="23988863" cy="31982970"/>
          </a:xfrm>
          <a:prstGeom prst="rect">
            <a:avLst/>
          </a:prstGeom>
          <a:ln w="12700">
            <a:miter lim="400000"/>
          </a:ln>
        </p:spPr>
      </p:pic>
      <p:sp>
        <p:nvSpPr>
          <p:cNvPr id="193" name="Please Don’t Leave Me!"/>
          <p:cNvSpPr txBox="1">
            <a:spLocks noGrp="1"/>
          </p:cNvSpPr>
          <p:nvPr>
            <p:ph type="title"/>
          </p:nvPr>
        </p:nvSpPr>
        <p:spPr>
          <a:prstGeom prst="rect">
            <a:avLst/>
          </a:prstGeom>
        </p:spPr>
        <p:txBody>
          <a:bodyPr/>
          <a:lstStyle/>
          <a:p>
            <a:r>
              <a:t>Please Don’t Leave Me!</a:t>
            </a:r>
          </a:p>
        </p:txBody>
      </p:sp>
      <p:sp>
        <p:nvSpPr>
          <p:cNvPr id="194" name="Photo by iccup on Unsplash"/>
          <p:cNvSpPr txBox="1"/>
          <p:nvPr/>
        </p:nvSpPr>
        <p:spPr>
          <a:xfrm>
            <a:off x="22252272" y="13018464"/>
            <a:ext cx="1824485"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a:solidFill>
                  <a:srgbClr val="000000"/>
                </a:solidFill>
                <a:latin typeface="Times Roman"/>
                <a:ea typeface="Times Roman"/>
                <a:cs typeface="Times Roman"/>
                <a:sym typeface="Times Roman"/>
              </a:defRPr>
            </a:pPr>
            <a:r>
              <a:t>Photo by </a:t>
            </a:r>
            <a:r>
              <a:rPr u="sng">
                <a:solidFill>
                  <a:srgbClr val="0000EE"/>
                </a:solidFill>
                <a:hlinkClick r:id="rId3"/>
              </a:rPr>
              <a:t>iccup</a:t>
            </a:r>
            <a:r>
              <a:t> on </a:t>
            </a:r>
            <a:r>
              <a:rPr u="sng">
                <a:solidFill>
                  <a:srgbClr val="0000EE"/>
                </a:solidFill>
                <a:hlinkClick r:id="rId4"/>
              </a:rPr>
              <a:t>Unsplash</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salm 51:13-17"/>
          <p:cNvSpPr txBox="1">
            <a:spLocks noGrp="1"/>
          </p:cNvSpPr>
          <p:nvPr>
            <p:ph type="title"/>
          </p:nvPr>
        </p:nvSpPr>
        <p:spPr>
          <a:prstGeom prst="rect">
            <a:avLst/>
          </a:prstGeom>
        </p:spPr>
        <p:txBody>
          <a:bodyPr/>
          <a:lstStyle/>
          <a:p>
            <a:r>
              <a:t>Psalm 51:13-17</a:t>
            </a:r>
          </a:p>
        </p:txBody>
      </p:sp>
      <p:sp>
        <p:nvSpPr>
          <p:cNvPr id="197" name="Then I will teach transgressors your ways,     so that sinners will turn back to you.…"/>
          <p:cNvSpPr txBox="1"/>
          <p:nvPr/>
        </p:nvSpPr>
        <p:spPr>
          <a:xfrm>
            <a:off x="4509476" y="2815467"/>
            <a:ext cx="15365047" cy="10218666"/>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500"/>
            </a:pPr>
            <a:r>
              <a:t>Then I will teach transgressors your ways,</a:t>
            </a:r>
            <a:br/>
            <a:r>
              <a:rPr>
                <a:latin typeface="Menlo Regular"/>
                <a:ea typeface="Menlo Regular"/>
                <a:cs typeface="Menlo Regular"/>
                <a:sym typeface="Menlo Regular"/>
              </a:rPr>
              <a:t>    </a:t>
            </a:r>
            <a:r>
              <a:t>so that sinners will turn back to you.</a:t>
            </a:r>
          </a:p>
          <a:p>
            <a:pPr>
              <a:defRPr sz="5500"/>
            </a:pPr>
            <a:r>
              <a:t>Deliver me from the guilt of bloodguilt, O God,</a:t>
            </a:r>
            <a:br/>
            <a:r>
              <a:rPr>
                <a:latin typeface="Menlo Regular"/>
                <a:ea typeface="Menlo Regular"/>
                <a:cs typeface="Menlo Regular"/>
                <a:sym typeface="Menlo Regular"/>
              </a:rPr>
              <a:t> </a:t>
            </a:r>
            <a:r>
              <a:t>  the God who saves me,</a:t>
            </a:r>
            <a:br/>
            <a:r>
              <a:rPr>
                <a:latin typeface="Menlo Regular"/>
                <a:ea typeface="Menlo Regular"/>
                <a:cs typeface="Menlo Regular"/>
                <a:sym typeface="Menlo Regular"/>
              </a:rPr>
              <a:t>    </a:t>
            </a:r>
            <a:r>
              <a:t>and my tongue will sing of your righteousness.</a:t>
            </a:r>
          </a:p>
          <a:p>
            <a:pPr>
              <a:defRPr sz="5500"/>
            </a:pPr>
            <a:r>
              <a:t>O Lord, open my lips,</a:t>
            </a:r>
            <a:br/>
            <a:r>
              <a:rPr>
                <a:latin typeface="Menlo Regular"/>
                <a:ea typeface="Menlo Regular"/>
                <a:cs typeface="Menlo Regular"/>
                <a:sym typeface="Menlo Regular"/>
              </a:rPr>
              <a:t>    </a:t>
            </a:r>
            <a:r>
              <a:t>and my mouth will declare your praise.</a:t>
            </a:r>
          </a:p>
          <a:p>
            <a:pPr>
              <a:defRPr sz="5500"/>
            </a:pPr>
            <a:r>
              <a:t>You do not delight in sacrifice, or I would bring it;</a:t>
            </a:r>
            <a:br/>
            <a:r>
              <a:rPr>
                <a:latin typeface="Menlo Regular"/>
                <a:ea typeface="Menlo Regular"/>
                <a:cs typeface="Menlo Regular"/>
                <a:sym typeface="Menlo Regular"/>
              </a:rPr>
              <a:t>    </a:t>
            </a:r>
            <a:r>
              <a:t>you do not take pleasure in burnt offerings.</a:t>
            </a:r>
          </a:p>
          <a:p>
            <a:pPr>
              <a:defRPr sz="5500"/>
            </a:pPr>
            <a:r>
              <a:t>My sacrifices of God, are a broken spirit;</a:t>
            </a:r>
            <a:br/>
            <a:r>
              <a:rPr>
                <a:latin typeface="Menlo Regular"/>
                <a:ea typeface="Menlo Regular"/>
                <a:cs typeface="Menlo Regular"/>
                <a:sym typeface="Menlo Regular"/>
              </a:rPr>
              <a:t>    </a:t>
            </a:r>
            <a:r>
              <a:t>a broken and contrite heart,</a:t>
            </a:r>
            <a:br/>
            <a:r>
              <a:rPr>
                <a:latin typeface="Menlo Regular"/>
                <a:ea typeface="Menlo Regular"/>
                <a:cs typeface="Menlo Regular"/>
                <a:sym typeface="Menlo Regular"/>
              </a:rPr>
              <a:t>    </a:t>
            </a:r>
            <a:r>
              <a:t>O God, you will not despise.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chuttersnap-cGXdjyP6-NU-unsplash.jpg" descr="chuttersnap-cGXdjyP6-NU-unsplash.jpg"/>
          <p:cNvPicPr>
            <a:picLocks noChangeAspect="1"/>
          </p:cNvPicPr>
          <p:nvPr/>
        </p:nvPicPr>
        <p:blipFill>
          <a:blip r:embed="rId2"/>
          <a:stretch>
            <a:fillRect/>
          </a:stretch>
        </p:blipFill>
        <p:spPr>
          <a:xfrm>
            <a:off x="2456652" y="220735"/>
            <a:ext cx="19911795" cy="13274530"/>
          </a:xfrm>
          <a:prstGeom prst="rect">
            <a:avLst/>
          </a:prstGeom>
          <a:ln w="12700">
            <a:miter lim="400000"/>
          </a:ln>
        </p:spPr>
      </p:pic>
      <p:sp>
        <p:nvSpPr>
          <p:cNvPr id="200" name="I Give You My Brokenness!"/>
          <p:cNvSpPr txBox="1">
            <a:spLocks noGrp="1"/>
          </p:cNvSpPr>
          <p:nvPr>
            <p:ph type="title"/>
          </p:nvPr>
        </p:nvSpPr>
        <p:spPr>
          <a:xfrm>
            <a:off x="1693749" y="3077864"/>
            <a:ext cx="21437601" cy="3429001"/>
          </a:xfrm>
          <a:prstGeom prst="rect">
            <a:avLst/>
          </a:prstGeom>
        </p:spPr>
        <p:txBody>
          <a:bodyPr/>
          <a:lstStyle>
            <a:lvl1pPr>
              <a:defRPr>
                <a:solidFill>
                  <a:srgbClr val="424242"/>
                </a:solidFill>
              </a:defRPr>
            </a:lvl1pPr>
          </a:lstStyle>
          <a:p>
            <a:r>
              <a:t>I Give You My Brokenness!</a:t>
            </a:r>
          </a:p>
        </p:txBody>
      </p:sp>
      <p:sp>
        <p:nvSpPr>
          <p:cNvPr id="201" name="Photo by CHUTTERSNAP on Unsplash"/>
          <p:cNvSpPr txBox="1"/>
          <p:nvPr/>
        </p:nvSpPr>
        <p:spPr>
          <a:xfrm>
            <a:off x="19725178" y="13208407"/>
            <a:ext cx="258120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u="sng">
                <a:solidFill>
                  <a:srgbClr val="0000EE"/>
                </a:solidFill>
                <a:latin typeface="Times Roman"/>
                <a:ea typeface="Times Roman"/>
                <a:cs typeface="Times Roman"/>
                <a:sym typeface="Times Roman"/>
              </a:defRPr>
            </a:pPr>
            <a:r>
              <a:rPr u="none">
                <a:solidFill>
                  <a:srgbClr val="000000"/>
                </a:solidFill>
              </a:rPr>
              <a:t>Photo by </a:t>
            </a:r>
            <a:r>
              <a:rPr>
                <a:hlinkClick r:id="rId3"/>
              </a:rPr>
              <a:t>CHUTTERSNAP</a:t>
            </a:r>
            <a:r>
              <a:rPr u="none">
                <a:solidFill>
                  <a:srgbClr val="000000"/>
                </a:solidFill>
              </a:rPr>
              <a:t> on </a:t>
            </a:r>
            <a:r>
              <a:rPr>
                <a:hlinkClick r:id="rId4"/>
              </a:rPr>
              <a:t>Unsplash</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salm 51:17-19"/>
          <p:cNvSpPr txBox="1">
            <a:spLocks noGrp="1"/>
          </p:cNvSpPr>
          <p:nvPr>
            <p:ph type="title"/>
          </p:nvPr>
        </p:nvSpPr>
        <p:spPr>
          <a:prstGeom prst="rect">
            <a:avLst/>
          </a:prstGeom>
        </p:spPr>
        <p:txBody>
          <a:bodyPr/>
          <a:lstStyle/>
          <a:p>
            <a:r>
              <a:t>Psalm 51:17-19</a:t>
            </a:r>
          </a:p>
        </p:txBody>
      </p:sp>
      <p:sp>
        <p:nvSpPr>
          <p:cNvPr id="204" name="In your good pleasure, make Zion prosper;     build up the walls of Jerusalem.…"/>
          <p:cNvSpPr txBox="1"/>
          <p:nvPr/>
        </p:nvSpPr>
        <p:spPr>
          <a:xfrm>
            <a:off x="5019089" y="4038597"/>
            <a:ext cx="14345822" cy="563588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pPr>
            <a:r>
              <a:t>In your good pleasure, make Zion prosper;</a:t>
            </a:r>
            <a:br/>
            <a:r>
              <a:rPr>
                <a:latin typeface="Menlo Regular"/>
                <a:ea typeface="Menlo Regular"/>
                <a:cs typeface="Menlo Regular"/>
                <a:sym typeface="Menlo Regular"/>
              </a:rPr>
              <a:t>    </a:t>
            </a:r>
            <a:r>
              <a:t>build up the walls of Jerusalem.</a:t>
            </a:r>
          </a:p>
          <a:p>
            <a:pPr>
              <a:defRPr sz="6000"/>
            </a:pPr>
            <a:r>
              <a:t>Then you there will be righteous sacrifices,</a:t>
            </a:r>
            <a:br/>
            <a:r>
              <a:rPr>
                <a:latin typeface="Menlo Regular"/>
                <a:ea typeface="Menlo Regular"/>
                <a:cs typeface="Menlo Regular"/>
                <a:sym typeface="Menlo Regular"/>
              </a:rPr>
              <a:t>    </a:t>
            </a:r>
            <a:r>
              <a:t>whole burnt offerings to delight you;</a:t>
            </a:r>
            <a:br/>
            <a:r>
              <a:rPr>
                <a:latin typeface="Menlo Regular"/>
                <a:ea typeface="Menlo Regular"/>
                <a:cs typeface="Menlo Regular"/>
                <a:sym typeface="Menlo Regular"/>
              </a:rPr>
              <a:t>    </a:t>
            </a:r>
            <a:r>
              <a:t>then bulls will be offered on your altar.</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michael-und-maartje-GMaR2vknbSA-unsplash.jpg" descr="michael-und-maartje-GMaR2vknbSA-unsplash.jpg"/>
          <p:cNvPicPr>
            <a:picLocks noChangeAspect="1"/>
          </p:cNvPicPr>
          <p:nvPr/>
        </p:nvPicPr>
        <p:blipFill>
          <a:blip r:embed="rId2"/>
          <a:stretch>
            <a:fillRect/>
          </a:stretch>
        </p:blipFill>
        <p:spPr>
          <a:xfrm>
            <a:off x="92282" y="-534402"/>
            <a:ext cx="24029155" cy="16019437"/>
          </a:xfrm>
          <a:prstGeom prst="rect">
            <a:avLst/>
          </a:prstGeom>
          <a:ln w="12700">
            <a:miter lim="400000"/>
          </a:ln>
        </p:spPr>
      </p:pic>
      <p:sp>
        <p:nvSpPr>
          <p:cNvPr id="207" name="Then Our Sacrifices Will be for Your Glory Alone!"/>
          <p:cNvSpPr txBox="1">
            <a:spLocks noGrp="1"/>
          </p:cNvSpPr>
          <p:nvPr>
            <p:ph type="title"/>
          </p:nvPr>
        </p:nvSpPr>
        <p:spPr>
          <a:xfrm>
            <a:off x="1473200" y="228711"/>
            <a:ext cx="21437600" cy="3429001"/>
          </a:xfrm>
          <a:prstGeom prst="rect">
            <a:avLst/>
          </a:prstGeom>
        </p:spPr>
        <p:txBody>
          <a:bodyPr/>
          <a:lstStyle>
            <a:lvl1pPr>
              <a:defRPr>
                <a:solidFill>
                  <a:srgbClr val="FFD479"/>
                </a:solidFill>
              </a:defRPr>
            </a:lvl1pPr>
          </a:lstStyle>
          <a:p>
            <a:r>
              <a:t>Then Our Sacrifices Will be for Your Glory Alone!</a:t>
            </a:r>
          </a:p>
        </p:txBody>
      </p:sp>
      <p:sp>
        <p:nvSpPr>
          <p:cNvPr id="208" name="Photo by Michael und Maartje on Unsplash"/>
          <p:cNvSpPr txBox="1"/>
          <p:nvPr/>
        </p:nvSpPr>
        <p:spPr>
          <a:xfrm>
            <a:off x="21294531" y="13398351"/>
            <a:ext cx="2772445"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u="sng">
                <a:solidFill>
                  <a:srgbClr val="0000EE"/>
                </a:solidFill>
                <a:latin typeface="Times Roman"/>
                <a:ea typeface="Times Roman"/>
                <a:cs typeface="Times Roman"/>
                <a:sym typeface="Times Roman"/>
              </a:defRPr>
            </a:pPr>
            <a:r>
              <a:rPr u="none">
                <a:solidFill>
                  <a:srgbClr val="000000"/>
                </a:solidFill>
              </a:rPr>
              <a:t>Photo by </a:t>
            </a:r>
            <a:r>
              <a:rPr>
                <a:hlinkClick r:id="rId3"/>
              </a:rPr>
              <a:t>Michael und Maartje</a:t>
            </a:r>
            <a:r>
              <a:rPr u="none">
                <a:solidFill>
                  <a:srgbClr val="000000"/>
                </a:solidFill>
              </a:rPr>
              <a:t> on </a:t>
            </a:r>
            <a:r>
              <a:rPr>
                <a:hlinkClick r:id="rId4"/>
              </a:rPr>
              <a:t>Unsplash</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ules for Addressing a Smelly House"/>
          <p:cNvSpPr txBox="1">
            <a:spLocks noGrp="1"/>
          </p:cNvSpPr>
          <p:nvPr>
            <p:ph type="ctrTitle"/>
          </p:nvPr>
        </p:nvSpPr>
        <p:spPr>
          <a:xfrm>
            <a:off x="1309391" y="971592"/>
            <a:ext cx="21437601" cy="1875280"/>
          </a:xfrm>
          <a:prstGeom prst="rect">
            <a:avLst/>
          </a:prstGeom>
        </p:spPr>
        <p:txBody>
          <a:bodyPr/>
          <a:lstStyle/>
          <a:p>
            <a:r>
              <a:t>Rules for Addressing a Smelly House</a:t>
            </a:r>
          </a:p>
        </p:txBody>
      </p:sp>
      <p:sp>
        <p:nvSpPr>
          <p:cNvPr id="211" name="Who do you call?  Call on the only one who can restore us - Jesus.…"/>
          <p:cNvSpPr txBox="1">
            <a:spLocks noGrp="1"/>
          </p:cNvSpPr>
          <p:nvPr>
            <p:ph type="subTitle" sz="half" idx="1"/>
          </p:nvPr>
        </p:nvSpPr>
        <p:spPr>
          <a:xfrm>
            <a:off x="1473200" y="4074433"/>
            <a:ext cx="21437600" cy="4885113"/>
          </a:xfrm>
          <a:prstGeom prst="rect">
            <a:avLst/>
          </a:prstGeom>
        </p:spPr>
        <p:txBody>
          <a:bodyPr/>
          <a:lstStyle/>
          <a:p>
            <a:pPr marL="435254" indent="-435254" algn="l" defTabSz="561340">
              <a:lnSpc>
                <a:spcPct val="120000"/>
              </a:lnSpc>
              <a:buSzPct val="50000"/>
              <a:buBlip>
                <a:blip r:embed="rId2"/>
              </a:buBlip>
              <a:defRPr sz="4080" b="1"/>
            </a:pPr>
            <a:r>
              <a:t>Who do you call?  Call on the only one who can restore us - Jesus.</a:t>
            </a:r>
          </a:p>
          <a:p>
            <a:pPr marL="435254" indent="-435254" algn="l" defTabSz="561340">
              <a:lnSpc>
                <a:spcPct val="120000"/>
              </a:lnSpc>
              <a:buSzPct val="50000"/>
              <a:buBlip>
                <a:blip r:embed="rId2"/>
              </a:buBlip>
              <a:defRPr sz="4080" b="1"/>
            </a:pPr>
            <a:r>
              <a:t>What do you say?  Say “I have sinned.”</a:t>
            </a:r>
          </a:p>
          <a:p>
            <a:pPr marL="435254" indent="-435254" algn="l" defTabSz="561340">
              <a:lnSpc>
                <a:spcPct val="120000"/>
              </a:lnSpc>
              <a:buSzPct val="50000"/>
              <a:buBlip>
                <a:blip r:embed="rId2"/>
              </a:buBlip>
              <a:defRPr sz="4080" b="1"/>
            </a:pPr>
            <a:r>
              <a:t>What’s the secret sauce?  Jesus’ blood, shed for us on the cross, has gone before us to redeem our brokenness and make us new. Ask Him to grant you a willing spirit.  </a:t>
            </a:r>
          </a:p>
          <a:p>
            <a:pPr marL="435254" indent="-435254" algn="l" defTabSz="561340">
              <a:lnSpc>
                <a:spcPct val="120000"/>
              </a:lnSpc>
              <a:buSzPct val="50000"/>
              <a:buBlip>
                <a:blip r:embed="rId2"/>
              </a:buBlip>
              <a:defRPr sz="4080" b="1"/>
            </a:pPr>
            <a:r>
              <a:t>Secret Sauce Ingredients - The first moment you become aware of a bad smell apply the following:    Repentance + Jesus’ work on the cross + a willing spirit=Restoration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exels-jaymantri-212269.jpg" descr="pexels-jaymantri-212269.jpg"/>
          <p:cNvPicPr>
            <a:picLocks noGrp="1"/>
          </p:cNvPicPr>
          <p:nvPr>
            <p:ph type="pic" idx="21"/>
          </p:nvPr>
        </p:nvPicPr>
        <p:blipFill>
          <a:blip r:embed="rId2"/>
          <a:stretch>
            <a:fillRect/>
          </a:stretch>
        </p:blipFill>
        <p:spPr>
          <a:xfrm>
            <a:off x="3124200" y="1016000"/>
            <a:ext cx="18135600" cy="9105900"/>
          </a:xfrm>
          <a:prstGeom prst="rect">
            <a:avLst/>
          </a:prstGeom>
        </p:spPr>
      </p:pic>
      <p:sp>
        <p:nvSpPr>
          <p:cNvPr id="126" name="Psalm 32:3-4"/>
          <p:cNvSpPr txBox="1">
            <a:spLocks noGrp="1"/>
          </p:cNvSpPr>
          <p:nvPr>
            <p:ph type="title"/>
          </p:nvPr>
        </p:nvSpPr>
        <p:spPr>
          <a:xfrm>
            <a:off x="1473200" y="9758182"/>
            <a:ext cx="21437600" cy="1790701"/>
          </a:xfrm>
          <a:prstGeom prst="rect">
            <a:avLst/>
          </a:prstGeom>
        </p:spPr>
        <p:txBody>
          <a:bodyPr/>
          <a:lstStyle/>
          <a:p>
            <a:r>
              <a:t>Psalm 32:3-4</a:t>
            </a:r>
          </a:p>
        </p:txBody>
      </p:sp>
      <p:sp>
        <p:nvSpPr>
          <p:cNvPr id="127" name="When I kept silent, my bones wasted away through my groaning all day long. For day and night your hand was heavy upon me; my strength was sapped as in the heat of summer."/>
          <p:cNvSpPr txBox="1">
            <a:spLocks noGrp="1"/>
          </p:cNvSpPr>
          <p:nvPr>
            <p:ph type="body" sz="quarter" idx="1"/>
          </p:nvPr>
        </p:nvSpPr>
        <p:spPr>
          <a:xfrm>
            <a:off x="1066741" y="11262072"/>
            <a:ext cx="22250518" cy="2259437"/>
          </a:xfrm>
          <a:prstGeom prst="rect">
            <a:avLst/>
          </a:prstGeom>
        </p:spPr>
        <p:txBody>
          <a:bodyPr/>
          <a:lstStyle>
            <a:lvl1pPr algn="l" defTabSz="371475">
              <a:defRPr sz="4769"/>
            </a:lvl1pPr>
          </a:lstStyle>
          <a:p>
            <a:r>
              <a:t>When I kept silent, my bones wasted away through my groaning all day long. For day and night your hand was heavy upon me; my strength was sapped as in the heat of summer.</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et Caught by God!"/>
          <p:cNvSpPr txBox="1">
            <a:spLocks noGrp="1"/>
          </p:cNvSpPr>
          <p:nvPr>
            <p:ph type="ctrTitle"/>
          </p:nvPr>
        </p:nvSpPr>
        <p:spPr>
          <a:prstGeom prst="rect">
            <a:avLst/>
          </a:prstGeom>
        </p:spPr>
        <p:txBody>
          <a:bodyPr/>
          <a:lstStyle/>
          <a:p>
            <a:r>
              <a:t>Get Caught by God!</a:t>
            </a:r>
          </a:p>
        </p:txBody>
      </p:sp>
      <p:sp>
        <p:nvSpPr>
          <p:cNvPr id="214" name="You will never be the same."/>
          <p:cNvSpPr txBox="1">
            <a:spLocks noGrp="1"/>
          </p:cNvSpPr>
          <p:nvPr>
            <p:ph type="subTitle" sz="quarter" idx="1"/>
          </p:nvPr>
        </p:nvSpPr>
        <p:spPr>
          <a:prstGeom prst="rect">
            <a:avLst/>
          </a:prstGeom>
        </p:spPr>
        <p:txBody>
          <a:bodyPr/>
          <a:lstStyle/>
          <a:p>
            <a:r>
              <a:t>You will never be the same.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jason-blackeye-GPPAjJicemU-unsplash.jpg" descr="jason-blackeye-GPPAjJicemU-unsplash.jpg"/>
          <p:cNvPicPr>
            <a:picLocks noChangeAspect="1"/>
          </p:cNvPicPr>
          <p:nvPr/>
        </p:nvPicPr>
        <p:blipFill>
          <a:blip r:embed="rId2"/>
          <a:stretch>
            <a:fillRect/>
          </a:stretch>
        </p:blipFill>
        <p:spPr>
          <a:xfrm>
            <a:off x="3720198" y="935666"/>
            <a:ext cx="17767002" cy="11844668"/>
          </a:xfrm>
          <a:prstGeom prst="rect">
            <a:avLst/>
          </a:prstGeom>
          <a:ln w="12700">
            <a:miter lim="400000"/>
          </a:ln>
        </p:spPr>
      </p:pic>
      <p:sp>
        <p:nvSpPr>
          <p:cNvPr id="217" name="–2 Samuel 12:13b"/>
          <p:cNvSpPr txBox="1">
            <a:spLocks noGrp="1"/>
          </p:cNvSpPr>
          <p:nvPr>
            <p:ph type="body" idx="21"/>
          </p:nvPr>
        </p:nvSpPr>
        <p:spPr>
          <a:xfrm>
            <a:off x="2381250" y="9784502"/>
            <a:ext cx="19621500" cy="685801"/>
          </a:xfrm>
          <a:prstGeom prst="rect">
            <a:avLst/>
          </a:prstGeom>
        </p:spPr>
        <p:txBody>
          <a:bodyPr/>
          <a:lstStyle>
            <a:lvl1pPr>
              <a:defRPr>
                <a:solidFill>
                  <a:srgbClr val="000000"/>
                </a:solidFill>
              </a:defRPr>
            </a:lvl1pPr>
          </a:lstStyle>
          <a:p>
            <a:r>
              <a:t>–2 Samuel 12:13b</a:t>
            </a:r>
          </a:p>
        </p:txBody>
      </p:sp>
      <p:sp>
        <p:nvSpPr>
          <p:cNvPr id="218" name="“The Lord has taken away your sin. You are not going to die.”"/>
          <p:cNvSpPr txBox="1">
            <a:spLocks noGrp="1"/>
          </p:cNvSpPr>
          <p:nvPr>
            <p:ph type="body" idx="22"/>
          </p:nvPr>
        </p:nvSpPr>
        <p:spPr>
          <a:xfrm>
            <a:off x="3578186" y="8525509"/>
            <a:ext cx="17671139" cy="889001"/>
          </a:xfrm>
          <a:prstGeom prst="rect">
            <a:avLst/>
          </a:prstGeom>
        </p:spPr>
        <p:txBody>
          <a:bodyPr/>
          <a:lstStyle/>
          <a:p>
            <a:pPr>
              <a:defRPr>
                <a:solidFill>
                  <a:srgbClr val="945200"/>
                </a:solidFill>
              </a:defRPr>
            </a:pPr>
            <a:r>
              <a:rPr sz="5200">
                <a:solidFill>
                  <a:srgbClr val="000000"/>
                </a:solidFill>
              </a:rPr>
              <a:t>“The Lord has taken away your sin. You are not going to die.”</a:t>
            </a:r>
            <a:r>
              <a:t> </a:t>
            </a:r>
          </a:p>
        </p:txBody>
      </p:sp>
      <p:sp>
        <p:nvSpPr>
          <p:cNvPr id="219" name="Photo by Jason Blackeye on Unsplash"/>
          <p:cNvSpPr txBox="1"/>
          <p:nvPr/>
        </p:nvSpPr>
        <p:spPr>
          <a:xfrm>
            <a:off x="18998024" y="12843978"/>
            <a:ext cx="2438178"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200" u="sng">
                <a:solidFill>
                  <a:srgbClr val="0000EE"/>
                </a:solidFill>
                <a:latin typeface="Times Roman"/>
                <a:ea typeface="Times Roman"/>
                <a:cs typeface="Times Roman"/>
                <a:sym typeface="Times Roman"/>
              </a:defRPr>
            </a:pPr>
            <a:r>
              <a:rPr u="none">
                <a:solidFill>
                  <a:srgbClr val="000000"/>
                </a:solidFill>
              </a:rPr>
              <a:t>Photo by </a:t>
            </a:r>
            <a:r>
              <a:rPr>
                <a:hlinkClick r:id="rId3"/>
              </a:rPr>
              <a:t>Jason Blackeye</a:t>
            </a:r>
            <a:r>
              <a:rPr u="none">
                <a:solidFill>
                  <a:srgbClr val="000000"/>
                </a:solidFill>
              </a:rPr>
              <a:t> on </a:t>
            </a:r>
            <a:r>
              <a:rPr>
                <a:hlinkClick r:id="rId4"/>
              </a:rPr>
              <a:t>Unsplash</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athan’s Story"/>
          <p:cNvSpPr txBox="1">
            <a:spLocks noGrp="1"/>
          </p:cNvSpPr>
          <p:nvPr>
            <p:ph type="title"/>
          </p:nvPr>
        </p:nvSpPr>
        <p:spPr>
          <a:xfrm>
            <a:off x="1473200" y="-229429"/>
            <a:ext cx="21437600" cy="3429001"/>
          </a:xfrm>
          <a:prstGeom prst="rect">
            <a:avLst/>
          </a:prstGeom>
        </p:spPr>
        <p:txBody>
          <a:bodyPr/>
          <a:lstStyle/>
          <a:p>
            <a:r>
              <a:t>Nathan’s Story</a:t>
            </a:r>
          </a:p>
        </p:txBody>
      </p:sp>
      <p:sp>
        <p:nvSpPr>
          <p:cNvPr id="130" name="The Lord sent Nathan to David. When he came to him, he said, “There were two men in a certain town, one rich and the other poor. The rich man had a very large number of sheep and cattle, but the poor man had nothing except one little ewe lamb he had boug"/>
          <p:cNvSpPr txBox="1"/>
          <p:nvPr/>
        </p:nvSpPr>
        <p:spPr>
          <a:xfrm>
            <a:off x="1425892" y="2071635"/>
            <a:ext cx="21532215" cy="1102360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500"/>
            </a:pPr>
            <a:endParaRPr/>
          </a:p>
          <a:p>
            <a:pPr algn="l">
              <a:defRPr sz="5500"/>
            </a:pPr>
            <a:r>
              <a:t>The Lord sent Nathan to David. When he came to him, he said, “There were two men in a certain town, one rich and the other poor. The rich man had a very large number of sheep and cattle,</a:t>
            </a:r>
            <a:r>
              <a:rPr b="1"/>
              <a:t> </a:t>
            </a:r>
            <a:r>
              <a:t>but the poor man had nothing except one little ewe lamb he had bought. He raised it, and it grew up with him and his children. It shared his food, drank from his cup and even slept in his arms. It was like a daughter to him.</a:t>
            </a:r>
          </a:p>
          <a:p>
            <a:pPr algn="l">
              <a:defRPr sz="5500"/>
            </a:pPr>
            <a:endParaRPr/>
          </a:p>
          <a:p>
            <a:pPr algn="l">
              <a:defRPr sz="5500"/>
            </a:pPr>
            <a:r>
              <a:t>Now a traveler came to the rich man, but the rich man refrained from taking one of his own sheep or cattle to prepare a meal for the traveler who had come to him. Instead, he took the ewe lamb that belonged to the poor man and prepared it for the one who had come to him.”</a:t>
            </a:r>
          </a:p>
          <a:p>
            <a:pPr>
              <a:defRPr sz="5500"/>
            </a:pPr>
            <a:r>
              <a:t>                                                                                           - 2 Samuel 12:1-4</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What do the actions of the rich man reveal about…"/>
          <p:cNvSpPr txBox="1">
            <a:spLocks noGrp="1"/>
          </p:cNvSpPr>
          <p:nvPr>
            <p:ph type="title"/>
          </p:nvPr>
        </p:nvSpPr>
        <p:spPr>
          <a:xfrm>
            <a:off x="2550064" y="4792482"/>
            <a:ext cx="19283872" cy="4588272"/>
          </a:xfrm>
          <a:prstGeom prst="rect">
            <a:avLst/>
          </a:prstGeom>
        </p:spPr>
        <p:txBody>
          <a:bodyPr/>
          <a:lstStyle/>
          <a:p>
            <a:pPr lvl="1" algn="l" defTabSz="330200">
              <a:defRPr sz="6240" b="1">
                <a:effectLst>
                  <a:outerShdw blurRad="25400" dist="5080" dir="5400000" rotWithShape="0">
                    <a:srgbClr val="000000">
                      <a:alpha val="30000"/>
                    </a:srgbClr>
                  </a:outerShdw>
                </a:effectLst>
              </a:defRPr>
            </a:pPr>
            <a:endParaRPr/>
          </a:p>
          <a:p>
            <a:pPr lvl="1" algn="l" defTabSz="330200">
              <a:defRPr sz="6520" b="1">
                <a:effectLst>
                  <a:outerShdw blurRad="25400" dist="5080" dir="5400000" rotWithShape="0">
                    <a:srgbClr val="000000">
                      <a:alpha val="30000"/>
                    </a:srgbClr>
                  </a:outerShdw>
                </a:effectLst>
              </a:defRPr>
            </a:pPr>
            <a:r>
              <a:t>What do the actions of the rich man reveal about </a:t>
            </a:r>
          </a:p>
          <a:p>
            <a:pPr lvl="1" algn="l" defTabSz="330200">
              <a:defRPr sz="6520" b="1">
                <a:effectLst>
                  <a:outerShdw blurRad="25400" dist="5080" dir="5400000" rotWithShape="0">
                    <a:srgbClr val="000000">
                      <a:alpha val="30000"/>
                    </a:srgbClr>
                  </a:outerShdw>
                </a:effectLst>
              </a:defRPr>
            </a:pPr>
            <a:r>
              <a:t>his character?  How would you react to someone like this?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han-DavidVideo" descr="Nathan-DavidVideo">
            <a:hlinkClick r:id="" action="ppaction://media"/>
            <a:extLst>
              <a:ext uri="{FF2B5EF4-FFF2-40B4-BE49-F238E27FC236}">
                <a16:creationId xmlns:a16="http://schemas.microsoft.com/office/drawing/2014/main" id="{66987B60-344A-7049-BEC4-14238FC53B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7236" y="297712"/>
            <a:ext cx="17650047" cy="13226902"/>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d’s Strategy"/>
          <p:cNvSpPr txBox="1">
            <a:spLocks noGrp="1"/>
          </p:cNvSpPr>
          <p:nvPr>
            <p:ph type="title"/>
          </p:nvPr>
        </p:nvSpPr>
        <p:spPr>
          <a:prstGeom prst="rect">
            <a:avLst/>
          </a:prstGeom>
        </p:spPr>
        <p:txBody>
          <a:bodyPr/>
          <a:lstStyle/>
          <a:p>
            <a:r>
              <a:t>God’s Strategy</a:t>
            </a:r>
          </a:p>
        </p:txBody>
      </p:sp>
      <p:sp>
        <p:nvSpPr>
          <p:cNvPr id="137" name="He spoke David’s language by using a shepherd scenario.…"/>
          <p:cNvSpPr txBox="1">
            <a:spLocks noGrp="1"/>
          </p:cNvSpPr>
          <p:nvPr>
            <p:ph type="body" idx="1"/>
          </p:nvPr>
        </p:nvSpPr>
        <p:spPr>
          <a:prstGeom prst="rect">
            <a:avLst/>
          </a:prstGeom>
        </p:spPr>
        <p:txBody>
          <a:bodyPr/>
          <a:lstStyle/>
          <a:p>
            <a:pPr marL="571499" indent="-571499">
              <a:buBlip>
                <a:blip r:embed="rId2"/>
              </a:buBlip>
              <a:defRPr sz="6700"/>
            </a:pPr>
            <a:r>
              <a:t>He spoke David’s language by using a shepherd scenario.</a:t>
            </a:r>
          </a:p>
          <a:p>
            <a:pPr marL="571499" indent="-571499">
              <a:buBlip>
                <a:blip r:embed="rId2"/>
              </a:buBlip>
              <a:defRPr sz="6700"/>
            </a:pPr>
            <a:r>
              <a:t>He chose an example that was sure to arouse David’s “righteous indignation”.</a:t>
            </a:r>
          </a:p>
          <a:p>
            <a:pPr marL="571499" indent="-571499">
              <a:buBlip>
                <a:blip r:embed="rId2"/>
              </a:buBlip>
              <a:defRPr sz="6700"/>
            </a:pPr>
            <a:r>
              <a:t>He caused David to pass judgment before receiving his own judgment.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2 Samuel 12:7-10"/>
          <p:cNvSpPr txBox="1">
            <a:spLocks noGrp="1"/>
          </p:cNvSpPr>
          <p:nvPr>
            <p:ph type="title"/>
          </p:nvPr>
        </p:nvSpPr>
        <p:spPr>
          <a:prstGeom prst="rect">
            <a:avLst/>
          </a:prstGeom>
        </p:spPr>
        <p:txBody>
          <a:bodyPr/>
          <a:lstStyle/>
          <a:p>
            <a:r>
              <a:t>2 Samuel 12:7-10</a:t>
            </a:r>
          </a:p>
        </p:txBody>
      </p:sp>
      <p:sp>
        <p:nvSpPr>
          <p:cNvPr id="140" name="Then Nathan said to David, “You are the man! This is what the Lord, the God of Israel, says: ‘I anointed you king over Israel, and I delivered you from the hand of Saul. I gave your master’s house to you, and your master’s wives into your arms. I gave yo"/>
          <p:cNvSpPr txBox="1"/>
          <p:nvPr/>
        </p:nvSpPr>
        <p:spPr>
          <a:xfrm>
            <a:off x="1838517" y="3111500"/>
            <a:ext cx="20706966" cy="9626601"/>
          </a:xfrm>
          <a:prstGeom prst="rect">
            <a:avLst/>
          </a:prstGeom>
          <a:ln w="25400">
            <a:solidFill>
              <a:srgbClr val="7E828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5700"/>
            </a:lvl1pPr>
          </a:lstStyle>
          <a:p>
            <a:r>
              <a:t>Then Nathan said to David, “You are the man! This is what the Lord, the God of Israel, says: ‘I anointed you king over Israel, and I delivered you from the hand of Saul. I gave your master’s house to you, and your master’s wives into your arms. I gave you all Israel and Judah. And if all this had been too little, I would have given you even more. Why did you despise the word of the Lord by doing what is evil in his eyes? You struck down Uriah the Hittite with the sword and took his wife to be your own. You killed him with the sword of the Ammonites. Now, therefore, the sword will never depart from your house, because you despised me and took the wife of Uriah the Hittite to be your own.’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You are the man!”"/>
          <p:cNvSpPr txBox="1">
            <a:spLocks noGrp="1"/>
          </p:cNvSpPr>
          <p:nvPr>
            <p:ph type="title"/>
          </p:nvPr>
        </p:nvSpPr>
        <p:spPr>
          <a:xfrm>
            <a:off x="1473200" y="1752600"/>
            <a:ext cx="7634913" cy="4876800"/>
          </a:xfrm>
          <a:prstGeom prst="rect">
            <a:avLst/>
          </a:prstGeom>
        </p:spPr>
        <p:txBody>
          <a:bodyPr/>
          <a:lstStyle/>
          <a:p>
            <a:r>
              <a:t>“You are the man!”</a:t>
            </a:r>
          </a:p>
        </p:txBody>
      </p:sp>
      <p:sp>
        <p:nvSpPr>
          <p:cNvPr id="143" name="2 Samuel 12:7"/>
          <p:cNvSpPr txBox="1">
            <a:spLocks noGrp="1"/>
          </p:cNvSpPr>
          <p:nvPr>
            <p:ph type="body" sz="quarter" idx="1"/>
          </p:nvPr>
        </p:nvSpPr>
        <p:spPr>
          <a:xfrm>
            <a:off x="1473200" y="6858000"/>
            <a:ext cx="7121824" cy="5105400"/>
          </a:xfrm>
          <a:prstGeom prst="rect">
            <a:avLst/>
          </a:prstGeom>
        </p:spPr>
        <p:txBody>
          <a:bodyPr/>
          <a:lstStyle>
            <a:lvl1pPr>
              <a:defRPr sz="6700"/>
            </a:lvl1pPr>
          </a:lstStyle>
          <a:p>
            <a:r>
              <a:t>2 Samuel 12:7</a:t>
            </a:r>
          </a:p>
        </p:txBody>
      </p:sp>
      <p:pic>
        <p:nvPicPr>
          <p:cNvPr id="144" name="248df60d21e9b48a93a2307716457604.jpeg" descr="248df60d21e9b48a93a2307716457604.jpeg"/>
          <p:cNvPicPr>
            <a:picLocks noChangeAspect="1"/>
          </p:cNvPicPr>
          <p:nvPr/>
        </p:nvPicPr>
        <p:blipFill>
          <a:blip r:embed="rId2"/>
          <a:stretch>
            <a:fillRect/>
          </a:stretch>
        </p:blipFill>
        <p:spPr>
          <a:xfrm>
            <a:off x="9539460" y="1533332"/>
            <a:ext cx="14046433" cy="10649336"/>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1364</Words>
  <Application>Microsoft Macintosh PowerPoint</Application>
  <PresentationFormat>Custom</PresentationFormat>
  <Paragraphs>88</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Baskerville</vt:lpstr>
      <vt:lpstr>Helvetica Neue</vt:lpstr>
      <vt:lpstr>Hoefler Text</vt:lpstr>
      <vt:lpstr>Menlo Regular</vt:lpstr>
      <vt:lpstr>Times Roman</vt:lpstr>
      <vt:lpstr>Harmony</vt:lpstr>
      <vt:lpstr>Caught (With a Smelly House)!</vt:lpstr>
      <vt:lpstr>Rules for Addressing a Smelly House</vt:lpstr>
      <vt:lpstr>Psalm 32:3-4</vt:lpstr>
      <vt:lpstr>Nathan’s Story</vt:lpstr>
      <vt:lpstr> What do the actions of the rich man reveal about  his character?  How would you react to someone like this?</vt:lpstr>
      <vt:lpstr>PowerPoint Presentation</vt:lpstr>
      <vt:lpstr>God’s Strategy</vt:lpstr>
      <vt:lpstr>2 Samuel 12:7-10</vt:lpstr>
      <vt:lpstr>“You are the man!”</vt:lpstr>
      <vt:lpstr>I John 1:8</vt:lpstr>
      <vt:lpstr>2 Samuel 12:11-12</vt:lpstr>
      <vt:lpstr>2 Samuel 12:13a</vt:lpstr>
      <vt:lpstr>2 Samuel 12:13b</vt:lpstr>
      <vt:lpstr>2 Samuel 12:14</vt:lpstr>
      <vt:lpstr>Try to recall a time when you needed to confront or be confronted.  How did it feel?  How did you or the other person respond?</vt:lpstr>
      <vt:lpstr>Forgiveness, But Still Consequences</vt:lpstr>
      <vt:lpstr>Psalm 51:1-2</vt:lpstr>
      <vt:lpstr>I Have Sinned…!</vt:lpstr>
      <vt:lpstr>Psalm 51:3-6</vt:lpstr>
      <vt:lpstr>Against YOU!</vt:lpstr>
      <vt:lpstr>Psalm 51:7-9</vt:lpstr>
      <vt:lpstr>Only YOU Can Restore Me!</vt:lpstr>
      <vt:lpstr>Psalm 51:10-12</vt:lpstr>
      <vt:lpstr>Please Don’t Leave Me!</vt:lpstr>
      <vt:lpstr>Psalm 51:13-17</vt:lpstr>
      <vt:lpstr>I Give You My Brokenness!</vt:lpstr>
      <vt:lpstr>Psalm 51:17-19</vt:lpstr>
      <vt:lpstr>Then Our Sacrifices Will be for Your Glory Alone!</vt:lpstr>
      <vt:lpstr>Rules for Addressing a Smelly House</vt:lpstr>
      <vt:lpstr>Get Caught by God!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Caught (With a Smelly House)!</dc:title>
  <cp:lastModifiedBy>annalisainchina annalisainchina</cp:lastModifiedBy>
  <cp:revision>2</cp:revision>
  <dcterms:modified xsi:type="dcterms:W3CDTF">2022-02-05T14:46:49Z</dcterms:modified>
</cp:coreProperties>
</file>