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8" r:id="rId4"/>
    <p:sldId id="257" r:id="rId5"/>
    <p:sldId id="264" r:id="rId6"/>
    <p:sldId id="265" r:id="rId7"/>
    <p:sldId id="269" r:id="rId8"/>
    <p:sldId id="266" r:id="rId9"/>
    <p:sldId id="271" r:id="rId10"/>
    <p:sldId id="274" r:id="rId11"/>
    <p:sldId id="26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5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9A07-B315-4CD9-A9E8-D4CDD99C7BD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CE00B8-9A44-468F-8FD2-25E0645F71E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E3251D-2C2E-49D4-A612-F78279F0CABD}"/>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5" name="Footer Placeholder 4">
            <a:extLst>
              <a:ext uri="{FF2B5EF4-FFF2-40B4-BE49-F238E27FC236}">
                <a16:creationId xmlns:a16="http://schemas.microsoft.com/office/drawing/2014/main" id="{33968D40-9043-47A6-9B3D-09D431DA1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6E78-12E0-487E-83B5-385BD2A0FB6C}"/>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36751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003F-2FBC-4D96-B008-2C7A2F8630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A4651-BCBA-416C-B04A-F0AC916DB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64C7D-60FE-4D94-8C88-EE78D6ED1F96}"/>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5" name="Footer Placeholder 4">
            <a:extLst>
              <a:ext uri="{FF2B5EF4-FFF2-40B4-BE49-F238E27FC236}">
                <a16:creationId xmlns:a16="http://schemas.microsoft.com/office/drawing/2014/main" id="{B9B37C75-53FF-45BF-A88B-971439BF9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C1FB3-FD67-43B5-8ECD-390D75971BC0}"/>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167191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A4830-86B0-4329-BCB8-B83071DC549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A0E347-848F-4375-853A-D004BC88CA9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55484-9DED-4E59-A86F-587B41046C1B}"/>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5" name="Footer Placeholder 4">
            <a:extLst>
              <a:ext uri="{FF2B5EF4-FFF2-40B4-BE49-F238E27FC236}">
                <a16:creationId xmlns:a16="http://schemas.microsoft.com/office/drawing/2014/main" id="{B8D6A3DB-AA9E-42E9-9A8C-81FBB998E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E3692-5C0B-4F66-B1C4-11432EFEEC0D}"/>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346129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87E-10CF-4390-B42F-1F5B369A14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8EE7E-1436-45A8-ACDF-428F8C3D3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05603-BA34-45CD-8ABA-18B60BEBF338}"/>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5" name="Footer Placeholder 4">
            <a:extLst>
              <a:ext uri="{FF2B5EF4-FFF2-40B4-BE49-F238E27FC236}">
                <a16:creationId xmlns:a16="http://schemas.microsoft.com/office/drawing/2014/main" id="{BC874074-3B35-4FAB-880D-3DD084B8E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15477-A9A8-4A33-BD01-859C2D41BA88}"/>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73073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1A22-187D-48D5-8BA5-F2673C18CB2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1FAE82-D6BB-4A32-B428-DFD5EFD14F05}"/>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E9F2D-A57E-4BD4-9E0E-2E6B217CC685}"/>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5" name="Footer Placeholder 4">
            <a:extLst>
              <a:ext uri="{FF2B5EF4-FFF2-40B4-BE49-F238E27FC236}">
                <a16:creationId xmlns:a16="http://schemas.microsoft.com/office/drawing/2014/main" id="{175FC15B-DD62-4A33-BA2D-8426FF23F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F25F6-A78A-4562-A1FD-A0AD45DF925E}"/>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419840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5929-A14E-4E37-B46E-BF8528A15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AFA90-CB2B-4695-9A82-36B1D9B350A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70D16B-C880-4DF1-B478-DA2CC38BEB1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D6A21C-E1EB-48F8-85ED-D87995DF524D}"/>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6" name="Footer Placeholder 5">
            <a:extLst>
              <a:ext uri="{FF2B5EF4-FFF2-40B4-BE49-F238E27FC236}">
                <a16:creationId xmlns:a16="http://schemas.microsoft.com/office/drawing/2014/main" id="{456575C5-3D2E-416A-A3CA-B4BDD5955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050E0-1AB3-4A6F-BAF0-4F274D661348}"/>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403491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1214-2D1E-4094-821C-22DFCB3CE3D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50E41F-7350-4FB6-B76B-38B552A5037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4ED29-1FAF-46BF-BA42-68DFAF9174E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2E5C8F-90E1-416F-8D1F-2354A8788E24}"/>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A269AD-5096-4162-92FC-EDE2289F04B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1FD1A4-5138-494E-800A-485C29A9CC96}"/>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8" name="Footer Placeholder 7">
            <a:extLst>
              <a:ext uri="{FF2B5EF4-FFF2-40B4-BE49-F238E27FC236}">
                <a16:creationId xmlns:a16="http://schemas.microsoft.com/office/drawing/2014/main" id="{72A4D363-4620-49C7-9E15-E4EF5C52D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9CA239-4612-47A1-85AE-0AA03F3378B0}"/>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272635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5764-44E2-4C38-8229-0C08B8BF09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CBB6E-A5B5-46CB-BF8C-022591FFDA26}"/>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4" name="Footer Placeholder 3">
            <a:extLst>
              <a:ext uri="{FF2B5EF4-FFF2-40B4-BE49-F238E27FC236}">
                <a16:creationId xmlns:a16="http://schemas.microsoft.com/office/drawing/2014/main" id="{609EACA4-7B5A-41FB-AC95-46A074A969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DEB4CF-5329-433D-8CFE-111525E8544F}"/>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88031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8A1885-886B-43EE-A58A-AE4392DF90AB}"/>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3" name="Footer Placeholder 2">
            <a:extLst>
              <a:ext uri="{FF2B5EF4-FFF2-40B4-BE49-F238E27FC236}">
                <a16:creationId xmlns:a16="http://schemas.microsoft.com/office/drawing/2014/main" id="{C9CD9910-A017-49BA-B10D-B1DFDD85D4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092500-EDF1-4D7F-8C19-9AC78CE10476}"/>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420341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CF61-CD6E-4615-8159-327EF7748E5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4FDAA-C5B8-44F3-92DB-1705A221C3A3}"/>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0AE7BF-9027-480E-A88F-D45582842F8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E90F3-5563-4C30-BA35-97096AEAB5B9}"/>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6" name="Footer Placeholder 5">
            <a:extLst>
              <a:ext uri="{FF2B5EF4-FFF2-40B4-BE49-F238E27FC236}">
                <a16:creationId xmlns:a16="http://schemas.microsoft.com/office/drawing/2014/main" id="{EB84F842-B153-4FB9-BA28-C818372E7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306D5-2ACE-4440-92BE-499A2A5F1EB8}"/>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53671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6308-1D1B-4962-806D-D3FDF982499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BFCD12-BB95-486C-9F19-8BC5FDB6611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E7FE5A-112F-459E-B0A6-812949005C3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D3630-7415-4F03-8471-1AE18256A68A}"/>
              </a:ext>
            </a:extLst>
          </p:cNvPr>
          <p:cNvSpPr>
            <a:spLocks noGrp="1"/>
          </p:cNvSpPr>
          <p:nvPr>
            <p:ph type="dt" sz="half" idx="10"/>
          </p:nvPr>
        </p:nvSpPr>
        <p:spPr/>
        <p:txBody>
          <a:bodyPr/>
          <a:lstStyle/>
          <a:p>
            <a:fld id="{3394FDC5-EA6E-48E3-A9B9-B89C1125E81A}" type="datetimeFigureOut">
              <a:rPr lang="en-US" smtClean="0"/>
              <a:t>3/6/22</a:t>
            </a:fld>
            <a:endParaRPr lang="en-US"/>
          </a:p>
        </p:txBody>
      </p:sp>
      <p:sp>
        <p:nvSpPr>
          <p:cNvPr id="6" name="Footer Placeholder 5">
            <a:extLst>
              <a:ext uri="{FF2B5EF4-FFF2-40B4-BE49-F238E27FC236}">
                <a16:creationId xmlns:a16="http://schemas.microsoft.com/office/drawing/2014/main" id="{0F70F9CB-E9EF-4051-A6EC-EEC0CE41E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2D9D7-F5EA-4DE0-89E6-1C592BEB9AC6}"/>
              </a:ext>
            </a:extLst>
          </p:cNvPr>
          <p:cNvSpPr>
            <a:spLocks noGrp="1"/>
          </p:cNvSpPr>
          <p:nvPr>
            <p:ph type="sldNum" sz="quarter" idx="12"/>
          </p:nvPr>
        </p:nvSpPr>
        <p:spPr/>
        <p:txBody>
          <a:bodyPr/>
          <a:lstStyle/>
          <a:p>
            <a:fld id="{1CC559DC-735C-41CD-96BA-AC3D29AD7FAD}" type="slidenum">
              <a:rPr lang="en-US" smtClean="0"/>
              <a:t>‹#›</a:t>
            </a:fld>
            <a:endParaRPr lang="en-US"/>
          </a:p>
        </p:txBody>
      </p:sp>
    </p:spTree>
    <p:extLst>
      <p:ext uri="{BB962C8B-B14F-4D97-AF65-F5344CB8AC3E}">
        <p14:creationId xmlns:p14="http://schemas.microsoft.com/office/powerpoint/2010/main" val="256231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3E818-A393-4DF9-A179-380DC194CD1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60323B-6C2E-40CE-9770-D32B8C484E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DBD89-32BB-4623-8424-15319AD19F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4FDC5-EA6E-48E3-A9B9-B89C1125E81A}" type="datetimeFigureOut">
              <a:rPr lang="en-US" smtClean="0"/>
              <a:t>3/6/22</a:t>
            </a:fld>
            <a:endParaRPr lang="en-US"/>
          </a:p>
        </p:txBody>
      </p:sp>
      <p:sp>
        <p:nvSpPr>
          <p:cNvPr id="5" name="Footer Placeholder 4">
            <a:extLst>
              <a:ext uri="{FF2B5EF4-FFF2-40B4-BE49-F238E27FC236}">
                <a16:creationId xmlns:a16="http://schemas.microsoft.com/office/drawing/2014/main" id="{6FC3D8E7-31CD-4770-B672-82012758645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CB1D8-3601-4F4B-860B-323EA5CBB3E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559DC-735C-41CD-96BA-AC3D29AD7FAD}" type="slidenum">
              <a:rPr lang="en-US" smtClean="0"/>
              <a:t>‹#›</a:t>
            </a:fld>
            <a:endParaRPr lang="en-US"/>
          </a:p>
        </p:txBody>
      </p:sp>
    </p:spTree>
    <p:extLst>
      <p:ext uri="{BB962C8B-B14F-4D97-AF65-F5344CB8AC3E}">
        <p14:creationId xmlns:p14="http://schemas.microsoft.com/office/powerpoint/2010/main" val="400762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John+3&amp;version=ESV#fen-ESV-26112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John+3&amp;version=ESV#fen-ESV-26116c" TargetMode="External"/><Relationship Id="rId2" Type="http://schemas.openxmlformats.org/officeDocument/2006/relationships/hyperlink" Target="https://www.biblegateway.com/passage/?search=John+3&amp;version=ESV#fen-ESV-26113b"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John+3&amp;version=ESV#fen-ESV-26123g" TargetMode="External"/><Relationship Id="rId2" Type="http://schemas.openxmlformats.org/officeDocument/2006/relationships/hyperlink" Target="https://www.biblegateway.com/passage/?search=John+3&amp;version=ESV#fen-ESV-26121f" TargetMode="External"/><Relationship Id="rId1" Type="http://schemas.openxmlformats.org/officeDocument/2006/relationships/slideLayout" Target="../slideLayouts/slideLayout7.xml"/><Relationship Id="rId6" Type="http://schemas.openxmlformats.org/officeDocument/2006/relationships/hyperlink" Target="https://www.biblegateway.com/passage/?search=John+3&amp;version=ESV#fen-ESV-26118e" TargetMode="External"/><Relationship Id="rId5" Type="http://schemas.openxmlformats.org/officeDocument/2006/relationships/hyperlink" Target="https://www.biblegateway.com/passage/?search=John+3&amp;version=ESV#fen-ESV-26117d" TargetMode="External"/><Relationship Id="rId4" Type="http://schemas.openxmlformats.org/officeDocument/2006/relationships/hyperlink" Target="https://www.biblegateway.com/passage/?search=John+3&amp;version=ESV#fen-ESV-26125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41C8B-2F0E-4E71-B1B7-C672C0C45223}"/>
              </a:ext>
            </a:extLst>
          </p:cNvPr>
          <p:cNvSpPr txBox="1"/>
          <p:nvPr/>
        </p:nvSpPr>
        <p:spPr>
          <a:xfrm>
            <a:off x="0" y="1291590"/>
            <a:ext cx="9144000" cy="2123658"/>
          </a:xfrm>
          <a:prstGeom prst="rect">
            <a:avLst/>
          </a:prstGeom>
          <a:noFill/>
        </p:spPr>
        <p:txBody>
          <a:bodyPr wrap="square" rtlCol="0">
            <a:spAutoFit/>
          </a:bodyPr>
          <a:lstStyle/>
          <a:p>
            <a:r>
              <a:rPr lang="en-US" sz="4400" b="1" i="1" dirty="0">
                <a:latin typeface="Century Schoolbook" panose="02040604050505020304" pitchFamily="18" charset="0"/>
              </a:rPr>
              <a:t>SERMON:</a:t>
            </a:r>
          </a:p>
          <a:p>
            <a:r>
              <a:rPr lang="en-US" sz="4400" b="1" dirty="0">
                <a:latin typeface="Century Schoolbook" panose="02040604050505020304" pitchFamily="18" charset="0"/>
              </a:rPr>
              <a:t>NECODEMUS ENCOUNTERS JESUS</a:t>
            </a:r>
          </a:p>
        </p:txBody>
      </p:sp>
    </p:spTree>
    <p:extLst>
      <p:ext uri="{BB962C8B-B14F-4D97-AF65-F5344CB8AC3E}">
        <p14:creationId xmlns:p14="http://schemas.microsoft.com/office/powerpoint/2010/main" val="183634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41C8B-2F0E-4E71-B1B7-C672C0C45223}"/>
              </a:ext>
            </a:extLst>
          </p:cNvPr>
          <p:cNvSpPr txBox="1"/>
          <p:nvPr/>
        </p:nvSpPr>
        <p:spPr>
          <a:xfrm>
            <a:off x="155852" y="476040"/>
            <a:ext cx="8988148" cy="584775"/>
          </a:xfrm>
          <a:prstGeom prst="rect">
            <a:avLst/>
          </a:prstGeom>
          <a:noFill/>
        </p:spPr>
        <p:txBody>
          <a:bodyPr wrap="square" rtlCol="0">
            <a:spAutoFit/>
          </a:bodyPr>
          <a:lstStyle/>
          <a:p>
            <a:r>
              <a:rPr lang="en-US" sz="3200" b="1" dirty="0">
                <a:latin typeface="Century Schoolbook" panose="02040604050505020304" pitchFamily="18" charset="0"/>
              </a:rPr>
              <a:t>III-THE ENSENSE OF THE ENCOUNTER</a:t>
            </a:r>
          </a:p>
        </p:txBody>
      </p:sp>
      <p:sp>
        <p:nvSpPr>
          <p:cNvPr id="3" name="TextBox 2">
            <a:extLst>
              <a:ext uri="{FF2B5EF4-FFF2-40B4-BE49-F238E27FC236}">
                <a16:creationId xmlns:a16="http://schemas.microsoft.com/office/drawing/2014/main" id="{8283B333-22E0-417F-828D-66202F2D8BFB}"/>
              </a:ext>
            </a:extLst>
          </p:cNvPr>
          <p:cNvSpPr txBox="1"/>
          <p:nvPr/>
        </p:nvSpPr>
        <p:spPr>
          <a:xfrm>
            <a:off x="0" y="1490008"/>
            <a:ext cx="9144000"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dirty="0"/>
              <a:t>The encounter opens Nicodemus to the true identity of Jesus</a:t>
            </a:r>
          </a:p>
          <a:p>
            <a:pPr marL="342900" indent="-342900">
              <a:buFont typeface="Wingdings" panose="05000000000000000000" pitchFamily="2" charset="2"/>
              <a:buChar char="§"/>
            </a:pPr>
            <a:r>
              <a:rPr lang="en-US" sz="2400" dirty="0"/>
              <a:t>His misunderstanding of the scriptures was corrected </a:t>
            </a:r>
          </a:p>
          <a:p>
            <a:pPr marL="342900" indent="-342900">
              <a:buFont typeface="Wingdings" panose="05000000000000000000" pitchFamily="2" charset="2"/>
              <a:buChar char="§"/>
            </a:pPr>
            <a:r>
              <a:rPr lang="en-US" sz="2400" dirty="0"/>
              <a:t>The New Understanding reveals Jesus more fully </a:t>
            </a:r>
          </a:p>
          <a:p>
            <a:pPr marL="342900" indent="-342900">
              <a:buFont typeface="Wingdings" panose="05000000000000000000" pitchFamily="2" charset="2"/>
              <a:buChar char="§"/>
            </a:pPr>
            <a:r>
              <a:rPr lang="en-US" sz="2400" dirty="0"/>
              <a:t>And invitation was made to Nicodemus with the gospel </a:t>
            </a:r>
          </a:p>
          <a:p>
            <a:pPr marL="342900" indent="-342900">
              <a:buFont typeface="Wingdings" panose="05000000000000000000" pitchFamily="2" charset="2"/>
              <a:buChar char="§"/>
            </a:pPr>
            <a:r>
              <a:rPr lang="en-US" sz="2400" dirty="0"/>
              <a:t>Jesus use the occasion to talk about the Father’s  Love to the world </a:t>
            </a:r>
          </a:p>
          <a:p>
            <a:r>
              <a:rPr lang="en-US" sz="2400" dirty="0"/>
              <a:t>and invites all to free Gift of salvation</a:t>
            </a:r>
          </a:p>
          <a:p>
            <a:pPr marL="342900" indent="-342900">
              <a:buFont typeface="Wingdings" panose="05000000000000000000" pitchFamily="2" charset="2"/>
              <a:buChar char="§"/>
            </a:pPr>
            <a:r>
              <a:rPr lang="en-US" sz="2400" dirty="0"/>
              <a:t>Nicodemus becomes a partaker of Jesus’s burial</a:t>
            </a:r>
          </a:p>
          <a:p>
            <a:r>
              <a:rPr lang="en-US" sz="2400" dirty="0">
                <a:solidFill>
                  <a:schemeClr val="accent2"/>
                </a:solidFill>
              </a:rPr>
              <a:t>(John 7:50-52; 19:38-40) </a:t>
            </a:r>
          </a:p>
          <a:p>
            <a:endParaRPr lang="en-US" sz="2400" dirty="0"/>
          </a:p>
          <a:p>
            <a:endParaRPr lang="en-US" sz="2400" dirty="0"/>
          </a:p>
          <a:p>
            <a:endParaRPr lang="en-US" sz="2400" dirty="0"/>
          </a:p>
        </p:txBody>
      </p:sp>
    </p:spTree>
    <p:extLst>
      <p:ext uri="{BB962C8B-B14F-4D97-AF65-F5344CB8AC3E}">
        <p14:creationId xmlns:p14="http://schemas.microsoft.com/office/powerpoint/2010/main" val="121060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41C8B-2F0E-4E71-B1B7-C672C0C45223}"/>
              </a:ext>
            </a:extLst>
          </p:cNvPr>
          <p:cNvSpPr txBox="1"/>
          <p:nvPr/>
        </p:nvSpPr>
        <p:spPr>
          <a:xfrm>
            <a:off x="155853" y="476040"/>
            <a:ext cx="6048451" cy="769441"/>
          </a:xfrm>
          <a:prstGeom prst="rect">
            <a:avLst/>
          </a:prstGeom>
          <a:noFill/>
        </p:spPr>
        <p:txBody>
          <a:bodyPr wrap="none" rtlCol="0">
            <a:spAutoFit/>
          </a:bodyPr>
          <a:lstStyle/>
          <a:p>
            <a:r>
              <a:rPr lang="en-US" sz="4400" b="1" dirty="0">
                <a:latin typeface="Century Schoolbook" panose="02040604050505020304" pitchFamily="18" charset="0"/>
              </a:rPr>
              <a:t>IV-OUR RESPONSE</a:t>
            </a:r>
          </a:p>
        </p:txBody>
      </p:sp>
      <p:sp>
        <p:nvSpPr>
          <p:cNvPr id="3" name="TextBox 2">
            <a:extLst>
              <a:ext uri="{FF2B5EF4-FFF2-40B4-BE49-F238E27FC236}">
                <a16:creationId xmlns:a16="http://schemas.microsoft.com/office/drawing/2014/main" id="{8283B333-22E0-417F-828D-66202F2D8BFB}"/>
              </a:ext>
            </a:extLst>
          </p:cNvPr>
          <p:cNvSpPr txBox="1"/>
          <p:nvPr/>
        </p:nvSpPr>
        <p:spPr>
          <a:xfrm>
            <a:off x="155853" y="4119802"/>
            <a:ext cx="9144000" cy="4524315"/>
          </a:xfrm>
          <a:prstGeom prst="rect">
            <a:avLst/>
          </a:prstGeom>
          <a:noFill/>
        </p:spPr>
        <p:txBody>
          <a:bodyPr wrap="square" rtlCol="0">
            <a:spAutoFit/>
          </a:bodyPr>
          <a:lstStyle/>
          <a:p>
            <a:pPr marL="342900" indent="-342900">
              <a:buFont typeface="Wingdings" panose="05000000000000000000" pitchFamily="2" charset="2"/>
              <a:buChar char="§"/>
            </a:pPr>
            <a:r>
              <a:rPr lang="en-US" sz="2400" dirty="0"/>
              <a:t>Like Nicodemus we must seek and open our heart to the truth</a:t>
            </a:r>
          </a:p>
          <a:p>
            <a:pPr marL="342900" indent="-342900">
              <a:buFont typeface="Wingdings" panose="05000000000000000000" pitchFamily="2" charset="2"/>
              <a:buChar char="§"/>
            </a:pPr>
            <a:r>
              <a:rPr lang="en-US" sz="2400" dirty="0"/>
              <a:t>We must acknowledge  the Spiritual essence of our born again identity</a:t>
            </a:r>
          </a:p>
          <a:p>
            <a:pPr marL="342900" indent="-342900">
              <a:buFont typeface="Wingdings" panose="05000000000000000000" pitchFamily="2" charset="2"/>
              <a:buChar char="§"/>
            </a:pPr>
            <a:r>
              <a:rPr lang="en-US" sz="2400" dirty="0"/>
              <a:t>We must be willing to believe God for who HE is and what HE says </a:t>
            </a:r>
            <a:r>
              <a:rPr lang="en-US" sz="2400" dirty="0">
                <a:solidFill>
                  <a:schemeClr val="accent2"/>
                </a:solidFill>
              </a:rPr>
              <a:t>(Heb 12:6)</a:t>
            </a:r>
          </a:p>
          <a:p>
            <a:pPr marL="342900" indent="-342900">
              <a:buFont typeface="Wingdings" panose="05000000000000000000" pitchFamily="2" charset="2"/>
              <a:buChar char="§"/>
            </a:pPr>
            <a:r>
              <a:rPr lang="en-US" sz="2400" dirty="0"/>
              <a:t>We must accept the love of God demonstrated to world through Jesus for eternal life.</a:t>
            </a:r>
          </a:p>
          <a:p>
            <a:pPr marL="342900" indent="-342900">
              <a:buFont typeface="Wingdings" panose="05000000000000000000" pitchFamily="2" charset="2"/>
              <a:buChar char="§"/>
            </a:pPr>
            <a:r>
              <a:rPr lang="en-US" sz="2400" dirty="0"/>
              <a:t>We should not forget there is also condemnation to all who reject this free gift of God’s mercy, grace and love.</a:t>
            </a:r>
          </a:p>
          <a:p>
            <a:endParaRPr lang="en-US" sz="2400" dirty="0"/>
          </a:p>
          <a:p>
            <a:endParaRPr lang="en-US" sz="2400" dirty="0"/>
          </a:p>
          <a:p>
            <a:endParaRPr lang="en-US" sz="2400" dirty="0"/>
          </a:p>
        </p:txBody>
      </p:sp>
    </p:spTree>
    <p:extLst>
      <p:ext uri="{BB962C8B-B14F-4D97-AF65-F5344CB8AC3E}">
        <p14:creationId xmlns:p14="http://schemas.microsoft.com/office/powerpoint/2010/main" val="71628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41C8B-2F0E-4E71-B1B7-C672C0C45223}"/>
              </a:ext>
            </a:extLst>
          </p:cNvPr>
          <p:cNvSpPr txBox="1"/>
          <p:nvPr/>
        </p:nvSpPr>
        <p:spPr>
          <a:xfrm>
            <a:off x="160021" y="1744770"/>
            <a:ext cx="9144000" cy="1446550"/>
          </a:xfrm>
          <a:prstGeom prst="rect">
            <a:avLst/>
          </a:prstGeom>
          <a:noFill/>
        </p:spPr>
        <p:txBody>
          <a:bodyPr wrap="square" rtlCol="0">
            <a:spAutoFit/>
          </a:bodyPr>
          <a:lstStyle/>
          <a:p>
            <a:r>
              <a:rPr lang="en-US" sz="4400" b="1" dirty="0">
                <a:latin typeface="Century Schoolbook" panose="02040604050505020304" pitchFamily="18" charset="0"/>
              </a:rPr>
              <a:t>HOW WILL YOU RESPOND TO JESUS TODAY?</a:t>
            </a:r>
          </a:p>
        </p:txBody>
      </p:sp>
      <p:sp>
        <p:nvSpPr>
          <p:cNvPr id="3" name="TextBox 2">
            <a:extLst>
              <a:ext uri="{FF2B5EF4-FFF2-40B4-BE49-F238E27FC236}">
                <a16:creationId xmlns:a16="http://schemas.microsoft.com/office/drawing/2014/main" id="{8283B333-22E0-417F-828D-66202F2D8BFB}"/>
              </a:ext>
            </a:extLst>
          </p:cNvPr>
          <p:cNvSpPr txBox="1"/>
          <p:nvPr/>
        </p:nvSpPr>
        <p:spPr>
          <a:xfrm>
            <a:off x="0" y="1517302"/>
            <a:ext cx="9144000" cy="1200329"/>
          </a:xfrm>
          <a:prstGeom prst="rect">
            <a:avLst/>
          </a:prstGeom>
          <a:noFill/>
        </p:spPr>
        <p:txBody>
          <a:bodyPr wrap="square" rtlCol="0">
            <a:spAutoFit/>
          </a:bodyPr>
          <a:lstStyle/>
          <a:p>
            <a:endParaRPr lang="en-US" sz="2400" dirty="0"/>
          </a:p>
          <a:p>
            <a:endParaRPr lang="en-US" sz="2400" dirty="0"/>
          </a:p>
          <a:p>
            <a:endParaRPr lang="en-US" sz="2400" dirty="0"/>
          </a:p>
        </p:txBody>
      </p:sp>
    </p:spTree>
    <p:extLst>
      <p:ext uri="{BB962C8B-B14F-4D97-AF65-F5344CB8AC3E}">
        <p14:creationId xmlns:p14="http://schemas.microsoft.com/office/powerpoint/2010/main" val="166736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BF2E6C-58DD-4487-AF09-0202D97AAF49}"/>
              </a:ext>
            </a:extLst>
          </p:cNvPr>
          <p:cNvSpPr>
            <a:spLocks noGrp="1"/>
          </p:cNvSpPr>
          <p:nvPr>
            <p:ph type="ctrTitle"/>
          </p:nvPr>
        </p:nvSpPr>
        <p:spPr>
          <a:xfrm>
            <a:off x="539014" y="5091762"/>
            <a:ext cx="5613590" cy="1264588"/>
          </a:xfrm>
        </p:spPr>
        <p:txBody>
          <a:bodyPr anchor="ctr">
            <a:normAutofit/>
          </a:bodyPr>
          <a:lstStyle/>
          <a:p>
            <a:pPr algn="r"/>
            <a:r>
              <a:rPr lang="en-US" sz="4000" dirty="0">
                <a:solidFill>
                  <a:srgbClr val="FFFFFF"/>
                </a:solidFill>
                <a:latin typeface="Century Schoolbook" panose="02040604050505020304" pitchFamily="18" charset="0"/>
              </a:rPr>
              <a:t>Encounters with Jesus</a:t>
            </a:r>
          </a:p>
        </p:txBody>
      </p:sp>
      <p:sp>
        <p:nvSpPr>
          <p:cNvPr id="3" name="Subtitle 2">
            <a:extLst>
              <a:ext uri="{FF2B5EF4-FFF2-40B4-BE49-F238E27FC236}">
                <a16:creationId xmlns:a16="http://schemas.microsoft.com/office/drawing/2014/main" id="{5E4A8B4D-3E8D-4146-A8A4-9284F1C81E77}"/>
              </a:ext>
            </a:extLst>
          </p:cNvPr>
          <p:cNvSpPr>
            <a:spLocks noGrp="1"/>
          </p:cNvSpPr>
          <p:nvPr>
            <p:ph type="subTitle" idx="1"/>
          </p:nvPr>
        </p:nvSpPr>
        <p:spPr>
          <a:xfrm>
            <a:off x="6451589" y="5091763"/>
            <a:ext cx="2153396" cy="1264587"/>
          </a:xfrm>
        </p:spPr>
        <p:txBody>
          <a:bodyPr anchor="ctr">
            <a:normAutofit/>
          </a:bodyPr>
          <a:lstStyle/>
          <a:p>
            <a:pPr algn="l"/>
            <a:r>
              <a:rPr lang="en-US" sz="1700">
                <a:solidFill>
                  <a:srgbClr val="FFC000"/>
                </a:solidFill>
              </a:rPr>
              <a:t>Sermon Series Introduction 2022</a:t>
            </a:r>
          </a:p>
        </p:txBody>
      </p:sp>
      <p:pic>
        <p:nvPicPr>
          <p:cNvPr id="5" name="Picture 4" descr="A picture containing text, outdoor&#10;&#10;Description automatically generated">
            <a:extLst>
              <a:ext uri="{FF2B5EF4-FFF2-40B4-BE49-F238E27FC236}">
                <a16:creationId xmlns:a16="http://schemas.microsoft.com/office/drawing/2014/main" id="{109DA89E-1FAB-44C8-895D-306A91AA08B8}"/>
              </a:ext>
            </a:extLst>
          </p:cNvPr>
          <p:cNvPicPr>
            <a:picLocks noChangeAspect="1"/>
          </p:cNvPicPr>
          <p:nvPr/>
        </p:nvPicPr>
        <p:blipFill rotWithShape="1">
          <a:blip r:embed="rId2">
            <a:extLst>
              <a:ext uri="{28A0092B-C50C-407E-A947-70E740481C1C}">
                <a14:useLocalDpi xmlns:a14="http://schemas.microsoft.com/office/drawing/2010/main" val="0"/>
              </a:ext>
            </a:extLst>
          </a:blip>
          <a:srcRect t="17820" r="-1" b="12325"/>
          <a:stretch/>
        </p:blipFill>
        <p:spPr>
          <a:xfrm>
            <a:off x="240030" y="320040"/>
            <a:ext cx="8661654" cy="4462272"/>
          </a:xfrm>
          <a:prstGeom prst="rect">
            <a:avLst/>
          </a:prstGeom>
        </p:spPr>
      </p:pic>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35754A-4A36-4441-88BB-AE0AB2177789}"/>
              </a:ext>
            </a:extLst>
          </p:cNvPr>
          <p:cNvSpPr txBox="1"/>
          <p:nvPr/>
        </p:nvSpPr>
        <p:spPr>
          <a:xfrm rot="16200000">
            <a:off x="-564323" y="3881636"/>
            <a:ext cx="1721946" cy="184666"/>
          </a:xfrm>
          <a:prstGeom prst="rect">
            <a:avLst/>
          </a:prstGeom>
          <a:noFill/>
        </p:spPr>
        <p:txBody>
          <a:bodyPr wrap="none" rtlCol="0">
            <a:spAutoFit/>
          </a:bodyPr>
          <a:lstStyle/>
          <a:p>
            <a:r>
              <a:rPr lang="en-US" sz="600" dirty="0">
                <a:solidFill>
                  <a:schemeClr val="tx1">
                    <a:lumMod val="50000"/>
                    <a:lumOff val="50000"/>
                  </a:schemeClr>
                </a:solidFill>
              </a:rPr>
              <a:t>Mark 6:31 – Jesus commands the apostles to rest</a:t>
            </a:r>
          </a:p>
        </p:txBody>
      </p:sp>
    </p:spTree>
    <p:extLst>
      <p:ext uri="{BB962C8B-B14F-4D97-AF65-F5344CB8AC3E}">
        <p14:creationId xmlns:p14="http://schemas.microsoft.com/office/powerpoint/2010/main" val="27004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41C8B-2F0E-4E71-B1B7-C672C0C45223}"/>
              </a:ext>
            </a:extLst>
          </p:cNvPr>
          <p:cNvSpPr txBox="1"/>
          <p:nvPr/>
        </p:nvSpPr>
        <p:spPr>
          <a:xfrm>
            <a:off x="348110" y="243011"/>
            <a:ext cx="2199641" cy="584775"/>
          </a:xfrm>
          <a:prstGeom prst="rect">
            <a:avLst/>
          </a:prstGeom>
          <a:noFill/>
        </p:spPr>
        <p:txBody>
          <a:bodyPr wrap="none" rtlCol="0">
            <a:spAutoFit/>
          </a:bodyPr>
          <a:lstStyle/>
          <a:p>
            <a:r>
              <a:rPr lang="en-US" sz="3200" b="1" dirty="0">
                <a:latin typeface="Century Schoolbook" panose="02040604050505020304" pitchFamily="18" charset="0"/>
              </a:rPr>
              <a:t>STORIES</a:t>
            </a:r>
          </a:p>
        </p:txBody>
      </p:sp>
      <p:graphicFrame>
        <p:nvGraphicFramePr>
          <p:cNvPr id="4" name="Table 4">
            <a:extLst>
              <a:ext uri="{FF2B5EF4-FFF2-40B4-BE49-F238E27FC236}">
                <a16:creationId xmlns:a16="http://schemas.microsoft.com/office/drawing/2014/main" id="{10C5E011-3377-46A5-9A1F-AB3E1BB77C70}"/>
              </a:ext>
            </a:extLst>
          </p:cNvPr>
          <p:cNvGraphicFramePr>
            <a:graphicFrameLocks noGrp="1"/>
          </p:cNvGraphicFramePr>
          <p:nvPr>
            <p:extLst>
              <p:ext uri="{D42A27DB-BD31-4B8C-83A1-F6EECF244321}">
                <p14:modId xmlns:p14="http://schemas.microsoft.com/office/powerpoint/2010/main" val="4212083226"/>
              </p:ext>
            </p:extLst>
          </p:nvPr>
        </p:nvGraphicFramePr>
        <p:xfrm>
          <a:off x="368206" y="974689"/>
          <a:ext cx="6752492" cy="5526592"/>
        </p:xfrm>
        <a:graphic>
          <a:graphicData uri="http://schemas.openxmlformats.org/drawingml/2006/table">
            <a:tbl>
              <a:tblPr firstRow="1" bandRow="1">
                <a:tableStyleId>{5C22544A-7EE6-4342-B048-85BDC9FD1C3A}</a:tableStyleId>
              </a:tblPr>
              <a:tblGrid>
                <a:gridCol w="1416818">
                  <a:extLst>
                    <a:ext uri="{9D8B030D-6E8A-4147-A177-3AD203B41FA5}">
                      <a16:colId xmlns:a16="http://schemas.microsoft.com/office/drawing/2014/main" val="830740292"/>
                    </a:ext>
                  </a:extLst>
                </a:gridCol>
                <a:gridCol w="1959428">
                  <a:extLst>
                    <a:ext uri="{9D8B030D-6E8A-4147-A177-3AD203B41FA5}">
                      <a16:colId xmlns:a16="http://schemas.microsoft.com/office/drawing/2014/main" val="3733305557"/>
                    </a:ext>
                  </a:extLst>
                </a:gridCol>
                <a:gridCol w="1396721">
                  <a:extLst>
                    <a:ext uri="{9D8B030D-6E8A-4147-A177-3AD203B41FA5}">
                      <a16:colId xmlns:a16="http://schemas.microsoft.com/office/drawing/2014/main" val="1546957157"/>
                    </a:ext>
                  </a:extLst>
                </a:gridCol>
                <a:gridCol w="1979525">
                  <a:extLst>
                    <a:ext uri="{9D8B030D-6E8A-4147-A177-3AD203B41FA5}">
                      <a16:colId xmlns:a16="http://schemas.microsoft.com/office/drawing/2014/main" val="825536691"/>
                    </a:ext>
                  </a:extLst>
                </a:gridCol>
              </a:tblGrid>
              <a:tr h="1381648">
                <a:tc>
                  <a:txBody>
                    <a:bodyPr/>
                    <a:lstStyle/>
                    <a:p>
                      <a:pPr algn="l"/>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a:solidFill>
                            <a:schemeClr val="tx1"/>
                          </a:solidFill>
                        </a:rPr>
                        <a:t>Mary and Martha</a:t>
                      </a:r>
                    </a:p>
                    <a:p>
                      <a:pPr algn="l"/>
                      <a:r>
                        <a:rPr lang="en-US" sz="1600" b="0" i="1" dirty="0">
                          <a:solidFill>
                            <a:schemeClr val="tx1">
                              <a:lumMod val="50000"/>
                              <a:lumOff val="50000"/>
                            </a:schemeClr>
                          </a:solidFill>
                        </a:rPr>
                        <a:t>Luke 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kern="1200" dirty="0">
                          <a:solidFill>
                            <a:schemeClr val="tx1"/>
                          </a:solidFill>
                          <a:latin typeface="+mn-lt"/>
                          <a:ea typeface="+mn-ea"/>
                          <a:cs typeface="+mn-cs"/>
                        </a:rPr>
                        <a:t>Adulterous woman</a:t>
                      </a:r>
                    </a:p>
                    <a:p>
                      <a:pPr marL="0" algn="l" defTabSz="914400" rtl="0" eaLnBrk="1" latinLnBrk="0" hangingPunct="1"/>
                      <a:r>
                        <a:rPr lang="en-US" sz="1600" b="0" i="1" kern="1200" dirty="0">
                          <a:solidFill>
                            <a:schemeClr val="tx1">
                              <a:lumMod val="50000"/>
                              <a:lumOff val="50000"/>
                            </a:schemeClr>
                          </a:solidFill>
                          <a:latin typeface="+mn-lt"/>
                          <a:ea typeface="+mn-ea"/>
                          <a:cs typeface="+mn-cs"/>
                        </a:rPr>
                        <a:t>John 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3171952"/>
                  </a:ext>
                </a:extLst>
              </a:tr>
              <a:tr h="1381648">
                <a:tc>
                  <a:txBody>
                    <a:bodyPr/>
                    <a:lstStyle/>
                    <a:p>
                      <a:pPr algn="l"/>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1" kern="1200" dirty="0">
                          <a:solidFill>
                            <a:schemeClr val="tx1"/>
                          </a:solidFill>
                          <a:latin typeface="+mn-lt"/>
                          <a:ea typeface="+mn-ea"/>
                          <a:cs typeface="+mn-cs"/>
                        </a:rPr>
                        <a:t>Nicodemus</a:t>
                      </a:r>
                    </a:p>
                    <a:p>
                      <a:pPr marL="0" algn="l" defTabSz="914400" rtl="0" eaLnBrk="1" latinLnBrk="0" hangingPunct="1"/>
                      <a:r>
                        <a:rPr lang="en-US" sz="1600" b="0" i="1" kern="1200" dirty="0">
                          <a:solidFill>
                            <a:schemeClr val="tx1">
                              <a:lumMod val="50000"/>
                              <a:lumOff val="50000"/>
                            </a:schemeClr>
                          </a:solidFill>
                          <a:latin typeface="+mn-lt"/>
                          <a:ea typeface="+mn-ea"/>
                          <a:cs typeface="+mn-cs"/>
                        </a:rPr>
                        <a:t>John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kern="1200" dirty="0">
                          <a:solidFill>
                            <a:schemeClr val="tx1"/>
                          </a:solidFill>
                          <a:latin typeface="+mn-lt"/>
                          <a:ea typeface="+mn-ea"/>
                          <a:cs typeface="+mn-cs"/>
                        </a:rPr>
                        <a:t>Saul</a:t>
                      </a:r>
                    </a:p>
                    <a:p>
                      <a:pPr marL="0" algn="l" defTabSz="914400" rtl="0" eaLnBrk="1" latinLnBrk="0" hangingPunct="1"/>
                      <a:r>
                        <a:rPr lang="en-US" sz="1600" b="0" i="1" kern="1200" dirty="0">
                          <a:solidFill>
                            <a:schemeClr val="tx1">
                              <a:lumMod val="50000"/>
                              <a:lumOff val="50000"/>
                            </a:schemeClr>
                          </a:solidFill>
                          <a:latin typeface="+mn-lt"/>
                          <a:ea typeface="+mn-ea"/>
                          <a:cs typeface="+mn-cs"/>
                        </a:rPr>
                        <a:t>Acts 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8347055"/>
                  </a:ext>
                </a:extLst>
              </a:tr>
              <a:tr h="1381648">
                <a:tc>
                  <a:txBody>
                    <a:bodyPr/>
                    <a:lstStyle/>
                    <a:p>
                      <a:pPr algn="l"/>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1" kern="1200" dirty="0">
                          <a:solidFill>
                            <a:schemeClr val="tx1"/>
                          </a:solidFill>
                          <a:latin typeface="+mn-lt"/>
                          <a:ea typeface="+mn-ea"/>
                          <a:cs typeface="+mn-cs"/>
                        </a:rPr>
                        <a:t>Zacchaeus</a:t>
                      </a:r>
                    </a:p>
                    <a:p>
                      <a:pPr marL="0" algn="l" defTabSz="914400" rtl="0" eaLnBrk="1" latinLnBrk="0" hangingPunct="1"/>
                      <a:r>
                        <a:rPr lang="en-US" sz="1600" b="0" i="1" kern="1200" dirty="0">
                          <a:solidFill>
                            <a:schemeClr val="tx1">
                              <a:lumMod val="50000"/>
                              <a:lumOff val="50000"/>
                            </a:schemeClr>
                          </a:solidFill>
                          <a:latin typeface="+mn-lt"/>
                          <a:ea typeface="+mn-ea"/>
                          <a:cs typeface="+mn-cs"/>
                        </a:rPr>
                        <a:t>Luke 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kern="1200" dirty="0">
                          <a:solidFill>
                            <a:schemeClr val="tx1"/>
                          </a:solidFill>
                          <a:latin typeface="+mn-lt"/>
                          <a:ea typeface="+mn-ea"/>
                          <a:cs typeface="+mn-cs"/>
                        </a:rPr>
                        <a:t>Pontius Pilate</a:t>
                      </a:r>
                    </a:p>
                    <a:p>
                      <a:pPr marL="0" algn="l" defTabSz="914400" rtl="0" eaLnBrk="1" latinLnBrk="0" hangingPunct="1"/>
                      <a:r>
                        <a:rPr lang="en-US" sz="1600" b="0" i="1" kern="1200" dirty="0">
                          <a:solidFill>
                            <a:schemeClr val="tx1">
                              <a:lumMod val="50000"/>
                              <a:lumOff val="50000"/>
                            </a:schemeClr>
                          </a:solidFill>
                          <a:latin typeface="+mn-lt"/>
                          <a:ea typeface="+mn-ea"/>
                          <a:cs typeface="+mn-cs"/>
                        </a:rPr>
                        <a:t>John 18-19, Matt 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507976"/>
                  </a:ext>
                </a:extLst>
              </a:tr>
              <a:tr h="1381648">
                <a:tc>
                  <a:txBody>
                    <a:bodyPr/>
                    <a:lstStyle/>
                    <a:p>
                      <a:pPr algn="l"/>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600" b="1" kern="1200" dirty="0">
                          <a:solidFill>
                            <a:schemeClr val="tx1"/>
                          </a:solidFill>
                          <a:latin typeface="+mn-lt"/>
                          <a:ea typeface="+mn-ea"/>
                          <a:cs typeface="+mn-cs"/>
                        </a:rPr>
                        <a:t>Woman at the well</a:t>
                      </a:r>
                    </a:p>
                    <a:p>
                      <a:pPr marL="0" algn="l" defTabSz="914400" rtl="0" eaLnBrk="1" latinLnBrk="0" hangingPunct="1"/>
                      <a:r>
                        <a:rPr lang="en-US" sz="1600" b="0" i="1" kern="1200" dirty="0">
                          <a:solidFill>
                            <a:schemeClr val="tx1">
                              <a:lumMod val="50000"/>
                              <a:lumOff val="50000"/>
                            </a:schemeClr>
                          </a:solidFill>
                          <a:latin typeface="+mn-lt"/>
                          <a:ea typeface="+mn-ea"/>
                          <a:cs typeface="+mn-cs"/>
                        </a:rPr>
                        <a:t>John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kern="1200" dirty="0">
                          <a:solidFill>
                            <a:schemeClr val="tx1"/>
                          </a:solidFill>
                          <a:latin typeface="+mn-lt"/>
                          <a:ea typeface="+mn-ea"/>
                          <a:cs typeface="+mn-cs"/>
                        </a:rPr>
                        <a:t>Dying thief</a:t>
                      </a:r>
                    </a:p>
                    <a:p>
                      <a:pPr marL="0" algn="l" defTabSz="914400" rtl="0" eaLnBrk="1" latinLnBrk="0" hangingPunct="1"/>
                      <a:r>
                        <a:rPr lang="en-US" sz="1600" b="0" i="1" kern="1200" dirty="0">
                          <a:solidFill>
                            <a:schemeClr val="tx1">
                              <a:lumMod val="50000"/>
                              <a:lumOff val="50000"/>
                            </a:schemeClr>
                          </a:solidFill>
                          <a:latin typeface="+mn-lt"/>
                          <a:ea typeface="+mn-ea"/>
                          <a:cs typeface="+mn-cs"/>
                        </a:rPr>
                        <a:t>Luke 23:39ff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7297183"/>
                  </a:ext>
                </a:extLst>
              </a:tr>
            </a:tbl>
          </a:graphicData>
        </a:graphic>
      </p:graphicFrame>
      <p:pic>
        <p:nvPicPr>
          <p:cNvPr id="8" name="Picture 7">
            <a:extLst>
              <a:ext uri="{FF2B5EF4-FFF2-40B4-BE49-F238E27FC236}">
                <a16:creationId xmlns:a16="http://schemas.microsoft.com/office/drawing/2014/main" id="{D48F6E3A-485A-47A9-B7BD-C46DC28FC1E2}"/>
              </a:ext>
            </a:extLst>
          </p:cNvPr>
          <p:cNvPicPr>
            <a:picLocks noChangeAspect="1"/>
          </p:cNvPicPr>
          <p:nvPr/>
        </p:nvPicPr>
        <p:blipFill>
          <a:blip r:embed="rId2"/>
          <a:stretch>
            <a:fillRect/>
          </a:stretch>
        </p:blipFill>
        <p:spPr>
          <a:xfrm>
            <a:off x="441503" y="2407156"/>
            <a:ext cx="1280271" cy="1274174"/>
          </a:xfrm>
          <a:prstGeom prst="rect">
            <a:avLst/>
          </a:prstGeom>
        </p:spPr>
      </p:pic>
      <p:pic>
        <p:nvPicPr>
          <p:cNvPr id="9" name="Picture 8">
            <a:extLst>
              <a:ext uri="{FF2B5EF4-FFF2-40B4-BE49-F238E27FC236}">
                <a16:creationId xmlns:a16="http://schemas.microsoft.com/office/drawing/2014/main" id="{0A6AF21C-10D8-4023-ADBF-8E77DCBD5783}"/>
              </a:ext>
            </a:extLst>
          </p:cNvPr>
          <p:cNvPicPr>
            <a:picLocks noChangeAspect="1"/>
          </p:cNvPicPr>
          <p:nvPr/>
        </p:nvPicPr>
        <p:blipFill rotWithShape="1">
          <a:blip r:embed="rId3">
            <a:extLst>
              <a:ext uri="{28A0092B-C50C-407E-A947-70E740481C1C}">
                <a14:useLocalDpi xmlns:a14="http://schemas.microsoft.com/office/drawing/2010/main" val="0"/>
              </a:ext>
            </a:extLst>
          </a:blip>
          <a:srcRect l="8304"/>
          <a:stretch/>
        </p:blipFill>
        <p:spPr>
          <a:xfrm>
            <a:off x="441501" y="1034735"/>
            <a:ext cx="1280273" cy="1272359"/>
          </a:xfrm>
          <a:prstGeom prst="rect">
            <a:avLst/>
          </a:prstGeom>
        </p:spPr>
      </p:pic>
      <p:pic>
        <p:nvPicPr>
          <p:cNvPr id="10" name="Picture 9">
            <a:extLst>
              <a:ext uri="{FF2B5EF4-FFF2-40B4-BE49-F238E27FC236}">
                <a16:creationId xmlns:a16="http://schemas.microsoft.com/office/drawing/2014/main" id="{C833CFC5-E7E7-455A-AAF4-4B31B8C7C3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1502" y="5175799"/>
            <a:ext cx="1280271" cy="1273869"/>
          </a:xfrm>
          <a:prstGeom prst="rect">
            <a:avLst/>
          </a:prstGeom>
        </p:spPr>
      </p:pic>
      <p:pic>
        <p:nvPicPr>
          <p:cNvPr id="11" name="Picture 10">
            <a:extLst>
              <a:ext uri="{FF2B5EF4-FFF2-40B4-BE49-F238E27FC236}">
                <a16:creationId xmlns:a16="http://schemas.microsoft.com/office/drawing/2014/main" id="{814EB52E-3AD1-4F77-8367-9F035730E1D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4550" y="3784866"/>
            <a:ext cx="1274174" cy="1274174"/>
          </a:xfrm>
          <a:prstGeom prst="rect">
            <a:avLst/>
          </a:prstGeom>
        </p:spPr>
      </p:pic>
      <p:sp>
        <p:nvSpPr>
          <p:cNvPr id="16" name="Rectangle 15">
            <a:extLst>
              <a:ext uri="{FF2B5EF4-FFF2-40B4-BE49-F238E27FC236}">
                <a16:creationId xmlns:a16="http://schemas.microsoft.com/office/drawing/2014/main" id="{A9FF2003-9CF1-4250-98D2-2F6345BFCACC}"/>
              </a:ext>
            </a:extLst>
          </p:cNvPr>
          <p:cNvSpPr/>
          <p:nvPr/>
        </p:nvSpPr>
        <p:spPr>
          <a:xfrm>
            <a:off x="7455877" y="0"/>
            <a:ext cx="1688123"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BF4E244-151B-488E-B58D-D1A2501C5A1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02720" y="2407156"/>
            <a:ext cx="1274174" cy="1274174"/>
          </a:xfrm>
          <a:prstGeom prst="rect">
            <a:avLst/>
          </a:prstGeom>
        </p:spPr>
      </p:pic>
      <p:pic>
        <p:nvPicPr>
          <p:cNvPr id="13" name="Picture 12">
            <a:extLst>
              <a:ext uri="{FF2B5EF4-FFF2-40B4-BE49-F238E27FC236}">
                <a16:creationId xmlns:a16="http://schemas.microsoft.com/office/drawing/2014/main" id="{3B547D20-BAC2-4683-BA3F-16A9FF4F2A4B}"/>
              </a:ext>
            </a:extLst>
          </p:cNvPr>
          <p:cNvPicPr>
            <a:picLocks noChangeAspect="1"/>
          </p:cNvPicPr>
          <p:nvPr/>
        </p:nvPicPr>
        <p:blipFill rotWithShape="1">
          <a:blip r:embed="rId7">
            <a:extLst>
              <a:ext uri="{28A0092B-C50C-407E-A947-70E740481C1C}">
                <a14:useLocalDpi xmlns:a14="http://schemas.microsoft.com/office/drawing/2010/main" val="0"/>
              </a:ext>
            </a:extLst>
          </a:blip>
          <a:srcRect l="974" r="974"/>
          <a:stretch/>
        </p:blipFill>
        <p:spPr>
          <a:xfrm>
            <a:off x="3799670" y="1034735"/>
            <a:ext cx="1280273" cy="1272359"/>
          </a:xfrm>
          <a:prstGeom prst="rect">
            <a:avLst/>
          </a:prstGeom>
        </p:spPr>
      </p:pic>
      <p:sp>
        <p:nvSpPr>
          <p:cNvPr id="3" name="TextBox 2">
            <a:extLst>
              <a:ext uri="{FF2B5EF4-FFF2-40B4-BE49-F238E27FC236}">
                <a16:creationId xmlns:a16="http://schemas.microsoft.com/office/drawing/2014/main" id="{8283B333-22E0-417F-828D-66202F2D8BFB}"/>
              </a:ext>
            </a:extLst>
          </p:cNvPr>
          <p:cNvSpPr txBox="1"/>
          <p:nvPr/>
        </p:nvSpPr>
        <p:spPr>
          <a:xfrm>
            <a:off x="7767376" y="1670821"/>
            <a:ext cx="1021755" cy="3699474"/>
          </a:xfrm>
          <a:prstGeom prst="rect">
            <a:avLst/>
          </a:prstGeom>
          <a:noFill/>
        </p:spPr>
        <p:txBody>
          <a:bodyPr wrap="none" rtlCol="0">
            <a:spAutoFit/>
          </a:bodyPr>
          <a:lstStyle/>
          <a:p>
            <a:pPr>
              <a:lnSpc>
                <a:spcPct val="200000"/>
              </a:lnSpc>
            </a:pPr>
            <a:r>
              <a:rPr lang="en-US" sz="2000" b="1" dirty="0">
                <a:solidFill>
                  <a:sysClr val="windowText" lastClr="000000"/>
                </a:solidFill>
              </a:rPr>
              <a:t>Who?</a:t>
            </a:r>
          </a:p>
          <a:p>
            <a:pPr>
              <a:lnSpc>
                <a:spcPct val="200000"/>
              </a:lnSpc>
            </a:pPr>
            <a:r>
              <a:rPr lang="en-US" sz="2000" b="1" dirty="0">
                <a:solidFill>
                  <a:sysClr val="windowText" lastClr="000000"/>
                </a:solidFill>
              </a:rPr>
              <a:t>What?</a:t>
            </a:r>
          </a:p>
          <a:p>
            <a:pPr>
              <a:lnSpc>
                <a:spcPct val="200000"/>
              </a:lnSpc>
            </a:pPr>
            <a:r>
              <a:rPr lang="en-US" sz="2000" b="1" dirty="0">
                <a:solidFill>
                  <a:sysClr val="windowText" lastClr="000000"/>
                </a:solidFill>
              </a:rPr>
              <a:t>Why?</a:t>
            </a:r>
          </a:p>
          <a:p>
            <a:pPr>
              <a:lnSpc>
                <a:spcPct val="200000"/>
              </a:lnSpc>
            </a:pPr>
            <a:r>
              <a:rPr lang="en-US" sz="2000" b="1" dirty="0">
                <a:solidFill>
                  <a:sysClr val="windowText" lastClr="000000"/>
                </a:solidFill>
              </a:rPr>
              <a:t>Where?</a:t>
            </a:r>
          </a:p>
          <a:p>
            <a:pPr>
              <a:lnSpc>
                <a:spcPct val="200000"/>
              </a:lnSpc>
            </a:pPr>
            <a:r>
              <a:rPr lang="en-US" sz="2000" b="1" dirty="0">
                <a:solidFill>
                  <a:sysClr val="windowText" lastClr="000000"/>
                </a:solidFill>
              </a:rPr>
              <a:t>When?</a:t>
            </a:r>
          </a:p>
          <a:p>
            <a:pPr>
              <a:lnSpc>
                <a:spcPct val="200000"/>
              </a:lnSpc>
            </a:pPr>
            <a:r>
              <a:rPr lang="en-US" sz="2000" b="1" dirty="0">
                <a:solidFill>
                  <a:sysClr val="windowText" lastClr="000000"/>
                </a:solidFill>
              </a:rPr>
              <a:t>How?</a:t>
            </a:r>
          </a:p>
        </p:txBody>
      </p:sp>
      <p:pic>
        <p:nvPicPr>
          <p:cNvPr id="14" name="Picture 13">
            <a:extLst>
              <a:ext uri="{FF2B5EF4-FFF2-40B4-BE49-F238E27FC236}">
                <a16:creationId xmlns:a16="http://schemas.microsoft.com/office/drawing/2014/main" id="{98DA1DF9-1E72-42F5-A22F-C456E30C1297}"/>
              </a:ext>
            </a:extLst>
          </p:cNvPr>
          <p:cNvPicPr>
            <a:picLocks noChangeAspect="1"/>
          </p:cNvPicPr>
          <p:nvPr/>
        </p:nvPicPr>
        <p:blipFill rotWithShape="1">
          <a:blip r:embed="rId8">
            <a:extLst>
              <a:ext uri="{28A0092B-C50C-407E-A947-70E740481C1C}">
                <a14:useLocalDpi xmlns:a14="http://schemas.microsoft.com/office/drawing/2010/main" val="0"/>
              </a:ext>
            </a:extLst>
          </a:blip>
          <a:srcRect r="3354"/>
          <a:stretch/>
        </p:blipFill>
        <p:spPr>
          <a:xfrm>
            <a:off x="3799671" y="5173520"/>
            <a:ext cx="1274174" cy="1272359"/>
          </a:xfrm>
          <a:prstGeom prst="rect">
            <a:avLst/>
          </a:prstGeom>
        </p:spPr>
      </p:pic>
      <p:pic>
        <p:nvPicPr>
          <p:cNvPr id="15" name="Picture 14">
            <a:extLst>
              <a:ext uri="{FF2B5EF4-FFF2-40B4-BE49-F238E27FC236}">
                <a16:creationId xmlns:a16="http://schemas.microsoft.com/office/drawing/2014/main" id="{9BA136EA-2390-45F1-98E8-0CE1815FD473}"/>
              </a:ext>
            </a:extLst>
          </p:cNvPr>
          <p:cNvPicPr>
            <a:picLocks noChangeAspect="1"/>
          </p:cNvPicPr>
          <p:nvPr/>
        </p:nvPicPr>
        <p:blipFill rotWithShape="1">
          <a:blip r:embed="rId9">
            <a:extLst>
              <a:ext uri="{28A0092B-C50C-407E-A947-70E740481C1C}">
                <a14:useLocalDpi xmlns:a14="http://schemas.microsoft.com/office/drawing/2010/main" val="0"/>
              </a:ext>
            </a:extLst>
          </a:blip>
          <a:srcRect b="7824"/>
          <a:stretch/>
        </p:blipFill>
        <p:spPr>
          <a:xfrm>
            <a:off x="3802720" y="3784866"/>
            <a:ext cx="1274174" cy="1272359"/>
          </a:xfrm>
          <a:prstGeom prst="rect">
            <a:avLst/>
          </a:prstGeom>
        </p:spPr>
      </p:pic>
      <p:sp>
        <p:nvSpPr>
          <p:cNvPr id="17" name="TextBox 16">
            <a:extLst>
              <a:ext uri="{FF2B5EF4-FFF2-40B4-BE49-F238E27FC236}">
                <a16:creationId xmlns:a16="http://schemas.microsoft.com/office/drawing/2014/main" id="{076BC3BF-01A2-4610-92C1-C94F32FC70EC}"/>
              </a:ext>
            </a:extLst>
          </p:cNvPr>
          <p:cNvSpPr txBox="1"/>
          <p:nvPr/>
        </p:nvSpPr>
        <p:spPr>
          <a:xfrm>
            <a:off x="7929822" y="388298"/>
            <a:ext cx="731290" cy="584775"/>
          </a:xfrm>
          <a:prstGeom prst="rect">
            <a:avLst/>
          </a:prstGeom>
          <a:noFill/>
        </p:spPr>
        <p:txBody>
          <a:bodyPr wrap="none" rtlCol="0">
            <a:spAutoFit/>
          </a:bodyPr>
          <a:lstStyle/>
          <a:p>
            <a:r>
              <a:rPr lang="en-US" sz="3200" b="1" dirty="0">
                <a:latin typeface="Century Schoolbook" panose="02040604050505020304" pitchFamily="18" charset="0"/>
              </a:rPr>
              <a:t>Qs</a:t>
            </a:r>
          </a:p>
        </p:txBody>
      </p:sp>
    </p:spTree>
    <p:extLst>
      <p:ext uri="{BB962C8B-B14F-4D97-AF65-F5344CB8AC3E}">
        <p14:creationId xmlns:p14="http://schemas.microsoft.com/office/powerpoint/2010/main" val="318387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41C8B-2F0E-4E71-B1B7-C672C0C45223}"/>
              </a:ext>
            </a:extLst>
          </p:cNvPr>
          <p:cNvSpPr txBox="1"/>
          <p:nvPr/>
        </p:nvSpPr>
        <p:spPr>
          <a:xfrm>
            <a:off x="620794" y="1376511"/>
            <a:ext cx="3086101" cy="769441"/>
          </a:xfrm>
          <a:prstGeom prst="rect">
            <a:avLst/>
          </a:prstGeom>
          <a:noFill/>
        </p:spPr>
        <p:txBody>
          <a:bodyPr wrap="none" rtlCol="0">
            <a:spAutoFit/>
          </a:bodyPr>
          <a:lstStyle/>
          <a:p>
            <a:r>
              <a:rPr lang="en-US" sz="4400" b="1" dirty="0">
                <a:latin typeface="Century Schoolbook" panose="02040604050505020304" pitchFamily="18" charset="0"/>
              </a:rPr>
              <a:t>OUTLINE</a:t>
            </a:r>
          </a:p>
        </p:txBody>
      </p:sp>
      <p:sp>
        <p:nvSpPr>
          <p:cNvPr id="3" name="TextBox 2">
            <a:extLst>
              <a:ext uri="{FF2B5EF4-FFF2-40B4-BE49-F238E27FC236}">
                <a16:creationId xmlns:a16="http://schemas.microsoft.com/office/drawing/2014/main" id="{8283B333-22E0-417F-828D-66202F2D8BFB}"/>
              </a:ext>
            </a:extLst>
          </p:cNvPr>
          <p:cNvSpPr txBox="1"/>
          <p:nvPr/>
        </p:nvSpPr>
        <p:spPr>
          <a:xfrm>
            <a:off x="0" y="2145952"/>
            <a:ext cx="5086350" cy="4524315"/>
          </a:xfrm>
          <a:prstGeom prst="rect">
            <a:avLst/>
          </a:prstGeom>
          <a:noFill/>
        </p:spPr>
        <p:txBody>
          <a:bodyPr wrap="square" rtlCol="0">
            <a:spAutoFit/>
          </a:bodyPr>
          <a:lstStyle/>
          <a:p>
            <a:pPr marL="400050" indent="-400050">
              <a:buFont typeface="+mj-lt"/>
              <a:buAutoNum type="romanUcPeriod"/>
            </a:pPr>
            <a:r>
              <a:rPr lang="en-US" sz="2400" dirty="0"/>
              <a:t>Introduction</a:t>
            </a:r>
          </a:p>
          <a:p>
            <a:pPr marL="400050" indent="-400050">
              <a:buFont typeface="+mj-lt"/>
              <a:buAutoNum type="romanUcPeriod"/>
            </a:pPr>
            <a:endParaRPr lang="en-US" sz="2400" dirty="0"/>
          </a:p>
          <a:p>
            <a:pPr marL="400050" indent="-400050">
              <a:buFont typeface="+mj-lt"/>
              <a:buAutoNum type="romanUcPeriod"/>
            </a:pPr>
            <a:r>
              <a:rPr lang="en-US" sz="2400" dirty="0"/>
              <a:t>Stories</a:t>
            </a:r>
          </a:p>
          <a:p>
            <a:pPr marL="857250" lvl="1" indent="-400050">
              <a:buFont typeface="+mj-lt"/>
              <a:buAutoNum type="alphaUcPeriod"/>
            </a:pPr>
            <a:r>
              <a:rPr lang="en-US" sz="2000" dirty="0"/>
              <a:t>Who, What, Why, Where, </a:t>
            </a:r>
            <a:br>
              <a:rPr lang="en-US" sz="2000" dirty="0"/>
            </a:br>
            <a:r>
              <a:rPr lang="en-US" sz="2000" dirty="0"/>
              <a:t>When, How</a:t>
            </a:r>
          </a:p>
          <a:p>
            <a:pPr marL="400050" indent="-400050">
              <a:buFont typeface="+mj-lt"/>
              <a:buAutoNum type="romanUcPeriod"/>
            </a:pPr>
            <a:endParaRPr lang="en-US" sz="2400" dirty="0"/>
          </a:p>
          <a:p>
            <a:pPr marL="400050" indent="-400050">
              <a:buFont typeface="+mj-lt"/>
              <a:buAutoNum type="romanUcPeriod"/>
            </a:pPr>
            <a:r>
              <a:rPr lang="en-US" sz="2400" dirty="0"/>
              <a:t>The Essence of an Encounter</a:t>
            </a:r>
          </a:p>
          <a:p>
            <a:pPr marL="857250" lvl="1" indent="-400050">
              <a:buFont typeface="+mj-lt"/>
              <a:buAutoNum type="alphaUcPeriod"/>
            </a:pPr>
            <a:r>
              <a:rPr lang="en-US" sz="2000" dirty="0"/>
              <a:t>KNOWS</a:t>
            </a:r>
          </a:p>
          <a:p>
            <a:pPr marL="857250" lvl="1" indent="-400050">
              <a:buFont typeface="+mj-lt"/>
              <a:buAutoNum type="alphaUcPeriod"/>
            </a:pPr>
            <a:r>
              <a:rPr lang="en-US" sz="2000" dirty="0"/>
              <a:t>ACCEPTS</a:t>
            </a:r>
          </a:p>
          <a:p>
            <a:pPr marL="857250" lvl="1" indent="-400050">
              <a:buFont typeface="+mj-lt"/>
              <a:buAutoNum type="alphaUcPeriod"/>
            </a:pPr>
            <a:r>
              <a:rPr lang="en-US" sz="2000" dirty="0"/>
              <a:t>REVEALS</a:t>
            </a:r>
          </a:p>
          <a:p>
            <a:pPr marL="857250" lvl="1" indent="-400050">
              <a:buFont typeface="+mj-lt"/>
              <a:buAutoNum type="alphaUcPeriod"/>
            </a:pPr>
            <a:r>
              <a:rPr lang="en-US" sz="2000" dirty="0"/>
              <a:t>PLAN</a:t>
            </a:r>
          </a:p>
          <a:p>
            <a:pPr marL="400050" indent="-400050">
              <a:buFont typeface="+mj-lt"/>
              <a:buAutoNum type="romanUcPeriod"/>
            </a:pPr>
            <a:endParaRPr lang="en-US" sz="2400" dirty="0"/>
          </a:p>
          <a:p>
            <a:pPr marL="400050" indent="-400050">
              <a:buFont typeface="+mj-lt"/>
              <a:buAutoNum type="romanUcPeriod"/>
            </a:pPr>
            <a:r>
              <a:rPr lang="en-US" sz="2400" dirty="0"/>
              <a:t>How do we respond?</a:t>
            </a:r>
          </a:p>
        </p:txBody>
      </p:sp>
      <p:pic>
        <p:nvPicPr>
          <p:cNvPr id="4" name="Picture 3">
            <a:extLst>
              <a:ext uri="{FF2B5EF4-FFF2-40B4-BE49-F238E27FC236}">
                <a16:creationId xmlns:a16="http://schemas.microsoft.com/office/drawing/2014/main" id="{2158F087-812F-4CAD-81E6-E426C9FADE7C}"/>
              </a:ext>
            </a:extLst>
          </p:cNvPr>
          <p:cNvPicPr>
            <a:picLocks noChangeAspect="1"/>
          </p:cNvPicPr>
          <p:nvPr/>
        </p:nvPicPr>
        <p:blipFill>
          <a:blip r:embed="rId2"/>
          <a:stretch>
            <a:fillRect/>
          </a:stretch>
        </p:blipFill>
        <p:spPr>
          <a:xfrm>
            <a:off x="5086350" y="1131182"/>
            <a:ext cx="4057650" cy="4720978"/>
          </a:xfrm>
          <a:prstGeom prst="rect">
            <a:avLst/>
          </a:prstGeom>
        </p:spPr>
      </p:pic>
      <p:sp>
        <p:nvSpPr>
          <p:cNvPr id="6" name="TextBox 5">
            <a:extLst>
              <a:ext uri="{FF2B5EF4-FFF2-40B4-BE49-F238E27FC236}">
                <a16:creationId xmlns:a16="http://schemas.microsoft.com/office/drawing/2014/main" id="{EB08B2AE-C21A-4562-BBE0-52F8429EA254}"/>
              </a:ext>
            </a:extLst>
          </p:cNvPr>
          <p:cNvSpPr txBox="1"/>
          <p:nvPr/>
        </p:nvSpPr>
        <p:spPr>
          <a:xfrm>
            <a:off x="108633" y="222349"/>
            <a:ext cx="8909637" cy="646331"/>
          </a:xfrm>
          <a:prstGeom prst="rect">
            <a:avLst/>
          </a:prstGeom>
          <a:noFill/>
        </p:spPr>
        <p:txBody>
          <a:bodyPr wrap="square" rtlCol="0">
            <a:spAutoFit/>
          </a:bodyPr>
          <a:lstStyle/>
          <a:p>
            <a:r>
              <a:rPr lang="en-US" sz="3600" b="1" i="1" dirty="0">
                <a:latin typeface="Century Schoolbook" panose="02040604050505020304" pitchFamily="18" charset="0"/>
              </a:rPr>
              <a:t>NICODEMUS ENCOUNTERS JESUS</a:t>
            </a:r>
          </a:p>
        </p:txBody>
      </p:sp>
    </p:spTree>
    <p:extLst>
      <p:ext uri="{BB962C8B-B14F-4D97-AF65-F5344CB8AC3E}">
        <p14:creationId xmlns:p14="http://schemas.microsoft.com/office/powerpoint/2010/main" val="262937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41C8B-2F0E-4E71-B1B7-C672C0C45223}"/>
              </a:ext>
            </a:extLst>
          </p:cNvPr>
          <p:cNvSpPr txBox="1"/>
          <p:nvPr/>
        </p:nvSpPr>
        <p:spPr>
          <a:xfrm>
            <a:off x="1474470" y="144570"/>
            <a:ext cx="6217920" cy="769441"/>
          </a:xfrm>
          <a:prstGeom prst="rect">
            <a:avLst/>
          </a:prstGeom>
          <a:noFill/>
        </p:spPr>
        <p:txBody>
          <a:bodyPr wrap="square" rtlCol="0">
            <a:spAutoFit/>
          </a:bodyPr>
          <a:lstStyle/>
          <a:p>
            <a:r>
              <a:rPr lang="en-US" sz="4400" b="1" dirty="0">
                <a:latin typeface="Century Schoolbook" panose="02040604050505020304" pitchFamily="18" charset="0"/>
              </a:rPr>
              <a:t>I-INTRODUCTION</a:t>
            </a:r>
          </a:p>
        </p:txBody>
      </p:sp>
      <p:sp>
        <p:nvSpPr>
          <p:cNvPr id="3" name="TextBox 2">
            <a:extLst>
              <a:ext uri="{FF2B5EF4-FFF2-40B4-BE49-F238E27FC236}">
                <a16:creationId xmlns:a16="http://schemas.microsoft.com/office/drawing/2014/main" id="{8283B333-22E0-417F-828D-66202F2D8BFB}"/>
              </a:ext>
            </a:extLst>
          </p:cNvPr>
          <p:cNvSpPr txBox="1"/>
          <p:nvPr/>
        </p:nvSpPr>
        <p:spPr>
          <a:xfrm>
            <a:off x="11430" y="144570"/>
            <a:ext cx="9143999" cy="6740307"/>
          </a:xfrm>
          <a:prstGeom prst="rect">
            <a:avLst/>
          </a:prstGeom>
          <a:noFill/>
        </p:spPr>
        <p:txBody>
          <a:bodyPr wrap="square" rtlCol="0">
            <a:spAutoFit/>
          </a:bodyPr>
          <a:lstStyle/>
          <a:p>
            <a:r>
              <a:rPr lang="en-US" sz="3200" dirty="0">
                <a:solidFill>
                  <a:schemeClr val="accent2"/>
                </a:solidFill>
              </a:rPr>
              <a:t>MAIN TEXT: JOHN 3:1-21</a:t>
            </a:r>
          </a:p>
          <a:p>
            <a:endParaRPr lang="en-US" sz="3200" dirty="0">
              <a:solidFill>
                <a:schemeClr val="accent2"/>
              </a:solidFill>
            </a:endParaRPr>
          </a:p>
          <a:p>
            <a:r>
              <a:rPr lang="en-US" sz="3200" dirty="0">
                <a:solidFill>
                  <a:schemeClr val="accent2"/>
                </a:solidFill>
              </a:rPr>
              <a:t>OBSERVATIONS</a:t>
            </a:r>
          </a:p>
          <a:p>
            <a:pPr marL="342900" indent="-342900">
              <a:buFont typeface="Wingdings" panose="05000000000000000000" pitchFamily="2" charset="2"/>
              <a:buChar char="§"/>
            </a:pPr>
            <a:r>
              <a:rPr lang="en-US" sz="2400" dirty="0"/>
              <a:t>A </a:t>
            </a:r>
            <a:r>
              <a:rPr lang="en-US" sz="2400" b="1" dirty="0">
                <a:solidFill>
                  <a:schemeClr val="accent1"/>
                </a:solidFill>
              </a:rPr>
              <a:t>Pharisee(Nicodemus)</a:t>
            </a:r>
            <a:r>
              <a:rPr lang="en-US" sz="2400" dirty="0"/>
              <a:t> came to Jesus </a:t>
            </a:r>
            <a:r>
              <a:rPr lang="en-US" sz="2400" dirty="0">
                <a:solidFill>
                  <a:schemeClr val="accent1"/>
                </a:solidFill>
              </a:rPr>
              <a:t>by night)</a:t>
            </a:r>
          </a:p>
          <a:p>
            <a:pPr marL="342900" indent="-342900">
              <a:buFont typeface="Wingdings" panose="05000000000000000000" pitchFamily="2" charset="2"/>
              <a:buChar char="§"/>
            </a:pPr>
            <a:r>
              <a:rPr lang="en-US" sz="2400" dirty="0"/>
              <a:t>He </a:t>
            </a:r>
            <a:r>
              <a:rPr lang="en-US" sz="2400" dirty="0">
                <a:solidFill>
                  <a:schemeClr val="accent1"/>
                </a:solidFill>
              </a:rPr>
              <a:t>affirms Jesus identity </a:t>
            </a:r>
            <a:r>
              <a:rPr lang="en-US" sz="2400" dirty="0"/>
              <a:t>as teacher from </a:t>
            </a:r>
            <a:r>
              <a:rPr lang="en-US" sz="2400" dirty="0">
                <a:solidFill>
                  <a:schemeClr val="accent1"/>
                </a:solidFill>
              </a:rPr>
              <a:t>God on basis of signs </a:t>
            </a:r>
          </a:p>
          <a:p>
            <a:pPr marL="342900" indent="-342900">
              <a:buFont typeface="Wingdings" panose="05000000000000000000" pitchFamily="2" charset="2"/>
              <a:buChar char="§"/>
            </a:pPr>
            <a:r>
              <a:rPr lang="en-US" sz="2400" dirty="0"/>
              <a:t>But that falls short of the whole truth </a:t>
            </a:r>
          </a:p>
          <a:p>
            <a:pPr marL="342900" indent="-342900">
              <a:buFont typeface="Wingdings" panose="05000000000000000000" pitchFamily="2" charset="2"/>
              <a:buChar char="§"/>
            </a:pPr>
            <a:r>
              <a:rPr lang="en-US" sz="2400" dirty="0"/>
              <a:t>Jesus’ response steers discussion into deeper realms</a:t>
            </a:r>
            <a:endParaRPr lang="en-US" sz="2400" b="1" dirty="0"/>
          </a:p>
          <a:p>
            <a:pPr marL="342900" indent="-342900">
              <a:buFont typeface="Wingdings" panose="05000000000000000000" pitchFamily="2" charset="2"/>
              <a:buChar char="§"/>
            </a:pPr>
            <a:r>
              <a:rPr lang="en-US" sz="2400" dirty="0"/>
              <a:t>Jesus corrects through misunderstanding</a:t>
            </a:r>
          </a:p>
          <a:p>
            <a:pPr marL="342900" indent="-342900">
              <a:buFont typeface="Wingdings" panose="05000000000000000000" pitchFamily="2" charset="2"/>
              <a:buChar char="§"/>
            </a:pPr>
            <a:r>
              <a:rPr lang="en-US" sz="2400" dirty="0"/>
              <a:t>New understanding reveals Jesus more fully </a:t>
            </a:r>
          </a:p>
          <a:p>
            <a:pPr marL="342900" indent="-342900">
              <a:buFont typeface="Wingdings" panose="05000000000000000000" pitchFamily="2" charset="2"/>
              <a:buChar char="§"/>
            </a:pPr>
            <a:r>
              <a:rPr lang="en-US" sz="2400" dirty="0"/>
              <a:t>And invitation is made to Nicodemus</a:t>
            </a:r>
          </a:p>
          <a:p>
            <a:pPr marL="342900" indent="-342900">
              <a:buFont typeface="Wingdings" panose="05000000000000000000" pitchFamily="2" charset="2"/>
              <a:buChar char="§"/>
            </a:pPr>
            <a:r>
              <a:rPr lang="en-US" sz="2400" dirty="0"/>
              <a:t>Jesus use the occasion to talk about the Love of God to the world</a:t>
            </a:r>
          </a:p>
          <a:p>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47949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83B333-22E0-417F-828D-66202F2D8BFB}"/>
              </a:ext>
            </a:extLst>
          </p:cNvPr>
          <p:cNvSpPr txBox="1"/>
          <p:nvPr/>
        </p:nvSpPr>
        <p:spPr>
          <a:xfrm>
            <a:off x="0" y="1014382"/>
            <a:ext cx="9143999" cy="5078313"/>
          </a:xfrm>
          <a:prstGeom prst="rect">
            <a:avLst/>
          </a:prstGeom>
          <a:noFill/>
        </p:spPr>
        <p:txBody>
          <a:bodyPr wrap="square" rtlCol="0">
            <a:spAutoFit/>
          </a:bodyPr>
          <a:lstStyle/>
          <a:p>
            <a:pPr algn="just"/>
            <a:r>
              <a:rPr lang="en-US" sz="3600" b="1" dirty="0">
                <a:latin typeface="system-ui"/>
              </a:rPr>
              <a:t>NICODEMUS’</a:t>
            </a:r>
            <a:r>
              <a:rPr lang="en-US" sz="3600" b="1" i="0" dirty="0">
                <a:effectLst/>
                <a:latin typeface="system-ui"/>
              </a:rPr>
              <a:t> ENCOUNTER WITH JESUS </a:t>
            </a:r>
          </a:p>
          <a:p>
            <a:pPr algn="just"/>
            <a:r>
              <a:rPr lang="en-US" sz="2400" b="0" i="0" dirty="0">
                <a:solidFill>
                  <a:schemeClr val="accent2"/>
                </a:solidFill>
                <a:effectLst/>
                <a:latin typeface="system-ui"/>
              </a:rPr>
              <a:t>John 3,ESV</a:t>
            </a:r>
          </a:p>
          <a:p>
            <a:pPr algn="just"/>
            <a:r>
              <a:rPr lang="en-US" sz="2400" b="1" i="0" dirty="0">
                <a:solidFill>
                  <a:srgbClr val="000000"/>
                </a:solidFill>
                <a:effectLst/>
                <a:latin typeface="system-ui"/>
              </a:rPr>
              <a:t>3 </a:t>
            </a:r>
            <a:r>
              <a:rPr lang="en-US" sz="2400" b="0" i="0" dirty="0">
                <a:solidFill>
                  <a:srgbClr val="000000"/>
                </a:solidFill>
                <a:effectLst/>
                <a:latin typeface="system-ui"/>
              </a:rPr>
              <a:t>Now there was a man of the </a:t>
            </a:r>
            <a:r>
              <a:rPr lang="en-US" sz="2400" b="0" i="0" dirty="0">
                <a:solidFill>
                  <a:schemeClr val="accent1"/>
                </a:solidFill>
                <a:effectLst/>
                <a:latin typeface="system-ui"/>
              </a:rPr>
              <a:t>Pharisees named Nicodemus</a:t>
            </a:r>
            <a:r>
              <a:rPr lang="en-US" sz="2400" b="0" i="0" dirty="0">
                <a:solidFill>
                  <a:srgbClr val="000000"/>
                </a:solidFill>
                <a:effectLst/>
                <a:latin typeface="system-ui"/>
              </a:rPr>
              <a:t>, a ruler of the Jews. </a:t>
            </a:r>
            <a:r>
              <a:rPr lang="en-US" sz="2400" b="1" i="0" baseline="30000" dirty="0">
                <a:solidFill>
                  <a:srgbClr val="000000"/>
                </a:solidFill>
                <a:effectLst/>
                <a:latin typeface="system-ui"/>
              </a:rPr>
              <a:t>2 </a:t>
            </a:r>
            <a:r>
              <a:rPr lang="en-US" sz="2400" b="0" i="0" dirty="0">
                <a:solidFill>
                  <a:srgbClr val="000000"/>
                </a:solidFill>
                <a:effectLst/>
                <a:latin typeface="system-ui"/>
              </a:rPr>
              <a:t>This man came to Jesus</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2" tooltip="See footnote a"/>
              </a:rPr>
              <a:t>a</a:t>
            </a:r>
            <a:r>
              <a:rPr lang="en-US" sz="2400" b="0" i="0" baseline="30000" dirty="0">
                <a:solidFill>
                  <a:srgbClr val="000000"/>
                </a:solidFill>
                <a:effectLst/>
                <a:latin typeface="system-ui"/>
              </a:rPr>
              <a:t>]</a:t>
            </a:r>
            <a:r>
              <a:rPr lang="en-US" sz="2400" b="0" i="0" dirty="0">
                <a:solidFill>
                  <a:srgbClr val="000000"/>
                </a:solidFill>
                <a:effectLst/>
                <a:latin typeface="system-ui"/>
              </a:rPr>
              <a:t> </a:t>
            </a:r>
            <a:r>
              <a:rPr lang="en-US" sz="2400" b="0" i="0" dirty="0">
                <a:solidFill>
                  <a:schemeClr val="accent1"/>
                </a:solidFill>
                <a:effectLst/>
                <a:latin typeface="system-ui"/>
              </a:rPr>
              <a:t>by night </a:t>
            </a:r>
            <a:r>
              <a:rPr lang="en-US" sz="2400" b="0" i="0" dirty="0">
                <a:solidFill>
                  <a:srgbClr val="000000"/>
                </a:solidFill>
                <a:effectLst/>
                <a:latin typeface="system-ui"/>
              </a:rPr>
              <a:t>and said to him, “Rabbi, </a:t>
            </a:r>
            <a:r>
              <a:rPr lang="en-US" sz="2400" b="0" i="0" dirty="0">
                <a:solidFill>
                  <a:schemeClr val="accent1"/>
                </a:solidFill>
                <a:effectLst/>
                <a:latin typeface="system-ui"/>
              </a:rPr>
              <a:t>we know</a:t>
            </a:r>
            <a:r>
              <a:rPr lang="en-US" sz="2400" b="0" i="0" dirty="0">
                <a:solidFill>
                  <a:srgbClr val="000000"/>
                </a:solidFill>
                <a:effectLst/>
                <a:latin typeface="system-ui"/>
              </a:rPr>
              <a:t> that you are a teacher come from God, for </a:t>
            </a:r>
            <a:r>
              <a:rPr lang="en-US" sz="2400" b="0" i="0" dirty="0">
                <a:solidFill>
                  <a:schemeClr val="accent1"/>
                </a:solidFill>
                <a:effectLst/>
                <a:latin typeface="system-ui"/>
              </a:rPr>
              <a:t>no one can do these signs that you do unless God is with him.</a:t>
            </a:r>
            <a:r>
              <a:rPr lang="en-US" sz="2400" b="0" i="0" dirty="0">
                <a:solidFill>
                  <a:srgbClr val="000000"/>
                </a:solidFill>
                <a:effectLst/>
                <a:latin typeface="system-ui"/>
              </a:rPr>
              <a:t>”</a:t>
            </a:r>
          </a:p>
          <a:p>
            <a:pPr algn="just"/>
            <a:endParaRPr lang="en-US" sz="2400" b="0" i="0" dirty="0">
              <a:solidFill>
                <a:srgbClr val="000000"/>
              </a:solidFill>
              <a:effectLst/>
              <a:latin typeface="system-ui"/>
            </a:endParaRPr>
          </a:p>
          <a:p>
            <a:pPr marL="342900" indent="-342900" algn="just">
              <a:buFont typeface="Wingdings" panose="05000000000000000000" pitchFamily="2" charset="2"/>
              <a:buChar char="Ø"/>
            </a:pPr>
            <a:r>
              <a:rPr lang="en-US" sz="2400" dirty="0">
                <a:solidFill>
                  <a:schemeClr val="accent1"/>
                </a:solidFill>
              </a:rPr>
              <a:t>Jesus is receptive to all irrespective of how we come to him. </a:t>
            </a:r>
          </a:p>
          <a:p>
            <a:pPr marL="342900" indent="-342900" algn="just">
              <a:buFont typeface="Wingdings" panose="05000000000000000000" pitchFamily="2" charset="2"/>
              <a:buChar char="Ø"/>
            </a:pPr>
            <a:r>
              <a:rPr lang="en-US" sz="2400" dirty="0">
                <a:solidFill>
                  <a:schemeClr val="accent1"/>
                </a:solidFill>
              </a:rPr>
              <a:t>He is the light that gives hope to every darkness</a:t>
            </a:r>
            <a:r>
              <a:rPr lang="en-US" sz="2400" b="1" dirty="0">
                <a:solidFill>
                  <a:schemeClr val="accent2"/>
                </a:solidFill>
              </a:rPr>
              <a:t>(cf. Jn 8:12;9:4;11:10)</a:t>
            </a:r>
          </a:p>
          <a:p>
            <a:pPr marL="342900" indent="-342900" algn="just">
              <a:buFont typeface="Wingdings" panose="05000000000000000000" pitchFamily="2" charset="2"/>
              <a:buChar char="Ø"/>
            </a:pPr>
            <a:r>
              <a:rPr lang="en-US" sz="2400" dirty="0">
                <a:solidFill>
                  <a:schemeClr val="accent1"/>
                </a:solidFill>
              </a:rPr>
              <a:t> We all have our perspective of Jesus until we encounter him </a:t>
            </a:r>
            <a:r>
              <a:rPr lang="en-US" sz="2400" b="1" dirty="0">
                <a:solidFill>
                  <a:schemeClr val="accent2"/>
                </a:solidFill>
              </a:rPr>
              <a:t>(cf. John 20:28-31)</a:t>
            </a:r>
            <a:endParaRPr lang="en-US" sz="2400" dirty="0">
              <a:solidFill>
                <a:schemeClr val="accent1"/>
              </a:solidFill>
            </a:endParaRPr>
          </a:p>
          <a:p>
            <a:pPr marL="342900" indent="-342900" algn="just">
              <a:buFont typeface="Wingdings" panose="05000000000000000000" pitchFamily="2" charset="2"/>
              <a:buChar char="Ø"/>
            </a:pPr>
            <a:r>
              <a:rPr lang="en-US" sz="2400" dirty="0">
                <a:solidFill>
                  <a:schemeClr val="accent1"/>
                </a:solidFill>
              </a:rPr>
              <a:t>But that falls short of the whole truth </a:t>
            </a:r>
            <a:r>
              <a:rPr lang="en-US" sz="2400" dirty="0">
                <a:solidFill>
                  <a:schemeClr val="accent2"/>
                </a:solidFill>
              </a:rPr>
              <a:t>(Matt 16:13-20)</a:t>
            </a:r>
          </a:p>
          <a:p>
            <a:pPr marL="342900" indent="-342900" algn="just">
              <a:buFont typeface="Wingdings" panose="05000000000000000000" pitchFamily="2" charset="2"/>
              <a:buChar char="Ø"/>
            </a:pPr>
            <a:r>
              <a:rPr lang="en-US" sz="2400" dirty="0">
                <a:solidFill>
                  <a:schemeClr val="accent1"/>
                </a:solidFill>
              </a:rPr>
              <a:t>Man is in need of  truth of Jesus but How is this need met?</a:t>
            </a:r>
          </a:p>
        </p:txBody>
      </p:sp>
      <p:sp>
        <p:nvSpPr>
          <p:cNvPr id="4" name="TextBox 3">
            <a:extLst>
              <a:ext uri="{FF2B5EF4-FFF2-40B4-BE49-F238E27FC236}">
                <a16:creationId xmlns:a16="http://schemas.microsoft.com/office/drawing/2014/main" id="{0FB526C2-2026-4F0C-BC63-DB5DCE618120}"/>
              </a:ext>
            </a:extLst>
          </p:cNvPr>
          <p:cNvSpPr txBox="1"/>
          <p:nvPr/>
        </p:nvSpPr>
        <p:spPr>
          <a:xfrm>
            <a:off x="91441" y="275035"/>
            <a:ext cx="914399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II-EXPOSITION AND EXULTATION </a:t>
            </a:r>
          </a:p>
        </p:txBody>
      </p:sp>
    </p:spTree>
    <p:extLst>
      <p:ext uri="{BB962C8B-B14F-4D97-AF65-F5344CB8AC3E}">
        <p14:creationId xmlns:p14="http://schemas.microsoft.com/office/powerpoint/2010/main" val="116268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83B333-22E0-417F-828D-66202F2D8BFB}"/>
              </a:ext>
            </a:extLst>
          </p:cNvPr>
          <p:cNvSpPr txBox="1"/>
          <p:nvPr/>
        </p:nvSpPr>
        <p:spPr>
          <a:xfrm>
            <a:off x="0" y="1025812"/>
            <a:ext cx="9144000" cy="5816977"/>
          </a:xfrm>
          <a:prstGeom prst="rect">
            <a:avLst/>
          </a:prstGeom>
          <a:noFill/>
        </p:spPr>
        <p:txBody>
          <a:bodyPr wrap="square" rtlCol="0">
            <a:spAutoFit/>
          </a:bodyPr>
          <a:lstStyle/>
          <a:p>
            <a:pPr algn="l"/>
            <a:r>
              <a:rPr lang="en-US" sz="3600" b="1" dirty="0">
                <a:latin typeface="system-ui"/>
              </a:rPr>
              <a:t>WHY OUR </a:t>
            </a:r>
            <a:r>
              <a:rPr lang="en-US" sz="3600" b="1" i="0" dirty="0">
                <a:effectLst/>
                <a:latin typeface="system-ui"/>
              </a:rPr>
              <a:t>NEED FOR CHRIST ?</a:t>
            </a:r>
          </a:p>
          <a:p>
            <a:pPr algn="l"/>
            <a:r>
              <a:rPr lang="en-US" sz="2400" b="0" i="0" dirty="0">
                <a:solidFill>
                  <a:schemeClr val="accent2"/>
                </a:solidFill>
                <a:effectLst/>
                <a:latin typeface="system-ui"/>
              </a:rPr>
              <a:t>John 3,ESV</a:t>
            </a:r>
            <a:endParaRPr lang="en-US" sz="2400" dirty="0">
              <a:solidFill>
                <a:srgbClr val="000000"/>
              </a:solidFill>
              <a:latin typeface="system-ui"/>
            </a:endParaRPr>
          </a:p>
          <a:p>
            <a:pPr algn="l"/>
            <a:r>
              <a:rPr lang="en-US" sz="2400" b="0" i="0" dirty="0">
                <a:solidFill>
                  <a:srgbClr val="000000"/>
                </a:solidFill>
                <a:effectLst/>
                <a:latin typeface="system-ui"/>
              </a:rPr>
              <a:t> </a:t>
            </a:r>
            <a:r>
              <a:rPr lang="en-US" sz="2400" b="1" i="0" baseline="30000" dirty="0">
                <a:solidFill>
                  <a:srgbClr val="000000"/>
                </a:solidFill>
                <a:effectLst/>
                <a:latin typeface="system-ui"/>
              </a:rPr>
              <a:t>3 </a:t>
            </a:r>
            <a:r>
              <a:rPr lang="en-US" sz="2400" b="0" i="0" dirty="0">
                <a:solidFill>
                  <a:srgbClr val="000000"/>
                </a:solidFill>
                <a:effectLst/>
                <a:latin typeface="system-ui"/>
              </a:rPr>
              <a:t>Jesus answered him, “Truly, truly, I say to you, </a:t>
            </a:r>
            <a:r>
              <a:rPr lang="en-US" sz="2400" b="0" i="0" dirty="0">
                <a:solidFill>
                  <a:schemeClr val="accent1"/>
                </a:solidFill>
                <a:effectLst/>
                <a:latin typeface="system-ui"/>
              </a:rPr>
              <a:t>unless one is born again</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2" tooltip="See footnote b"/>
              </a:rPr>
              <a:t>b</a:t>
            </a:r>
            <a:r>
              <a:rPr lang="en-US" sz="2400" b="0" i="0" baseline="30000" dirty="0">
                <a:solidFill>
                  <a:srgbClr val="000000"/>
                </a:solidFill>
                <a:effectLst/>
                <a:latin typeface="system-ui"/>
              </a:rPr>
              <a:t>]</a:t>
            </a:r>
            <a:r>
              <a:rPr lang="en-US" sz="2400" b="0" i="0" dirty="0">
                <a:solidFill>
                  <a:srgbClr val="000000"/>
                </a:solidFill>
                <a:effectLst/>
                <a:latin typeface="system-ui"/>
              </a:rPr>
              <a:t> he cannot see the kingdom of God.” </a:t>
            </a:r>
            <a:r>
              <a:rPr lang="en-US" sz="2400" b="1" i="0" baseline="30000" dirty="0">
                <a:solidFill>
                  <a:srgbClr val="000000"/>
                </a:solidFill>
                <a:effectLst/>
                <a:latin typeface="system-ui"/>
              </a:rPr>
              <a:t>4 </a:t>
            </a:r>
            <a:r>
              <a:rPr lang="en-US" sz="2400" b="0" i="0" dirty="0">
                <a:solidFill>
                  <a:srgbClr val="000000"/>
                </a:solidFill>
                <a:effectLst/>
                <a:latin typeface="system-ui"/>
              </a:rPr>
              <a:t>Nicodemus said to him, “How can a man be born when he is old? Can he enter a second time into his mother's womb and be born?” </a:t>
            </a:r>
            <a:r>
              <a:rPr lang="en-US" sz="2400" b="1" i="0" baseline="30000" dirty="0">
                <a:solidFill>
                  <a:srgbClr val="000000"/>
                </a:solidFill>
                <a:effectLst/>
                <a:latin typeface="system-ui"/>
              </a:rPr>
              <a:t>5 </a:t>
            </a:r>
            <a:r>
              <a:rPr lang="en-US" sz="2400" b="0" i="0" dirty="0">
                <a:solidFill>
                  <a:srgbClr val="000000"/>
                </a:solidFill>
                <a:effectLst/>
                <a:latin typeface="system-ui"/>
              </a:rPr>
              <a:t>Jesus answered, “Truly, truly, I say to you, unless </a:t>
            </a:r>
            <a:r>
              <a:rPr lang="en-US" sz="2400" b="0" i="0" dirty="0">
                <a:solidFill>
                  <a:schemeClr val="accent1"/>
                </a:solidFill>
                <a:effectLst/>
                <a:latin typeface="system-ui"/>
              </a:rPr>
              <a:t>one is born of water and the Spirit</a:t>
            </a:r>
            <a:r>
              <a:rPr lang="en-US" sz="2400" b="0" i="0" dirty="0">
                <a:solidFill>
                  <a:srgbClr val="000000"/>
                </a:solidFill>
                <a:effectLst/>
                <a:latin typeface="system-ui"/>
              </a:rPr>
              <a:t>, he cannot enter the kingdom of God. </a:t>
            </a:r>
            <a:r>
              <a:rPr lang="en-US" sz="2400" b="1" i="0" baseline="30000" dirty="0">
                <a:solidFill>
                  <a:srgbClr val="000000"/>
                </a:solidFill>
                <a:effectLst/>
                <a:latin typeface="system-ui"/>
              </a:rPr>
              <a:t>6 </a:t>
            </a:r>
            <a:r>
              <a:rPr lang="en-US" sz="2400" b="0" i="0" dirty="0">
                <a:solidFill>
                  <a:schemeClr val="accent1"/>
                </a:solidFill>
                <a:effectLst/>
                <a:latin typeface="system-ui"/>
              </a:rPr>
              <a:t>That which is born of the flesh is flesh</a:t>
            </a:r>
            <a:r>
              <a:rPr lang="en-US" sz="2400" b="0" i="0" dirty="0">
                <a:solidFill>
                  <a:srgbClr val="000000"/>
                </a:solidFill>
                <a:effectLst/>
                <a:latin typeface="system-ui"/>
              </a:rPr>
              <a:t>, and </a:t>
            </a:r>
            <a:r>
              <a:rPr lang="en-US" sz="2400" b="0" i="0" dirty="0">
                <a:solidFill>
                  <a:schemeClr val="accent1"/>
                </a:solidFill>
                <a:effectLst/>
                <a:latin typeface="system-ui"/>
              </a:rPr>
              <a:t>that which is born of the Spirit is spirit</a:t>
            </a:r>
            <a:r>
              <a:rPr lang="en-US" sz="2400" b="0" i="0" dirty="0">
                <a:solidFill>
                  <a:srgbClr val="000000"/>
                </a:solidFill>
                <a:effectLst/>
                <a:latin typeface="system-ui"/>
              </a:rPr>
              <a:t>.</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3" tooltip="See footnote c"/>
              </a:rPr>
              <a:t>c</a:t>
            </a:r>
            <a:r>
              <a:rPr lang="en-US" sz="2400" b="0" i="0" baseline="30000" dirty="0">
                <a:solidFill>
                  <a:srgbClr val="000000"/>
                </a:solidFill>
                <a:effectLst/>
                <a:latin typeface="system-ui"/>
              </a:rPr>
              <a:t>]</a:t>
            </a:r>
            <a:r>
              <a:rPr lang="en-US" sz="2400" b="0" i="0" dirty="0">
                <a:solidFill>
                  <a:srgbClr val="000000"/>
                </a:solidFill>
                <a:effectLst/>
                <a:latin typeface="system-ui"/>
              </a:rPr>
              <a:t> </a:t>
            </a:r>
          </a:p>
          <a:p>
            <a:pPr algn="l"/>
            <a:endParaRPr lang="en-US" sz="2400" dirty="0">
              <a:solidFill>
                <a:srgbClr val="000000"/>
              </a:solidFill>
              <a:latin typeface="system-ui"/>
            </a:endParaRPr>
          </a:p>
          <a:p>
            <a:pPr marL="342900" indent="-342900" algn="l">
              <a:buFont typeface="Wingdings" panose="05000000000000000000" pitchFamily="2" charset="2"/>
              <a:buChar char="Ø"/>
            </a:pPr>
            <a:r>
              <a:rPr lang="en-US" sz="2400" dirty="0">
                <a:solidFill>
                  <a:schemeClr val="accent1"/>
                </a:solidFill>
                <a:latin typeface="system-ui"/>
              </a:rPr>
              <a:t>True awareness, appreciation and access to God’s kingdom begins with our New Birth—S</a:t>
            </a:r>
            <a:r>
              <a:rPr lang="en-US" sz="2400" b="0" i="0" dirty="0">
                <a:solidFill>
                  <a:schemeClr val="accent1"/>
                </a:solidFill>
                <a:effectLst/>
                <a:latin typeface="system-ui"/>
              </a:rPr>
              <a:t>piritual birth </a:t>
            </a:r>
          </a:p>
          <a:p>
            <a:pPr marL="342900" indent="-342900" algn="l">
              <a:buFont typeface="Wingdings" panose="05000000000000000000" pitchFamily="2" charset="2"/>
              <a:buChar char="Ø"/>
            </a:pPr>
            <a:r>
              <a:rPr lang="en-US" sz="2400" b="1" dirty="0">
                <a:solidFill>
                  <a:schemeClr val="accent2"/>
                </a:solidFill>
              </a:rPr>
              <a:t>(cf. Isa 32:15;44:3;Ezek.36:25-27)</a:t>
            </a:r>
            <a:endParaRPr lang="en-US" sz="2400" b="0" i="0" dirty="0">
              <a:solidFill>
                <a:schemeClr val="accent2"/>
              </a:solidFill>
              <a:effectLst/>
              <a:latin typeface="system-ui"/>
            </a:endParaRPr>
          </a:p>
          <a:p>
            <a:pPr marL="342900" indent="-342900" algn="l">
              <a:buFont typeface="Wingdings" panose="05000000000000000000" pitchFamily="2" charset="2"/>
              <a:buChar char="Ø"/>
            </a:pPr>
            <a:r>
              <a:rPr lang="en-US" sz="2400" dirty="0">
                <a:solidFill>
                  <a:schemeClr val="accent2"/>
                </a:solidFill>
                <a:latin typeface="system-ui"/>
              </a:rPr>
              <a:t>Cf. Gen 1:26-27; 2:7; 1 </a:t>
            </a:r>
            <a:r>
              <a:rPr lang="en-US" sz="2400" dirty="0" err="1">
                <a:solidFill>
                  <a:schemeClr val="accent2"/>
                </a:solidFill>
                <a:latin typeface="system-ui"/>
              </a:rPr>
              <a:t>Thess</a:t>
            </a:r>
            <a:r>
              <a:rPr lang="en-US" sz="2400" dirty="0">
                <a:solidFill>
                  <a:schemeClr val="accent2"/>
                </a:solidFill>
                <a:latin typeface="system-ui"/>
              </a:rPr>
              <a:t> 5:23; 1 Pet 1:3,23 </a:t>
            </a:r>
            <a:endParaRPr lang="en-US" sz="2400" b="0" i="0" dirty="0">
              <a:solidFill>
                <a:schemeClr val="accent2"/>
              </a:solidFill>
              <a:effectLst/>
              <a:latin typeface="system-ui"/>
            </a:endParaRPr>
          </a:p>
          <a:p>
            <a:pPr algn="l"/>
            <a:endParaRPr lang="en-US" sz="2400" b="0" i="0" dirty="0">
              <a:solidFill>
                <a:srgbClr val="000000"/>
              </a:solidFill>
              <a:effectLst/>
              <a:latin typeface="system-ui"/>
            </a:endParaRPr>
          </a:p>
        </p:txBody>
      </p:sp>
      <p:sp>
        <p:nvSpPr>
          <p:cNvPr id="4" name="TextBox 3">
            <a:extLst>
              <a:ext uri="{FF2B5EF4-FFF2-40B4-BE49-F238E27FC236}">
                <a16:creationId xmlns:a16="http://schemas.microsoft.com/office/drawing/2014/main" id="{0FB526C2-2026-4F0C-BC63-DB5DCE618120}"/>
              </a:ext>
            </a:extLst>
          </p:cNvPr>
          <p:cNvSpPr txBox="1"/>
          <p:nvPr/>
        </p:nvSpPr>
        <p:spPr>
          <a:xfrm>
            <a:off x="228600" y="0"/>
            <a:ext cx="873252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II-EXPOSITION AND EXULATION</a:t>
            </a:r>
          </a:p>
        </p:txBody>
      </p:sp>
    </p:spTree>
    <p:extLst>
      <p:ext uri="{BB962C8B-B14F-4D97-AF65-F5344CB8AC3E}">
        <p14:creationId xmlns:p14="http://schemas.microsoft.com/office/powerpoint/2010/main" val="378104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83B333-22E0-417F-828D-66202F2D8BFB}"/>
              </a:ext>
            </a:extLst>
          </p:cNvPr>
          <p:cNvSpPr txBox="1"/>
          <p:nvPr/>
        </p:nvSpPr>
        <p:spPr>
          <a:xfrm>
            <a:off x="0" y="1025812"/>
            <a:ext cx="9144000" cy="6186309"/>
          </a:xfrm>
          <a:prstGeom prst="rect">
            <a:avLst/>
          </a:prstGeom>
          <a:noFill/>
        </p:spPr>
        <p:txBody>
          <a:bodyPr wrap="square" rtlCol="0">
            <a:spAutoFit/>
          </a:bodyPr>
          <a:lstStyle/>
          <a:p>
            <a:r>
              <a:rPr lang="en-US" sz="3600" b="1" i="0" dirty="0">
                <a:effectLst/>
                <a:latin typeface="system-ui"/>
              </a:rPr>
              <a:t>HOW GOD ANSWERS OUR NEED FOR CHRIST </a:t>
            </a:r>
          </a:p>
          <a:p>
            <a:pPr algn="l"/>
            <a:r>
              <a:rPr lang="en-US" sz="2400" b="0" i="0" dirty="0">
                <a:solidFill>
                  <a:schemeClr val="accent2"/>
                </a:solidFill>
                <a:effectLst/>
                <a:latin typeface="system-ui"/>
              </a:rPr>
              <a:t>John 3,ESV</a:t>
            </a:r>
          </a:p>
          <a:p>
            <a:r>
              <a:rPr lang="en-US" sz="2400" b="1" i="0" baseline="30000" dirty="0">
                <a:solidFill>
                  <a:srgbClr val="000000"/>
                </a:solidFill>
                <a:effectLst/>
                <a:latin typeface="system-ui"/>
              </a:rPr>
              <a:t>9 </a:t>
            </a:r>
            <a:r>
              <a:rPr lang="en-US" sz="2400" b="0" i="0" dirty="0">
                <a:solidFill>
                  <a:srgbClr val="000000"/>
                </a:solidFill>
                <a:effectLst/>
                <a:latin typeface="system-ui"/>
              </a:rPr>
              <a:t>Nicodemus said to him, “</a:t>
            </a:r>
            <a:r>
              <a:rPr lang="en-US" sz="2400" b="0" i="0" dirty="0">
                <a:solidFill>
                  <a:schemeClr val="accent1"/>
                </a:solidFill>
                <a:effectLst/>
                <a:latin typeface="system-ui"/>
              </a:rPr>
              <a:t>How can these things be</a:t>
            </a:r>
            <a:r>
              <a:rPr lang="en-US" sz="2400" b="0" i="0" dirty="0">
                <a:solidFill>
                  <a:srgbClr val="000000"/>
                </a:solidFill>
                <a:effectLst/>
                <a:latin typeface="system-ui"/>
              </a:rPr>
              <a:t>?” </a:t>
            </a:r>
            <a:r>
              <a:rPr lang="en-US" sz="2400" b="1" i="0" baseline="30000" dirty="0">
                <a:solidFill>
                  <a:srgbClr val="000000"/>
                </a:solidFill>
                <a:effectLst/>
                <a:latin typeface="system-ui"/>
              </a:rPr>
              <a:t>10 </a:t>
            </a:r>
            <a:r>
              <a:rPr lang="en-US" sz="2400" b="0" i="0" dirty="0">
                <a:solidFill>
                  <a:schemeClr val="accent1"/>
                </a:solidFill>
                <a:effectLst/>
                <a:latin typeface="system-ui"/>
              </a:rPr>
              <a:t>Jesus answered him, “Are you the teacher of Israel and yet you do not understand these things</a:t>
            </a:r>
            <a:r>
              <a:rPr lang="en-US" sz="2400" b="0" i="0" dirty="0">
                <a:solidFill>
                  <a:srgbClr val="000000"/>
                </a:solidFill>
                <a:effectLst/>
                <a:latin typeface="system-ui"/>
              </a:rPr>
              <a:t>? </a:t>
            </a:r>
            <a:r>
              <a:rPr lang="en-US" sz="2400" b="1" i="0" baseline="30000" dirty="0">
                <a:solidFill>
                  <a:srgbClr val="000000"/>
                </a:solidFill>
                <a:effectLst/>
                <a:latin typeface="system-ui"/>
              </a:rPr>
              <a:t>11 </a:t>
            </a:r>
            <a:r>
              <a:rPr lang="en-US" sz="2400" b="0" i="0" dirty="0">
                <a:solidFill>
                  <a:srgbClr val="000000"/>
                </a:solidFill>
                <a:effectLst/>
                <a:latin typeface="system-ui"/>
              </a:rPr>
              <a:t>Truly, truly, I say to you, we speak of what we know, and bear witness to what we have seen, but you</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2" tooltip="See footnote f"/>
              </a:rPr>
              <a:t>f</a:t>
            </a:r>
            <a:r>
              <a:rPr lang="en-US" sz="2400" b="0" i="0" baseline="30000" dirty="0">
                <a:solidFill>
                  <a:srgbClr val="000000"/>
                </a:solidFill>
                <a:effectLst/>
                <a:latin typeface="system-ui"/>
              </a:rPr>
              <a:t>]</a:t>
            </a:r>
            <a:r>
              <a:rPr lang="en-US" sz="2400" b="0" i="0" dirty="0">
                <a:solidFill>
                  <a:srgbClr val="000000"/>
                </a:solidFill>
                <a:effectLst/>
                <a:latin typeface="system-ui"/>
              </a:rPr>
              <a:t> do not receive our testimony. </a:t>
            </a:r>
            <a:r>
              <a:rPr lang="en-US" sz="2400" b="1" i="0" baseline="30000" dirty="0">
                <a:solidFill>
                  <a:srgbClr val="000000"/>
                </a:solidFill>
                <a:effectLst/>
                <a:latin typeface="system-ui"/>
              </a:rPr>
              <a:t>12 </a:t>
            </a:r>
            <a:r>
              <a:rPr lang="en-US" sz="2400" b="0" i="0" dirty="0">
                <a:solidFill>
                  <a:srgbClr val="000000"/>
                </a:solidFill>
                <a:effectLst/>
                <a:latin typeface="system-ui"/>
              </a:rPr>
              <a:t>If I have told you </a:t>
            </a:r>
            <a:r>
              <a:rPr lang="en-US" sz="2400" b="0" i="0" dirty="0">
                <a:solidFill>
                  <a:schemeClr val="accent1"/>
                </a:solidFill>
                <a:effectLst/>
                <a:latin typeface="system-ui"/>
              </a:rPr>
              <a:t>earthly things and you do not believe, how can you believe if I tell you heavenly things</a:t>
            </a:r>
            <a:r>
              <a:rPr lang="en-US" sz="2400" b="0" i="0" dirty="0">
                <a:solidFill>
                  <a:srgbClr val="000000"/>
                </a:solidFill>
                <a:effectLst/>
                <a:latin typeface="system-ui"/>
              </a:rPr>
              <a:t>? </a:t>
            </a:r>
            <a:r>
              <a:rPr lang="en-US" sz="2400" b="1" i="0" baseline="30000" dirty="0">
                <a:solidFill>
                  <a:srgbClr val="000000"/>
                </a:solidFill>
                <a:effectLst/>
                <a:latin typeface="system-ui"/>
              </a:rPr>
              <a:t>13 </a:t>
            </a:r>
            <a:r>
              <a:rPr lang="en-US" sz="2400" b="0" i="0" dirty="0">
                <a:solidFill>
                  <a:srgbClr val="000000"/>
                </a:solidFill>
                <a:effectLst/>
                <a:latin typeface="system-ui"/>
              </a:rPr>
              <a:t>No one has ascended into heaven except he who descended from heaven, the Son of Man.</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3" tooltip="See footnote g"/>
              </a:rPr>
              <a:t>g</a:t>
            </a:r>
            <a:r>
              <a:rPr lang="en-US" sz="2400" b="0" i="0" baseline="30000" dirty="0">
                <a:solidFill>
                  <a:srgbClr val="000000"/>
                </a:solidFill>
                <a:effectLst/>
                <a:latin typeface="system-ui"/>
              </a:rPr>
              <a:t>]</a:t>
            </a:r>
            <a:r>
              <a:rPr lang="en-US" sz="2400" b="0" i="0" dirty="0">
                <a:solidFill>
                  <a:srgbClr val="000000"/>
                </a:solidFill>
                <a:effectLst/>
                <a:latin typeface="system-ui"/>
              </a:rPr>
              <a:t> </a:t>
            </a:r>
            <a:r>
              <a:rPr lang="en-US" sz="2400" b="1" i="0" baseline="30000" dirty="0">
                <a:solidFill>
                  <a:srgbClr val="000000"/>
                </a:solidFill>
                <a:effectLst/>
                <a:latin typeface="system-ui"/>
              </a:rPr>
              <a:t>14 </a:t>
            </a:r>
            <a:r>
              <a:rPr lang="en-US" sz="2400" b="0" i="0" dirty="0">
                <a:solidFill>
                  <a:schemeClr val="accent1"/>
                </a:solidFill>
                <a:effectLst/>
                <a:latin typeface="system-ui"/>
              </a:rPr>
              <a:t>And as Moses lifted up the serpent in the wilderness, so must the Son of Man be lifted up, </a:t>
            </a:r>
            <a:r>
              <a:rPr lang="en-US" sz="2400" b="1" i="0" baseline="30000" dirty="0">
                <a:solidFill>
                  <a:schemeClr val="accent1"/>
                </a:solidFill>
                <a:effectLst/>
                <a:latin typeface="system-ui"/>
              </a:rPr>
              <a:t>15 </a:t>
            </a:r>
            <a:r>
              <a:rPr lang="en-US" sz="2400" b="0" i="0" dirty="0">
                <a:solidFill>
                  <a:schemeClr val="accent1"/>
                </a:solidFill>
                <a:effectLst/>
                <a:latin typeface="system-ui"/>
              </a:rPr>
              <a:t>that whoever believes in him may have eternal life</a:t>
            </a:r>
            <a:r>
              <a:rPr lang="en-US" sz="2400" b="0" i="0" dirty="0">
                <a:solidFill>
                  <a:srgbClr val="000000"/>
                </a:solidFill>
                <a:effectLst/>
                <a:latin typeface="system-ui"/>
              </a:rPr>
              <a:t>.</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4" tooltip="See footnote h"/>
              </a:rPr>
              <a:t>h</a:t>
            </a:r>
            <a:r>
              <a:rPr lang="en-US" sz="2400" b="0" i="0" baseline="30000" dirty="0">
                <a:solidFill>
                  <a:srgbClr val="000000"/>
                </a:solidFill>
                <a:effectLst/>
                <a:latin typeface="system-ui"/>
              </a:rPr>
              <a:t>]</a:t>
            </a:r>
            <a:r>
              <a:rPr lang="en-US" sz="2400" b="1" i="0" baseline="30000" dirty="0">
                <a:solidFill>
                  <a:srgbClr val="000000"/>
                </a:solidFill>
                <a:effectLst/>
                <a:latin typeface="system-ui"/>
              </a:rPr>
              <a:t> 7 </a:t>
            </a:r>
            <a:r>
              <a:rPr lang="en-US" sz="2400" b="0" i="0" dirty="0">
                <a:solidFill>
                  <a:srgbClr val="000000"/>
                </a:solidFill>
                <a:effectLst/>
                <a:latin typeface="system-ui"/>
              </a:rPr>
              <a:t>Do not marvel that I said to you, ‘You</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5" tooltip="See footnote d"/>
              </a:rPr>
              <a:t>d</a:t>
            </a:r>
            <a:r>
              <a:rPr lang="en-US" sz="2400" b="0" i="0" baseline="30000" dirty="0">
                <a:solidFill>
                  <a:srgbClr val="000000"/>
                </a:solidFill>
                <a:effectLst/>
                <a:latin typeface="system-ui"/>
              </a:rPr>
              <a:t>]</a:t>
            </a:r>
            <a:r>
              <a:rPr lang="en-US" sz="2400" b="0" i="0" dirty="0">
                <a:solidFill>
                  <a:srgbClr val="000000"/>
                </a:solidFill>
                <a:effectLst/>
                <a:latin typeface="system-ui"/>
              </a:rPr>
              <a:t> must be born again.’ </a:t>
            </a:r>
            <a:r>
              <a:rPr lang="en-US" sz="2400" b="1" i="0" baseline="30000" dirty="0">
                <a:solidFill>
                  <a:srgbClr val="000000"/>
                </a:solidFill>
                <a:effectLst/>
                <a:latin typeface="system-ui"/>
              </a:rPr>
              <a:t>8 </a:t>
            </a:r>
            <a:r>
              <a:rPr lang="en-US" sz="2400" b="0" i="0" dirty="0">
                <a:solidFill>
                  <a:schemeClr val="accent1"/>
                </a:solidFill>
                <a:effectLst/>
                <a:latin typeface="system-ui"/>
              </a:rPr>
              <a:t>The wind</a:t>
            </a:r>
            <a:r>
              <a:rPr lang="en-US" sz="2400" b="0" i="0" baseline="30000" dirty="0">
                <a:solidFill>
                  <a:schemeClr val="accent1"/>
                </a:solidFill>
                <a:effectLst/>
                <a:latin typeface="system-ui"/>
              </a:rPr>
              <a:t>[</a:t>
            </a:r>
            <a:r>
              <a:rPr lang="en-US" sz="2400" b="0" i="0" baseline="30000" dirty="0">
                <a:solidFill>
                  <a:schemeClr val="accent1"/>
                </a:solidFill>
                <a:effectLst/>
                <a:latin typeface="system-ui"/>
                <a:hlinkClick r:id="rId6" tooltip="See footnote e">
                  <a:extLst>
                    <a:ext uri="{A12FA001-AC4F-418D-AE19-62706E023703}">
                      <ahyp:hlinkClr xmlns:ahyp="http://schemas.microsoft.com/office/drawing/2018/hyperlinkcolor" val="tx"/>
                    </a:ext>
                  </a:extLst>
                </a:hlinkClick>
              </a:rPr>
              <a:t>e</a:t>
            </a:r>
            <a:r>
              <a:rPr lang="en-US" sz="2400" b="0" i="0" baseline="30000" dirty="0">
                <a:solidFill>
                  <a:schemeClr val="accent1"/>
                </a:solidFill>
                <a:effectLst/>
                <a:latin typeface="system-ui"/>
              </a:rPr>
              <a:t>]</a:t>
            </a:r>
            <a:r>
              <a:rPr lang="en-US" sz="2400" b="0" i="0" dirty="0">
                <a:solidFill>
                  <a:schemeClr val="accent1"/>
                </a:solidFill>
                <a:effectLst/>
                <a:latin typeface="system-ui"/>
              </a:rPr>
              <a:t> blows where it wishes, and you hear its sound, but you do not know where it comes from or where it goes. So it is with everyone who is born of the Spirit</a:t>
            </a:r>
            <a:r>
              <a:rPr lang="en-US" sz="2400" b="0" i="0" dirty="0">
                <a:solidFill>
                  <a:srgbClr val="000000"/>
                </a:solidFill>
                <a:effectLst/>
                <a:latin typeface="system-ui"/>
              </a:rPr>
              <a:t>.”</a:t>
            </a:r>
          </a:p>
          <a:p>
            <a:pPr algn="l"/>
            <a:endParaRPr lang="en-US" sz="2400" b="0" i="0" dirty="0">
              <a:solidFill>
                <a:srgbClr val="000000"/>
              </a:solidFill>
              <a:effectLst/>
              <a:latin typeface="system-ui"/>
            </a:endParaRPr>
          </a:p>
        </p:txBody>
      </p:sp>
      <p:sp>
        <p:nvSpPr>
          <p:cNvPr id="4" name="TextBox 3">
            <a:extLst>
              <a:ext uri="{FF2B5EF4-FFF2-40B4-BE49-F238E27FC236}">
                <a16:creationId xmlns:a16="http://schemas.microsoft.com/office/drawing/2014/main" id="{C83073C2-B6EF-4A81-B200-82820BC4E2D9}"/>
              </a:ext>
            </a:extLst>
          </p:cNvPr>
          <p:cNvSpPr txBox="1"/>
          <p:nvPr/>
        </p:nvSpPr>
        <p:spPr>
          <a:xfrm>
            <a:off x="0" y="-4136"/>
            <a:ext cx="914399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II-EXPOSITION AND EXULATION</a:t>
            </a:r>
          </a:p>
        </p:txBody>
      </p:sp>
    </p:spTree>
    <p:extLst>
      <p:ext uri="{BB962C8B-B14F-4D97-AF65-F5344CB8AC3E}">
        <p14:creationId xmlns:p14="http://schemas.microsoft.com/office/powerpoint/2010/main" val="253996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83B333-22E0-417F-828D-66202F2D8BFB}"/>
              </a:ext>
            </a:extLst>
          </p:cNvPr>
          <p:cNvSpPr txBox="1"/>
          <p:nvPr/>
        </p:nvSpPr>
        <p:spPr>
          <a:xfrm>
            <a:off x="0" y="1025812"/>
            <a:ext cx="9144000" cy="5816977"/>
          </a:xfrm>
          <a:prstGeom prst="rect">
            <a:avLst/>
          </a:prstGeom>
          <a:noFill/>
        </p:spPr>
        <p:txBody>
          <a:bodyPr wrap="square" rtlCol="0">
            <a:spAutoFit/>
          </a:bodyPr>
          <a:lstStyle/>
          <a:p>
            <a:r>
              <a:rPr lang="en-US" sz="3600" b="1" i="0" dirty="0">
                <a:effectLst/>
                <a:latin typeface="system-ui"/>
              </a:rPr>
              <a:t>HOW GOD ANSWERS OUR NEED FOR CHRIST </a:t>
            </a:r>
            <a:endParaRPr lang="en-US" sz="2400" dirty="0">
              <a:solidFill>
                <a:schemeClr val="accent1"/>
              </a:solidFill>
              <a:latin typeface="system-ui"/>
            </a:endParaRPr>
          </a:p>
          <a:p>
            <a:pPr marL="342900" indent="-342900" algn="l">
              <a:buFont typeface="Wingdings" panose="05000000000000000000" pitchFamily="2" charset="2"/>
              <a:buChar char="Ø"/>
            </a:pPr>
            <a:r>
              <a:rPr lang="en-US" sz="2400" dirty="0">
                <a:solidFill>
                  <a:schemeClr val="accent1"/>
                </a:solidFill>
                <a:latin typeface="system-ui"/>
              </a:rPr>
              <a:t>As the Israelites looked to the bronze serpent for healing so our healing from spiritual death when we looked to the cross</a:t>
            </a:r>
          </a:p>
          <a:p>
            <a:pPr algn="l"/>
            <a:r>
              <a:rPr lang="en-US" sz="2400" dirty="0">
                <a:solidFill>
                  <a:schemeClr val="accent2"/>
                </a:solidFill>
                <a:latin typeface="system-ui"/>
              </a:rPr>
              <a:t>cf. Num 21:4-11; 1 Peter 2:24;  Gal 3:11-14</a:t>
            </a:r>
          </a:p>
          <a:p>
            <a:pPr marL="342900" indent="-342900" algn="l">
              <a:buFont typeface="Wingdings" panose="05000000000000000000" pitchFamily="2" charset="2"/>
              <a:buChar char="Ø"/>
            </a:pPr>
            <a:r>
              <a:rPr lang="en-US" sz="2400" dirty="0">
                <a:solidFill>
                  <a:schemeClr val="accent1"/>
                </a:solidFill>
                <a:latin typeface="system-ui"/>
              </a:rPr>
              <a:t>The natural man cannot understand the new birth. We have to first accepts God’s condition for  New Birth  </a:t>
            </a:r>
            <a:r>
              <a:rPr lang="en-US" sz="2400" dirty="0">
                <a:solidFill>
                  <a:schemeClr val="accent2"/>
                </a:solidFill>
                <a:latin typeface="system-ui"/>
              </a:rPr>
              <a:t>1 Cor 2:14-16</a:t>
            </a:r>
          </a:p>
          <a:p>
            <a:pPr algn="l"/>
            <a:endParaRPr lang="en-US" sz="2400" dirty="0">
              <a:solidFill>
                <a:schemeClr val="accent2"/>
              </a:solidFill>
              <a:latin typeface="system-ui"/>
            </a:endParaRPr>
          </a:p>
          <a:p>
            <a:pPr marL="342900" indent="-342900" algn="l">
              <a:buFont typeface="Wingdings" panose="05000000000000000000" pitchFamily="2" charset="2"/>
              <a:buChar char="Ø"/>
            </a:pPr>
            <a:r>
              <a:rPr lang="en-US" sz="2400" dirty="0">
                <a:solidFill>
                  <a:schemeClr val="accent1"/>
                </a:solidFill>
                <a:latin typeface="system-ui"/>
              </a:rPr>
              <a:t>God answers by our faith in Jesus Christ as God’s provision for judgment of our sins for our forgiveness, Justification and our sanctification </a:t>
            </a:r>
          </a:p>
          <a:p>
            <a:pPr marL="342900" indent="-342900" algn="l">
              <a:buFont typeface="Wingdings" panose="05000000000000000000" pitchFamily="2" charset="2"/>
              <a:buChar char="Ø"/>
            </a:pPr>
            <a:r>
              <a:rPr lang="en-US" sz="2400" dirty="0">
                <a:solidFill>
                  <a:schemeClr val="accent1"/>
                </a:solidFill>
                <a:latin typeface="system-ui"/>
              </a:rPr>
              <a:t>God grants us eternal life when we accept His LOVE demonstrated as free Gift of Jesus into our hearts by </a:t>
            </a:r>
            <a:r>
              <a:rPr lang="en-US" sz="2400" dirty="0">
                <a:solidFill>
                  <a:schemeClr val="accent2"/>
                </a:solidFill>
                <a:latin typeface="system-ui"/>
              </a:rPr>
              <a:t>faith (cf. John 3:16-21;Rom 10:9-10)</a:t>
            </a:r>
            <a:r>
              <a:rPr lang="en-US" sz="2400" dirty="0">
                <a:solidFill>
                  <a:schemeClr val="accent1"/>
                </a:solidFill>
                <a:latin typeface="system-ui"/>
              </a:rPr>
              <a:t> </a:t>
            </a:r>
          </a:p>
          <a:p>
            <a:pPr algn="l"/>
            <a:endParaRPr lang="en-US" sz="2400" dirty="0">
              <a:solidFill>
                <a:schemeClr val="accent2"/>
              </a:solidFill>
              <a:latin typeface="system-ui"/>
            </a:endParaRPr>
          </a:p>
          <a:p>
            <a:pPr marL="342900" indent="-342900" algn="l">
              <a:buFont typeface="Wingdings" panose="05000000000000000000" pitchFamily="2" charset="2"/>
              <a:buChar char="Ø"/>
            </a:pPr>
            <a:endParaRPr lang="en-US" sz="2400" b="0" i="0" dirty="0">
              <a:solidFill>
                <a:srgbClr val="000000"/>
              </a:solidFill>
              <a:effectLst/>
              <a:latin typeface="system-ui"/>
            </a:endParaRPr>
          </a:p>
        </p:txBody>
      </p:sp>
      <p:sp>
        <p:nvSpPr>
          <p:cNvPr id="4" name="TextBox 3">
            <a:extLst>
              <a:ext uri="{FF2B5EF4-FFF2-40B4-BE49-F238E27FC236}">
                <a16:creationId xmlns:a16="http://schemas.microsoft.com/office/drawing/2014/main" id="{C83073C2-B6EF-4A81-B200-82820BC4E2D9}"/>
              </a:ext>
            </a:extLst>
          </p:cNvPr>
          <p:cNvSpPr txBox="1"/>
          <p:nvPr/>
        </p:nvSpPr>
        <p:spPr>
          <a:xfrm>
            <a:off x="0" y="-4136"/>
            <a:ext cx="914399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entury Schoolbook" panose="02040604050505020304" pitchFamily="18" charset="0"/>
                <a:ea typeface="+mn-ea"/>
                <a:cs typeface="+mn-cs"/>
              </a:rPr>
              <a:t>II-EXPOSITION AND EXULTATION</a:t>
            </a:r>
          </a:p>
        </p:txBody>
      </p:sp>
    </p:spTree>
    <p:extLst>
      <p:ext uri="{BB962C8B-B14F-4D97-AF65-F5344CB8AC3E}">
        <p14:creationId xmlns:p14="http://schemas.microsoft.com/office/powerpoint/2010/main" val="1234506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1013</Words>
  <Application>Microsoft Office PowerPoint</Application>
  <PresentationFormat>On-screen Show (4:3)</PresentationFormat>
  <Paragraphs>108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Encounters with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Encounters with Jesus</dc:title>
  <dc:creator>Ben Briggs</dc:creator>
  <cp:lastModifiedBy>Stephen Duah Agyeman</cp:lastModifiedBy>
  <cp:revision>13</cp:revision>
  <dcterms:created xsi:type="dcterms:W3CDTF">2022-02-19T03:53:30Z</dcterms:created>
  <dcterms:modified xsi:type="dcterms:W3CDTF">2022-03-06T14:34:16Z</dcterms:modified>
</cp:coreProperties>
</file>