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4247225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78901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411237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72CB6C-CFBC-4CCD-A698-2AFABD6D95F0}"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88788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72CB6C-CFBC-4CCD-A698-2AFABD6D95F0}"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26663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72CB6C-CFBC-4CCD-A698-2AFABD6D95F0}"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87695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72CB6C-CFBC-4CCD-A698-2AFABD6D95F0}" type="datetimeFigureOut">
              <a:rPr lang="en-US" smtClean="0"/>
              <a:t>4/2/2022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22893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72CB6C-CFBC-4CCD-A698-2AFABD6D95F0}" type="datetimeFigureOut">
              <a:rPr lang="en-US" smtClean="0"/>
              <a:t>4/2/2022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312124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2CB6C-CFBC-4CCD-A698-2AFABD6D95F0}" type="datetimeFigureOut">
              <a:rPr lang="en-US" smtClean="0"/>
              <a:t>4/2/2022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30037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72CB6C-CFBC-4CCD-A698-2AFABD6D95F0}"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55153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72CB6C-CFBC-4CCD-A698-2AFABD6D95F0}"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DA6CD-A300-4AA7-8A6D-222B7DEB2E80}" type="slidenum">
              <a:rPr lang="en-US" smtClean="0"/>
              <a:t>‹#›</a:t>
            </a:fld>
            <a:endParaRPr lang="en-US"/>
          </a:p>
        </p:txBody>
      </p:sp>
    </p:spTree>
    <p:extLst>
      <p:ext uri="{BB962C8B-B14F-4D97-AF65-F5344CB8AC3E}">
        <p14:creationId xmlns:p14="http://schemas.microsoft.com/office/powerpoint/2010/main" val="160908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2CB6C-CFBC-4CCD-A698-2AFABD6D95F0}" type="datetimeFigureOut">
              <a:rPr lang="en-US" smtClean="0"/>
              <a:t>4/2/2022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DA6CD-A300-4AA7-8A6D-222B7DEB2E80}" type="slidenum">
              <a:rPr lang="en-US" smtClean="0"/>
              <a:t>‹#›</a:t>
            </a:fld>
            <a:endParaRPr lang="en-US"/>
          </a:p>
        </p:txBody>
      </p:sp>
    </p:spTree>
    <p:extLst>
      <p:ext uri="{BB962C8B-B14F-4D97-AF65-F5344CB8AC3E}">
        <p14:creationId xmlns:p14="http://schemas.microsoft.com/office/powerpoint/2010/main" val="6331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8156" y="1254034"/>
            <a:ext cx="5270523" cy="373465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ctrTitle"/>
          </p:nvPr>
        </p:nvSpPr>
        <p:spPr>
          <a:xfrm>
            <a:off x="330267" y="5338325"/>
            <a:ext cx="8483466" cy="404224"/>
          </a:xfrm>
        </p:spPr>
        <p:txBody>
          <a:bodyPr>
            <a:noAutofit/>
          </a:bodyPr>
          <a:lstStyle/>
          <a:p>
            <a:r>
              <a:rPr lang="en-US" sz="3000" dirty="0"/>
              <a:t>Encounters with Jesus: The woman caught in adultery.</a:t>
            </a:r>
          </a:p>
        </p:txBody>
      </p:sp>
      <p:sp>
        <p:nvSpPr>
          <p:cNvPr id="7" name="Subtitle 2"/>
          <p:cNvSpPr>
            <a:spLocks noGrp="1"/>
          </p:cNvSpPr>
          <p:nvPr>
            <p:ph type="subTitle" idx="1"/>
          </p:nvPr>
        </p:nvSpPr>
        <p:spPr>
          <a:xfrm>
            <a:off x="1143000" y="5932986"/>
            <a:ext cx="6858000" cy="318407"/>
          </a:xfrm>
        </p:spPr>
        <p:txBody>
          <a:bodyPr>
            <a:normAutofit fontScale="85000" lnSpcReduction="20000"/>
          </a:bodyPr>
          <a:lstStyle/>
          <a:p>
            <a:r>
              <a:rPr lang="en-US" dirty="0" smtClean="0"/>
              <a:t>Bro Perry</a:t>
            </a:r>
            <a:endParaRPr lang="en-US" dirty="0"/>
          </a:p>
        </p:txBody>
      </p:sp>
    </p:spTree>
    <p:extLst>
      <p:ext uri="{BB962C8B-B14F-4D97-AF65-F5344CB8AC3E}">
        <p14:creationId xmlns:p14="http://schemas.microsoft.com/office/powerpoint/2010/main" val="3372263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5742" y="3830583"/>
            <a:ext cx="6966284" cy="15397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j-lt"/>
              </a:rPr>
              <a:t>22. </a:t>
            </a:r>
            <a:r>
              <a:rPr lang="en-US" sz="2400" dirty="0">
                <a:solidFill>
                  <a:schemeClr val="tx1"/>
                </a:solidFill>
                <a:latin typeface="+mj-lt"/>
              </a:rPr>
              <a:t>You who say that one must not commit adultery, do you commit adultery? You who abhor idols, do you rob temples? </a:t>
            </a:r>
            <a:r>
              <a:rPr lang="en-US" sz="2400" dirty="0" smtClean="0">
                <a:solidFill>
                  <a:schemeClr val="tx1"/>
                </a:solidFill>
                <a:latin typeface="+mj-lt"/>
              </a:rPr>
              <a:t>23. </a:t>
            </a:r>
            <a:r>
              <a:rPr lang="en-US" sz="2400" dirty="0">
                <a:solidFill>
                  <a:schemeClr val="tx1"/>
                </a:solidFill>
                <a:latin typeface="+mj-lt"/>
              </a:rPr>
              <a:t>You who boast in the law dishonor God by breaking the law</a:t>
            </a:r>
            <a:r>
              <a:rPr lang="en-US" sz="2400" dirty="0" smtClean="0">
                <a:solidFill>
                  <a:schemeClr val="tx1"/>
                </a:solidFill>
                <a:latin typeface="+mj-lt"/>
              </a:rPr>
              <a:t>. </a:t>
            </a:r>
            <a:r>
              <a:rPr lang="en-US" sz="2400" b="1" dirty="0" smtClean="0">
                <a:solidFill>
                  <a:schemeClr val="tx1"/>
                </a:solidFill>
                <a:latin typeface="+mj-lt"/>
              </a:rPr>
              <a:t>Romans </a:t>
            </a:r>
            <a:r>
              <a:rPr lang="en-US" sz="2400" b="1" dirty="0" smtClean="0">
                <a:solidFill>
                  <a:schemeClr val="tx1"/>
                </a:solidFill>
                <a:latin typeface="+mj-lt"/>
              </a:rPr>
              <a:t>2:22-23</a:t>
            </a:r>
            <a:endParaRPr lang="en-US" sz="2400" b="1" dirty="0">
              <a:solidFill>
                <a:schemeClr val="tx1"/>
              </a:solidFill>
              <a:latin typeface="+mj-lt"/>
            </a:endParaRPr>
          </a:p>
        </p:txBody>
      </p:sp>
      <p:sp>
        <p:nvSpPr>
          <p:cNvPr id="3" name="Content Placeholder 2"/>
          <p:cNvSpPr>
            <a:spLocks noGrp="1"/>
          </p:cNvSpPr>
          <p:nvPr>
            <p:ph idx="1"/>
          </p:nvPr>
        </p:nvSpPr>
        <p:spPr>
          <a:xfrm>
            <a:off x="330870" y="203204"/>
            <a:ext cx="8406730" cy="2743201"/>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7. </a:t>
            </a:r>
            <a:r>
              <a:rPr lang="en-US" dirty="0">
                <a:latin typeface="Calibri Light" panose="020F0302020204030204" pitchFamily="34" charset="0"/>
                <a:cs typeface="Calibri Light" panose="020F0302020204030204" pitchFamily="34" charset="0"/>
              </a:rPr>
              <a:t>And as they continued to ask him, he stood up and said to them, “Let him who is without sin among you be the first to throw a stone at her.” </a:t>
            </a:r>
            <a:r>
              <a:rPr lang="en-US" dirty="0" smtClean="0">
                <a:latin typeface="Calibri Light" panose="020F0302020204030204" pitchFamily="34" charset="0"/>
                <a:cs typeface="Calibri Light" panose="020F0302020204030204" pitchFamily="34" charset="0"/>
              </a:rPr>
              <a:t>8. </a:t>
            </a:r>
            <a:r>
              <a:rPr lang="en-US" dirty="0">
                <a:latin typeface="Calibri Light" panose="020F0302020204030204" pitchFamily="34" charset="0"/>
                <a:cs typeface="Calibri Light" panose="020F0302020204030204" pitchFamily="34" charset="0"/>
              </a:rPr>
              <a:t>And once more he bent down and wrote on the ground. </a:t>
            </a:r>
            <a:r>
              <a:rPr lang="en-US" dirty="0" smtClean="0">
                <a:latin typeface="Calibri Light" panose="020F0302020204030204" pitchFamily="34" charset="0"/>
                <a:cs typeface="Calibri Light" panose="020F0302020204030204" pitchFamily="34" charset="0"/>
              </a:rPr>
              <a:t>9. </a:t>
            </a:r>
            <a:r>
              <a:rPr lang="en-US" dirty="0">
                <a:latin typeface="Calibri Light" panose="020F0302020204030204" pitchFamily="34" charset="0"/>
                <a:cs typeface="Calibri Light" panose="020F0302020204030204" pitchFamily="34" charset="0"/>
              </a:rPr>
              <a:t>But when they heard it, they went away one by one, beginning with the older ones, and Jesus was left alone with the woman standing before him. </a:t>
            </a:r>
          </a:p>
        </p:txBody>
      </p:sp>
      <p:sp>
        <p:nvSpPr>
          <p:cNvPr id="5" name="Rectangle 4"/>
          <p:cNvSpPr/>
          <p:nvPr/>
        </p:nvSpPr>
        <p:spPr>
          <a:xfrm>
            <a:off x="336884" y="3112218"/>
            <a:ext cx="7718258" cy="77642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The statement of Jesus revealed that those who claimed to be the keepers of the Law were breaking this very Law.  </a:t>
            </a:r>
            <a:endParaRPr lang="en-US" sz="2400" dirty="0">
              <a:solidFill>
                <a:schemeClr val="tx1"/>
              </a:solidFill>
              <a:latin typeface="+mj-lt"/>
            </a:endParaRPr>
          </a:p>
        </p:txBody>
      </p:sp>
      <p:sp>
        <p:nvSpPr>
          <p:cNvPr id="7" name="Rectangle 6"/>
          <p:cNvSpPr/>
          <p:nvPr/>
        </p:nvSpPr>
        <p:spPr>
          <a:xfrm>
            <a:off x="1419727" y="6204768"/>
            <a:ext cx="6966284" cy="4361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John </a:t>
            </a:r>
            <a:r>
              <a:rPr lang="en-US" sz="2400" dirty="0" smtClean="0">
                <a:solidFill>
                  <a:schemeClr val="tx1"/>
                </a:solidFill>
                <a:latin typeface="+mj-lt"/>
              </a:rPr>
              <a:t>16:8.</a:t>
            </a:r>
            <a:endParaRPr lang="en-US" sz="2400" dirty="0">
              <a:solidFill>
                <a:schemeClr val="tx1"/>
              </a:solidFill>
              <a:latin typeface="+mj-lt"/>
            </a:endParaRPr>
          </a:p>
        </p:txBody>
      </p:sp>
      <p:sp>
        <p:nvSpPr>
          <p:cNvPr id="8" name="Rectangle 7"/>
          <p:cNvSpPr/>
          <p:nvPr/>
        </p:nvSpPr>
        <p:spPr>
          <a:xfrm>
            <a:off x="330869" y="5486402"/>
            <a:ext cx="7718258" cy="7935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It was not mentioned what Jesus wrote, but it was clear that the Holy Spirit had convicted the accusers to leave in guilt. </a:t>
            </a:r>
            <a:endParaRPr lang="en-US" sz="2400" dirty="0">
              <a:solidFill>
                <a:schemeClr val="tx1"/>
              </a:solidFill>
              <a:latin typeface="+mj-lt"/>
            </a:endParaRPr>
          </a:p>
        </p:txBody>
      </p:sp>
    </p:spTree>
    <p:extLst>
      <p:ext uri="{BB962C8B-B14F-4D97-AF65-F5344CB8AC3E}">
        <p14:creationId xmlns:p14="http://schemas.microsoft.com/office/powerpoint/2010/main" val="3197773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5742" y="3769898"/>
            <a:ext cx="6966284" cy="4361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j-lt"/>
              </a:rPr>
              <a:t>John 8:15-16.</a:t>
            </a:r>
            <a:endParaRPr lang="en-US" sz="2400" dirty="0">
              <a:solidFill>
                <a:schemeClr val="tx1"/>
              </a:solidFill>
              <a:latin typeface="+mj-lt"/>
            </a:endParaRPr>
          </a:p>
        </p:txBody>
      </p:sp>
      <p:sp>
        <p:nvSpPr>
          <p:cNvPr id="3" name="Content Placeholder 2"/>
          <p:cNvSpPr>
            <a:spLocks noGrp="1"/>
          </p:cNvSpPr>
          <p:nvPr>
            <p:ph idx="1"/>
          </p:nvPr>
        </p:nvSpPr>
        <p:spPr>
          <a:xfrm>
            <a:off x="330870" y="1103085"/>
            <a:ext cx="8406730" cy="2061029"/>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10. </a:t>
            </a:r>
            <a:r>
              <a:rPr lang="en-US" dirty="0">
                <a:latin typeface="Calibri Light" panose="020F0302020204030204" pitchFamily="34" charset="0"/>
                <a:cs typeface="Calibri Light" panose="020F0302020204030204" pitchFamily="34" charset="0"/>
              </a:rPr>
              <a:t>Jesus stood up and said to her, “Woman, where are they? Has no one condemned you?” </a:t>
            </a:r>
            <a:r>
              <a:rPr lang="en-US" dirty="0" smtClean="0">
                <a:latin typeface="Calibri Light" panose="020F0302020204030204" pitchFamily="34" charset="0"/>
                <a:cs typeface="Calibri Light" panose="020F0302020204030204" pitchFamily="34" charset="0"/>
              </a:rPr>
              <a:t>11. </a:t>
            </a:r>
            <a:r>
              <a:rPr lang="en-US" dirty="0">
                <a:latin typeface="Calibri Light" panose="020F0302020204030204" pitchFamily="34" charset="0"/>
                <a:cs typeface="Calibri Light" panose="020F0302020204030204" pitchFamily="34" charset="0"/>
              </a:rPr>
              <a:t>She said, “No one, Lord.” And Jesus said, “Neither do I condemn you; go, and from now on sin no more</a:t>
            </a:r>
            <a:r>
              <a:rPr lang="en-US" dirty="0" smtClean="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p:txBody>
      </p:sp>
      <p:sp>
        <p:nvSpPr>
          <p:cNvPr id="5" name="Rectangle 4"/>
          <p:cNvSpPr/>
          <p:nvPr/>
        </p:nvSpPr>
        <p:spPr>
          <a:xfrm>
            <a:off x="336884" y="3014730"/>
            <a:ext cx="7718258" cy="8303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The only one fit to have condemned her didn’t, but rather decided to show her love at her lowest point.  </a:t>
            </a:r>
            <a:endParaRPr lang="en-US" sz="2400" dirty="0">
              <a:solidFill>
                <a:schemeClr val="tx1"/>
              </a:solidFill>
              <a:latin typeface="+mj-lt"/>
            </a:endParaRPr>
          </a:p>
        </p:txBody>
      </p:sp>
      <p:sp>
        <p:nvSpPr>
          <p:cNvPr id="7" name="Rectangle 6"/>
          <p:cNvSpPr/>
          <p:nvPr/>
        </p:nvSpPr>
        <p:spPr>
          <a:xfrm>
            <a:off x="1419727" y="5058141"/>
            <a:ext cx="6966284" cy="12120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Afterward Jesus found him in the temple and said to him, “See, you are well! Sin no more, that nothing worse may happen to you</a:t>
            </a:r>
            <a:r>
              <a:rPr lang="en-US" sz="2400" dirty="0" smtClean="0">
                <a:solidFill>
                  <a:schemeClr val="tx1"/>
                </a:solidFill>
                <a:latin typeface="+mj-lt"/>
              </a:rPr>
              <a:t>.”</a:t>
            </a:r>
            <a:r>
              <a:rPr lang="en-US" sz="2400" b="1" dirty="0" smtClean="0">
                <a:solidFill>
                  <a:schemeClr val="tx1"/>
                </a:solidFill>
                <a:latin typeface="+mj-lt"/>
              </a:rPr>
              <a:t> John 5:14.</a:t>
            </a:r>
            <a:endParaRPr lang="en-US" sz="2400" b="1" dirty="0">
              <a:solidFill>
                <a:schemeClr val="tx1"/>
              </a:solidFill>
              <a:latin typeface="+mj-lt"/>
            </a:endParaRPr>
          </a:p>
        </p:txBody>
      </p:sp>
      <p:sp>
        <p:nvSpPr>
          <p:cNvPr id="8" name="Rectangle 7"/>
          <p:cNvSpPr/>
          <p:nvPr/>
        </p:nvSpPr>
        <p:spPr>
          <a:xfrm>
            <a:off x="330869" y="4484915"/>
            <a:ext cx="7718258" cy="6484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Rather than condemnation Jesus wanted her liberation, because He knew sin would destroy her. </a:t>
            </a:r>
            <a:endParaRPr lang="en-US" sz="2400" dirty="0">
              <a:solidFill>
                <a:schemeClr val="tx1"/>
              </a:solidFill>
              <a:latin typeface="+mj-lt"/>
            </a:endParaRPr>
          </a:p>
        </p:txBody>
      </p:sp>
    </p:spTree>
    <p:extLst>
      <p:ext uri="{BB962C8B-B14F-4D97-AF65-F5344CB8AC3E}">
        <p14:creationId xmlns:p14="http://schemas.microsoft.com/office/powerpoint/2010/main" val="2393629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a:spLocks noGrp="1"/>
          </p:cNvSpPr>
          <p:nvPr>
            <p:ph type="subTitle" idx="1"/>
          </p:nvPr>
        </p:nvSpPr>
        <p:spPr>
          <a:xfrm>
            <a:off x="4434114" y="4586513"/>
            <a:ext cx="4579257" cy="2075543"/>
          </a:xfrm>
        </p:spPr>
        <p:txBody>
          <a:bodyPr>
            <a:noAutofit/>
          </a:bodyPr>
          <a:lstStyle/>
          <a:p>
            <a:r>
              <a:rPr lang="en-US" sz="2800" b="1" dirty="0" smtClean="0">
                <a:latin typeface="+mj-lt"/>
              </a:rPr>
              <a:t>- There is no condemnation for us in Jesus!!</a:t>
            </a:r>
          </a:p>
          <a:p>
            <a:r>
              <a:rPr lang="en-US" dirty="0">
                <a:latin typeface="+mj-lt"/>
              </a:rPr>
              <a:t>There is therefore now no condemnation for those who are in Christ </a:t>
            </a:r>
            <a:r>
              <a:rPr lang="en-US" dirty="0" smtClean="0">
                <a:latin typeface="+mj-lt"/>
              </a:rPr>
              <a:t>Jesus. </a:t>
            </a:r>
            <a:r>
              <a:rPr lang="en-US" b="1" dirty="0" smtClean="0">
                <a:latin typeface="+mj-lt"/>
              </a:rPr>
              <a:t>Romans 8:1</a:t>
            </a:r>
            <a:endParaRPr lang="en-US" b="1" dirty="0">
              <a:latin typeface="+mj-lt"/>
            </a:endParaRPr>
          </a:p>
        </p:txBody>
      </p:sp>
      <p:pic>
        <p:nvPicPr>
          <p:cNvPr id="3074"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4" y="535578"/>
            <a:ext cx="3990975" cy="571500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4434115" y="535578"/>
            <a:ext cx="4579257" cy="24979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latin typeface="+mj-lt"/>
              </a:rPr>
              <a:t>- Jesus did not come to condemn the world!!</a:t>
            </a:r>
          </a:p>
          <a:p>
            <a:r>
              <a:rPr lang="en-US" dirty="0">
                <a:latin typeface="+mj-lt"/>
              </a:rPr>
              <a:t>For God did not send his Son into the world to condemn the world, but in order that the world might be saved through </a:t>
            </a:r>
            <a:r>
              <a:rPr lang="en-US" dirty="0" smtClean="0">
                <a:latin typeface="+mj-lt"/>
              </a:rPr>
              <a:t>him. </a:t>
            </a:r>
            <a:r>
              <a:rPr lang="en-US" b="1" dirty="0" smtClean="0">
                <a:latin typeface="+mj-lt"/>
              </a:rPr>
              <a:t>John 3:17</a:t>
            </a:r>
            <a:endParaRPr lang="en-US" b="1" dirty="0">
              <a:latin typeface="+mj-lt"/>
            </a:endParaRPr>
          </a:p>
        </p:txBody>
      </p:sp>
      <p:sp>
        <p:nvSpPr>
          <p:cNvPr id="9" name="Subtitle 2"/>
          <p:cNvSpPr txBox="1">
            <a:spLocks/>
          </p:cNvSpPr>
          <p:nvPr/>
        </p:nvSpPr>
        <p:spPr>
          <a:xfrm>
            <a:off x="4434114" y="3033486"/>
            <a:ext cx="4579257" cy="13077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latin typeface="+mj-lt"/>
              </a:rPr>
              <a:t>- Jesus came to give life!!</a:t>
            </a:r>
          </a:p>
          <a:p>
            <a:r>
              <a:rPr lang="en-US" dirty="0" smtClean="0">
                <a:latin typeface="+mj-lt"/>
              </a:rPr>
              <a:t>I came that they may have life and have it abundantly. </a:t>
            </a:r>
            <a:r>
              <a:rPr lang="en-US" b="1" dirty="0" smtClean="0">
                <a:latin typeface="+mj-lt"/>
              </a:rPr>
              <a:t>John 10:10</a:t>
            </a:r>
            <a:endParaRPr lang="en-US" b="1" dirty="0">
              <a:latin typeface="+mj-lt"/>
            </a:endParaRPr>
          </a:p>
        </p:txBody>
      </p:sp>
    </p:spTree>
    <p:extLst>
      <p:ext uri="{BB962C8B-B14F-4D97-AF65-F5344CB8AC3E}">
        <p14:creationId xmlns:p14="http://schemas.microsoft.com/office/powerpoint/2010/main" val="3315503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Introspective questions!!</a:t>
            </a:r>
            <a:endParaRPr lang="en-US" dirty="0"/>
          </a:p>
        </p:txBody>
      </p:sp>
      <p:sp>
        <p:nvSpPr>
          <p:cNvPr id="3" name="Content Placeholder 2"/>
          <p:cNvSpPr>
            <a:spLocks noGrp="1"/>
          </p:cNvSpPr>
          <p:nvPr>
            <p:ph idx="1"/>
          </p:nvPr>
        </p:nvSpPr>
        <p:spPr/>
        <p:txBody>
          <a:bodyPr/>
          <a:lstStyle/>
          <a:p>
            <a:pPr marL="385763" indent="-385763">
              <a:buAutoNum type="arabicPeriod"/>
            </a:pPr>
            <a:r>
              <a:rPr lang="en-US" dirty="0" smtClean="0">
                <a:latin typeface="+mj-lt"/>
              </a:rPr>
              <a:t>How do you see yourself in your own eyes?</a:t>
            </a:r>
          </a:p>
          <a:p>
            <a:pPr marL="385763" indent="-385763">
              <a:buAutoNum type="arabicPeriod"/>
            </a:pPr>
            <a:r>
              <a:rPr lang="en-US" dirty="0" smtClean="0">
                <a:latin typeface="+mj-lt"/>
              </a:rPr>
              <a:t>Have you ever thought about how God actually sees you?</a:t>
            </a:r>
          </a:p>
          <a:p>
            <a:pPr marL="385763" indent="-385763">
              <a:buAutoNum type="arabicPeriod"/>
            </a:pPr>
            <a:r>
              <a:rPr lang="en-US" dirty="0" smtClean="0">
                <a:latin typeface="+mj-lt"/>
              </a:rPr>
              <a:t>What is your reaction to people who have fallen?</a:t>
            </a:r>
          </a:p>
          <a:p>
            <a:pPr marL="385763" indent="-385763">
              <a:buAutoNum type="arabicPeriod"/>
            </a:pPr>
            <a:r>
              <a:rPr lang="en-US" dirty="0" smtClean="0">
                <a:latin typeface="+mj-lt"/>
              </a:rPr>
              <a:t>How do you treat yourself when you fall?</a:t>
            </a:r>
          </a:p>
          <a:p>
            <a:pPr marL="385763" indent="-385763">
              <a:buAutoNum type="arabicPeriod"/>
            </a:pPr>
            <a:r>
              <a:rPr lang="en-US" dirty="0" smtClean="0">
                <a:latin typeface="+mj-lt"/>
              </a:rPr>
              <a:t>Are you opening yourself to receive the love of God? </a:t>
            </a:r>
            <a:endParaRPr lang="en-US" dirty="0">
              <a:latin typeface="+mj-lt"/>
            </a:endParaRPr>
          </a:p>
          <a:p>
            <a:pPr marL="385763" indent="-385763">
              <a:buAutoNum type="arabicPeriod"/>
            </a:pPr>
            <a:r>
              <a:rPr lang="en-US" dirty="0" smtClean="0">
                <a:latin typeface="+mj-lt"/>
              </a:rPr>
              <a:t>Are you reciprocating this love to others?</a:t>
            </a:r>
          </a:p>
          <a:p>
            <a:pPr marL="385763" indent="-385763">
              <a:buAutoNum type="arabicPeriod"/>
            </a:pPr>
            <a:endParaRPr lang="en-US" dirty="0">
              <a:latin typeface="+mj-lt"/>
            </a:endParaRPr>
          </a:p>
        </p:txBody>
      </p:sp>
    </p:spTree>
    <p:extLst>
      <p:ext uri="{BB962C8B-B14F-4D97-AF65-F5344CB8AC3E}">
        <p14:creationId xmlns:p14="http://schemas.microsoft.com/office/powerpoint/2010/main" val="913985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67" y="5006578"/>
            <a:ext cx="7886700" cy="994172"/>
          </a:xfrm>
        </p:spPr>
        <p:txBody>
          <a:bodyPr/>
          <a:lstStyle/>
          <a:p>
            <a:pPr algn="ctr"/>
            <a:r>
              <a:rPr lang="en-US" dirty="0" smtClean="0"/>
              <a:t>God bless you!!</a:t>
            </a:r>
            <a:endParaRPr lang="en-US" dirty="0"/>
          </a:p>
        </p:txBody>
      </p:sp>
      <p:sp>
        <p:nvSpPr>
          <p:cNvPr id="5" name="Title 1"/>
          <p:cNvSpPr txBox="1">
            <a:spLocks/>
          </p:cNvSpPr>
          <p:nvPr/>
        </p:nvSpPr>
        <p:spPr>
          <a:xfrm>
            <a:off x="634666" y="277756"/>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dirty="0"/>
              <a:t>Let us pray!!</a:t>
            </a:r>
          </a:p>
        </p:txBody>
      </p:sp>
      <p:pic>
        <p:nvPicPr>
          <p:cNvPr id="7"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754" y="1271928"/>
            <a:ext cx="5270523" cy="373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835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264" y="437177"/>
            <a:ext cx="8154403" cy="1600200"/>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Our encounter with Jesus should be seen beyond an event and birth a consistent process of transformation as we behold the person of Christ and the power of the Holy Spirit by receiving the engrafted word of God.</a:t>
            </a:r>
            <a:endParaRPr lang="en-US" dirty="0">
              <a:latin typeface="Calibri Light" panose="020F0302020204030204" pitchFamily="34" charset="0"/>
              <a:cs typeface="Calibri Light" panose="020F0302020204030204" pitchFamily="34" charset="0"/>
            </a:endParaRPr>
          </a:p>
        </p:txBody>
      </p:sp>
      <p:sp>
        <p:nvSpPr>
          <p:cNvPr id="5" name="Rectangle 4"/>
          <p:cNvSpPr/>
          <p:nvPr/>
        </p:nvSpPr>
        <p:spPr>
          <a:xfrm>
            <a:off x="1594184" y="2831464"/>
            <a:ext cx="6966284" cy="110690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And this is the testimony, that God gave us eternal life, and this life is in his Son. Whoever has the Son has life; whoever does not have the Son of God does not have life.</a:t>
            </a:r>
            <a:r>
              <a:rPr lang="en-US" sz="2100" b="1" dirty="0">
                <a:solidFill>
                  <a:schemeClr val="tx1"/>
                </a:solidFill>
              </a:rPr>
              <a:t> 1 John 5:11-12 </a:t>
            </a:r>
            <a:endParaRPr lang="en-US" sz="2100" dirty="0">
              <a:solidFill>
                <a:schemeClr val="tx1"/>
              </a:solidFill>
              <a:latin typeface="+mj-lt"/>
            </a:endParaRPr>
          </a:p>
        </p:txBody>
      </p:sp>
      <p:sp>
        <p:nvSpPr>
          <p:cNvPr id="10" name="Rectangle 9"/>
          <p:cNvSpPr/>
          <p:nvPr/>
        </p:nvSpPr>
        <p:spPr>
          <a:xfrm>
            <a:off x="1594185" y="4539947"/>
            <a:ext cx="6966284" cy="7459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For the law was given through Moses; grace and truth came through Jesus Christ.</a:t>
            </a:r>
            <a:r>
              <a:rPr lang="en-US" sz="2100" b="1" dirty="0">
                <a:solidFill>
                  <a:schemeClr val="tx1"/>
                </a:solidFill>
              </a:rPr>
              <a:t> John 1:17 </a:t>
            </a:r>
            <a:endParaRPr lang="en-US" sz="2100" dirty="0">
              <a:solidFill>
                <a:schemeClr val="tx1"/>
              </a:solidFill>
              <a:latin typeface="+mj-lt"/>
            </a:endParaRPr>
          </a:p>
        </p:txBody>
      </p:sp>
      <p:sp>
        <p:nvSpPr>
          <p:cNvPr id="11" name="Rectangle 10"/>
          <p:cNvSpPr/>
          <p:nvPr/>
        </p:nvSpPr>
        <p:spPr>
          <a:xfrm>
            <a:off x="1594184" y="5776192"/>
            <a:ext cx="6966284" cy="5594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a:solidFill>
                  <a:schemeClr val="tx1"/>
                </a:solidFill>
                <a:latin typeface="+mj-lt"/>
              </a:rPr>
              <a:t>So if the Son sets you free, you will be free indeed.</a:t>
            </a:r>
            <a:r>
              <a:rPr lang="en-US" sz="2100" b="1" dirty="0">
                <a:solidFill>
                  <a:schemeClr val="tx1"/>
                </a:solidFill>
              </a:rPr>
              <a:t> John 8:36</a:t>
            </a:r>
            <a:r>
              <a:rPr lang="en-US" sz="2100" dirty="0">
                <a:solidFill>
                  <a:schemeClr val="tx1"/>
                </a:solidFill>
              </a:rPr>
              <a:t> </a:t>
            </a:r>
            <a:endParaRPr lang="en-US" sz="2100" dirty="0">
              <a:solidFill>
                <a:schemeClr val="tx1"/>
              </a:solidFill>
              <a:latin typeface="+mj-lt"/>
            </a:endParaRPr>
          </a:p>
        </p:txBody>
      </p:sp>
      <p:sp>
        <p:nvSpPr>
          <p:cNvPr id="12" name="Rectangle 11"/>
          <p:cNvSpPr/>
          <p:nvPr/>
        </p:nvSpPr>
        <p:spPr>
          <a:xfrm>
            <a:off x="517357" y="5493448"/>
            <a:ext cx="3128211"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latin typeface="+mj-lt"/>
              </a:rPr>
              <a:t>There is freedom in Christ.</a:t>
            </a:r>
            <a:endParaRPr lang="en-US" sz="2100" dirty="0">
              <a:solidFill>
                <a:schemeClr val="tx1"/>
              </a:solidFill>
              <a:latin typeface="+mj-lt"/>
            </a:endParaRPr>
          </a:p>
        </p:txBody>
      </p:sp>
      <p:sp>
        <p:nvSpPr>
          <p:cNvPr id="13" name="Rectangle 12"/>
          <p:cNvSpPr/>
          <p:nvPr/>
        </p:nvSpPr>
        <p:spPr>
          <a:xfrm>
            <a:off x="523373" y="4224118"/>
            <a:ext cx="3964405"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latin typeface="+mj-lt"/>
              </a:rPr>
              <a:t>There is truth and grace in Christ.</a:t>
            </a:r>
            <a:endParaRPr lang="en-US" sz="2100" dirty="0">
              <a:solidFill>
                <a:schemeClr val="tx1"/>
              </a:solidFill>
              <a:latin typeface="+mj-lt"/>
            </a:endParaRPr>
          </a:p>
        </p:txBody>
      </p:sp>
      <p:sp>
        <p:nvSpPr>
          <p:cNvPr id="14" name="Rectangle 13"/>
          <p:cNvSpPr/>
          <p:nvPr/>
        </p:nvSpPr>
        <p:spPr>
          <a:xfrm>
            <a:off x="529390" y="2533680"/>
            <a:ext cx="3465095" cy="394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tx1"/>
                </a:solidFill>
                <a:latin typeface="+mj-lt"/>
              </a:rPr>
              <a:t>There is eternal life in Christ.</a:t>
            </a:r>
            <a:endParaRPr lang="en-US" sz="2100" dirty="0">
              <a:solidFill>
                <a:schemeClr val="tx1"/>
              </a:solidFill>
              <a:latin typeface="+mj-lt"/>
            </a:endParaRPr>
          </a:p>
        </p:txBody>
      </p:sp>
    </p:spTree>
    <p:extLst>
      <p:ext uri="{BB962C8B-B14F-4D97-AF65-F5344CB8AC3E}">
        <p14:creationId xmlns:p14="http://schemas.microsoft.com/office/powerpoint/2010/main" val="83059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0151" y="985131"/>
            <a:ext cx="4232408" cy="3814354"/>
          </a:xfrm>
        </p:spPr>
        <p:txBody>
          <a:bodyPr>
            <a:noAutofit/>
          </a:bodyPr>
          <a:lstStyle/>
          <a:p>
            <a:r>
              <a:rPr lang="en-US" sz="2800" dirty="0"/>
              <a:t>Jesus said to her, “Everyone who drinks of this water will be thirsty again, but whoever drinks of the water that I will give him will never be thirsty again. The water that I will give him will become in him a spring of water welling up to eternal life.” </a:t>
            </a:r>
            <a:r>
              <a:rPr lang="en-US" sz="2800" b="1" dirty="0"/>
              <a:t>John 4:13-14</a:t>
            </a:r>
          </a:p>
        </p:txBody>
      </p:sp>
      <p:sp>
        <p:nvSpPr>
          <p:cNvPr id="3" name="Subtitle 2"/>
          <p:cNvSpPr>
            <a:spLocks noGrp="1"/>
          </p:cNvSpPr>
          <p:nvPr>
            <p:ph type="subTitle" idx="1"/>
          </p:nvPr>
        </p:nvSpPr>
        <p:spPr>
          <a:xfrm>
            <a:off x="515939" y="5120641"/>
            <a:ext cx="8268789" cy="1071154"/>
          </a:xfrm>
        </p:spPr>
        <p:txBody>
          <a:bodyPr>
            <a:noAutofit/>
          </a:bodyPr>
          <a:lstStyle/>
          <a:p>
            <a:r>
              <a:rPr lang="en-US" sz="2800" b="1" dirty="0">
                <a:latin typeface="+mj-lt"/>
              </a:rPr>
              <a:t>The woman at the well. An encounter that reveals that Jesus Christ is the only true satisfaction we can ever have.</a:t>
            </a:r>
          </a:p>
        </p:txBody>
      </p:sp>
      <p:pic>
        <p:nvPicPr>
          <p:cNvPr id="1026"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2367" t="17600" r="3233" b="18800"/>
          <a:stretch/>
        </p:blipFill>
        <p:spPr bwMode="auto">
          <a:xfrm>
            <a:off x="164059" y="985476"/>
            <a:ext cx="4486275" cy="3814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972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61" y="2274992"/>
            <a:ext cx="4807346" cy="340644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ctrTitle"/>
          </p:nvPr>
        </p:nvSpPr>
        <p:spPr>
          <a:xfrm>
            <a:off x="5016136" y="2318533"/>
            <a:ext cx="4062549" cy="3406445"/>
          </a:xfrm>
        </p:spPr>
        <p:txBody>
          <a:bodyPr>
            <a:noAutofit/>
          </a:bodyPr>
          <a:lstStyle/>
          <a:p>
            <a:r>
              <a:rPr lang="en-US" sz="2800" dirty="0"/>
              <a:t>Jesus stood up and said to her, “Woman, where are they? Has no one condemned you?” She said, “No one, Lord.” And Jesus said, “Neither do I condemn you; go, and from now on sin no more.” </a:t>
            </a:r>
            <a:r>
              <a:rPr lang="en-US" sz="2800" b="1" dirty="0"/>
              <a:t>John 8:10-11</a:t>
            </a:r>
          </a:p>
        </p:txBody>
      </p:sp>
      <p:sp>
        <p:nvSpPr>
          <p:cNvPr id="7" name="Subtitle 2"/>
          <p:cNvSpPr>
            <a:spLocks noGrp="1"/>
          </p:cNvSpPr>
          <p:nvPr>
            <p:ph type="subTitle" idx="1"/>
          </p:nvPr>
        </p:nvSpPr>
        <p:spPr>
          <a:xfrm>
            <a:off x="261257" y="535578"/>
            <a:ext cx="8686800" cy="1397726"/>
          </a:xfrm>
        </p:spPr>
        <p:txBody>
          <a:bodyPr>
            <a:noAutofit/>
          </a:bodyPr>
          <a:lstStyle/>
          <a:p>
            <a:r>
              <a:rPr lang="en-US" sz="2800" b="1" dirty="0" smtClean="0">
                <a:latin typeface="+mj-lt"/>
              </a:rPr>
              <a:t>The encounter of the woman caught in adultery with Jesus is the revelation of how love and righteousness overcomes hypocrisy and condemnation.</a:t>
            </a:r>
            <a:endParaRPr lang="en-US" sz="2800" b="1" dirty="0">
              <a:latin typeface="+mj-lt"/>
            </a:endParaRPr>
          </a:p>
        </p:txBody>
      </p:sp>
    </p:spTree>
    <p:extLst>
      <p:ext uri="{BB962C8B-B14F-4D97-AF65-F5344CB8AC3E}">
        <p14:creationId xmlns:p14="http://schemas.microsoft.com/office/powerpoint/2010/main" val="9286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3938450" y="2931885"/>
            <a:ext cx="4898572" cy="3163510"/>
          </a:xfrm>
        </p:spPr>
        <p:txBody>
          <a:bodyPr>
            <a:noAutofit/>
          </a:bodyPr>
          <a:lstStyle/>
          <a:p>
            <a:pPr algn="l"/>
            <a:r>
              <a:rPr lang="en-US" sz="2400" dirty="0" smtClean="0"/>
              <a:t>1. She was guilty. </a:t>
            </a:r>
            <a:br>
              <a:rPr lang="en-US" sz="2400" dirty="0" smtClean="0"/>
            </a:br>
            <a:r>
              <a:rPr lang="en-US" sz="2400" dirty="0" smtClean="0"/>
              <a:t/>
            </a:r>
            <a:br>
              <a:rPr lang="en-US" sz="2400" dirty="0" smtClean="0"/>
            </a:br>
            <a:r>
              <a:rPr lang="en-US" sz="2400" dirty="0" smtClean="0"/>
              <a:t>2. She was disgraced. </a:t>
            </a:r>
            <a:br>
              <a:rPr lang="en-US" sz="2400" dirty="0" smtClean="0"/>
            </a:br>
            <a:r>
              <a:rPr lang="en-US" sz="2400" dirty="0" smtClean="0"/>
              <a:t/>
            </a:r>
            <a:br>
              <a:rPr lang="en-US" sz="2400" dirty="0" smtClean="0"/>
            </a:br>
            <a:r>
              <a:rPr lang="en-US" sz="2400" dirty="0" smtClean="0"/>
              <a:t>3. The societal set up was against her. </a:t>
            </a:r>
            <a:br>
              <a:rPr lang="en-US" sz="2400" dirty="0" smtClean="0"/>
            </a:br>
            <a:r>
              <a:rPr lang="en-US" sz="2400" dirty="0" smtClean="0"/>
              <a:t/>
            </a:r>
            <a:br>
              <a:rPr lang="en-US" sz="2400" dirty="0" smtClean="0"/>
            </a:br>
            <a:r>
              <a:rPr lang="en-US" sz="2400" dirty="0" smtClean="0"/>
              <a:t>4. Knowing the strict standards of the scribes and Pharisees she had no hope of life .</a:t>
            </a:r>
            <a:endParaRPr lang="en-US" sz="2400" b="1" dirty="0"/>
          </a:p>
        </p:txBody>
      </p:sp>
      <p:sp>
        <p:nvSpPr>
          <p:cNvPr id="7" name="Subtitle 2"/>
          <p:cNvSpPr>
            <a:spLocks noGrp="1"/>
          </p:cNvSpPr>
          <p:nvPr>
            <p:ph type="subTitle" idx="1"/>
          </p:nvPr>
        </p:nvSpPr>
        <p:spPr>
          <a:xfrm>
            <a:off x="3703320" y="811349"/>
            <a:ext cx="5368833" cy="2120536"/>
          </a:xfrm>
        </p:spPr>
        <p:txBody>
          <a:bodyPr>
            <a:noAutofit/>
          </a:bodyPr>
          <a:lstStyle/>
          <a:p>
            <a:r>
              <a:rPr lang="en-US" sz="2800" b="1" dirty="0" smtClean="0">
                <a:latin typeface="+mj-lt"/>
              </a:rPr>
              <a:t>The adulterous woman I believe thought it was all over for her. But as grace would have it she would be given another chance after her encounter with Jesus.</a:t>
            </a:r>
            <a:endParaRPr lang="en-US" sz="2800" b="1" dirty="0">
              <a:latin typeface="+mj-lt"/>
            </a:endParaRPr>
          </a:p>
        </p:txBody>
      </p:sp>
      <p:pic>
        <p:nvPicPr>
          <p:cNvPr id="1028" name="Picture 4"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r="61942"/>
          <a:stretch/>
        </p:blipFill>
        <p:spPr bwMode="auto">
          <a:xfrm>
            <a:off x="629546" y="535578"/>
            <a:ext cx="2949678" cy="5733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4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4107543" y="2714172"/>
            <a:ext cx="4676503" cy="3648892"/>
          </a:xfrm>
        </p:spPr>
        <p:txBody>
          <a:bodyPr>
            <a:noAutofit/>
          </a:bodyPr>
          <a:lstStyle/>
          <a:p>
            <a:pPr algn="l"/>
            <a:r>
              <a:rPr lang="en-US" sz="2400" dirty="0" smtClean="0"/>
              <a:t>1. They were jealous of Jesus because to them the crowd meant power and control. </a:t>
            </a:r>
            <a:br>
              <a:rPr lang="en-US" sz="2400" dirty="0" smtClean="0"/>
            </a:br>
            <a:r>
              <a:rPr lang="en-US" sz="2400" dirty="0" smtClean="0"/>
              <a:t/>
            </a:r>
            <a:br>
              <a:rPr lang="en-US" sz="2400" dirty="0" smtClean="0"/>
            </a:br>
            <a:r>
              <a:rPr lang="en-US" sz="2400" dirty="0" smtClean="0"/>
              <a:t>2. They were hypocrites. Jesus describes them as whitewashed tombs. </a:t>
            </a:r>
            <a:r>
              <a:rPr lang="en-US" sz="2400" b="1" dirty="0" smtClean="0"/>
              <a:t>Matthew 23:27-28</a:t>
            </a:r>
            <a:r>
              <a:rPr lang="en-US" sz="2400" dirty="0" smtClean="0"/>
              <a:t/>
            </a:r>
            <a:br>
              <a:rPr lang="en-US" sz="2400" dirty="0" smtClean="0"/>
            </a:br>
            <a:r>
              <a:rPr lang="en-US" sz="2400" dirty="0" smtClean="0"/>
              <a:t/>
            </a:r>
            <a:br>
              <a:rPr lang="en-US" sz="2400" dirty="0" smtClean="0"/>
            </a:br>
            <a:r>
              <a:rPr lang="en-US" sz="2400" dirty="0" smtClean="0"/>
              <a:t>3. They condemned and were judgmental. </a:t>
            </a:r>
            <a:r>
              <a:rPr lang="en-US" sz="2400" dirty="0"/>
              <a:t>Seeking to keep people in bondage and exploit them. </a:t>
            </a:r>
          </a:p>
        </p:txBody>
      </p:sp>
      <p:sp>
        <p:nvSpPr>
          <p:cNvPr id="7" name="Subtitle 2"/>
          <p:cNvSpPr>
            <a:spLocks noGrp="1"/>
          </p:cNvSpPr>
          <p:nvPr>
            <p:ph type="subTitle" idx="1"/>
          </p:nvPr>
        </p:nvSpPr>
        <p:spPr>
          <a:xfrm>
            <a:off x="3512457" y="535578"/>
            <a:ext cx="5435600" cy="2062480"/>
          </a:xfrm>
        </p:spPr>
        <p:txBody>
          <a:bodyPr>
            <a:noAutofit/>
          </a:bodyPr>
          <a:lstStyle/>
          <a:p>
            <a:r>
              <a:rPr lang="en-US" sz="2800" b="1" dirty="0" smtClean="0">
                <a:latin typeface="+mj-lt"/>
              </a:rPr>
              <a:t>The scribes and Pharisees presented themselves as the keepers of the law of Moses and were against Jesus, as He continuously exposed them for who they really were. </a:t>
            </a:r>
            <a:endParaRPr lang="en-US" sz="2800" b="1" dirty="0">
              <a:latin typeface="+mj-lt"/>
            </a:endParaRPr>
          </a:p>
        </p:txBody>
      </p:sp>
      <p:pic>
        <p:nvPicPr>
          <p:cNvPr id="2"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209" y="535578"/>
            <a:ext cx="2886075" cy="609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85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5742" y="3856983"/>
            <a:ext cx="6966284" cy="4361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j-lt"/>
              </a:rPr>
              <a:t>Luke 2:49, Luke 4:16.</a:t>
            </a:r>
            <a:endParaRPr lang="en-US" sz="2400" dirty="0">
              <a:solidFill>
                <a:schemeClr val="tx1"/>
              </a:solidFill>
              <a:latin typeface="+mj-lt"/>
            </a:endParaRPr>
          </a:p>
        </p:txBody>
      </p:sp>
      <p:sp>
        <p:nvSpPr>
          <p:cNvPr id="3" name="Content Placeholder 2"/>
          <p:cNvSpPr>
            <a:spLocks noGrp="1"/>
          </p:cNvSpPr>
          <p:nvPr>
            <p:ph idx="1"/>
          </p:nvPr>
        </p:nvSpPr>
        <p:spPr>
          <a:xfrm>
            <a:off x="330869" y="1961765"/>
            <a:ext cx="8406730" cy="1596572"/>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1. But </a:t>
            </a:r>
            <a:r>
              <a:rPr lang="en-US" dirty="0">
                <a:latin typeface="Calibri Light" panose="020F0302020204030204" pitchFamily="34" charset="0"/>
                <a:cs typeface="Calibri Light" panose="020F0302020204030204" pitchFamily="34" charset="0"/>
              </a:rPr>
              <a:t>Jesus went to the Mount of Olives. </a:t>
            </a:r>
            <a:r>
              <a:rPr lang="en-US" dirty="0" smtClean="0">
                <a:latin typeface="Calibri Light" panose="020F0302020204030204" pitchFamily="34" charset="0"/>
                <a:cs typeface="Calibri Light" panose="020F0302020204030204" pitchFamily="34" charset="0"/>
              </a:rPr>
              <a:t>2. </a:t>
            </a:r>
            <a:r>
              <a:rPr lang="en-US" dirty="0">
                <a:latin typeface="Calibri Light" panose="020F0302020204030204" pitchFamily="34" charset="0"/>
                <a:cs typeface="Calibri Light" panose="020F0302020204030204" pitchFamily="34" charset="0"/>
              </a:rPr>
              <a:t>Early in the morning he came again to the temple. All the people came to him, and he sat down and taught them.</a:t>
            </a:r>
          </a:p>
        </p:txBody>
      </p:sp>
      <p:sp>
        <p:nvSpPr>
          <p:cNvPr id="5" name="Rectangle 4"/>
          <p:cNvSpPr/>
          <p:nvPr/>
        </p:nvSpPr>
        <p:spPr>
          <a:xfrm>
            <a:off x="336884" y="3571232"/>
            <a:ext cx="7718258" cy="3609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It was the custom of Jesus to be in the temple.  </a:t>
            </a:r>
            <a:endParaRPr lang="en-US" sz="2400" dirty="0">
              <a:solidFill>
                <a:schemeClr val="tx1"/>
              </a:solidFill>
              <a:latin typeface="+mj-lt"/>
            </a:endParaRPr>
          </a:p>
        </p:txBody>
      </p:sp>
      <p:sp>
        <p:nvSpPr>
          <p:cNvPr id="7" name="Rectangle 6"/>
          <p:cNvSpPr/>
          <p:nvPr/>
        </p:nvSpPr>
        <p:spPr>
          <a:xfrm>
            <a:off x="1419727" y="4753340"/>
            <a:ext cx="6966284" cy="4361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j-lt"/>
              </a:rPr>
              <a:t>Luke 21:38.</a:t>
            </a:r>
            <a:endParaRPr lang="en-US" sz="2400" dirty="0">
              <a:solidFill>
                <a:schemeClr val="tx1"/>
              </a:solidFill>
              <a:latin typeface="+mj-lt"/>
            </a:endParaRPr>
          </a:p>
        </p:txBody>
      </p:sp>
      <p:sp>
        <p:nvSpPr>
          <p:cNvPr id="8" name="Rectangle 7"/>
          <p:cNvSpPr/>
          <p:nvPr/>
        </p:nvSpPr>
        <p:spPr>
          <a:xfrm>
            <a:off x="330868" y="4467589"/>
            <a:ext cx="8522845" cy="3609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Jesus drew a crowd everywhere He went and He often taught them. </a:t>
            </a:r>
            <a:endParaRPr lang="en-US" sz="2400" dirty="0">
              <a:solidFill>
                <a:schemeClr val="tx1"/>
              </a:solidFill>
              <a:latin typeface="+mj-lt"/>
            </a:endParaRPr>
          </a:p>
        </p:txBody>
      </p:sp>
    </p:spTree>
    <p:extLst>
      <p:ext uri="{BB962C8B-B14F-4D97-AF65-F5344CB8AC3E}">
        <p14:creationId xmlns:p14="http://schemas.microsoft.com/office/powerpoint/2010/main" val="2222194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5742" y="4379497"/>
            <a:ext cx="6966284" cy="4361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Matthew </a:t>
            </a:r>
            <a:r>
              <a:rPr lang="en-US" sz="2400" dirty="0" smtClean="0">
                <a:solidFill>
                  <a:schemeClr val="tx1"/>
                </a:solidFill>
                <a:latin typeface="+mj-lt"/>
              </a:rPr>
              <a:t>23:27-28.</a:t>
            </a:r>
            <a:endParaRPr lang="en-US" sz="2400" dirty="0">
              <a:solidFill>
                <a:schemeClr val="tx1"/>
              </a:solidFill>
              <a:latin typeface="+mj-lt"/>
            </a:endParaRPr>
          </a:p>
        </p:txBody>
      </p:sp>
      <p:sp>
        <p:nvSpPr>
          <p:cNvPr id="3" name="Content Placeholder 2"/>
          <p:cNvSpPr>
            <a:spLocks noGrp="1"/>
          </p:cNvSpPr>
          <p:nvPr>
            <p:ph idx="1"/>
          </p:nvPr>
        </p:nvSpPr>
        <p:spPr>
          <a:xfrm>
            <a:off x="330870" y="1276966"/>
            <a:ext cx="8406730" cy="1712686"/>
          </a:xfrm>
        </p:spPr>
        <p:txBody>
          <a:bodyPr>
            <a:noAutofit/>
          </a:bodyPr>
          <a:lstStyle/>
          <a:p>
            <a:pPr marL="0" indent="0" algn="ctr">
              <a:buNone/>
            </a:pPr>
            <a:r>
              <a:rPr lang="en-US" dirty="0" smtClean="0">
                <a:latin typeface="Calibri Light" panose="020F0302020204030204" pitchFamily="34" charset="0"/>
                <a:cs typeface="Calibri Light" panose="020F0302020204030204" pitchFamily="34" charset="0"/>
              </a:rPr>
              <a:t>3. </a:t>
            </a:r>
            <a:r>
              <a:rPr lang="en-US" dirty="0">
                <a:latin typeface="Calibri Light" panose="020F0302020204030204" pitchFamily="34" charset="0"/>
                <a:cs typeface="Calibri Light" panose="020F0302020204030204" pitchFamily="34" charset="0"/>
              </a:rPr>
              <a:t>The scribes and the Pharisees brought a woman who had been caught in adultery, and placing her in the midst </a:t>
            </a:r>
            <a:r>
              <a:rPr lang="en-US" dirty="0" smtClean="0">
                <a:latin typeface="Calibri Light" panose="020F0302020204030204" pitchFamily="34" charset="0"/>
                <a:cs typeface="Calibri Light" panose="020F0302020204030204" pitchFamily="34" charset="0"/>
              </a:rPr>
              <a:t>4. </a:t>
            </a:r>
            <a:r>
              <a:rPr lang="en-US" dirty="0">
                <a:latin typeface="Calibri Light" panose="020F0302020204030204" pitchFamily="34" charset="0"/>
                <a:cs typeface="Calibri Light" panose="020F0302020204030204" pitchFamily="34" charset="0"/>
              </a:rPr>
              <a:t>they said to him, “Teacher, this woman has been caught in the act of adultery</a:t>
            </a:r>
            <a:r>
              <a:rPr lang="en-US" dirty="0" smtClean="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p:txBody>
      </p:sp>
      <p:sp>
        <p:nvSpPr>
          <p:cNvPr id="5" name="Rectangle 4"/>
          <p:cNvSpPr/>
          <p:nvPr/>
        </p:nvSpPr>
        <p:spPr>
          <a:xfrm>
            <a:off x="336884" y="3164115"/>
            <a:ext cx="8400716" cy="12905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It was a norm for the scribes and Pharisees to oversee issues like this and they would use this opportunity to reinforce their high sense of moral standards which was usually shrouded in hypocrisy.  </a:t>
            </a:r>
            <a:endParaRPr lang="en-US" sz="2400" dirty="0">
              <a:solidFill>
                <a:schemeClr val="tx1"/>
              </a:solidFill>
              <a:latin typeface="+mj-lt"/>
            </a:endParaRPr>
          </a:p>
        </p:txBody>
      </p:sp>
      <p:sp>
        <p:nvSpPr>
          <p:cNvPr id="8" name="Rectangle 7"/>
          <p:cNvSpPr/>
          <p:nvPr/>
        </p:nvSpPr>
        <p:spPr>
          <a:xfrm>
            <a:off x="330868" y="4978401"/>
            <a:ext cx="8406731" cy="6916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mj-lt"/>
              </a:rPr>
              <a:t>W</a:t>
            </a:r>
            <a:r>
              <a:rPr lang="en-US" sz="2400" b="1" dirty="0" smtClean="0">
                <a:solidFill>
                  <a:schemeClr val="tx1"/>
                </a:solidFill>
                <a:latin typeface="+mj-lt"/>
              </a:rPr>
              <a:t>here is the man who was also caught in the act of adultery??</a:t>
            </a:r>
            <a:endParaRPr lang="en-US" sz="2400" dirty="0">
              <a:solidFill>
                <a:schemeClr val="tx1"/>
              </a:solidFill>
              <a:latin typeface="+mj-lt"/>
            </a:endParaRPr>
          </a:p>
        </p:txBody>
      </p:sp>
    </p:spTree>
    <p:extLst>
      <p:ext uri="{BB962C8B-B14F-4D97-AF65-F5344CB8AC3E}">
        <p14:creationId xmlns:p14="http://schemas.microsoft.com/office/powerpoint/2010/main" val="283689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5742" y="3236685"/>
            <a:ext cx="6966284" cy="12163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“If a man commits adultery with the wife </a:t>
            </a:r>
            <a:r>
              <a:rPr lang="en-US" sz="2400" dirty="0" smtClean="0">
                <a:solidFill>
                  <a:schemeClr val="tx1"/>
                </a:solidFill>
                <a:latin typeface="+mj-lt"/>
              </a:rPr>
              <a:t>of </a:t>
            </a:r>
            <a:r>
              <a:rPr lang="en-US" sz="2400" dirty="0">
                <a:solidFill>
                  <a:schemeClr val="tx1"/>
                </a:solidFill>
                <a:latin typeface="+mj-lt"/>
              </a:rPr>
              <a:t>his neighbor, both the adulterer and the adulteress shall surely be put to </a:t>
            </a:r>
            <a:r>
              <a:rPr lang="en-US" sz="2400" dirty="0" smtClean="0">
                <a:solidFill>
                  <a:schemeClr val="tx1"/>
                </a:solidFill>
                <a:latin typeface="+mj-lt"/>
              </a:rPr>
              <a:t>death”. </a:t>
            </a:r>
            <a:r>
              <a:rPr lang="en-US" sz="2400" b="1" dirty="0" smtClean="0">
                <a:solidFill>
                  <a:schemeClr val="tx1"/>
                </a:solidFill>
                <a:latin typeface="+mj-lt"/>
              </a:rPr>
              <a:t>Lev 20:10</a:t>
            </a:r>
            <a:endParaRPr lang="en-US" sz="2400" b="1" dirty="0">
              <a:solidFill>
                <a:schemeClr val="tx1"/>
              </a:solidFill>
              <a:latin typeface="+mj-lt"/>
            </a:endParaRPr>
          </a:p>
        </p:txBody>
      </p:sp>
      <p:sp>
        <p:nvSpPr>
          <p:cNvPr id="3" name="Content Placeholder 2"/>
          <p:cNvSpPr>
            <a:spLocks noGrp="1"/>
          </p:cNvSpPr>
          <p:nvPr>
            <p:ph idx="1"/>
          </p:nvPr>
        </p:nvSpPr>
        <p:spPr>
          <a:xfrm>
            <a:off x="330869" y="411512"/>
            <a:ext cx="8406730" cy="2186546"/>
          </a:xfrm>
        </p:spPr>
        <p:txBody>
          <a:bodyPr>
            <a:noAutofit/>
          </a:bodyPr>
          <a:lstStyle/>
          <a:p>
            <a:pPr marL="0" indent="0" algn="ctr">
              <a:buNone/>
            </a:pPr>
            <a:r>
              <a:rPr lang="en-US" dirty="0">
                <a:latin typeface="Calibri Light" panose="020F0302020204030204" pitchFamily="34" charset="0"/>
                <a:cs typeface="Calibri Light" panose="020F0302020204030204" pitchFamily="34" charset="0"/>
              </a:rPr>
              <a:t> </a:t>
            </a:r>
            <a:r>
              <a:rPr lang="en-US" dirty="0" smtClean="0">
                <a:latin typeface="Calibri Light" panose="020F0302020204030204" pitchFamily="34" charset="0"/>
                <a:cs typeface="Calibri Light" panose="020F0302020204030204" pitchFamily="34" charset="0"/>
              </a:rPr>
              <a:t>5. Now in the Law, Moses commanded us to stone such women. So what do you say?” 6. This they said to test him, that they might have some charge to bring against him. Jesus bent down and wrote with his finger on the ground. </a:t>
            </a:r>
            <a:endParaRPr lang="en-US" dirty="0">
              <a:latin typeface="Calibri Light" panose="020F0302020204030204" pitchFamily="34" charset="0"/>
              <a:cs typeface="Calibri Light" panose="020F0302020204030204" pitchFamily="34" charset="0"/>
            </a:endParaRPr>
          </a:p>
        </p:txBody>
      </p:sp>
      <p:sp>
        <p:nvSpPr>
          <p:cNvPr id="5" name="Rectangle 4"/>
          <p:cNvSpPr/>
          <p:nvPr/>
        </p:nvSpPr>
        <p:spPr>
          <a:xfrm>
            <a:off x="330869" y="2509690"/>
            <a:ext cx="7718258" cy="8303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As hypocritical as they could be, the scribes and Pharisees made a habit of manipulating the laws to suit them.  </a:t>
            </a:r>
            <a:endParaRPr lang="en-US" sz="2400" dirty="0">
              <a:solidFill>
                <a:schemeClr val="tx1"/>
              </a:solidFill>
              <a:latin typeface="+mj-lt"/>
            </a:endParaRPr>
          </a:p>
        </p:txBody>
      </p:sp>
      <p:sp>
        <p:nvSpPr>
          <p:cNvPr id="9" name="Rectangle 8"/>
          <p:cNvSpPr/>
          <p:nvPr/>
        </p:nvSpPr>
        <p:spPr>
          <a:xfrm>
            <a:off x="1419727" y="6219278"/>
            <a:ext cx="6966284" cy="4361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mj-lt"/>
              </a:rPr>
              <a:t>Matt 16:1, Luke 5:22, Isaiah 11:2 </a:t>
            </a:r>
            <a:endParaRPr lang="en-US" sz="2400" dirty="0">
              <a:solidFill>
                <a:schemeClr val="tx1"/>
              </a:solidFill>
              <a:latin typeface="+mj-lt"/>
            </a:endParaRPr>
          </a:p>
        </p:txBody>
      </p:sp>
      <p:sp>
        <p:nvSpPr>
          <p:cNvPr id="10" name="Rectangle 9"/>
          <p:cNvSpPr/>
          <p:nvPr/>
        </p:nvSpPr>
        <p:spPr>
          <a:xfrm>
            <a:off x="330868" y="4696236"/>
            <a:ext cx="7718259" cy="15982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1"/>
                </a:solidFill>
                <a:latin typeface="+mj-lt"/>
              </a:rPr>
              <a:t>This was a test by the scribes and Pharisees to either get Jesus to affirm their ungodly stance on morality or seemingly to disregard the laws of Moses, but the Lord knew their motives and their deeds.  </a:t>
            </a:r>
            <a:endParaRPr lang="en-US" sz="2400" dirty="0">
              <a:solidFill>
                <a:schemeClr val="tx1"/>
              </a:solidFill>
              <a:latin typeface="+mj-lt"/>
            </a:endParaRPr>
          </a:p>
        </p:txBody>
      </p:sp>
    </p:spTree>
    <p:extLst>
      <p:ext uri="{BB962C8B-B14F-4D97-AF65-F5344CB8AC3E}">
        <p14:creationId xmlns:p14="http://schemas.microsoft.com/office/powerpoint/2010/main" val="1034340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TotalTime>
  <Words>1174</Words>
  <Application>Microsoft Office PowerPoint</Application>
  <PresentationFormat>On-screen Show (4:3)</PresentationFormat>
  <Paragraphs>56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Encounters with Jesus: The woman caught in adultery.</vt:lpstr>
      <vt:lpstr>PowerPoint Presentation</vt:lpstr>
      <vt:lpstr>Jesus said to her, “Everyone who drinks of this water will be thirsty again, but whoever drinks of the water that I will give him will never be thirsty again. The water that I will give him will become in him a spring of water welling up to eternal life.” John 4:13-14</vt:lpstr>
      <vt:lpstr>Jesus stood up and said to her, “Woman, where are they? Has no one condemned you?” She said, “No one, Lord.” And Jesus said, “Neither do I condemn you; go, and from now on sin no more.” John 8:10-11</vt:lpstr>
      <vt:lpstr>1. She was guilty.   2. She was disgraced.   3. The societal set up was against her.   4. Knowing the strict standards of the scribes and Pharisees she had no hope of life .</vt:lpstr>
      <vt:lpstr>1. They were jealous of Jesus because to them the crowd meant power and control.   2. They were hypocrites. Jesus describes them as whitewashed tombs. Matthew 23:27-28  3. They condemned and were judgmental. Seeking to keep people in bondage and exploit them. </vt:lpstr>
      <vt:lpstr>PowerPoint Presentation</vt:lpstr>
      <vt:lpstr>PowerPoint Presentation</vt:lpstr>
      <vt:lpstr>PowerPoint Presentation</vt:lpstr>
      <vt:lpstr>PowerPoint Presentation</vt:lpstr>
      <vt:lpstr>PowerPoint Presentation</vt:lpstr>
      <vt:lpstr>PowerPoint Presentation</vt:lpstr>
      <vt:lpstr>Introspective questions!!</vt:lpstr>
      <vt:lpstr>God bless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Encounters with Jesus: The woman caught in adultery.</dc:title>
  <dc:creator>A</dc:creator>
  <cp:lastModifiedBy>A</cp:lastModifiedBy>
  <cp:revision>30</cp:revision>
  <dcterms:created xsi:type="dcterms:W3CDTF">2022-03-31T14:14:10Z</dcterms:created>
  <dcterms:modified xsi:type="dcterms:W3CDTF">2022-04-02T14:18:27Z</dcterms:modified>
</cp:coreProperties>
</file>