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5" r:id="rId8"/>
    <p:sldId id="262" r:id="rId9"/>
    <p:sldId id="263" r:id="rId10"/>
    <p:sldId id="266" r:id="rId11"/>
    <p:sldId id="264"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12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B12DFD-EDC4-4302-8294-F977FE30507E}"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001C0-3798-4C83-879E-7AA55266F5E5}" type="slidenum">
              <a:rPr lang="en-US" smtClean="0"/>
              <a:t>‹#›</a:t>
            </a:fld>
            <a:endParaRPr lang="en-US"/>
          </a:p>
        </p:txBody>
      </p:sp>
    </p:spTree>
    <p:extLst>
      <p:ext uri="{BB962C8B-B14F-4D97-AF65-F5344CB8AC3E}">
        <p14:creationId xmlns:p14="http://schemas.microsoft.com/office/powerpoint/2010/main" val="1872678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B12DFD-EDC4-4302-8294-F977FE30507E}"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001C0-3798-4C83-879E-7AA55266F5E5}" type="slidenum">
              <a:rPr lang="en-US" smtClean="0"/>
              <a:t>‹#›</a:t>
            </a:fld>
            <a:endParaRPr lang="en-US"/>
          </a:p>
        </p:txBody>
      </p:sp>
    </p:spTree>
    <p:extLst>
      <p:ext uri="{BB962C8B-B14F-4D97-AF65-F5344CB8AC3E}">
        <p14:creationId xmlns:p14="http://schemas.microsoft.com/office/powerpoint/2010/main" val="24298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B12DFD-EDC4-4302-8294-F977FE30507E}"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001C0-3798-4C83-879E-7AA55266F5E5}" type="slidenum">
              <a:rPr lang="en-US" smtClean="0"/>
              <a:t>‹#›</a:t>
            </a:fld>
            <a:endParaRPr lang="en-US"/>
          </a:p>
        </p:txBody>
      </p:sp>
    </p:spTree>
    <p:extLst>
      <p:ext uri="{BB962C8B-B14F-4D97-AF65-F5344CB8AC3E}">
        <p14:creationId xmlns:p14="http://schemas.microsoft.com/office/powerpoint/2010/main" val="317960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B12DFD-EDC4-4302-8294-F977FE30507E}"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001C0-3798-4C83-879E-7AA55266F5E5}" type="slidenum">
              <a:rPr lang="en-US" smtClean="0"/>
              <a:t>‹#›</a:t>
            </a:fld>
            <a:endParaRPr lang="en-US"/>
          </a:p>
        </p:txBody>
      </p:sp>
    </p:spTree>
    <p:extLst>
      <p:ext uri="{BB962C8B-B14F-4D97-AF65-F5344CB8AC3E}">
        <p14:creationId xmlns:p14="http://schemas.microsoft.com/office/powerpoint/2010/main" val="71407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B12DFD-EDC4-4302-8294-F977FE30507E}"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001C0-3798-4C83-879E-7AA55266F5E5}" type="slidenum">
              <a:rPr lang="en-US" smtClean="0"/>
              <a:t>‹#›</a:t>
            </a:fld>
            <a:endParaRPr lang="en-US"/>
          </a:p>
        </p:txBody>
      </p:sp>
    </p:spTree>
    <p:extLst>
      <p:ext uri="{BB962C8B-B14F-4D97-AF65-F5344CB8AC3E}">
        <p14:creationId xmlns:p14="http://schemas.microsoft.com/office/powerpoint/2010/main" val="359230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B12DFD-EDC4-4302-8294-F977FE30507E}"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001C0-3798-4C83-879E-7AA55266F5E5}" type="slidenum">
              <a:rPr lang="en-US" smtClean="0"/>
              <a:t>‹#›</a:t>
            </a:fld>
            <a:endParaRPr lang="en-US"/>
          </a:p>
        </p:txBody>
      </p:sp>
    </p:spTree>
    <p:extLst>
      <p:ext uri="{BB962C8B-B14F-4D97-AF65-F5344CB8AC3E}">
        <p14:creationId xmlns:p14="http://schemas.microsoft.com/office/powerpoint/2010/main" val="1987638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B12DFD-EDC4-4302-8294-F977FE30507E}" type="datetimeFigureOut">
              <a:rPr lang="en-US" smtClean="0"/>
              <a:t>5/26/2022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C001C0-3798-4C83-879E-7AA55266F5E5}" type="slidenum">
              <a:rPr lang="en-US" smtClean="0"/>
              <a:t>‹#›</a:t>
            </a:fld>
            <a:endParaRPr lang="en-US"/>
          </a:p>
        </p:txBody>
      </p:sp>
    </p:spTree>
    <p:extLst>
      <p:ext uri="{BB962C8B-B14F-4D97-AF65-F5344CB8AC3E}">
        <p14:creationId xmlns:p14="http://schemas.microsoft.com/office/powerpoint/2010/main" val="254553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B12DFD-EDC4-4302-8294-F977FE30507E}" type="datetimeFigureOut">
              <a:rPr lang="en-US" smtClean="0"/>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C001C0-3798-4C83-879E-7AA55266F5E5}" type="slidenum">
              <a:rPr lang="en-US" smtClean="0"/>
              <a:t>‹#›</a:t>
            </a:fld>
            <a:endParaRPr lang="en-US"/>
          </a:p>
        </p:txBody>
      </p:sp>
    </p:spTree>
    <p:extLst>
      <p:ext uri="{BB962C8B-B14F-4D97-AF65-F5344CB8AC3E}">
        <p14:creationId xmlns:p14="http://schemas.microsoft.com/office/powerpoint/2010/main" val="2283327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12DFD-EDC4-4302-8294-F977FE30507E}" type="datetimeFigureOut">
              <a:rPr lang="en-US" smtClean="0"/>
              <a:t>5/26/2022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C001C0-3798-4C83-879E-7AA55266F5E5}" type="slidenum">
              <a:rPr lang="en-US" smtClean="0"/>
              <a:t>‹#›</a:t>
            </a:fld>
            <a:endParaRPr lang="en-US"/>
          </a:p>
        </p:txBody>
      </p:sp>
    </p:spTree>
    <p:extLst>
      <p:ext uri="{BB962C8B-B14F-4D97-AF65-F5344CB8AC3E}">
        <p14:creationId xmlns:p14="http://schemas.microsoft.com/office/powerpoint/2010/main" val="653566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B12DFD-EDC4-4302-8294-F977FE30507E}"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001C0-3798-4C83-879E-7AA55266F5E5}" type="slidenum">
              <a:rPr lang="en-US" smtClean="0"/>
              <a:t>‹#›</a:t>
            </a:fld>
            <a:endParaRPr lang="en-US"/>
          </a:p>
        </p:txBody>
      </p:sp>
    </p:spTree>
    <p:extLst>
      <p:ext uri="{BB962C8B-B14F-4D97-AF65-F5344CB8AC3E}">
        <p14:creationId xmlns:p14="http://schemas.microsoft.com/office/powerpoint/2010/main" val="418979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B12DFD-EDC4-4302-8294-F977FE30507E}"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001C0-3798-4C83-879E-7AA55266F5E5}" type="slidenum">
              <a:rPr lang="en-US" smtClean="0"/>
              <a:t>‹#›</a:t>
            </a:fld>
            <a:endParaRPr lang="en-US"/>
          </a:p>
        </p:txBody>
      </p:sp>
    </p:spTree>
    <p:extLst>
      <p:ext uri="{BB962C8B-B14F-4D97-AF65-F5344CB8AC3E}">
        <p14:creationId xmlns:p14="http://schemas.microsoft.com/office/powerpoint/2010/main" val="3518338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12DFD-EDC4-4302-8294-F977FE30507E}" type="datetimeFigureOut">
              <a:rPr lang="en-US" smtClean="0"/>
              <a:t>5/26/2022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001C0-3798-4C83-879E-7AA55266F5E5}" type="slidenum">
              <a:rPr lang="en-US" smtClean="0"/>
              <a:t>‹#›</a:t>
            </a:fld>
            <a:endParaRPr lang="en-US"/>
          </a:p>
        </p:txBody>
      </p:sp>
    </p:spTree>
    <p:extLst>
      <p:ext uri="{BB962C8B-B14F-4D97-AF65-F5344CB8AC3E}">
        <p14:creationId xmlns:p14="http://schemas.microsoft.com/office/powerpoint/2010/main" val="2183650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119460"/>
          </a:xfrm>
        </p:spPr>
        <p:txBody>
          <a:bodyPr/>
          <a:lstStyle/>
          <a:p>
            <a:r>
              <a:rPr lang="en-US" dirty="0"/>
              <a:t>1Timothy – </a:t>
            </a:r>
            <a:r>
              <a:rPr lang="en-US" dirty="0" smtClean="0"/>
              <a:t>Part 1</a:t>
            </a:r>
            <a:endParaRPr lang="en-US" dirty="0"/>
          </a:p>
        </p:txBody>
      </p:sp>
      <p:sp>
        <p:nvSpPr>
          <p:cNvPr id="3" name="Subtitle 2"/>
          <p:cNvSpPr>
            <a:spLocks noGrp="1"/>
          </p:cNvSpPr>
          <p:nvPr>
            <p:ph type="subTitle" idx="1"/>
          </p:nvPr>
        </p:nvSpPr>
        <p:spPr>
          <a:xfrm>
            <a:off x="1143000" y="6498771"/>
            <a:ext cx="6858000" cy="359229"/>
          </a:xfrm>
        </p:spPr>
        <p:txBody>
          <a:bodyPr>
            <a:normAutofit fontScale="92500" lnSpcReduction="20000"/>
          </a:bodyPr>
          <a:lstStyle/>
          <a:p>
            <a:r>
              <a:rPr lang="en-US" dirty="0" smtClean="0"/>
              <a:t>Bro Perry</a:t>
            </a:r>
            <a:endParaRPr lang="en-US" dirty="0"/>
          </a:p>
        </p:txBody>
      </p:sp>
      <p:sp>
        <p:nvSpPr>
          <p:cNvPr id="4" name="Title 1"/>
          <p:cNvSpPr txBox="1">
            <a:spLocks/>
          </p:cNvSpPr>
          <p:nvPr/>
        </p:nvSpPr>
        <p:spPr>
          <a:xfrm>
            <a:off x="685800" y="4660854"/>
            <a:ext cx="7772400" cy="111946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smtClean="0"/>
              <a:t>holding faith and a good conscience. By rejecting this, some have made shipwreck of their faith.</a:t>
            </a:r>
          </a:p>
          <a:p>
            <a:r>
              <a:rPr lang="en-US" sz="2800" b="1" dirty="0" smtClean="0"/>
              <a:t>1Timothy </a:t>
            </a:r>
            <a:r>
              <a:rPr lang="en-US" sz="2800" b="1" dirty="0" smtClean="0"/>
              <a:t>1:19</a:t>
            </a:r>
            <a:endParaRPr lang="en-US" sz="2800" b="1" dirty="0"/>
          </a:p>
        </p:txBody>
      </p:sp>
      <p:pic>
        <p:nvPicPr>
          <p:cNvPr id="5" name="Picture 4"/>
          <p:cNvPicPr>
            <a:picLocks noChangeAspect="1"/>
          </p:cNvPicPr>
          <p:nvPr/>
        </p:nvPicPr>
        <p:blipFill>
          <a:blip r:embed="rId2"/>
          <a:stretch>
            <a:fillRect/>
          </a:stretch>
        </p:blipFill>
        <p:spPr>
          <a:xfrm>
            <a:off x="2314575" y="1276214"/>
            <a:ext cx="4514850" cy="2952750"/>
          </a:xfrm>
          <a:prstGeom prst="rect">
            <a:avLst/>
          </a:prstGeom>
        </p:spPr>
      </p:pic>
    </p:spTree>
    <p:extLst>
      <p:ext uri="{BB962C8B-B14F-4D97-AF65-F5344CB8AC3E}">
        <p14:creationId xmlns:p14="http://schemas.microsoft.com/office/powerpoint/2010/main" val="1117115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345479"/>
            <a:ext cx="8650334" cy="561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latin typeface="+mj-lt"/>
              </a:rPr>
              <a:t>Verses </a:t>
            </a:r>
            <a:r>
              <a:rPr lang="en-US" b="1" dirty="0">
                <a:latin typeface="+mj-lt"/>
              </a:rPr>
              <a:t>12-20 - Christ Jesus came to save sinners</a:t>
            </a:r>
          </a:p>
        </p:txBody>
      </p:sp>
      <p:sp>
        <p:nvSpPr>
          <p:cNvPr id="3" name="Content Placeholder 2"/>
          <p:cNvSpPr txBox="1">
            <a:spLocks/>
          </p:cNvSpPr>
          <p:nvPr/>
        </p:nvSpPr>
        <p:spPr>
          <a:xfrm>
            <a:off x="336913" y="2272938"/>
            <a:ext cx="8650334" cy="1724297"/>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latin typeface="+mj-lt"/>
              </a:rPr>
              <a:t>The Gospel presents mercy for damnation</a:t>
            </a:r>
          </a:p>
          <a:p>
            <a:r>
              <a:rPr lang="en-US" dirty="0" smtClean="0">
                <a:latin typeface="+mj-lt"/>
              </a:rPr>
              <a:t>Beyond your salvation is intimacy, growth</a:t>
            </a:r>
            <a:r>
              <a:rPr lang="en-US" dirty="0">
                <a:latin typeface="+mj-lt"/>
              </a:rPr>
              <a:t> </a:t>
            </a:r>
            <a:r>
              <a:rPr lang="en-US" dirty="0" smtClean="0">
                <a:latin typeface="+mj-lt"/>
              </a:rPr>
              <a:t>&amp; service</a:t>
            </a:r>
          </a:p>
          <a:p>
            <a:r>
              <a:rPr lang="en-US" dirty="0" smtClean="0">
                <a:latin typeface="+mj-lt"/>
              </a:rPr>
              <a:t>Some will fall away; continue in prayer for them</a:t>
            </a:r>
          </a:p>
        </p:txBody>
      </p:sp>
      <p:sp>
        <p:nvSpPr>
          <p:cNvPr id="4" name="Content Placeholder 2"/>
          <p:cNvSpPr txBox="1">
            <a:spLocks/>
          </p:cNvSpPr>
          <p:nvPr/>
        </p:nvSpPr>
        <p:spPr>
          <a:xfrm>
            <a:off x="336913" y="4362994"/>
            <a:ext cx="8650334" cy="966652"/>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and the grace of our Lord overflowed for me with the faith and love that are in Christ Jesus. </a:t>
            </a:r>
            <a:r>
              <a:rPr lang="en-US" b="1" dirty="0" smtClean="0">
                <a:latin typeface="+mj-lt"/>
              </a:rPr>
              <a:t>1Timothy 1:14</a:t>
            </a:r>
          </a:p>
        </p:txBody>
      </p:sp>
    </p:spTree>
    <p:extLst>
      <p:ext uri="{BB962C8B-B14F-4D97-AF65-F5344CB8AC3E}">
        <p14:creationId xmlns:p14="http://schemas.microsoft.com/office/powerpoint/2010/main" val="353093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79" y="1279526"/>
            <a:ext cx="7886700" cy="1325563"/>
          </a:xfrm>
        </p:spPr>
        <p:txBody>
          <a:bodyPr/>
          <a:lstStyle/>
          <a:p>
            <a:r>
              <a:rPr lang="en-US" dirty="0" smtClean="0"/>
              <a:t>Key reminders </a:t>
            </a:r>
            <a:endParaRPr lang="en-US" dirty="0"/>
          </a:p>
        </p:txBody>
      </p:sp>
      <p:sp>
        <p:nvSpPr>
          <p:cNvPr id="3" name="Content Placeholder 2"/>
          <p:cNvSpPr>
            <a:spLocks noGrp="1"/>
          </p:cNvSpPr>
          <p:nvPr>
            <p:ph idx="1"/>
          </p:nvPr>
        </p:nvSpPr>
        <p:spPr>
          <a:xfrm>
            <a:off x="628650" y="2753088"/>
            <a:ext cx="7886700" cy="1779724"/>
          </a:xfrm>
        </p:spPr>
        <p:txBody>
          <a:bodyPr/>
          <a:lstStyle/>
          <a:p>
            <a:r>
              <a:rPr lang="en-US" dirty="0" smtClean="0">
                <a:latin typeface="+mj-lt"/>
              </a:rPr>
              <a:t>As disciples of Jesus Christ we must pursue truth.</a:t>
            </a:r>
          </a:p>
          <a:p>
            <a:r>
              <a:rPr lang="en-US" dirty="0" smtClean="0">
                <a:latin typeface="+mj-lt"/>
              </a:rPr>
              <a:t>We must be cautious of false teachers. </a:t>
            </a:r>
          </a:p>
          <a:p>
            <a:r>
              <a:rPr lang="en-US" dirty="0" smtClean="0">
                <a:latin typeface="+mj-lt"/>
              </a:rPr>
              <a:t>The gospel should be shared and preached to all. </a:t>
            </a:r>
            <a:endParaRPr lang="en-US" dirty="0">
              <a:latin typeface="+mj-lt"/>
            </a:endParaRPr>
          </a:p>
        </p:txBody>
      </p:sp>
    </p:spTree>
    <p:extLst>
      <p:ext uri="{BB962C8B-B14F-4D97-AF65-F5344CB8AC3E}">
        <p14:creationId xmlns:p14="http://schemas.microsoft.com/office/powerpoint/2010/main" val="545753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513" y="900703"/>
            <a:ext cx="7886700" cy="1325563"/>
          </a:xfrm>
        </p:spPr>
        <p:txBody>
          <a:bodyPr/>
          <a:lstStyle/>
          <a:p>
            <a:r>
              <a:rPr lang="en-US" dirty="0" smtClean="0"/>
              <a:t>Small group discussions</a:t>
            </a:r>
            <a:endParaRPr lang="en-US" dirty="0"/>
          </a:p>
        </p:txBody>
      </p:sp>
      <p:sp>
        <p:nvSpPr>
          <p:cNvPr id="3" name="Content Placeholder 2"/>
          <p:cNvSpPr>
            <a:spLocks noGrp="1"/>
          </p:cNvSpPr>
          <p:nvPr>
            <p:ph idx="1"/>
          </p:nvPr>
        </p:nvSpPr>
        <p:spPr>
          <a:xfrm>
            <a:off x="628650" y="2416629"/>
            <a:ext cx="7886700" cy="3775165"/>
          </a:xfrm>
        </p:spPr>
        <p:txBody>
          <a:bodyPr>
            <a:normAutofit/>
          </a:bodyPr>
          <a:lstStyle/>
          <a:p>
            <a:pPr marL="514350" indent="-514350">
              <a:buAutoNum type="arabicPeriod"/>
            </a:pPr>
            <a:r>
              <a:rPr lang="en-US" dirty="0" smtClean="0">
                <a:latin typeface="+mj-lt"/>
              </a:rPr>
              <a:t>What does Paul and Timothy’s relationship mean to you as believer?</a:t>
            </a:r>
          </a:p>
          <a:p>
            <a:pPr marL="514350" indent="-514350">
              <a:buAutoNum type="arabicPeriod"/>
            </a:pPr>
            <a:r>
              <a:rPr lang="en-US" dirty="0" smtClean="0">
                <a:latin typeface="+mj-lt"/>
              </a:rPr>
              <a:t>According to 1Timothy chapter 1 how do we identify false teachers?</a:t>
            </a:r>
          </a:p>
          <a:p>
            <a:pPr marL="514350" indent="-514350">
              <a:buAutoNum type="arabicPeriod"/>
            </a:pPr>
            <a:r>
              <a:rPr lang="en-US" dirty="0" smtClean="0">
                <a:latin typeface="+mj-lt"/>
              </a:rPr>
              <a:t>According to 1Timothy chapter 1 what is the use of the law?</a:t>
            </a:r>
          </a:p>
          <a:p>
            <a:pPr marL="514350" indent="-514350">
              <a:buAutoNum type="arabicPeriod"/>
            </a:pPr>
            <a:r>
              <a:rPr lang="en-US" dirty="0" smtClean="0">
                <a:latin typeface="+mj-lt"/>
              </a:rPr>
              <a:t>What is the gospel and how can we effectively share the gospel?</a:t>
            </a:r>
          </a:p>
          <a:p>
            <a:pPr marL="514350" indent="-514350">
              <a:buAutoNum type="arabicPeriod"/>
            </a:pPr>
            <a:endParaRPr lang="en-US" dirty="0">
              <a:latin typeface="+mj-lt"/>
            </a:endParaRPr>
          </a:p>
        </p:txBody>
      </p:sp>
    </p:spTree>
    <p:extLst>
      <p:ext uri="{BB962C8B-B14F-4D97-AF65-F5344CB8AC3E}">
        <p14:creationId xmlns:p14="http://schemas.microsoft.com/office/powerpoint/2010/main" val="428854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324" y="570409"/>
            <a:ext cx="4413614" cy="1946365"/>
          </a:xfrm>
          <a:solidFill>
            <a:schemeClr val="accent5">
              <a:lumMod val="40000"/>
              <a:lumOff val="60000"/>
            </a:schemeClr>
          </a:solidFill>
        </p:spPr>
        <p:txBody>
          <a:bodyPr>
            <a:normAutofit/>
          </a:bodyPr>
          <a:lstStyle/>
          <a:p>
            <a:pPr marL="0" indent="0">
              <a:buNone/>
            </a:pPr>
            <a:r>
              <a:rPr lang="en-US" b="1" dirty="0" smtClean="0">
                <a:latin typeface="+mj-lt"/>
              </a:rPr>
              <a:t>The Pastoral Letters </a:t>
            </a:r>
          </a:p>
          <a:p>
            <a:pPr lvl="1"/>
            <a:r>
              <a:rPr lang="en-US" sz="2800" dirty="0" smtClean="0">
                <a:latin typeface="+mj-lt"/>
              </a:rPr>
              <a:t>1Timothy – Lead well</a:t>
            </a:r>
          </a:p>
          <a:p>
            <a:pPr lvl="1"/>
            <a:r>
              <a:rPr lang="en-US" sz="2800" dirty="0" smtClean="0">
                <a:latin typeface="+mj-lt"/>
              </a:rPr>
              <a:t>2Timothy – Suffer well</a:t>
            </a:r>
          </a:p>
          <a:p>
            <a:pPr lvl="1"/>
            <a:r>
              <a:rPr lang="en-US" sz="2800" dirty="0" smtClean="0">
                <a:latin typeface="+mj-lt"/>
              </a:rPr>
              <a:t>Titus – Teach well </a:t>
            </a:r>
            <a:endParaRPr lang="en-US" sz="2800" dirty="0">
              <a:latin typeface="+mj-lt"/>
            </a:endParaRPr>
          </a:p>
        </p:txBody>
      </p:sp>
      <p:sp>
        <p:nvSpPr>
          <p:cNvPr id="4" name="Content Placeholder 2"/>
          <p:cNvSpPr txBox="1">
            <a:spLocks/>
          </p:cNvSpPr>
          <p:nvPr/>
        </p:nvSpPr>
        <p:spPr>
          <a:xfrm>
            <a:off x="4558938" y="809892"/>
            <a:ext cx="4389120" cy="1467397"/>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Arial" panose="020B0604020202020204" pitchFamily="34" charset="0"/>
              <a:buAutoNum type="arabicPeriod"/>
            </a:pPr>
            <a:r>
              <a:rPr lang="en-US" dirty="0" smtClean="0">
                <a:latin typeface="+mj-lt"/>
              </a:rPr>
              <a:t>Instructions to Leaders</a:t>
            </a:r>
          </a:p>
          <a:p>
            <a:pPr marL="514350" indent="-514350">
              <a:buFont typeface="Arial" panose="020B0604020202020204" pitchFamily="34" charset="0"/>
              <a:buAutoNum type="arabicPeriod"/>
            </a:pPr>
            <a:r>
              <a:rPr lang="en-US" dirty="0" smtClean="0">
                <a:latin typeface="+mj-lt"/>
              </a:rPr>
              <a:t>The need of standing firm in the faith</a:t>
            </a:r>
            <a:endParaRPr lang="en-US" dirty="0">
              <a:latin typeface="+mj-lt"/>
            </a:endParaRPr>
          </a:p>
        </p:txBody>
      </p:sp>
      <p:sp>
        <p:nvSpPr>
          <p:cNvPr id="5" name="Content Placeholder 2"/>
          <p:cNvSpPr txBox="1">
            <a:spLocks/>
          </p:cNvSpPr>
          <p:nvPr/>
        </p:nvSpPr>
        <p:spPr>
          <a:xfrm>
            <a:off x="297724" y="2773682"/>
            <a:ext cx="8650334" cy="36663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latin typeface="+mj-lt"/>
              </a:rPr>
              <a:t>The Book of Titus</a:t>
            </a:r>
          </a:p>
          <a:p>
            <a:r>
              <a:rPr lang="en-US" dirty="0" smtClean="0">
                <a:latin typeface="+mj-lt"/>
              </a:rPr>
              <a:t>It </a:t>
            </a:r>
            <a:r>
              <a:rPr lang="en-US" dirty="0">
                <a:latin typeface="+mj-lt"/>
              </a:rPr>
              <a:t>was written to guide Titus, a Greek believer, in his leadership of the churches on the island of Crete, “For this reason I left you in Crete, that you would set in order what remains and appoint elders in every city as I directed you</a:t>
            </a:r>
            <a:r>
              <a:rPr lang="en-US" dirty="0" smtClean="0">
                <a:latin typeface="+mj-lt"/>
              </a:rPr>
              <a:t>”. </a:t>
            </a:r>
            <a:r>
              <a:rPr lang="en-US" b="1" dirty="0" smtClean="0">
                <a:latin typeface="+mj-lt"/>
              </a:rPr>
              <a:t>Titus 1:5 </a:t>
            </a:r>
            <a:endParaRPr lang="en-US" b="1" dirty="0">
              <a:latin typeface="+mj-lt"/>
            </a:endParaRPr>
          </a:p>
          <a:p>
            <a:r>
              <a:rPr lang="en-US" dirty="0" smtClean="0">
                <a:latin typeface="+mj-lt"/>
              </a:rPr>
              <a:t>Paul </a:t>
            </a:r>
            <a:r>
              <a:rPr lang="en-US" dirty="0">
                <a:latin typeface="+mj-lt"/>
              </a:rPr>
              <a:t>writes to emphasize on </a:t>
            </a:r>
            <a:r>
              <a:rPr lang="en-US" dirty="0" smtClean="0">
                <a:latin typeface="+mj-lt"/>
              </a:rPr>
              <a:t>the importance of sound doctrine </a:t>
            </a:r>
            <a:r>
              <a:rPr lang="en-US" dirty="0">
                <a:latin typeface="+mj-lt"/>
              </a:rPr>
              <a:t>and living a godly life.</a:t>
            </a:r>
            <a:endParaRPr lang="en-US" dirty="0" smtClean="0">
              <a:latin typeface="+mj-lt"/>
            </a:endParaRPr>
          </a:p>
        </p:txBody>
      </p:sp>
    </p:spTree>
    <p:extLst>
      <p:ext uri="{BB962C8B-B14F-4D97-AF65-F5344CB8AC3E}">
        <p14:creationId xmlns:p14="http://schemas.microsoft.com/office/powerpoint/2010/main" val="79613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97724" y="809896"/>
            <a:ext cx="8650334" cy="36706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latin typeface="+mj-lt"/>
              </a:rPr>
              <a:t>The Book of 1Timothy</a:t>
            </a:r>
          </a:p>
          <a:p>
            <a:pPr marL="514350" indent="-514350">
              <a:buAutoNum type="arabicPeriod"/>
            </a:pPr>
            <a:r>
              <a:rPr lang="en-US" dirty="0" smtClean="0">
                <a:latin typeface="+mj-lt"/>
              </a:rPr>
              <a:t>Timothy </a:t>
            </a:r>
            <a:r>
              <a:rPr lang="en-US" dirty="0">
                <a:latin typeface="+mj-lt"/>
              </a:rPr>
              <a:t>was Paul’s </a:t>
            </a:r>
            <a:r>
              <a:rPr lang="en-US" dirty="0" smtClean="0">
                <a:latin typeface="+mj-lt"/>
              </a:rPr>
              <a:t>true son </a:t>
            </a:r>
            <a:r>
              <a:rPr lang="en-US" dirty="0">
                <a:latin typeface="+mj-lt"/>
              </a:rPr>
              <a:t>in the faith </a:t>
            </a:r>
            <a:r>
              <a:rPr lang="en-US" b="1" dirty="0" smtClean="0">
                <a:latin typeface="+mj-lt"/>
              </a:rPr>
              <a:t>1:2</a:t>
            </a:r>
          </a:p>
          <a:p>
            <a:pPr marL="514350" indent="-514350">
              <a:buAutoNum type="arabicPeriod"/>
            </a:pPr>
            <a:r>
              <a:rPr lang="en-US" dirty="0" smtClean="0">
                <a:latin typeface="+mj-lt"/>
              </a:rPr>
              <a:t>Timothy </a:t>
            </a:r>
            <a:r>
              <a:rPr lang="en-US" dirty="0">
                <a:latin typeface="+mj-lt"/>
              </a:rPr>
              <a:t>was a young leader of the church of </a:t>
            </a:r>
            <a:r>
              <a:rPr lang="en-US" dirty="0" smtClean="0">
                <a:latin typeface="+mj-lt"/>
              </a:rPr>
              <a:t>Ephesus </a:t>
            </a:r>
          </a:p>
          <a:p>
            <a:pPr marL="514350" indent="-514350">
              <a:buAutoNum type="arabicPeriod"/>
            </a:pPr>
            <a:r>
              <a:rPr lang="en-US" dirty="0" smtClean="0">
                <a:latin typeface="+mj-lt"/>
              </a:rPr>
              <a:t>The </a:t>
            </a:r>
            <a:r>
              <a:rPr lang="en-US" dirty="0">
                <a:latin typeface="+mj-lt"/>
              </a:rPr>
              <a:t>book emphasizes on godly </a:t>
            </a:r>
            <a:r>
              <a:rPr lang="en-US" dirty="0" smtClean="0">
                <a:latin typeface="+mj-lt"/>
              </a:rPr>
              <a:t>teaching </a:t>
            </a:r>
            <a:r>
              <a:rPr lang="en-US" dirty="0">
                <a:latin typeface="+mj-lt"/>
              </a:rPr>
              <a:t>and touches on godly leadership </a:t>
            </a:r>
          </a:p>
          <a:p>
            <a:pPr marL="514350" indent="-514350">
              <a:buAutoNum type="arabicPeriod"/>
            </a:pPr>
            <a:r>
              <a:rPr lang="en-US" dirty="0" smtClean="0">
                <a:latin typeface="+mj-lt"/>
              </a:rPr>
              <a:t>The </a:t>
            </a:r>
            <a:r>
              <a:rPr lang="en-US" dirty="0">
                <a:latin typeface="+mj-lt"/>
              </a:rPr>
              <a:t>book encourages believers to fight the good fight of faith and guard carefully what has been entrusted to us. </a:t>
            </a:r>
            <a:r>
              <a:rPr lang="en-US" b="1" dirty="0" smtClean="0">
                <a:latin typeface="+mj-lt"/>
              </a:rPr>
              <a:t>6:12</a:t>
            </a:r>
            <a:endParaRPr lang="en-US" b="1" dirty="0" smtClean="0">
              <a:latin typeface="+mj-lt"/>
            </a:endParaRPr>
          </a:p>
        </p:txBody>
      </p:sp>
      <p:sp>
        <p:nvSpPr>
          <p:cNvPr id="6" name="Content Placeholder 2"/>
          <p:cNvSpPr txBox="1">
            <a:spLocks/>
          </p:cNvSpPr>
          <p:nvPr/>
        </p:nvSpPr>
        <p:spPr>
          <a:xfrm>
            <a:off x="297724" y="4767943"/>
            <a:ext cx="8650334" cy="1541417"/>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if I delay, you may know how one ought to behave in the household of God, which is the church of the living God, a pillar and buttress of the truth</a:t>
            </a:r>
            <a:r>
              <a:rPr lang="en-US" dirty="0" smtClean="0">
                <a:latin typeface="+mj-lt"/>
              </a:rPr>
              <a:t>. </a:t>
            </a:r>
            <a:r>
              <a:rPr lang="en-US" b="1" dirty="0" smtClean="0">
                <a:latin typeface="+mj-lt"/>
              </a:rPr>
              <a:t>1Timothy 3:15</a:t>
            </a:r>
          </a:p>
        </p:txBody>
      </p:sp>
    </p:spTree>
    <p:extLst>
      <p:ext uri="{BB962C8B-B14F-4D97-AF65-F5344CB8AC3E}">
        <p14:creationId xmlns:p14="http://schemas.microsoft.com/office/powerpoint/2010/main" val="424822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97724" y="1058091"/>
            <a:ext cx="8650334" cy="24558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Verses 1-2 - Greetings of </a:t>
            </a:r>
            <a:r>
              <a:rPr lang="en-US" b="1" dirty="0" smtClean="0">
                <a:latin typeface="+mj-lt"/>
              </a:rPr>
              <a:t>Paul</a:t>
            </a:r>
          </a:p>
          <a:p>
            <a:pPr marL="0" indent="0">
              <a:buNone/>
            </a:pPr>
            <a:r>
              <a:rPr lang="en-US" dirty="0" smtClean="0">
                <a:latin typeface="+mj-lt"/>
              </a:rPr>
              <a:t>1. Paul</a:t>
            </a:r>
            <a:r>
              <a:rPr lang="en-US" dirty="0">
                <a:latin typeface="+mj-lt"/>
              </a:rPr>
              <a:t>, an apostle of Christ Jesus by command of God our Savior and of Christ Jesus our </a:t>
            </a:r>
            <a:r>
              <a:rPr lang="en-US" dirty="0" smtClean="0">
                <a:latin typeface="+mj-lt"/>
              </a:rPr>
              <a:t>hope, </a:t>
            </a:r>
          </a:p>
          <a:p>
            <a:pPr marL="0" indent="0">
              <a:buNone/>
            </a:pPr>
            <a:r>
              <a:rPr lang="en-US" dirty="0" smtClean="0">
                <a:latin typeface="+mj-lt"/>
              </a:rPr>
              <a:t>2. To </a:t>
            </a:r>
            <a:r>
              <a:rPr lang="en-US" dirty="0">
                <a:latin typeface="+mj-lt"/>
              </a:rPr>
              <a:t>Timothy, my true child in the </a:t>
            </a:r>
            <a:r>
              <a:rPr lang="en-US" dirty="0" smtClean="0">
                <a:latin typeface="+mj-lt"/>
              </a:rPr>
              <a:t>faith: Grace</a:t>
            </a:r>
            <a:r>
              <a:rPr lang="en-US" dirty="0">
                <a:latin typeface="+mj-lt"/>
              </a:rPr>
              <a:t>, mercy, and peace from God the Father and Christ Jesus our Lord</a:t>
            </a:r>
            <a:endParaRPr lang="en-US" dirty="0" smtClean="0">
              <a:latin typeface="+mj-lt"/>
            </a:endParaRPr>
          </a:p>
        </p:txBody>
      </p:sp>
      <p:sp>
        <p:nvSpPr>
          <p:cNvPr id="8" name="Content Placeholder 2"/>
          <p:cNvSpPr txBox="1">
            <a:spLocks/>
          </p:cNvSpPr>
          <p:nvPr/>
        </p:nvSpPr>
        <p:spPr>
          <a:xfrm>
            <a:off x="297724" y="3762103"/>
            <a:ext cx="8650334" cy="2272937"/>
          </a:xfrm>
          <a:prstGeom prst="rect">
            <a:avLst/>
          </a:prstGeom>
          <a:solidFill>
            <a:schemeClr val="accent4">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latin typeface="+mj-lt"/>
              </a:rPr>
              <a:t>The Apostles of </a:t>
            </a:r>
            <a:r>
              <a:rPr lang="en-US" dirty="0" smtClean="0">
                <a:latin typeface="+mj-lt"/>
              </a:rPr>
              <a:t>Christ – </a:t>
            </a:r>
            <a:r>
              <a:rPr lang="en-US" b="1" dirty="0" smtClean="0">
                <a:latin typeface="+mj-lt"/>
              </a:rPr>
              <a:t>Revelations 21:14  </a:t>
            </a:r>
            <a:r>
              <a:rPr lang="en-US" dirty="0" smtClean="0">
                <a:latin typeface="+mj-lt"/>
              </a:rPr>
              <a:t>&amp; the apostles of the Church </a:t>
            </a:r>
            <a:r>
              <a:rPr lang="en-US" dirty="0" smtClean="0">
                <a:latin typeface="+mj-lt"/>
              </a:rPr>
              <a:t>– </a:t>
            </a:r>
            <a:r>
              <a:rPr lang="en-US" b="1" dirty="0" smtClean="0">
                <a:latin typeface="+mj-lt"/>
              </a:rPr>
              <a:t>Acts 13:2</a:t>
            </a:r>
            <a:endParaRPr lang="en-US" b="1" dirty="0" smtClean="0">
              <a:latin typeface="+mj-lt"/>
            </a:endParaRPr>
          </a:p>
          <a:p>
            <a:r>
              <a:rPr lang="en-US" dirty="0" smtClean="0">
                <a:latin typeface="+mj-lt"/>
              </a:rPr>
              <a:t>There is a need for discipleship and discernment in the body of Christ</a:t>
            </a:r>
          </a:p>
          <a:p>
            <a:r>
              <a:rPr lang="en-US" dirty="0" smtClean="0">
                <a:latin typeface="+mj-lt"/>
              </a:rPr>
              <a:t>Paul reveals the deity of Christ</a:t>
            </a:r>
            <a:endParaRPr lang="en-US" dirty="0">
              <a:latin typeface="+mj-lt"/>
            </a:endParaRPr>
          </a:p>
        </p:txBody>
      </p:sp>
    </p:spTree>
    <p:extLst>
      <p:ext uri="{BB962C8B-B14F-4D97-AF65-F5344CB8AC3E}">
        <p14:creationId xmlns:p14="http://schemas.microsoft.com/office/powerpoint/2010/main" val="4084350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97724" y="300446"/>
            <a:ext cx="8650334" cy="62962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Verses 3-11 - warning against false </a:t>
            </a:r>
            <a:r>
              <a:rPr lang="en-US" b="1" dirty="0" smtClean="0">
                <a:latin typeface="+mj-lt"/>
              </a:rPr>
              <a:t>Teachers</a:t>
            </a:r>
            <a:endParaRPr lang="en-US" b="1" dirty="0">
              <a:latin typeface="+mj-lt"/>
            </a:endParaRPr>
          </a:p>
          <a:p>
            <a:pPr marL="0" indent="0">
              <a:buNone/>
            </a:pPr>
            <a:r>
              <a:rPr lang="en-US" dirty="0">
                <a:latin typeface="+mj-lt"/>
              </a:rPr>
              <a:t> </a:t>
            </a:r>
            <a:endParaRPr lang="en-US" dirty="0" smtClean="0">
              <a:latin typeface="+mj-lt"/>
            </a:endParaRPr>
          </a:p>
          <a:p>
            <a:pPr marL="0" indent="0">
              <a:buNone/>
            </a:pPr>
            <a:r>
              <a:rPr lang="en-US" sz="2600" dirty="0" smtClean="0">
                <a:latin typeface="+mj-lt"/>
              </a:rPr>
              <a:t>3. As </a:t>
            </a:r>
            <a:r>
              <a:rPr lang="en-US" sz="2600" dirty="0">
                <a:latin typeface="+mj-lt"/>
              </a:rPr>
              <a:t>I urged you when I was going to Macedonia, remain at Ephesus so that you may charge certain persons not to teach any different doctrine, </a:t>
            </a:r>
            <a:endParaRPr lang="en-US" sz="2600" dirty="0" smtClean="0">
              <a:latin typeface="+mj-lt"/>
            </a:endParaRPr>
          </a:p>
          <a:p>
            <a:pPr marL="0" indent="0">
              <a:buNone/>
            </a:pPr>
            <a:r>
              <a:rPr lang="en-US" sz="2600" dirty="0" smtClean="0">
                <a:latin typeface="+mj-lt"/>
              </a:rPr>
              <a:t>4. nor </a:t>
            </a:r>
            <a:r>
              <a:rPr lang="en-US" sz="2600" dirty="0">
                <a:latin typeface="+mj-lt"/>
              </a:rPr>
              <a:t>to devote themselves to myths and endless genealogies, which promote speculations rather than the </a:t>
            </a:r>
            <a:r>
              <a:rPr lang="en-US" sz="2600" dirty="0" smtClean="0">
                <a:latin typeface="+mj-lt"/>
              </a:rPr>
              <a:t>stewardship </a:t>
            </a:r>
            <a:r>
              <a:rPr lang="en-US" sz="2600" dirty="0">
                <a:latin typeface="+mj-lt"/>
              </a:rPr>
              <a:t>from God that is by faith. </a:t>
            </a:r>
            <a:endParaRPr lang="en-US" sz="2600" dirty="0" smtClean="0">
              <a:latin typeface="+mj-lt"/>
            </a:endParaRPr>
          </a:p>
          <a:p>
            <a:pPr marL="0" indent="0">
              <a:buNone/>
            </a:pPr>
            <a:r>
              <a:rPr lang="en-US" sz="2600" dirty="0" smtClean="0">
                <a:latin typeface="+mj-lt"/>
              </a:rPr>
              <a:t>5. </a:t>
            </a:r>
            <a:r>
              <a:rPr lang="en-US" sz="2600" dirty="0">
                <a:latin typeface="+mj-lt"/>
              </a:rPr>
              <a:t>The aim of our charge is love that issues from a pure heart and a good conscience and a sincere faith. </a:t>
            </a:r>
            <a:endParaRPr lang="en-US" sz="2600" dirty="0" smtClean="0">
              <a:latin typeface="+mj-lt"/>
            </a:endParaRPr>
          </a:p>
          <a:p>
            <a:pPr marL="0" indent="0">
              <a:buNone/>
            </a:pPr>
            <a:r>
              <a:rPr lang="en-US" sz="2600" dirty="0" smtClean="0">
                <a:latin typeface="+mj-lt"/>
              </a:rPr>
              <a:t>6. </a:t>
            </a:r>
            <a:r>
              <a:rPr lang="en-US" sz="2600" dirty="0">
                <a:latin typeface="+mj-lt"/>
              </a:rPr>
              <a:t>Certain persons, by swerving from these, have wandered away into vain discussion, </a:t>
            </a:r>
            <a:endParaRPr lang="en-US" sz="2600" dirty="0" smtClean="0">
              <a:latin typeface="+mj-lt"/>
            </a:endParaRPr>
          </a:p>
          <a:p>
            <a:pPr marL="0" indent="0">
              <a:buNone/>
            </a:pPr>
            <a:r>
              <a:rPr lang="en-US" sz="2600" dirty="0" smtClean="0">
                <a:latin typeface="+mj-lt"/>
              </a:rPr>
              <a:t>7. </a:t>
            </a:r>
            <a:r>
              <a:rPr lang="en-US" sz="2600" dirty="0">
                <a:latin typeface="+mj-lt"/>
              </a:rPr>
              <a:t>desiring to be teachers of the law, without understanding either what they are saying or the things about which they make confident assertions</a:t>
            </a:r>
            <a:r>
              <a:rPr lang="en-US" sz="2600" dirty="0" smtClean="0">
                <a:latin typeface="+mj-lt"/>
              </a:rPr>
              <a:t>.</a:t>
            </a:r>
            <a:endParaRPr lang="en-US" sz="2600" dirty="0">
              <a:latin typeface="+mj-lt"/>
            </a:endParaRPr>
          </a:p>
        </p:txBody>
      </p:sp>
    </p:spTree>
    <p:extLst>
      <p:ext uri="{BB962C8B-B14F-4D97-AF65-F5344CB8AC3E}">
        <p14:creationId xmlns:p14="http://schemas.microsoft.com/office/powerpoint/2010/main" val="1150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97724" y="300446"/>
            <a:ext cx="8650334" cy="62962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Verses 3-11 - warning against false </a:t>
            </a:r>
            <a:r>
              <a:rPr lang="en-US" b="1" dirty="0" smtClean="0">
                <a:latin typeface="+mj-lt"/>
              </a:rPr>
              <a:t>Teachers</a:t>
            </a:r>
          </a:p>
          <a:p>
            <a:pPr marL="0" indent="0">
              <a:buNone/>
            </a:pPr>
            <a:endParaRPr lang="en-US" b="1" dirty="0">
              <a:latin typeface="+mj-lt"/>
            </a:endParaRPr>
          </a:p>
          <a:p>
            <a:pPr marL="0" indent="0">
              <a:buNone/>
            </a:pPr>
            <a:r>
              <a:rPr lang="en-US" sz="2600" dirty="0" smtClean="0">
                <a:latin typeface="+mj-lt"/>
              </a:rPr>
              <a:t>8. </a:t>
            </a:r>
            <a:r>
              <a:rPr lang="en-US" sz="2600" dirty="0">
                <a:latin typeface="+mj-lt"/>
              </a:rPr>
              <a:t>Now we know that the law is good, if one uses it lawfully, </a:t>
            </a:r>
            <a:endParaRPr lang="en-US" sz="2600" dirty="0" smtClean="0">
              <a:latin typeface="+mj-lt"/>
            </a:endParaRPr>
          </a:p>
          <a:p>
            <a:pPr marL="0" indent="0">
              <a:buNone/>
            </a:pPr>
            <a:r>
              <a:rPr lang="en-US" sz="2600" dirty="0" smtClean="0">
                <a:latin typeface="+mj-lt"/>
              </a:rPr>
              <a:t>9. </a:t>
            </a:r>
            <a:r>
              <a:rPr lang="en-US" sz="2600" dirty="0">
                <a:latin typeface="+mj-lt"/>
              </a:rPr>
              <a:t>understanding this, that the law is not laid down for the just but for the lawless and disobedient, for the ungodly and sinners, for the unholy and profane, for those who strike their fathers and mothers, for murderers, </a:t>
            </a:r>
            <a:endParaRPr lang="en-US" sz="2600" dirty="0" smtClean="0">
              <a:latin typeface="+mj-lt"/>
            </a:endParaRPr>
          </a:p>
          <a:p>
            <a:pPr marL="0" indent="0">
              <a:buNone/>
            </a:pPr>
            <a:r>
              <a:rPr lang="en-US" sz="2600" dirty="0" smtClean="0">
                <a:latin typeface="+mj-lt"/>
              </a:rPr>
              <a:t>10. </a:t>
            </a:r>
            <a:r>
              <a:rPr lang="en-US" sz="2600" dirty="0">
                <a:latin typeface="+mj-lt"/>
              </a:rPr>
              <a:t>the sexually immoral, men who practice homosexuality, enslavers</a:t>
            </a:r>
            <a:r>
              <a:rPr lang="en-US" sz="2600" dirty="0" smtClean="0">
                <a:latin typeface="+mj-lt"/>
              </a:rPr>
              <a:t>, </a:t>
            </a:r>
            <a:r>
              <a:rPr lang="en-US" sz="2600" dirty="0">
                <a:latin typeface="+mj-lt"/>
              </a:rPr>
              <a:t>liars, perjurers, and whatever else is contrary to </a:t>
            </a:r>
            <a:r>
              <a:rPr lang="en-US" sz="2600" dirty="0" smtClean="0">
                <a:latin typeface="+mj-lt"/>
              </a:rPr>
              <a:t>sound </a:t>
            </a:r>
            <a:r>
              <a:rPr lang="en-US" sz="2600" dirty="0">
                <a:latin typeface="+mj-lt"/>
              </a:rPr>
              <a:t>doctrine, </a:t>
            </a:r>
            <a:endParaRPr lang="en-US" sz="2600" dirty="0" smtClean="0">
              <a:latin typeface="+mj-lt"/>
            </a:endParaRPr>
          </a:p>
          <a:p>
            <a:pPr marL="0" indent="0">
              <a:buNone/>
            </a:pPr>
            <a:r>
              <a:rPr lang="en-US" sz="2600" dirty="0" smtClean="0">
                <a:latin typeface="+mj-lt"/>
              </a:rPr>
              <a:t>11. </a:t>
            </a:r>
            <a:r>
              <a:rPr lang="en-US" sz="2600" dirty="0">
                <a:latin typeface="+mj-lt"/>
              </a:rPr>
              <a:t>in accordance with the gospel of the glory of the blessed God with which I have been entrusted.</a:t>
            </a:r>
          </a:p>
        </p:txBody>
      </p:sp>
    </p:spTree>
    <p:extLst>
      <p:ext uri="{BB962C8B-B14F-4D97-AF65-F5344CB8AC3E}">
        <p14:creationId xmlns:p14="http://schemas.microsoft.com/office/powerpoint/2010/main" val="2824542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345479"/>
            <a:ext cx="8650334" cy="561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Verses 3-11 - warning against false </a:t>
            </a:r>
            <a:r>
              <a:rPr lang="en-US" b="1" dirty="0" smtClean="0">
                <a:latin typeface="+mj-lt"/>
              </a:rPr>
              <a:t>Teachers</a:t>
            </a:r>
          </a:p>
        </p:txBody>
      </p:sp>
      <p:sp>
        <p:nvSpPr>
          <p:cNvPr id="3" name="Content Placeholder 2"/>
          <p:cNvSpPr txBox="1">
            <a:spLocks/>
          </p:cNvSpPr>
          <p:nvPr/>
        </p:nvSpPr>
        <p:spPr>
          <a:xfrm>
            <a:off x="336913" y="2174967"/>
            <a:ext cx="8650334" cy="1920239"/>
          </a:xfrm>
          <a:prstGeom prst="rect">
            <a:avLst/>
          </a:prstGeom>
          <a:solidFill>
            <a:schemeClr val="accent4">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latin typeface="+mj-lt"/>
              </a:rPr>
              <a:t>Timothy was young but a matured believer who was able to proclaim and defend the faith</a:t>
            </a:r>
          </a:p>
          <a:p>
            <a:r>
              <a:rPr lang="en-US" dirty="0" smtClean="0">
                <a:latin typeface="+mj-lt"/>
              </a:rPr>
              <a:t>The </a:t>
            </a:r>
            <a:r>
              <a:rPr lang="en-US" dirty="0" smtClean="0">
                <a:latin typeface="+mj-lt"/>
              </a:rPr>
              <a:t>lawful use of the law is to reveal </a:t>
            </a:r>
            <a:r>
              <a:rPr lang="en-US" dirty="0" smtClean="0">
                <a:latin typeface="+mj-lt"/>
              </a:rPr>
              <a:t>the need of Christ</a:t>
            </a:r>
          </a:p>
          <a:p>
            <a:r>
              <a:rPr lang="en-US" dirty="0" smtClean="0">
                <a:latin typeface="+mj-lt"/>
              </a:rPr>
              <a:t>Beware of false teachers </a:t>
            </a:r>
          </a:p>
        </p:txBody>
      </p:sp>
      <p:sp>
        <p:nvSpPr>
          <p:cNvPr id="4" name="Content Placeholder 2"/>
          <p:cNvSpPr txBox="1">
            <a:spLocks/>
          </p:cNvSpPr>
          <p:nvPr/>
        </p:nvSpPr>
        <p:spPr>
          <a:xfrm>
            <a:off x="336913" y="4362994"/>
            <a:ext cx="8650334" cy="966652"/>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The aim of our charge is love that issues from a pure heart and a good conscience and a sincere </a:t>
            </a:r>
            <a:r>
              <a:rPr lang="en-US" dirty="0" smtClean="0">
                <a:latin typeface="+mj-lt"/>
              </a:rPr>
              <a:t>faith. </a:t>
            </a:r>
            <a:r>
              <a:rPr lang="en-US" b="1" dirty="0" smtClean="0">
                <a:latin typeface="+mj-lt"/>
              </a:rPr>
              <a:t>1Timothy 1:5</a:t>
            </a:r>
          </a:p>
        </p:txBody>
      </p:sp>
    </p:spTree>
    <p:extLst>
      <p:ext uri="{BB962C8B-B14F-4D97-AF65-F5344CB8AC3E}">
        <p14:creationId xmlns:p14="http://schemas.microsoft.com/office/powerpoint/2010/main" val="4074451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4661" y="156756"/>
            <a:ext cx="8650334" cy="6531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V</a:t>
            </a:r>
            <a:r>
              <a:rPr lang="en-US" sz="2600" b="1" dirty="0" smtClean="0">
                <a:latin typeface="+mj-lt"/>
              </a:rPr>
              <a:t>erses </a:t>
            </a:r>
            <a:r>
              <a:rPr lang="en-US" sz="2600" b="1" dirty="0">
                <a:latin typeface="+mj-lt"/>
              </a:rPr>
              <a:t>12-20 - Christ Jesus came to save </a:t>
            </a:r>
            <a:r>
              <a:rPr lang="en-US" sz="2600" b="1" dirty="0" smtClean="0">
                <a:latin typeface="+mj-lt"/>
              </a:rPr>
              <a:t>sinners</a:t>
            </a:r>
          </a:p>
          <a:p>
            <a:pPr marL="0" indent="0">
              <a:buNone/>
            </a:pPr>
            <a:endParaRPr lang="en-US" sz="2600" b="1" dirty="0">
              <a:latin typeface="+mj-lt"/>
            </a:endParaRPr>
          </a:p>
          <a:p>
            <a:pPr marL="0" indent="0">
              <a:buNone/>
            </a:pPr>
            <a:r>
              <a:rPr lang="en-US" sz="2600" dirty="0" smtClean="0">
                <a:latin typeface="+mj-lt"/>
              </a:rPr>
              <a:t>12.  I </a:t>
            </a:r>
            <a:r>
              <a:rPr lang="en-US" sz="2600" dirty="0">
                <a:latin typeface="+mj-lt"/>
              </a:rPr>
              <a:t>thank him who has given me strength, Christ Jesus our Lord, because he judged me faithful, appointing me to his service, </a:t>
            </a:r>
            <a:endParaRPr lang="en-US" sz="2600" dirty="0" smtClean="0">
              <a:latin typeface="+mj-lt"/>
            </a:endParaRPr>
          </a:p>
          <a:p>
            <a:pPr marL="0" indent="0">
              <a:buNone/>
            </a:pPr>
            <a:r>
              <a:rPr lang="en-US" sz="2600" dirty="0" smtClean="0">
                <a:latin typeface="+mj-lt"/>
              </a:rPr>
              <a:t>13. </a:t>
            </a:r>
            <a:r>
              <a:rPr lang="en-US" sz="2600" dirty="0">
                <a:latin typeface="+mj-lt"/>
              </a:rPr>
              <a:t>though formerly I was a blasphemer, persecutor, and insolent opponent. But I received mercy because I had acted ignorantly in unbelief, </a:t>
            </a:r>
            <a:endParaRPr lang="en-US" sz="2600" dirty="0" smtClean="0">
              <a:latin typeface="+mj-lt"/>
            </a:endParaRPr>
          </a:p>
          <a:p>
            <a:pPr marL="0" indent="0">
              <a:buNone/>
            </a:pPr>
            <a:r>
              <a:rPr lang="en-US" sz="2600" dirty="0" smtClean="0">
                <a:latin typeface="+mj-lt"/>
              </a:rPr>
              <a:t>14. and the grace of our Lord overflowed for me with the faith and love that are in Christ Jesus. </a:t>
            </a:r>
          </a:p>
          <a:p>
            <a:pPr marL="0" indent="0">
              <a:buNone/>
            </a:pPr>
            <a:r>
              <a:rPr lang="en-US" sz="2600" dirty="0" smtClean="0">
                <a:latin typeface="+mj-lt"/>
              </a:rPr>
              <a:t>15. </a:t>
            </a:r>
            <a:r>
              <a:rPr lang="en-US" sz="2600" dirty="0">
                <a:latin typeface="+mj-lt"/>
              </a:rPr>
              <a:t>The saying is trustworthy and deserving of full acceptance, that Christ Jesus came into the world to save sinners, of whom I am the foremost. </a:t>
            </a:r>
            <a:endParaRPr lang="en-US" sz="2600" dirty="0" smtClean="0">
              <a:latin typeface="+mj-lt"/>
            </a:endParaRPr>
          </a:p>
          <a:p>
            <a:pPr marL="0" indent="0">
              <a:buNone/>
            </a:pPr>
            <a:r>
              <a:rPr lang="en-US" sz="2600" dirty="0" smtClean="0">
                <a:latin typeface="+mj-lt"/>
              </a:rPr>
              <a:t>16. </a:t>
            </a:r>
            <a:r>
              <a:rPr lang="en-US" sz="2600" dirty="0">
                <a:latin typeface="+mj-lt"/>
              </a:rPr>
              <a:t>But I received mercy for this reason, that in me, as the foremost, Jesus Christ might display his perfect patience as an example to those who were to believe in him for eternal life. </a:t>
            </a:r>
            <a:endParaRPr lang="en-US" sz="2600" dirty="0" smtClean="0">
              <a:latin typeface="+mj-lt"/>
            </a:endParaRPr>
          </a:p>
        </p:txBody>
      </p:sp>
    </p:spTree>
    <p:extLst>
      <p:ext uri="{BB962C8B-B14F-4D97-AF65-F5344CB8AC3E}">
        <p14:creationId xmlns:p14="http://schemas.microsoft.com/office/powerpoint/2010/main" val="3197973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4661" y="156756"/>
            <a:ext cx="8650334" cy="6531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verses 12-20 - Christ Jesus came to save </a:t>
            </a:r>
            <a:r>
              <a:rPr lang="en-US" sz="2600" b="1" dirty="0" smtClean="0">
                <a:latin typeface="+mj-lt"/>
              </a:rPr>
              <a:t>sinners</a:t>
            </a:r>
          </a:p>
          <a:p>
            <a:pPr marL="0" indent="0">
              <a:buNone/>
            </a:pPr>
            <a:endParaRPr lang="en-US" sz="2600" b="1" dirty="0">
              <a:latin typeface="+mj-lt"/>
            </a:endParaRPr>
          </a:p>
          <a:p>
            <a:pPr marL="0" indent="0">
              <a:buNone/>
            </a:pPr>
            <a:r>
              <a:rPr lang="en-US" sz="2600" dirty="0" smtClean="0">
                <a:latin typeface="+mj-lt"/>
              </a:rPr>
              <a:t>17. </a:t>
            </a:r>
            <a:r>
              <a:rPr lang="en-US" sz="2600" dirty="0">
                <a:latin typeface="+mj-lt"/>
              </a:rPr>
              <a:t>To the King of the ages, immortal, invisible, the only God, be honor and glory forever and </a:t>
            </a:r>
            <a:r>
              <a:rPr lang="en-US" sz="2600" dirty="0" smtClean="0">
                <a:latin typeface="+mj-lt"/>
              </a:rPr>
              <a:t>ever. Amen.</a:t>
            </a:r>
            <a:endParaRPr lang="en-US" sz="2600" dirty="0">
              <a:latin typeface="+mj-lt"/>
            </a:endParaRPr>
          </a:p>
          <a:p>
            <a:pPr marL="0" indent="0">
              <a:buNone/>
            </a:pPr>
            <a:r>
              <a:rPr lang="en-US" sz="2600" dirty="0" smtClean="0">
                <a:latin typeface="+mj-lt"/>
              </a:rPr>
              <a:t>18. </a:t>
            </a:r>
            <a:r>
              <a:rPr lang="en-US" sz="2600" dirty="0">
                <a:latin typeface="+mj-lt"/>
              </a:rPr>
              <a:t>This charge I entrust to you, Timothy, my child, in accordance with the prophecies previously made about you, that by them you may wage the good warfare, </a:t>
            </a:r>
            <a:endParaRPr lang="en-US" sz="2600" dirty="0" smtClean="0">
              <a:latin typeface="+mj-lt"/>
            </a:endParaRPr>
          </a:p>
          <a:p>
            <a:pPr marL="0" indent="0">
              <a:buNone/>
            </a:pPr>
            <a:r>
              <a:rPr lang="en-US" sz="2600" dirty="0" smtClean="0">
                <a:latin typeface="+mj-lt"/>
              </a:rPr>
              <a:t>19. </a:t>
            </a:r>
            <a:r>
              <a:rPr lang="en-US" sz="2600" dirty="0">
                <a:latin typeface="+mj-lt"/>
              </a:rPr>
              <a:t>holding faith and a good conscience. By rejecting this, some have made shipwreck of their faith, </a:t>
            </a:r>
            <a:endParaRPr lang="en-US" sz="2600" dirty="0" smtClean="0">
              <a:latin typeface="+mj-lt"/>
            </a:endParaRPr>
          </a:p>
          <a:p>
            <a:pPr marL="0" indent="0">
              <a:buNone/>
            </a:pPr>
            <a:r>
              <a:rPr lang="en-US" sz="2600" dirty="0" smtClean="0">
                <a:latin typeface="+mj-lt"/>
              </a:rPr>
              <a:t>20. </a:t>
            </a:r>
            <a:r>
              <a:rPr lang="en-US" sz="2600" dirty="0">
                <a:latin typeface="+mj-lt"/>
              </a:rPr>
              <a:t>among whom are </a:t>
            </a:r>
            <a:r>
              <a:rPr lang="en-US" sz="2600" dirty="0" err="1">
                <a:latin typeface="+mj-lt"/>
              </a:rPr>
              <a:t>Hymenaeus</a:t>
            </a:r>
            <a:r>
              <a:rPr lang="en-US" sz="2600" dirty="0">
                <a:latin typeface="+mj-lt"/>
              </a:rPr>
              <a:t> and Alexander, whom I have handed over to Satan that they may learn not to blaspheme.</a:t>
            </a:r>
            <a:endParaRPr lang="en-US" sz="2600" dirty="0" smtClean="0">
              <a:latin typeface="+mj-lt"/>
            </a:endParaRPr>
          </a:p>
        </p:txBody>
      </p:sp>
    </p:spTree>
    <p:extLst>
      <p:ext uri="{BB962C8B-B14F-4D97-AF65-F5344CB8AC3E}">
        <p14:creationId xmlns:p14="http://schemas.microsoft.com/office/powerpoint/2010/main" val="25229621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TotalTime>
  <Words>1033</Words>
  <Application>Microsoft Office PowerPoint</Application>
  <PresentationFormat>On-screen Show (4:3)</PresentationFormat>
  <Paragraphs>70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1Timothy – Part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reminders </vt:lpstr>
      <vt:lpstr>Small group discussions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1Timothy – Part 1</dc:title>
  <dc:creator>A</dc:creator>
  <cp:lastModifiedBy>A</cp:lastModifiedBy>
  <cp:revision>17</cp:revision>
  <dcterms:created xsi:type="dcterms:W3CDTF">2022-05-25T16:41:54Z</dcterms:created>
  <dcterms:modified xsi:type="dcterms:W3CDTF">2022-05-26T02:44:04Z</dcterms:modified>
</cp:coreProperties>
</file>