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FD29F1D-3998-4355-9AF6-CADE657526BF}" type="datetimeFigureOut">
              <a:rPr lang="en-US" smtClean="0"/>
              <a:t>6/3/2022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E20D1D-D9D7-41C0-8646-FFC99E581C95}" type="slidenum">
              <a:rPr lang="en-US" smtClean="0"/>
              <a:t>‹#›</a:t>
            </a:fld>
            <a:endParaRPr lang="en-US"/>
          </a:p>
        </p:txBody>
      </p:sp>
    </p:spTree>
    <p:extLst>
      <p:ext uri="{BB962C8B-B14F-4D97-AF65-F5344CB8AC3E}">
        <p14:creationId xmlns:p14="http://schemas.microsoft.com/office/powerpoint/2010/main" val="3397264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D29F1D-3998-4355-9AF6-CADE657526BF}" type="datetimeFigureOut">
              <a:rPr lang="en-US" smtClean="0"/>
              <a:t>6/3/2022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E20D1D-D9D7-41C0-8646-FFC99E581C95}" type="slidenum">
              <a:rPr lang="en-US" smtClean="0"/>
              <a:t>‹#›</a:t>
            </a:fld>
            <a:endParaRPr lang="en-US"/>
          </a:p>
        </p:txBody>
      </p:sp>
    </p:spTree>
    <p:extLst>
      <p:ext uri="{BB962C8B-B14F-4D97-AF65-F5344CB8AC3E}">
        <p14:creationId xmlns:p14="http://schemas.microsoft.com/office/powerpoint/2010/main" val="1480729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D29F1D-3998-4355-9AF6-CADE657526BF}" type="datetimeFigureOut">
              <a:rPr lang="en-US" smtClean="0"/>
              <a:t>6/3/2022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E20D1D-D9D7-41C0-8646-FFC99E581C95}" type="slidenum">
              <a:rPr lang="en-US" smtClean="0"/>
              <a:t>‹#›</a:t>
            </a:fld>
            <a:endParaRPr lang="en-US"/>
          </a:p>
        </p:txBody>
      </p:sp>
    </p:spTree>
    <p:extLst>
      <p:ext uri="{BB962C8B-B14F-4D97-AF65-F5344CB8AC3E}">
        <p14:creationId xmlns:p14="http://schemas.microsoft.com/office/powerpoint/2010/main" val="3461324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D29F1D-3998-4355-9AF6-CADE657526BF}" type="datetimeFigureOut">
              <a:rPr lang="en-US" smtClean="0"/>
              <a:t>6/3/2022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E20D1D-D9D7-41C0-8646-FFC99E581C95}" type="slidenum">
              <a:rPr lang="en-US" smtClean="0"/>
              <a:t>‹#›</a:t>
            </a:fld>
            <a:endParaRPr lang="en-US"/>
          </a:p>
        </p:txBody>
      </p:sp>
    </p:spTree>
    <p:extLst>
      <p:ext uri="{BB962C8B-B14F-4D97-AF65-F5344CB8AC3E}">
        <p14:creationId xmlns:p14="http://schemas.microsoft.com/office/powerpoint/2010/main" val="1874412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FD29F1D-3998-4355-9AF6-CADE657526BF}" type="datetimeFigureOut">
              <a:rPr lang="en-US" smtClean="0"/>
              <a:t>6/3/2022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E20D1D-D9D7-41C0-8646-FFC99E581C95}" type="slidenum">
              <a:rPr lang="en-US" smtClean="0"/>
              <a:t>‹#›</a:t>
            </a:fld>
            <a:endParaRPr lang="en-US"/>
          </a:p>
        </p:txBody>
      </p:sp>
    </p:spTree>
    <p:extLst>
      <p:ext uri="{BB962C8B-B14F-4D97-AF65-F5344CB8AC3E}">
        <p14:creationId xmlns:p14="http://schemas.microsoft.com/office/powerpoint/2010/main" val="284240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FD29F1D-3998-4355-9AF6-CADE657526BF}" type="datetimeFigureOut">
              <a:rPr lang="en-US" smtClean="0"/>
              <a:t>6/3/2022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E20D1D-D9D7-41C0-8646-FFC99E581C95}" type="slidenum">
              <a:rPr lang="en-US" smtClean="0"/>
              <a:t>‹#›</a:t>
            </a:fld>
            <a:endParaRPr lang="en-US"/>
          </a:p>
        </p:txBody>
      </p:sp>
    </p:spTree>
    <p:extLst>
      <p:ext uri="{BB962C8B-B14F-4D97-AF65-F5344CB8AC3E}">
        <p14:creationId xmlns:p14="http://schemas.microsoft.com/office/powerpoint/2010/main" val="1550511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FD29F1D-3998-4355-9AF6-CADE657526BF}" type="datetimeFigureOut">
              <a:rPr lang="en-US" smtClean="0"/>
              <a:t>6/3/2022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E20D1D-D9D7-41C0-8646-FFC99E581C95}" type="slidenum">
              <a:rPr lang="en-US" smtClean="0"/>
              <a:t>‹#›</a:t>
            </a:fld>
            <a:endParaRPr lang="en-US"/>
          </a:p>
        </p:txBody>
      </p:sp>
    </p:spTree>
    <p:extLst>
      <p:ext uri="{BB962C8B-B14F-4D97-AF65-F5344CB8AC3E}">
        <p14:creationId xmlns:p14="http://schemas.microsoft.com/office/powerpoint/2010/main" val="3324133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FD29F1D-3998-4355-9AF6-CADE657526BF}" type="datetimeFigureOut">
              <a:rPr lang="en-US" smtClean="0"/>
              <a:t>6/3/2022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E20D1D-D9D7-41C0-8646-FFC99E581C95}" type="slidenum">
              <a:rPr lang="en-US" smtClean="0"/>
              <a:t>‹#›</a:t>
            </a:fld>
            <a:endParaRPr lang="en-US"/>
          </a:p>
        </p:txBody>
      </p:sp>
    </p:spTree>
    <p:extLst>
      <p:ext uri="{BB962C8B-B14F-4D97-AF65-F5344CB8AC3E}">
        <p14:creationId xmlns:p14="http://schemas.microsoft.com/office/powerpoint/2010/main" val="3141201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D29F1D-3998-4355-9AF6-CADE657526BF}" type="datetimeFigureOut">
              <a:rPr lang="en-US" smtClean="0"/>
              <a:t>6/3/2022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E20D1D-D9D7-41C0-8646-FFC99E581C95}" type="slidenum">
              <a:rPr lang="en-US" smtClean="0"/>
              <a:t>‹#›</a:t>
            </a:fld>
            <a:endParaRPr lang="en-US"/>
          </a:p>
        </p:txBody>
      </p:sp>
    </p:spTree>
    <p:extLst>
      <p:ext uri="{BB962C8B-B14F-4D97-AF65-F5344CB8AC3E}">
        <p14:creationId xmlns:p14="http://schemas.microsoft.com/office/powerpoint/2010/main" val="3497546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FD29F1D-3998-4355-9AF6-CADE657526BF}" type="datetimeFigureOut">
              <a:rPr lang="en-US" smtClean="0"/>
              <a:t>6/3/2022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E20D1D-D9D7-41C0-8646-FFC99E581C95}" type="slidenum">
              <a:rPr lang="en-US" smtClean="0"/>
              <a:t>‹#›</a:t>
            </a:fld>
            <a:endParaRPr lang="en-US"/>
          </a:p>
        </p:txBody>
      </p:sp>
    </p:spTree>
    <p:extLst>
      <p:ext uri="{BB962C8B-B14F-4D97-AF65-F5344CB8AC3E}">
        <p14:creationId xmlns:p14="http://schemas.microsoft.com/office/powerpoint/2010/main" val="3966074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FD29F1D-3998-4355-9AF6-CADE657526BF}" type="datetimeFigureOut">
              <a:rPr lang="en-US" smtClean="0"/>
              <a:t>6/3/2022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E20D1D-D9D7-41C0-8646-FFC99E581C95}" type="slidenum">
              <a:rPr lang="en-US" smtClean="0"/>
              <a:t>‹#›</a:t>
            </a:fld>
            <a:endParaRPr lang="en-US"/>
          </a:p>
        </p:txBody>
      </p:sp>
    </p:spTree>
    <p:extLst>
      <p:ext uri="{BB962C8B-B14F-4D97-AF65-F5344CB8AC3E}">
        <p14:creationId xmlns:p14="http://schemas.microsoft.com/office/powerpoint/2010/main" val="3682730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D29F1D-3998-4355-9AF6-CADE657526BF}" type="datetimeFigureOut">
              <a:rPr lang="en-US" smtClean="0"/>
              <a:t>6/3/2022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E20D1D-D9D7-41C0-8646-FFC99E581C95}" type="slidenum">
              <a:rPr lang="en-US" smtClean="0"/>
              <a:t>‹#›</a:t>
            </a:fld>
            <a:endParaRPr lang="en-US"/>
          </a:p>
        </p:txBody>
      </p:sp>
    </p:spTree>
    <p:extLst>
      <p:ext uri="{BB962C8B-B14F-4D97-AF65-F5344CB8AC3E}">
        <p14:creationId xmlns:p14="http://schemas.microsoft.com/office/powerpoint/2010/main" val="30640217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119460"/>
          </a:xfrm>
        </p:spPr>
        <p:txBody>
          <a:bodyPr/>
          <a:lstStyle/>
          <a:p>
            <a:r>
              <a:rPr lang="en-US" dirty="0"/>
              <a:t>1Timothy – Part 2</a:t>
            </a:r>
          </a:p>
        </p:txBody>
      </p:sp>
      <p:sp>
        <p:nvSpPr>
          <p:cNvPr id="3" name="Subtitle 2"/>
          <p:cNvSpPr>
            <a:spLocks noGrp="1"/>
          </p:cNvSpPr>
          <p:nvPr>
            <p:ph type="subTitle" idx="1"/>
          </p:nvPr>
        </p:nvSpPr>
        <p:spPr>
          <a:xfrm>
            <a:off x="1143000" y="6498771"/>
            <a:ext cx="6858000" cy="359229"/>
          </a:xfrm>
        </p:spPr>
        <p:txBody>
          <a:bodyPr>
            <a:normAutofit fontScale="92500" lnSpcReduction="20000"/>
          </a:bodyPr>
          <a:lstStyle/>
          <a:p>
            <a:r>
              <a:rPr lang="en-US" dirty="0"/>
              <a:t>Bro Perry</a:t>
            </a:r>
          </a:p>
        </p:txBody>
      </p:sp>
      <p:sp>
        <p:nvSpPr>
          <p:cNvPr id="4" name="Title 1"/>
          <p:cNvSpPr txBox="1">
            <a:spLocks/>
          </p:cNvSpPr>
          <p:nvPr/>
        </p:nvSpPr>
        <p:spPr>
          <a:xfrm>
            <a:off x="466997" y="4624523"/>
            <a:ext cx="8210006" cy="147868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dirty="0"/>
              <a:t>First of all, then, I urge that supplications, prayers, intercessions, and thanksgivings be made for all people. </a:t>
            </a:r>
            <a:r>
              <a:rPr lang="en-US" sz="2800" b="1" dirty="0"/>
              <a:t>1Timothy 2:1</a:t>
            </a:r>
          </a:p>
        </p:txBody>
      </p:sp>
      <p:pic>
        <p:nvPicPr>
          <p:cNvPr id="5" name="Picture 4"/>
          <p:cNvPicPr>
            <a:picLocks noChangeAspect="1"/>
          </p:cNvPicPr>
          <p:nvPr/>
        </p:nvPicPr>
        <p:blipFill>
          <a:blip r:embed="rId2"/>
          <a:stretch>
            <a:fillRect/>
          </a:stretch>
        </p:blipFill>
        <p:spPr>
          <a:xfrm>
            <a:off x="2314575" y="1276214"/>
            <a:ext cx="4514850" cy="2952750"/>
          </a:xfrm>
          <a:prstGeom prst="rect">
            <a:avLst/>
          </a:prstGeom>
        </p:spPr>
      </p:pic>
    </p:spTree>
    <p:extLst>
      <p:ext uri="{BB962C8B-B14F-4D97-AF65-F5344CB8AC3E}">
        <p14:creationId xmlns:p14="http://schemas.microsoft.com/office/powerpoint/2010/main" val="2596840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65314" y="65315"/>
            <a:ext cx="9013371" cy="670124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600" b="1" dirty="0">
                <a:latin typeface="+mj-lt"/>
              </a:rPr>
              <a:t>Chapter 3:14-16 – The Mystery of Godliness</a:t>
            </a:r>
          </a:p>
          <a:p>
            <a:pPr marL="0" indent="0">
              <a:buNone/>
            </a:pPr>
            <a:endParaRPr lang="en-US" sz="2600" b="1" dirty="0">
              <a:latin typeface="+mj-lt"/>
            </a:endParaRPr>
          </a:p>
          <a:p>
            <a:pPr marL="0" indent="0">
              <a:buNone/>
            </a:pPr>
            <a:r>
              <a:rPr lang="en-US" sz="2600" dirty="0">
                <a:latin typeface="+mj-lt"/>
              </a:rPr>
              <a:t>14 I hope to come to you soon, but I am writing these things to you so that, </a:t>
            </a:r>
          </a:p>
          <a:p>
            <a:pPr marL="0" indent="0">
              <a:buNone/>
            </a:pPr>
            <a:r>
              <a:rPr lang="en-US" sz="2600" dirty="0">
                <a:latin typeface="+mj-lt"/>
              </a:rPr>
              <a:t>15 if I delay, you may know how one ought to behave in the household of God, which is the church of the living God, a pillar and buttress of the truth. </a:t>
            </a:r>
          </a:p>
          <a:p>
            <a:pPr marL="0" indent="0">
              <a:buNone/>
            </a:pPr>
            <a:r>
              <a:rPr lang="en-US" sz="2600" dirty="0">
                <a:latin typeface="+mj-lt"/>
              </a:rPr>
              <a:t>16 Great indeed, we confess, is the mystery of godliness:</a:t>
            </a:r>
          </a:p>
          <a:p>
            <a:pPr marL="2743200" lvl="6" indent="0">
              <a:buNone/>
            </a:pPr>
            <a:r>
              <a:rPr lang="en-US" sz="2600" dirty="0">
                <a:latin typeface="+mj-lt"/>
              </a:rPr>
              <a:t>He was manifested in the flesh,</a:t>
            </a:r>
          </a:p>
          <a:p>
            <a:pPr marL="2743200" lvl="6" indent="0">
              <a:buNone/>
            </a:pPr>
            <a:r>
              <a:rPr lang="en-US" sz="2600" dirty="0">
                <a:latin typeface="+mj-lt"/>
              </a:rPr>
              <a:t>    vindicated by the Spirit,</a:t>
            </a:r>
          </a:p>
          <a:p>
            <a:pPr marL="2743200" lvl="6" indent="0">
              <a:buNone/>
            </a:pPr>
            <a:r>
              <a:rPr lang="en-US" sz="2600" dirty="0">
                <a:latin typeface="+mj-lt"/>
              </a:rPr>
              <a:t>        seen by angels,</a:t>
            </a:r>
          </a:p>
          <a:p>
            <a:pPr marL="2743200" lvl="6" indent="0">
              <a:buNone/>
            </a:pPr>
            <a:r>
              <a:rPr lang="en-US" sz="2600" dirty="0">
                <a:latin typeface="+mj-lt"/>
              </a:rPr>
              <a:t>proclaimed among the nations,</a:t>
            </a:r>
          </a:p>
          <a:p>
            <a:pPr marL="2743200" lvl="6" indent="0">
              <a:buNone/>
            </a:pPr>
            <a:r>
              <a:rPr lang="en-US" sz="2600" dirty="0">
                <a:latin typeface="+mj-lt"/>
              </a:rPr>
              <a:t>    believed on in the world,</a:t>
            </a:r>
          </a:p>
          <a:p>
            <a:pPr marL="2743200" lvl="6" indent="0">
              <a:buNone/>
            </a:pPr>
            <a:r>
              <a:rPr lang="en-US" sz="2600" dirty="0">
                <a:latin typeface="+mj-lt"/>
              </a:rPr>
              <a:t>        taken up in glory.</a:t>
            </a:r>
          </a:p>
        </p:txBody>
      </p:sp>
    </p:spTree>
    <p:extLst>
      <p:ext uri="{BB962C8B-B14F-4D97-AF65-F5344CB8AC3E}">
        <p14:creationId xmlns:p14="http://schemas.microsoft.com/office/powerpoint/2010/main" val="31626390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0" y="1345479"/>
            <a:ext cx="8650334" cy="5617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latin typeface="+mj-lt"/>
              </a:rPr>
              <a:t>Chapter 3:14-16 – The Mystery of Godliness</a:t>
            </a:r>
          </a:p>
        </p:txBody>
      </p:sp>
      <p:sp>
        <p:nvSpPr>
          <p:cNvPr id="3" name="Content Placeholder 2"/>
          <p:cNvSpPr txBox="1">
            <a:spLocks/>
          </p:cNvSpPr>
          <p:nvPr/>
        </p:nvSpPr>
        <p:spPr>
          <a:xfrm>
            <a:off x="336913" y="1907180"/>
            <a:ext cx="8650334" cy="1619791"/>
          </a:xfrm>
          <a:prstGeom prst="rect">
            <a:avLst/>
          </a:prstGeom>
          <a:solidFill>
            <a:schemeClr val="accent4">
              <a:lumMod val="40000"/>
              <a:lumOff val="6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mj-lt"/>
              </a:rPr>
              <a:t>The Kingdom of God has its principles </a:t>
            </a:r>
          </a:p>
          <a:p>
            <a:r>
              <a:rPr lang="en-US" dirty="0">
                <a:latin typeface="+mj-lt"/>
              </a:rPr>
              <a:t>God watches &amp; guards jealously over the Church  </a:t>
            </a:r>
          </a:p>
          <a:p>
            <a:r>
              <a:rPr lang="en-US" dirty="0">
                <a:latin typeface="+mj-lt"/>
              </a:rPr>
              <a:t>There are mysteries to our walk in Christ </a:t>
            </a:r>
          </a:p>
        </p:txBody>
      </p:sp>
      <p:sp>
        <p:nvSpPr>
          <p:cNvPr id="4" name="Content Placeholder 2"/>
          <p:cNvSpPr txBox="1">
            <a:spLocks/>
          </p:cNvSpPr>
          <p:nvPr/>
        </p:nvSpPr>
        <p:spPr>
          <a:xfrm>
            <a:off x="336913" y="3866605"/>
            <a:ext cx="8650334" cy="901337"/>
          </a:xfrm>
          <a:prstGeom prst="rect">
            <a:avLst/>
          </a:prstGeom>
          <a:solidFill>
            <a:schemeClr val="accent5">
              <a:lumMod val="40000"/>
              <a:lumOff val="6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mj-lt"/>
              </a:rPr>
              <a:t>Great indeed, we confess, is the mystery of godliness: </a:t>
            </a:r>
            <a:r>
              <a:rPr lang="en-US" b="1" dirty="0">
                <a:latin typeface="+mj-lt"/>
              </a:rPr>
              <a:t>1Timothy 3:16a</a:t>
            </a:r>
          </a:p>
        </p:txBody>
      </p:sp>
    </p:spTree>
    <p:extLst>
      <p:ext uri="{BB962C8B-B14F-4D97-AF65-F5344CB8AC3E}">
        <p14:creationId xmlns:p14="http://schemas.microsoft.com/office/powerpoint/2010/main" val="1946411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079" y="1279526"/>
            <a:ext cx="7886700" cy="1325563"/>
          </a:xfrm>
        </p:spPr>
        <p:txBody>
          <a:bodyPr/>
          <a:lstStyle/>
          <a:p>
            <a:r>
              <a:rPr lang="en-US" dirty="0"/>
              <a:t>Key reminders </a:t>
            </a:r>
          </a:p>
        </p:txBody>
      </p:sp>
      <p:sp>
        <p:nvSpPr>
          <p:cNvPr id="3" name="Content Placeholder 2"/>
          <p:cNvSpPr>
            <a:spLocks noGrp="1"/>
          </p:cNvSpPr>
          <p:nvPr>
            <p:ph idx="1"/>
          </p:nvPr>
        </p:nvSpPr>
        <p:spPr>
          <a:xfrm>
            <a:off x="145325" y="2605089"/>
            <a:ext cx="8841921" cy="2380615"/>
          </a:xfrm>
        </p:spPr>
        <p:txBody>
          <a:bodyPr>
            <a:normAutofit/>
          </a:bodyPr>
          <a:lstStyle/>
          <a:p>
            <a:r>
              <a:rPr lang="en-US" dirty="0">
                <a:latin typeface="+mj-lt"/>
              </a:rPr>
              <a:t>Pray!!! Pray!!! Pray!!!</a:t>
            </a:r>
          </a:p>
          <a:p>
            <a:r>
              <a:rPr lang="en-US" dirty="0">
                <a:latin typeface="+mj-lt"/>
              </a:rPr>
              <a:t>Leadership in the family &amp; in the Church is important to God </a:t>
            </a:r>
          </a:p>
          <a:p>
            <a:r>
              <a:rPr lang="en-US" dirty="0">
                <a:latin typeface="+mj-lt"/>
              </a:rPr>
              <a:t>Build your Christian walk on a solid relationship with God. </a:t>
            </a:r>
          </a:p>
        </p:txBody>
      </p:sp>
    </p:spTree>
    <p:extLst>
      <p:ext uri="{BB962C8B-B14F-4D97-AF65-F5344CB8AC3E}">
        <p14:creationId xmlns:p14="http://schemas.microsoft.com/office/powerpoint/2010/main" val="7516638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513" y="900703"/>
            <a:ext cx="7886700" cy="1325563"/>
          </a:xfrm>
        </p:spPr>
        <p:txBody>
          <a:bodyPr/>
          <a:lstStyle/>
          <a:p>
            <a:r>
              <a:rPr lang="en-US" dirty="0"/>
              <a:t>Small group discussions</a:t>
            </a:r>
          </a:p>
        </p:txBody>
      </p:sp>
      <p:sp>
        <p:nvSpPr>
          <p:cNvPr id="3" name="Content Placeholder 2"/>
          <p:cNvSpPr>
            <a:spLocks noGrp="1"/>
          </p:cNvSpPr>
          <p:nvPr>
            <p:ph idx="1"/>
          </p:nvPr>
        </p:nvSpPr>
        <p:spPr>
          <a:xfrm>
            <a:off x="628650" y="2416629"/>
            <a:ext cx="7886700" cy="3775165"/>
          </a:xfrm>
        </p:spPr>
        <p:txBody>
          <a:bodyPr>
            <a:normAutofit/>
          </a:bodyPr>
          <a:lstStyle/>
          <a:p>
            <a:pPr marL="514350" indent="-514350">
              <a:buAutoNum type="arabicPeriod"/>
            </a:pPr>
            <a:r>
              <a:rPr lang="en-US" dirty="0">
                <a:latin typeface="+mj-lt"/>
              </a:rPr>
              <a:t>Share about your prayer life and encourage one another unto constant prayer?</a:t>
            </a:r>
          </a:p>
          <a:p>
            <a:pPr marL="514350" indent="-514350">
              <a:buAutoNum type="arabicPeriod"/>
            </a:pPr>
            <a:r>
              <a:rPr lang="en-US" dirty="0">
                <a:latin typeface="+mj-lt"/>
              </a:rPr>
              <a:t>How critical is church leadership to the building of the Church?</a:t>
            </a:r>
          </a:p>
          <a:p>
            <a:pPr marL="514350" indent="-514350">
              <a:buAutoNum type="arabicPeriod"/>
            </a:pPr>
            <a:r>
              <a:rPr lang="en-US" dirty="0">
                <a:latin typeface="+mj-lt"/>
              </a:rPr>
              <a:t>The man is the head of the family. Discuss.</a:t>
            </a:r>
          </a:p>
          <a:p>
            <a:pPr marL="514350" indent="-514350">
              <a:buAutoNum type="arabicPeriod"/>
            </a:pPr>
            <a:r>
              <a:rPr lang="en-US" dirty="0">
                <a:latin typeface="+mj-lt"/>
              </a:rPr>
              <a:t>How can we practically improve our relationship with God?</a:t>
            </a:r>
          </a:p>
        </p:txBody>
      </p:sp>
    </p:spTree>
    <p:extLst>
      <p:ext uri="{BB962C8B-B14F-4D97-AF65-F5344CB8AC3E}">
        <p14:creationId xmlns:p14="http://schemas.microsoft.com/office/powerpoint/2010/main" val="2154222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7839" y="2426516"/>
            <a:ext cx="7886700" cy="1779724"/>
          </a:xfrm>
        </p:spPr>
        <p:txBody>
          <a:bodyPr>
            <a:normAutofit fontScale="92500" lnSpcReduction="10000"/>
          </a:bodyPr>
          <a:lstStyle/>
          <a:p>
            <a:pPr marL="0" indent="0">
              <a:buNone/>
            </a:pPr>
            <a:r>
              <a:rPr lang="en-US" dirty="0">
                <a:latin typeface="+mj-lt"/>
              </a:rPr>
              <a:t>Key reminders </a:t>
            </a:r>
          </a:p>
          <a:p>
            <a:r>
              <a:rPr lang="en-US" dirty="0">
                <a:latin typeface="+mj-lt"/>
              </a:rPr>
              <a:t>As disciples of Jesus Christ, we must pursue truth.</a:t>
            </a:r>
          </a:p>
          <a:p>
            <a:r>
              <a:rPr lang="en-US" dirty="0">
                <a:latin typeface="+mj-lt"/>
              </a:rPr>
              <a:t>We must be cautious of false teachers. </a:t>
            </a:r>
          </a:p>
          <a:p>
            <a:r>
              <a:rPr lang="en-US" dirty="0">
                <a:latin typeface="+mj-lt"/>
              </a:rPr>
              <a:t>The gospel should be shared and preached to all. </a:t>
            </a:r>
          </a:p>
        </p:txBody>
      </p:sp>
      <p:sp>
        <p:nvSpPr>
          <p:cNvPr id="4" name="Title 1"/>
          <p:cNvSpPr txBox="1">
            <a:spLocks/>
          </p:cNvSpPr>
          <p:nvPr/>
        </p:nvSpPr>
        <p:spPr>
          <a:xfrm>
            <a:off x="297724" y="1286260"/>
            <a:ext cx="8650334" cy="970439"/>
          </a:xfrm>
          <a:prstGeom prst="rect">
            <a:avLst/>
          </a:prstGeom>
          <a:solidFill>
            <a:schemeClr val="accent1">
              <a:lumMod val="40000"/>
              <a:lumOff val="60000"/>
            </a:schemeClr>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800" dirty="0"/>
              <a:t>Holding faith and a good conscience. By rejecting this, some have made shipwreck of their faith. </a:t>
            </a:r>
            <a:r>
              <a:rPr lang="en-US" sz="2800" b="1" dirty="0"/>
              <a:t>1Timothy 1:19</a:t>
            </a:r>
          </a:p>
        </p:txBody>
      </p:sp>
      <p:sp>
        <p:nvSpPr>
          <p:cNvPr id="5" name="Content Placeholder 2"/>
          <p:cNvSpPr txBox="1">
            <a:spLocks/>
          </p:cNvSpPr>
          <p:nvPr/>
        </p:nvSpPr>
        <p:spPr>
          <a:xfrm>
            <a:off x="297724" y="4376058"/>
            <a:ext cx="8650334" cy="1280160"/>
          </a:xfrm>
          <a:prstGeom prst="rect">
            <a:avLst/>
          </a:prstGeom>
          <a:solidFill>
            <a:schemeClr val="accent4">
              <a:lumMod val="60000"/>
              <a:lumOff val="4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mj-lt"/>
              </a:rPr>
              <a:t>if I delay, you may know how one ought to behave in the household of God, which is the church of the living God, a pillar and buttress of the truth. </a:t>
            </a:r>
            <a:r>
              <a:rPr lang="en-US" b="1" dirty="0">
                <a:latin typeface="+mj-lt"/>
              </a:rPr>
              <a:t>1Timothy 3:15</a:t>
            </a:r>
          </a:p>
        </p:txBody>
      </p:sp>
    </p:spTree>
    <p:extLst>
      <p:ext uri="{BB962C8B-B14F-4D97-AF65-F5344CB8AC3E}">
        <p14:creationId xmlns:p14="http://schemas.microsoft.com/office/powerpoint/2010/main" val="1156429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336913" y="2191292"/>
            <a:ext cx="8650334" cy="208026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latin typeface="+mj-lt"/>
              </a:rPr>
              <a:t>The gospel is the good news that Christ Jesus, the son of God, died for the sins of humanity and resurrected on the third day, forever triumphant over death and the devil, so that there is now no condemnation for us who believe but eternal life and joy everlasting.   </a:t>
            </a:r>
          </a:p>
        </p:txBody>
      </p:sp>
      <p:sp>
        <p:nvSpPr>
          <p:cNvPr id="3" name="Content Placeholder 2"/>
          <p:cNvSpPr txBox="1">
            <a:spLocks/>
          </p:cNvSpPr>
          <p:nvPr/>
        </p:nvSpPr>
        <p:spPr>
          <a:xfrm>
            <a:off x="336913" y="4647104"/>
            <a:ext cx="8650334" cy="1005838"/>
          </a:xfrm>
          <a:prstGeom prst="rect">
            <a:avLst/>
          </a:prstGeom>
          <a:solidFill>
            <a:schemeClr val="accent4">
              <a:lumMod val="60000"/>
              <a:lumOff val="4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mj-lt"/>
              </a:rPr>
              <a:t>For I am not ashamed of the gospel, for it is the power of God for salvation to everyone who believes, </a:t>
            </a:r>
            <a:r>
              <a:rPr lang="en-US" b="1" dirty="0">
                <a:latin typeface="+mj-lt"/>
              </a:rPr>
              <a:t>Romans 1:16a</a:t>
            </a:r>
          </a:p>
        </p:txBody>
      </p:sp>
      <p:sp>
        <p:nvSpPr>
          <p:cNvPr id="4" name="Content Placeholder 2"/>
          <p:cNvSpPr txBox="1">
            <a:spLocks/>
          </p:cNvSpPr>
          <p:nvPr/>
        </p:nvSpPr>
        <p:spPr>
          <a:xfrm>
            <a:off x="336913" y="849090"/>
            <a:ext cx="8650334" cy="966652"/>
          </a:xfrm>
          <a:prstGeom prst="rect">
            <a:avLst/>
          </a:prstGeom>
          <a:solidFill>
            <a:schemeClr val="accent5">
              <a:lumMod val="40000"/>
              <a:lumOff val="6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mj-lt"/>
              </a:rPr>
              <a:t>and the grace of our Lord overflowed for me with the faith and love that are in Christ Jesus. </a:t>
            </a:r>
            <a:r>
              <a:rPr lang="en-US" b="1" dirty="0">
                <a:latin typeface="+mj-lt"/>
              </a:rPr>
              <a:t>1Timothy 1:14</a:t>
            </a:r>
          </a:p>
        </p:txBody>
      </p:sp>
    </p:spTree>
    <p:extLst>
      <p:ext uri="{BB962C8B-B14F-4D97-AF65-F5344CB8AC3E}">
        <p14:creationId xmlns:p14="http://schemas.microsoft.com/office/powerpoint/2010/main" val="183682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65314" y="65315"/>
            <a:ext cx="9013371" cy="670124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600" b="1" dirty="0">
                <a:latin typeface="+mj-lt"/>
              </a:rPr>
              <a:t>Chapter 2 – Pray For All People</a:t>
            </a:r>
          </a:p>
          <a:p>
            <a:pPr marL="0" indent="0">
              <a:spcBef>
                <a:spcPts val="600"/>
              </a:spcBef>
              <a:buNone/>
            </a:pPr>
            <a:endParaRPr lang="en-US" sz="2600" b="1" dirty="0">
              <a:latin typeface="+mj-lt"/>
            </a:endParaRPr>
          </a:p>
          <a:p>
            <a:pPr marL="0" indent="0">
              <a:buNone/>
            </a:pPr>
            <a:r>
              <a:rPr lang="en-US" sz="2600" dirty="0">
                <a:latin typeface="+mj-lt"/>
              </a:rPr>
              <a:t>1. First of all, then, I urge that supplications, prayers, intercessions, and thanksgivings be made for all people, </a:t>
            </a:r>
          </a:p>
          <a:p>
            <a:pPr marL="0" indent="0">
              <a:buNone/>
            </a:pPr>
            <a:r>
              <a:rPr lang="en-US" sz="2600" dirty="0">
                <a:latin typeface="+mj-lt"/>
              </a:rPr>
              <a:t>2. for kings and all who are in high positions, that we may lead a peaceful and quiet life, godly and dignified in every way. </a:t>
            </a:r>
          </a:p>
          <a:p>
            <a:pPr marL="0" indent="0">
              <a:buNone/>
            </a:pPr>
            <a:r>
              <a:rPr lang="en-US" sz="2600" dirty="0">
                <a:latin typeface="+mj-lt"/>
              </a:rPr>
              <a:t>3. This is good, and it is pleasing in the sight of God our Savior, </a:t>
            </a:r>
          </a:p>
          <a:p>
            <a:pPr marL="0" indent="0">
              <a:buNone/>
            </a:pPr>
            <a:r>
              <a:rPr lang="en-US" sz="2600" dirty="0">
                <a:latin typeface="+mj-lt"/>
              </a:rPr>
              <a:t>4. who desires all people to be saved and to come to the knowledge of the truth. </a:t>
            </a:r>
          </a:p>
          <a:p>
            <a:pPr marL="0" indent="0">
              <a:buNone/>
            </a:pPr>
            <a:r>
              <a:rPr lang="en-US" sz="2600" dirty="0">
                <a:latin typeface="+mj-lt"/>
              </a:rPr>
              <a:t>5. For there is one God, and there is one mediator between God and men, the man Christ Jesus, </a:t>
            </a:r>
          </a:p>
          <a:p>
            <a:pPr marL="0" indent="0">
              <a:buNone/>
            </a:pPr>
            <a:r>
              <a:rPr lang="en-US" sz="2600" dirty="0">
                <a:latin typeface="+mj-lt"/>
              </a:rPr>
              <a:t>6. who gave himself as a ransom for all, which is the testimony given at the proper time. </a:t>
            </a:r>
          </a:p>
          <a:p>
            <a:pPr marL="0" indent="0">
              <a:buNone/>
            </a:pPr>
            <a:r>
              <a:rPr lang="en-US" sz="2600" dirty="0">
                <a:latin typeface="+mj-lt"/>
              </a:rPr>
              <a:t>7. For this I was appointed a preacher and an apostle (I am telling the truth, I am not lying), a teacher of the Gentiles in faith and truth.</a:t>
            </a:r>
          </a:p>
        </p:txBody>
      </p:sp>
    </p:spTree>
    <p:extLst>
      <p:ext uri="{BB962C8B-B14F-4D97-AF65-F5344CB8AC3E}">
        <p14:creationId xmlns:p14="http://schemas.microsoft.com/office/powerpoint/2010/main" val="3561845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65314" y="444137"/>
            <a:ext cx="9013371" cy="632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600" dirty="0">
                <a:latin typeface="+mj-lt"/>
              </a:rPr>
              <a:t>8. I desire then that in every place the men should pray, lifting holy hands without anger or quarreling; </a:t>
            </a:r>
          </a:p>
          <a:p>
            <a:pPr marL="0" indent="0">
              <a:buNone/>
            </a:pPr>
            <a:r>
              <a:rPr lang="en-US" sz="2600" dirty="0">
                <a:latin typeface="+mj-lt"/>
              </a:rPr>
              <a:t>9. likewise also that women should adorn themselves in respectable apparel, with modesty and self-control, not with braided hair and gold or pearls or costly attire, </a:t>
            </a:r>
          </a:p>
          <a:p>
            <a:pPr marL="0" indent="0">
              <a:buNone/>
            </a:pPr>
            <a:r>
              <a:rPr lang="en-US" sz="2600" dirty="0">
                <a:latin typeface="+mj-lt"/>
              </a:rPr>
              <a:t>10. but with what is proper for women who profess godliness—with good works. </a:t>
            </a:r>
          </a:p>
          <a:p>
            <a:pPr marL="0" indent="0">
              <a:buNone/>
            </a:pPr>
            <a:r>
              <a:rPr lang="en-US" sz="2600" dirty="0">
                <a:latin typeface="+mj-lt"/>
              </a:rPr>
              <a:t>11. Let a woman learn quietly with all submissiveness. </a:t>
            </a:r>
          </a:p>
          <a:p>
            <a:pPr marL="0" indent="0">
              <a:buNone/>
            </a:pPr>
            <a:r>
              <a:rPr lang="en-US" sz="2600" dirty="0">
                <a:latin typeface="+mj-lt"/>
              </a:rPr>
              <a:t>12. I do not permit a woman to teach or to exercise authority over a man; rather, she is to remain quiet. </a:t>
            </a:r>
          </a:p>
          <a:p>
            <a:pPr marL="0" indent="0">
              <a:buNone/>
            </a:pPr>
            <a:r>
              <a:rPr lang="en-US" sz="2600" dirty="0">
                <a:latin typeface="+mj-lt"/>
              </a:rPr>
              <a:t>13. For Adam was formed first, then Eve; </a:t>
            </a:r>
          </a:p>
          <a:p>
            <a:pPr marL="0" indent="0">
              <a:buNone/>
            </a:pPr>
            <a:r>
              <a:rPr lang="en-US" sz="2600" dirty="0">
                <a:latin typeface="+mj-lt"/>
              </a:rPr>
              <a:t>14. and Adam was not deceived, but the woman was deceived and became a transgressor. </a:t>
            </a:r>
          </a:p>
          <a:p>
            <a:pPr marL="0" indent="0">
              <a:buNone/>
            </a:pPr>
            <a:r>
              <a:rPr lang="en-US" sz="2600" dirty="0">
                <a:latin typeface="+mj-lt"/>
              </a:rPr>
              <a:t>15. Yet she will be saved through childbearing—if they continue in faith and love and holiness, with self-control.</a:t>
            </a:r>
          </a:p>
        </p:txBody>
      </p:sp>
    </p:spTree>
    <p:extLst>
      <p:ext uri="{BB962C8B-B14F-4D97-AF65-F5344CB8AC3E}">
        <p14:creationId xmlns:p14="http://schemas.microsoft.com/office/powerpoint/2010/main" val="1193834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0" y="1345479"/>
            <a:ext cx="8650334" cy="5617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latin typeface="+mj-lt"/>
              </a:rPr>
              <a:t>Chapter 2 – Pray For All People</a:t>
            </a:r>
          </a:p>
        </p:txBody>
      </p:sp>
      <p:sp>
        <p:nvSpPr>
          <p:cNvPr id="3" name="Content Placeholder 2"/>
          <p:cNvSpPr txBox="1">
            <a:spLocks/>
          </p:cNvSpPr>
          <p:nvPr/>
        </p:nvSpPr>
        <p:spPr>
          <a:xfrm>
            <a:off x="336913" y="1907180"/>
            <a:ext cx="8650334" cy="2090056"/>
          </a:xfrm>
          <a:prstGeom prst="rect">
            <a:avLst/>
          </a:prstGeom>
          <a:solidFill>
            <a:schemeClr val="accent4">
              <a:lumMod val="40000"/>
              <a:lumOff val="6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mj-lt"/>
              </a:rPr>
              <a:t>First of all prayer </a:t>
            </a:r>
          </a:p>
          <a:p>
            <a:r>
              <a:rPr lang="en-US" dirty="0">
                <a:latin typeface="+mj-lt"/>
              </a:rPr>
              <a:t>God is able to save &amp; desires all people to be saved </a:t>
            </a:r>
          </a:p>
          <a:p>
            <a:r>
              <a:rPr lang="en-US" dirty="0">
                <a:latin typeface="+mj-lt"/>
              </a:rPr>
              <a:t>God has established the man as the head of the family to order the family as a priest after the statutes of God. </a:t>
            </a:r>
          </a:p>
        </p:txBody>
      </p:sp>
      <p:sp>
        <p:nvSpPr>
          <p:cNvPr id="4" name="Content Placeholder 2"/>
          <p:cNvSpPr txBox="1">
            <a:spLocks/>
          </p:cNvSpPr>
          <p:nvPr/>
        </p:nvSpPr>
        <p:spPr>
          <a:xfrm>
            <a:off x="336913" y="4362994"/>
            <a:ext cx="8650334" cy="1306286"/>
          </a:xfrm>
          <a:prstGeom prst="rect">
            <a:avLst/>
          </a:prstGeom>
          <a:solidFill>
            <a:schemeClr val="accent5">
              <a:lumMod val="40000"/>
              <a:lumOff val="6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mj-lt"/>
              </a:rPr>
              <a:t>First of all, then, I urge that supplications, prayers, intercessions, and thanksgivings be made for all people. </a:t>
            </a:r>
            <a:r>
              <a:rPr lang="en-US" b="1" dirty="0">
                <a:latin typeface="+mj-lt"/>
              </a:rPr>
              <a:t>1Timothy 2:1</a:t>
            </a:r>
          </a:p>
        </p:txBody>
      </p:sp>
    </p:spTree>
    <p:extLst>
      <p:ext uri="{BB962C8B-B14F-4D97-AF65-F5344CB8AC3E}">
        <p14:creationId xmlns:p14="http://schemas.microsoft.com/office/powerpoint/2010/main" val="2676369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65314" y="65315"/>
            <a:ext cx="9013371" cy="670124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600" b="1" dirty="0">
                <a:latin typeface="+mj-lt"/>
              </a:rPr>
              <a:t>Chapter 3:1-7 – Qualifications for Overseers</a:t>
            </a:r>
          </a:p>
          <a:p>
            <a:pPr marL="0" indent="0">
              <a:buNone/>
            </a:pPr>
            <a:r>
              <a:rPr lang="en-US" sz="2600" dirty="0">
                <a:latin typeface="+mj-lt"/>
              </a:rPr>
              <a:t>1. The saying is trustworthy: If anyone aspires to the office of overseer, he desires a noble task. </a:t>
            </a:r>
          </a:p>
          <a:p>
            <a:pPr marL="0" indent="0">
              <a:buNone/>
            </a:pPr>
            <a:r>
              <a:rPr lang="en-US" sz="2600" dirty="0">
                <a:latin typeface="+mj-lt"/>
              </a:rPr>
              <a:t>2. Therefore an overseer must be above reproach, the husband of one wife, sober-minded, self-controlled, respectable, hospitable, able to teach, </a:t>
            </a:r>
          </a:p>
          <a:p>
            <a:pPr marL="0" indent="0">
              <a:buNone/>
            </a:pPr>
            <a:r>
              <a:rPr lang="en-US" sz="2600" dirty="0">
                <a:latin typeface="+mj-lt"/>
              </a:rPr>
              <a:t>3. not a drunkard, not violent but gentle, not quarrelsome, not a lover of money. </a:t>
            </a:r>
          </a:p>
          <a:p>
            <a:pPr marL="0" indent="0">
              <a:buNone/>
            </a:pPr>
            <a:r>
              <a:rPr lang="en-US" sz="2600" dirty="0">
                <a:latin typeface="+mj-lt"/>
              </a:rPr>
              <a:t>.4 He must manage his own household well, with all dignity keeping his children submissive, </a:t>
            </a:r>
          </a:p>
          <a:p>
            <a:pPr marL="0" indent="0">
              <a:buNone/>
            </a:pPr>
            <a:r>
              <a:rPr lang="en-US" sz="2600" dirty="0">
                <a:latin typeface="+mj-lt"/>
              </a:rPr>
              <a:t>5. for if someone does not know how to manage his own household, how will he care for God's church? </a:t>
            </a:r>
          </a:p>
          <a:p>
            <a:pPr marL="0" indent="0">
              <a:buNone/>
            </a:pPr>
            <a:r>
              <a:rPr lang="en-US" sz="2600" dirty="0">
                <a:latin typeface="+mj-lt"/>
              </a:rPr>
              <a:t>6. He must not be a recent convert, or he may become puffed up with conceit and fall into the condemnation of the devil. </a:t>
            </a:r>
          </a:p>
          <a:p>
            <a:pPr marL="0" indent="0">
              <a:buNone/>
            </a:pPr>
            <a:r>
              <a:rPr lang="en-US" sz="2600" dirty="0">
                <a:latin typeface="+mj-lt"/>
              </a:rPr>
              <a:t>7. Moreover, he must be well thought of by outsiders, so that he may not fall into disgrace, into a snare of the devil.</a:t>
            </a:r>
          </a:p>
        </p:txBody>
      </p:sp>
    </p:spTree>
    <p:extLst>
      <p:ext uri="{BB962C8B-B14F-4D97-AF65-F5344CB8AC3E}">
        <p14:creationId xmlns:p14="http://schemas.microsoft.com/office/powerpoint/2010/main" val="2720223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65314" y="65315"/>
            <a:ext cx="9013371" cy="670124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600" b="1" dirty="0">
                <a:latin typeface="+mj-lt"/>
              </a:rPr>
              <a:t>Chapter 3:8-13 – Qualifications for Deacons</a:t>
            </a:r>
          </a:p>
          <a:p>
            <a:pPr marL="0" indent="0">
              <a:buNone/>
            </a:pPr>
            <a:endParaRPr lang="en-US" sz="2600" b="1" dirty="0">
              <a:latin typeface="+mj-lt"/>
            </a:endParaRPr>
          </a:p>
          <a:p>
            <a:pPr marL="0" indent="0">
              <a:buNone/>
            </a:pPr>
            <a:r>
              <a:rPr lang="en-US" sz="2600" dirty="0">
                <a:latin typeface="+mj-lt"/>
              </a:rPr>
              <a:t>8. Deacons likewise must be dignified, not double-tongued, not addicted to much wine, not greedy for dishonest gain. </a:t>
            </a:r>
          </a:p>
          <a:p>
            <a:pPr marL="0" indent="0">
              <a:buNone/>
            </a:pPr>
            <a:r>
              <a:rPr lang="en-US" sz="2600" dirty="0">
                <a:latin typeface="+mj-lt"/>
              </a:rPr>
              <a:t>9. They must hold the mystery of the faith with a clear conscience. </a:t>
            </a:r>
          </a:p>
          <a:p>
            <a:pPr marL="0" indent="0">
              <a:buNone/>
            </a:pPr>
            <a:r>
              <a:rPr lang="en-US" sz="2600" dirty="0">
                <a:latin typeface="+mj-lt"/>
              </a:rPr>
              <a:t>10. And let them also be tested first; then let them serve as deacons if they prove themselves blameless. </a:t>
            </a:r>
          </a:p>
          <a:p>
            <a:pPr marL="0" indent="0">
              <a:buNone/>
            </a:pPr>
            <a:r>
              <a:rPr lang="en-US" sz="2600" dirty="0">
                <a:latin typeface="+mj-lt"/>
              </a:rPr>
              <a:t>11. Their wives likewise must be dignified, not slanderers, but sober-minded, faithful in all things. </a:t>
            </a:r>
          </a:p>
          <a:p>
            <a:pPr marL="0" indent="0">
              <a:buNone/>
            </a:pPr>
            <a:r>
              <a:rPr lang="en-US" sz="2600" dirty="0">
                <a:latin typeface="+mj-lt"/>
              </a:rPr>
              <a:t>12. Let deacons each be the husband of one wife, managing their children and their own households well. </a:t>
            </a:r>
          </a:p>
          <a:p>
            <a:pPr marL="0" indent="0">
              <a:buNone/>
            </a:pPr>
            <a:r>
              <a:rPr lang="en-US" sz="2600" dirty="0">
                <a:latin typeface="+mj-lt"/>
              </a:rPr>
              <a:t>13. For those who serve well as deacons gain a good standing for themselves and also great confidence in the faith that is in Christ Jesus.</a:t>
            </a:r>
          </a:p>
        </p:txBody>
      </p:sp>
    </p:spTree>
    <p:extLst>
      <p:ext uri="{BB962C8B-B14F-4D97-AF65-F5344CB8AC3E}">
        <p14:creationId xmlns:p14="http://schemas.microsoft.com/office/powerpoint/2010/main" val="4250249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0" y="1345479"/>
            <a:ext cx="8650334" cy="5617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latin typeface="+mj-lt"/>
              </a:rPr>
              <a:t>Chapter 3:1-18 – Qualifications For Leaders</a:t>
            </a:r>
          </a:p>
        </p:txBody>
      </p:sp>
      <p:sp>
        <p:nvSpPr>
          <p:cNvPr id="3" name="Content Placeholder 2"/>
          <p:cNvSpPr txBox="1">
            <a:spLocks/>
          </p:cNvSpPr>
          <p:nvPr/>
        </p:nvSpPr>
        <p:spPr>
          <a:xfrm>
            <a:off x="336913" y="1907180"/>
            <a:ext cx="8650334" cy="1619791"/>
          </a:xfrm>
          <a:prstGeom prst="rect">
            <a:avLst/>
          </a:prstGeom>
          <a:solidFill>
            <a:schemeClr val="accent4">
              <a:lumMod val="40000"/>
              <a:lumOff val="6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mj-lt"/>
              </a:rPr>
              <a:t>Leadership is important to God</a:t>
            </a:r>
          </a:p>
          <a:p>
            <a:r>
              <a:rPr lang="en-US" dirty="0">
                <a:latin typeface="+mj-lt"/>
              </a:rPr>
              <a:t>Godly character is the foremost prerequisite  </a:t>
            </a:r>
          </a:p>
          <a:p>
            <a:r>
              <a:rPr lang="en-US" dirty="0">
                <a:latin typeface="+mj-lt"/>
              </a:rPr>
              <a:t>Desire to impact the lives around you. </a:t>
            </a:r>
          </a:p>
        </p:txBody>
      </p:sp>
      <p:sp>
        <p:nvSpPr>
          <p:cNvPr id="4" name="Content Placeholder 2"/>
          <p:cNvSpPr txBox="1">
            <a:spLocks/>
          </p:cNvSpPr>
          <p:nvPr/>
        </p:nvSpPr>
        <p:spPr>
          <a:xfrm>
            <a:off x="336913" y="3866605"/>
            <a:ext cx="8650334" cy="901337"/>
          </a:xfrm>
          <a:prstGeom prst="rect">
            <a:avLst/>
          </a:prstGeom>
          <a:solidFill>
            <a:schemeClr val="accent5">
              <a:lumMod val="40000"/>
              <a:lumOff val="6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mj-lt"/>
              </a:rPr>
              <a:t>The saying is trustworthy: If anyone aspires to the office of overseer, he desires a noble task. </a:t>
            </a:r>
            <a:r>
              <a:rPr lang="en-US" b="1" dirty="0">
                <a:latin typeface="+mj-lt"/>
              </a:rPr>
              <a:t>1Timothy 3:1</a:t>
            </a:r>
          </a:p>
        </p:txBody>
      </p:sp>
    </p:spTree>
    <p:extLst>
      <p:ext uri="{BB962C8B-B14F-4D97-AF65-F5344CB8AC3E}">
        <p14:creationId xmlns:p14="http://schemas.microsoft.com/office/powerpoint/2010/main" val="164580986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513</TotalTime>
  <Words>1218</Words>
  <Application>Microsoft Office PowerPoint</Application>
  <PresentationFormat>On-screen Show (4:3)</PresentationFormat>
  <Paragraphs>80</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1Timothy – Part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Key reminders </vt:lpstr>
      <vt:lpstr>Small group discussions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1Timothy – Part 2</dc:title>
  <dc:creator>A</dc:creator>
  <cp:lastModifiedBy>James Xede</cp:lastModifiedBy>
  <cp:revision>12</cp:revision>
  <dcterms:created xsi:type="dcterms:W3CDTF">2022-05-31T18:37:42Z</dcterms:created>
  <dcterms:modified xsi:type="dcterms:W3CDTF">2022-06-03T01:10:56Z</dcterms:modified>
</cp:coreProperties>
</file>