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2" r:id="rId6"/>
    <p:sldId id="270" r:id="rId7"/>
    <p:sldId id="271" r:id="rId8"/>
    <p:sldId id="272" r:id="rId9"/>
    <p:sldId id="263" r:id="rId10"/>
    <p:sldId id="273" r:id="rId11"/>
    <p:sldId id="274" r:id="rId12"/>
    <p:sldId id="275" r:id="rId13"/>
    <p:sldId id="265" r:id="rId14"/>
    <p:sldId id="268" r:id="rId15"/>
    <p:sldId id="26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0" d="100"/>
          <a:sy n="50" d="100"/>
        </p:scale>
        <p:origin x="1980"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FD29F1D-3998-4355-9AF6-CADE657526BF}" type="datetimeFigureOut">
              <a:rPr lang="en-US" smtClean="0"/>
              <a:t>6/16/22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20D1D-D9D7-41C0-8646-FFC99E581C95}" type="slidenum">
              <a:rPr lang="en-US" smtClean="0"/>
              <a:t>‹#›</a:t>
            </a:fld>
            <a:endParaRPr lang="en-US"/>
          </a:p>
        </p:txBody>
      </p:sp>
    </p:spTree>
    <p:extLst>
      <p:ext uri="{BB962C8B-B14F-4D97-AF65-F5344CB8AC3E}">
        <p14:creationId xmlns:p14="http://schemas.microsoft.com/office/powerpoint/2010/main" val="3397264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D29F1D-3998-4355-9AF6-CADE657526BF}" type="datetimeFigureOut">
              <a:rPr lang="en-US" smtClean="0"/>
              <a:t>6/16/22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20D1D-D9D7-41C0-8646-FFC99E581C95}" type="slidenum">
              <a:rPr lang="en-US" smtClean="0"/>
              <a:t>‹#›</a:t>
            </a:fld>
            <a:endParaRPr lang="en-US"/>
          </a:p>
        </p:txBody>
      </p:sp>
    </p:spTree>
    <p:extLst>
      <p:ext uri="{BB962C8B-B14F-4D97-AF65-F5344CB8AC3E}">
        <p14:creationId xmlns:p14="http://schemas.microsoft.com/office/powerpoint/2010/main" val="1480729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D29F1D-3998-4355-9AF6-CADE657526BF}" type="datetimeFigureOut">
              <a:rPr lang="en-US" smtClean="0"/>
              <a:t>6/16/22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20D1D-D9D7-41C0-8646-FFC99E581C95}" type="slidenum">
              <a:rPr lang="en-US" smtClean="0"/>
              <a:t>‹#›</a:t>
            </a:fld>
            <a:endParaRPr lang="en-US"/>
          </a:p>
        </p:txBody>
      </p:sp>
    </p:spTree>
    <p:extLst>
      <p:ext uri="{BB962C8B-B14F-4D97-AF65-F5344CB8AC3E}">
        <p14:creationId xmlns:p14="http://schemas.microsoft.com/office/powerpoint/2010/main" val="346132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D29F1D-3998-4355-9AF6-CADE657526BF}" type="datetimeFigureOut">
              <a:rPr lang="en-US" smtClean="0"/>
              <a:t>6/16/22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20D1D-D9D7-41C0-8646-FFC99E581C95}" type="slidenum">
              <a:rPr lang="en-US" smtClean="0"/>
              <a:t>‹#›</a:t>
            </a:fld>
            <a:endParaRPr lang="en-US"/>
          </a:p>
        </p:txBody>
      </p:sp>
    </p:spTree>
    <p:extLst>
      <p:ext uri="{BB962C8B-B14F-4D97-AF65-F5344CB8AC3E}">
        <p14:creationId xmlns:p14="http://schemas.microsoft.com/office/powerpoint/2010/main" val="1874412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D29F1D-3998-4355-9AF6-CADE657526BF}" type="datetimeFigureOut">
              <a:rPr lang="en-US" smtClean="0"/>
              <a:t>6/16/22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20D1D-D9D7-41C0-8646-FFC99E581C95}" type="slidenum">
              <a:rPr lang="en-US" smtClean="0"/>
              <a:t>‹#›</a:t>
            </a:fld>
            <a:endParaRPr lang="en-US"/>
          </a:p>
        </p:txBody>
      </p:sp>
    </p:spTree>
    <p:extLst>
      <p:ext uri="{BB962C8B-B14F-4D97-AF65-F5344CB8AC3E}">
        <p14:creationId xmlns:p14="http://schemas.microsoft.com/office/powerpoint/2010/main" val="284240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D29F1D-3998-4355-9AF6-CADE657526BF}" type="datetimeFigureOut">
              <a:rPr lang="en-US" smtClean="0"/>
              <a:t>6/16/22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E20D1D-D9D7-41C0-8646-FFC99E581C95}" type="slidenum">
              <a:rPr lang="en-US" smtClean="0"/>
              <a:t>‹#›</a:t>
            </a:fld>
            <a:endParaRPr lang="en-US"/>
          </a:p>
        </p:txBody>
      </p:sp>
    </p:spTree>
    <p:extLst>
      <p:ext uri="{BB962C8B-B14F-4D97-AF65-F5344CB8AC3E}">
        <p14:creationId xmlns:p14="http://schemas.microsoft.com/office/powerpoint/2010/main" val="1550511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D29F1D-3998-4355-9AF6-CADE657526BF}" type="datetimeFigureOut">
              <a:rPr lang="en-US" smtClean="0"/>
              <a:t>6/16/22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E20D1D-D9D7-41C0-8646-FFC99E581C95}" type="slidenum">
              <a:rPr lang="en-US" smtClean="0"/>
              <a:t>‹#›</a:t>
            </a:fld>
            <a:endParaRPr lang="en-US"/>
          </a:p>
        </p:txBody>
      </p:sp>
    </p:spTree>
    <p:extLst>
      <p:ext uri="{BB962C8B-B14F-4D97-AF65-F5344CB8AC3E}">
        <p14:creationId xmlns:p14="http://schemas.microsoft.com/office/powerpoint/2010/main" val="3324133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D29F1D-3998-4355-9AF6-CADE657526BF}" type="datetimeFigureOut">
              <a:rPr lang="en-US" smtClean="0"/>
              <a:t>6/16/22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E20D1D-D9D7-41C0-8646-FFC99E581C95}" type="slidenum">
              <a:rPr lang="en-US" smtClean="0"/>
              <a:t>‹#›</a:t>
            </a:fld>
            <a:endParaRPr lang="en-US"/>
          </a:p>
        </p:txBody>
      </p:sp>
    </p:spTree>
    <p:extLst>
      <p:ext uri="{BB962C8B-B14F-4D97-AF65-F5344CB8AC3E}">
        <p14:creationId xmlns:p14="http://schemas.microsoft.com/office/powerpoint/2010/main" val="3141201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D29F1D-3998-4355-9AF6-CADE657526BF}" type="datetimeFigureOut">
              <a:rPr lang="en-US" smtClean="0"/>
              <a:t>6/16/22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E20D1D-D9D7-41C0-8646-FFC99E581C95}" type="slidenum">
              <a:rPr lang="en-US" smtClean="0"/>
              <a:t>‹#›</a:t>
            </a:fld>
            <a:endParaRPr lang="en-US"/>
          </a:p>
        </p:txBody>
      </p:sp>
    </p:spTree>
    <p:extLst>
      <p:ext uri="{BB962C8B-B14F-4D97-AF65-F5344CB8AC3E}">
        <p14:creationId xmlns:p14="http://schemas.microsoft.com/office/powerpoint/2010/main" val="3497546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FD29F1D-3998-4355-9AF6-CADE657526BF}" type="datetimeFigureOut">
              <a:rPr lang="en-US" smtClean="0"/>
              <a:t>6/16/22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E20D1D-D9D7-41C0-8646-FFC99E581C95}" type="slidenum">
              <a:rPr lang="en-US" smtClean="0"/>
              <a:t>‹#›</a:t>
            </a:fld>
            <a:endParaRPr lang="en-US"/>
          </a:p>
        </p:txBody>
      </p:sp>
    </p:spTree>
    <p:extLst>
      <p:ext uri="{BB962C8B-B14F-4D97-AF65-F5344CB8AC3E}">
        <p14:creationId xmlns:p14="http://schemas.microsoft.com/office/powerpoint/2010/main" val="3966074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FD29F1D-3998-4355-9AF6-CADE657526BF}" type="datetimeFigureOut">
              <a:rPr lang="en-US" smtClean="0"/>
              <a:t>6/16/22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E20D1D-D9D7-41C0-8646-FFC99E581C95}" type="slidenum">
              <a:rPr lang="en-US" smtClean="0"/>
              <a:t>‹#›</a:t>
            </a:fld>
            <a:endParaRPr lang="en-US"/>
          </a:p>
        </p:txBody>
      </p:sp>
    </p:spTree>
    <p:extLst>
      <p:ext uri="{BB962C8B-B14F-4D97-AF65-F5344CB8AC3E}">
        <p14:creationId xmlns:p14="http://schemas.microsoft.com/office/powerpoint/2010/main" val="3682730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D29F1D-3998-4355-9AF6-CADE657526BF}" type="datetimeFigureOut">
              <a:rPr lang="en-US" smtClean="0"/>
              <a:t>6/16/22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E20D1D-D9D7-41C0-8646-FFC99E581C95}" type="slidenum">
              <a:rPr lang="en-US" smtClean="0"/>
              <a:t>‹#›</a:t>
            </a:fld>
            <a:endParaRPr lang="en-US"/>
          </a:p>
        </p:txBody>
      </p:sp>
    </p:spTree>
    <p:extLst>
      <p:ext uri="{BB962C8B-B14F-4D97-AF65-F5344CB8AC3E}">
        <p14:creationId xmlns:p14="http://schemas.microsoft.com/office/powerpoint/2010/main" val="30640217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119460"/>
          </a:xfrm>
        </p:spPr>
        <p:txBody>
          <a:bodyPr/>
          <a:lstStyle/>
          <a:p>
            <a:r>
              <a:rPr lang="en-US" dirty="0"/>
              <a:t>1Timothy – Part 3</a:t>
            </a:r>
          </a:p>
        </p:txBody>
      </p:sp>
      <p:sp>
        <p:nvSpPr>
          <p:cNvPr id="3" name="Subtitle 2"/>
          <p:cNvSpPr>
            <a:spLocks noGrp="1"/>
          </p:cNvSpPr>
          <p:nvPr>
            <p:ph type="subTitle" idx="1"/>
          </p:nvPr>
        </p:nvSpPr>
        <p:spPr>
          <a:xfrm>
            <a:off x="1143000" y="6498771"/>
            <a:ext cx="6858000" cy="359229"/>
          </a:xfrm>
        </p:spPr>
        <p:txBody>
          <a:bodyPr>
            <a:normAutofit fontScale="92500" lnSpcReduction="20000"/>
          </a:bodyPr>
          <a:lstStyle/>
          <a:p>
            <a:r>
              <a:rPr lang="en-US" dirty="0"/>
              <a:t>Bro Perry</a:t>
            </a:r>
          </a:p>
        </p:txBody>
      </p:sp>
      <p:sp>
        <p:nvSpPr>
          <p:cNvPr id="4" name="Title 1"/>
          <p:cNvSpPr txBox="1">
            <a:spLocks/>
          </p:cNvSpPr>
          <p:nvPr/>
        </p:nvSpPr>
        <p:spPr>
          <a:xfrm>
            <a:off x="466997" y="4743450"/>
            <a:ext cx="8210006" cy="88351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dirty="0"/>
              <a:t>Practice these things, immerse yourself in them, so that all may see your progress. </a:t>
            </a:r>
            <a:r>
              <a:rPr lang="en-US" sz="2800" b="1" dirty="0"/>
              <a:t>1Timothy 4:15</a:t>
            </a:r>
          </a:p>
        </p:txBody>
      </p:sp>
      <p:pic>
        <p:nvPicPr>
          <p:cNvPr id="5" name="Picture 4"/>
          <p:cNvPicPr>
            <a:picLocks noChangeAspect="1"/>
          </p:cNvPicPr>
          <p:nvPr/>
        </p:nvPicPr>
        <p:blipFill>
          <a:blip r:embed="rId2"/>
          <a:stretch>
            <a:fillRect/>
          </a:stretch>
        </p:blipFill>
        <p:spPr>
          <a:xfrm>
            <a:off x="2314575" y="1276214"/>
            <a:ext cx="4514850" cy="2952750"/>
          </a:xfrm>
          <a:prstGeom prst="rect">
            <a:avLst/>
          </a:prstGeom>
        </p:spPr>
      </p:pic>
    </p:spTree>
    <p:extLst>
      <p:ext uri="{BB962C8B-B14F-4D97-AF65-F5344CB8AC3E}">
        <p14:creationId xmlns:p14="http://schemas.microsoft.com/office/powerpoint/2010/main" val="2596840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5314" y="65315"/>
            <a:ext cx="9013371" cy="67012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b="1" dirty="0">
                <a:latin typeface="+mj-lt"/>
              </a:rPr>
              <a:t>Chapter 5 – Instructions for the Church</a:t>
            </a:r>
          </a:p>
          <a:p>
            <a:pPr marL="0" indent="0">
              <a:buNone/>
            </a:pPr>
            <a:endParaRPr lang="en-US" sz="2600" b="1" dirty="0">
              <a:latin typeface="+mj-lt"/>
            </a:endParaRPr>
          </a:p>
          <a:p>
            <a:pPr marL="0" indent="0">
              <a:buNone/>
            </a:pPr>
            <a:r>
              <a:rPr lang="en-US" sz="2600" dirty="0">
                <a:latin typeface="+mj-lt"/>
              </a:rPr>
              <a:t> 8. But if anyone does not provide for his relatives, and especially for members of his household, he has denied the faith and is worse than an unbeliever.</a:t>
            </a:r>
          </a:p>
          <a:p>
            <a:pPr marL="0" indent="0">
              <a:buNone/>
            </a:pPr>
            <a:r>
              <a:rPr lang="en-US" sz="2600" dirty="0">
                <a:latin typeface="+mj-lt"/>
              </a:rPr>
              <a:t>9. Let a widow be enrolled if she is not less than sixty years of age, having been the wife of one husband,</a:t>
            </a:r>
          </a:p>
          <a:p>
            <a:pPr marL="0" indent="0">
              <a:buNone/>
            </a:pPr>
            <a:r>
              <a:rPr lang="en-US" sz="2600" dirty="0">
                <a:latin typeface="+mj-lt"/>
              </a:rPr>
              <a:t>10. and having a reputation for good works: if she has brought up children, has shown hospitality, has washed the feet of the saints, has cared for the afflicted, and has devoted herself to every good work. </a:t>
            </a:r>
          </a:p>
          <a:p>
            <a:pPr marL="0" indent="0">
              <a:buNone/>
            </a:pPr>
            <a:r>
              <a:rPr lang="en-US" sz="2600" dirty="0">
                <a:latin typeface="+mj-lt"/>
              </a:rPr>
              <a:t>11. But refuse to enroll younger widows, for when their passions draw them away from Christ, they desire to marry </a:t>
            </a:r>
          </a:p>
          <a:p>
            <a:pPr marL="0" indent="0">
              <a:buNone/>
            </a:pPr>
            <a:r>
              <a:rPr lang="en-US" sz="2600" dirty="0">
                <a:latin typeface="+mj-lt"/>
              </a:rPr>
              <a:t>12. and so incur condemnation for having abandoned their former faith. </a:t>
            </a:r>
          </a:p>
        </p:txBody>
      </p:sp>
    </p:spTree>
    <p:extLst>
      <p:ext uri="{BB962C8B-B14F-4D97-AF65-F5344CB8AC3E}">
        <p14:creationId xmlns:p14="http://schemas.microsoft.com/office/powerpoint/2010/main" val="311273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5314" y="65315"/>
            <a:ext cx="9013371" cy="67012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b="1" dirty="0">
                <a:latin typeface="+mj-lt"/>
              </a:rPr>
              <a:t>Chapter 5 – Instructions for the Church</a:t>
            </a:r>
          </a:p>
          <a:p>
            <a:pPr marL="0" indent="0">
              <a:buNone/>
            </a:pPr>
            <a:endParaRPr lang="en-US" sz="2600" b="1" dirty="0">
              <a:latin typeface="+mj-lt"/>
            </a:endParaRPr>
          </a:p>
          <a:p>
            <a:pPr marL="0" indent="0">
              <a:buNone/>
            </a:pPr>
            <a:r>
              <a:rPr lang="en-US" sz="2600" dirty="0">
                <a:latin typeface="+mj-lt"/>
              </a:rPr>
              <a:t>13. Besides that, they learn to be idlers, going about from house to house, and not only idlers, but also gossips and busybodies, saying what they should not. </a:t>
            </a:r>
          </a:p>
          <a:p>
            <a:pPr marL="0" indent="0">
              <a:buNone/>
            </a:pPr>
            <a:r>
              <a:rPr lang="en-US" sz="2600" dirty="0">
                <a:latin typeface="+mj-lt"/>
              </a:rPr>
              <a:t>14. So I would have younger widows marry, bear children, manage their households, and give the adversary no occasion for slander. </a:t>
            </a:r>
          </a:p>
          <a:p>
            <a:pPr marL="0" indent="0">
              <a:buNone/>
            </a:pPr>
            <a:r>
              <a:rPr lang="en-US" sz="2600" dirty="0">
                <a:latin typeface="+mj-lt"/>
              </a:rPr>
              <a:t>15. For some have already strayed after Satan. </a:t>
            </a:r>
          </a:p>
          <a:p>
            <a:pPr marL="0" indent="0">
              <a:buNone/>
            </a:pPr>
            <a:r>
              <a:rPr lang="en-US" sz="2600" dirty="0">
                <a:latin typeface="+mj-lt"/>
              </a:rPr>
              <a:t>16. If any believing woman has relatives who are widows, let her care for them. Let the church not be burdened, so that it may care for those who are truly widows.</a:t>
            </a:r>
          </a:p>
          <a:p>
            <a:pPr marL="0" indent="0">
              <a:buNone/>
            </a:pPr>
            <a:r>
              <a:rPr lang="en-US" sz="2600" dirty="0">
                <a:latin typeface="+mj-lt"/>
              </a:rPr>
              <a:t>17. Let the elders who rule well be considered worthy of double honor, especially those who labor in preaching and teaching. </a:t>
            </a:r>
          </a:p>
          <a:p>
            <a:pPr marL="0" indent="0">
              <a:buNone/>
            </a:pPr>
            <a:r>
              <a:rPr lang="en-US" sz="2600" dirty="0">
                <a:latin typeface="+mj-lt"/>
              </a:rPr>
              <a:t>18. For the Scripture says, “You shall not muzzle an ox when it treads out the grain,” and, “The laborer deserves his wages.” </a:t>
            </a:r>
          </a:p>
        </p:txBody>
      </p:sp>
    </p:spTree>
    <p:extLst>
      <p:ext uri="{BB962C8B-B14F-4D97-AF65-F5344CB8AC3E}">
        <p14:creationId xmlns:p14="http://schemas.microsoft.com/office/powerpoint/2010/main" val="2693613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5314" y="65315"/>
            <a:ext cx="9013371" cy="67012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b="1" dirty="0">
                <a:latin typeface="+mj-lt"/>
              </a:rPr>
              <a:t>Chapter 5 – Instructions for the Church</a:t>
            </a:r>
          </a:p>
          <a:p>
            <a:pPr marL="0" indent="0">
              <a:buNone/>
            </a:pPr>
            <a:r>
              <a:rPr lang="en-US" sz="2600" dirty="0">
                <a:latin typeface="+mj-lt"/>
              </a:rPr>
              <a:t>19. Do not admit a charge against an elder except on the evidence of two or three witnesses. </a:t>
            </a:r>
          </a:p>
          <a:p>
            <a:pPr marL="0" indent="0">
              <a:buNone/>
            </a:pPr>
            <a:r>
              <a:rPr lang="en-US" sz="2600" dirty="0">
                <a:latin typeface="+mj-lt"/>
              </a:rPr>
              <a:t>20. As for those who persist in sin, rebuke them in the presence of all, so that the rest may stand in fear. </a:t>
            </a:r>
          </a:p>
          <a:p>
            <a:pPr marL="0" indent="0">
              <a:buNone/>
            </a:pPr>
            <a:r>
              <a:rPr lang="en-US" sz="2600" dirty="0">
                <a:latin typeface="+mj-lt"/>
              </a:rPr>
              <a:t>21. In the presence of God and of Christ Jesus and of the elect angels I charge you to keep these rules without prejudging, doing nothing from partiality. </a:t>
            </a:r>
          </a:p>
          <a:p>
            <a:pPr marL="0" indent="0">
              <a:buNone/>
            </a:pPr>
            <a:r>
              <a:rPr lang="en-US" sz="2600" dirty="0">
                <a:latin typeface="+mj-lt"/>
              </a:rPr>
              <a:t>22. Do not be hasty in the laying on of hands, nor take part in the sins of others; keep yourself pure. </a:t>
            </a:r>
          </a:p>
          <a:p>
            <a:pPr marL="0" indent="0">
              <a:buNone/>
            </a:pPr>
            <a:r>
              <a:rPr lang="en-US" sz="2600" dirty="0">
                <a:latin typeface="+mj-lt"/>
              </a:rPr>
              <a:t>23. (No longer drink only water, but use a little wine for the sake of your stomach and your frequent ailments.) </a:t>
            </a:r>
          </a:p>
          <a:p>
            <a:pPr marL="0" indent="0">
              <a:buNone/>
            </a:pPr>
            <a:r>
              <a:rPr lang="en-US" sz="2600" dirty="0">
                <a:latin typeface="+mj-lt"/>
              </a:rPr>
              <a:t>24. The sins of some people are conspicuous, going before them to judgment, but the sins of others appear later. </a:t>
            </a:r>
          </a:p>
          <a:p>
            <a:pPr marL="0" indent="0">
              <a:buNone/>
            </a:pPr>
            <a:r>
              <a:rPr lang="en-US" sz="2600" dirty="0">
                <a:latin typeface="+mj-lt"/>
              </a:rPr>
              <a:t>25. So also good works are conspicuous, and even those that are not cannot remain hidden.</a:t>
            </a:r>
          </a:p>
        </p:txBody>
      </p:sp>
    </p:spTree>
    <p:extLst>
      <p:ext uri="{BB962C8B-B14F-4D97-AF65-F5344CB8AC3E}">
        <p14:creationId xmlns:p14="http://schemas.microsoft.com/office/powerpoint/2010/main" val="4291372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0" y="1345479"/>
            <a:ext cx="8650334" cy="5617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latin typeface="+mj-lt"/>
              </a:rPr>
              <a:t>Chapter 5 – Instructions for the Church</a:t>
            </a:r>
          </a:p>
        </p:txBody>
      </p:sp>
      <p:sp>
        <p:nvSpPr>
          <p:cNvPr id="3" name="Content Placeholder 2"/>
          <p:cNvSpPr txBox="1">
            <a:spLocks/>
          </p:cNvSpPr>
          <p:nvPr/>
        </p:nvSpPr>
        <p:spPr>
          <a:xfrm>
            <a:off x="336913" y="1907180"/>
            <a:ext cx="8650334" cy="1619791"/>
          </a:xfrm>
          <a:prstGeom prst="rect">
            <a:avLst/>
          </a:prstGeom>
          <a:solidFill>
            <a:schemeClr val="accent4">
              <a:lumMod val="40000"/>
              <a:lumOff val="6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mj-lt"/>
              </a:rPr>
              <a:t>Rebuking in love.</a:t>
            </a:r>
          </a:p>
          <a:p>
            <a:r>
              <a:rPr lang="en-US" dirty="0">
                <a:latin typeface="+mj-lt"/>
              </a:rPr>
              <a:t>Godly living among widows, care for widows &amp; our family.  </a:t>
            </a:r>
          </a:p>
          <a:p>
            <a:r>
              <a:rPr lang="en-US" dirty="0">
                <a:latin typeface="+mj-lt"/>
              </a:rPr>
              <a:t>Dealing with elders and dealing with sinful acts.</a:t>
            </a:r>
          </a:p>
        </p:txBody>
      </p:sp>
      <p:sp>
        <p:nvSpPr>
          <p:cNvPr id="4" name="Content Placeholder 2"/>
          <p:cNvSpPr txBox="1">
            <a:spLocks/>
          </p:cNvSpPr>
          <p:nvPr/>
        </p:nvSpPr>
        <p:spPr>
          <a:xfrm>
            <a:off x="336913" y="3866605"/>
            <a:ext cx="8650334" cy="901337"/>
          </a:xfrm>
          <a:prstGeom prst="rect">
            <a:avLst/>
          </a:prstGeom>
          <a:solidFill>
            <a:schemeClr val="accent5">
              <a:lumMod val="40000"/>
              <a:lumOff val="6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Command these things as well, so that they may be without reproach. </a:t>
            </a:r>
            <a:r>
              <a:rPr lang="en-US" b="1" dirty="0">
                <a:latin typeface="+mj-lt"/>
              </a:rPr>
              <a:t>1Timothy 5:7</a:t>
            </a:r>
          </a:p>
        </p:txBody>
      </p:sp>
    </p:spTree>
    <p:extLst>
      <p:ext uri="{BB962C8B-B14F-4D97-AF65-F5344CB8AC3E}">
        <p14:creationId xmlns:p14="http://schemas.microsoft.com/office/powerpoint/2010/main" val="1645809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079" y="1279526"/>
            <a:ext cx="7886700" cy="1325563"/>
          </a:xfrm>
        </p:spPr>
        <p:txBody>
          <a:bodyPr/>
          <a:lstStyle/>
          <a:p>
            <a:r>
              <a:rPr lang="en-US" dirty="0"/>
              <a:t>Key reminders </a:t>
            </a:r>
          </a:p>
        </p:txBody>
      </p:sp>
      <p:sp>
        <p:nvSpPr>
          <p:cNvPr id="3" name="Content Placeholder 2"/>
          <p:cNvSpPr>
            <a:spLocks noGrp="1"/>
          </p:cNvSpPr>
          <p:nvPr>
            <p:ph idx="1"/>
          </p:nvPr>
        </p:nvSpPr>
        <p:spPr>
          <a:xfrm>
            <a:off x="145325" y="2605089"/>
            <a:ext cx="8841921" cy="2380615"/>
          </a:xfrm>
        </p:spPr>
        <p:txBody>
          <a:bodyPr>
            <a:normAutofit/>
          </a:bodyPr>
          <a:lstStyle/>
          <a:p>
            <a:r>
              <a:rPr lang="en-US" dirty="0">
                <a:latin typeface="+mj-lt"/>
              </a:rPr>
              <a:t>Understand what the Lord Jesus has done for you and live a life in that liberty. </a:t>
            </a:r>
          </a:p>
          <a:p>
            <a:r>
              <a:rPr lang="en-US" dirty="0">
                <a:latin typeface="+mj-lt"/>
              </a:rPr>
              <a:t>Be cautious how you live as a believer and servant of God.</a:t>
            </a:r>
          </a:p>
          <a:p>
            <a:r>
              <a:rPr lang="en-US" dirty="0">
                <a:latin typeface="+mj-lt"/>
              </a:rPr>
              <a:t>Be cautious of the reproach of God.</a:t>
            </a:r>
          </a:p>
        </p:txBody>
      </p:sp>
    </p:spTree>
    <p:extLst>
      <p:ext uri="{BB962C8B-B14F-4D97-AF65-F5344CB8AC3E}">
        <p14:creationId xmlns:p14="http://schemas.microsoft.com/office/powerpoint/2010/main" val="751663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513" y="900703"/>
            <a:ext cx="7886700" cy="1325563"/>
          </a:xfrm>
        </p:spPr>
        <p:txBody>
          <a:bodyPr/>
          <a:lstStyle/>
          <a:p>
            <a:r>
              <a:rPr lang="en-US" dirty="0"/>
              <a:t>Small group discussions</a:t>
            </a:r>
          </a:p>
        </p:txBody>
      </p:sp>
      <p:sp>
        <p:nvSpPr>
          <p:cNvPr id="3" name="Content Placeholder 2"/>
          <p:cNvSpPr>
            <a:spLocks noGrp="1"/>
          </p:cNvSpPr>
          <p:nvPr>
            <p:ph idx="1"/>
          </p:nvPr>
        </p:nvSpPr>
        <p:spPr>
          <a:xfrm>
            <a:off x="628650" y="2416629"/>
            <a:ext cx="7886700" cy="3775165"/>
          </a:xfrm>
        </p:spPr>
        <p:txBody>
          <a:bodyPr>
            <a:normAutofit/>
          </a:bodyPr>
          <a:lstStyle/>
          <a:p>
            <a:pPr marL="514350" indent="-514350">
              <a:buAutoNum type="arabicPeriod"/>
            </a:pPr>
            <a:r>
              <a:rPr lang="en-US" dirty="0">
                <a:latin typeface="+mj-lt"/>
              </a:rPr>
              <a:t>Share how we must live our lives as believers so we remain faithful unto the end?</a:t>
            </a:r>
          </a:p>
          <a:p>
            <a:pPr marL="514350" indent="-514350">
              <a:buAutoNum type="arabicPeriod"/>
            </a:pPr>
            <a:r>
              <a:rPr lang="en-US" dirty="0">
                <a:latin typeface="+mj-lt"/>
              </a:rPr>
              <a:t>What is the liberty in Christ and how different is it from legalism and liberalism?</a:t>
            </a:r>
          </a:p>
          <a:p>
            <a:pPr marL="514350" indent="-514350">
              <a:buAutoNum type="arabicPeriod"/>
            </a:pPr>
            <a:r>
              <a:rPr lang="en-US" dirty="0">
                <a:latin typeface="+mj-lt"/>
              </a:rPr>
              <a:t>What makes one a good servant of God?</a:t>
            </a:r>
          </a:p>
          <a:p>
            <a:pPr marL="514350" indent="-514350">
              <a:buAutoNum type="arabicPeriod"/>
            </a:pPr>
            <a:r>
              <a:rPr lang="en-US" dirty="0">
                <a:latin typeface="+mj-lt"/>
              </a:rPr>
              <a:t>How does God reproach us as believers?</a:t>
            </a:r>
          </a:p>
        </p:txBody>
      </p:sp>
    </p:spTree>
    <p:extLst>
      <p:ext uri="{BB962C8B-B14F-4D97-AF65-F5344CB8AC3E}">
        <p14:creationId xmlns:p14="http://schemas.microsoft.com/office/powerpoint/2010/main" val="2154222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724" y="2426515"/>
            <a:ext cx="8650334" cy="2236925"/>
          </a:xfrm>
        </p:spPr>
        <p:txBody>
          <a:bodyPr>
            <a:noAutofit/>
          </a:bodyPr>
          <a:lstStyle/>
          <a:p>
            <a:pPr marL="0" indent="0">
              <a:buNone/>
            </a:pPr>
            <a:r>
              <a:rPr lang="en-US" sz="2600" dirty="0">
                <a:latin typeface="+mj-lt"/>
              </a:rPr>
              <a:t>Key reminders </a:t>
            </a:r>
          </a:p>
          <a:p>
            <a:r>
              <a:rPr lang="en-US" sz="2600" dirty="0">
                <a:latin typeface="+mj-lt"/>
              </a:rPr>
              <a:t>Pray!!! Pray!!! Pray!!!</a:t>
            </a:r>
          </a:p>
          <a:p>
            <a:r>
              <a:rPr lang="en-US" sz="2600" dirty="0">
                <a:latin typeface="+mj-lt"/>
              </a:rPr>
              <a:t>Leadership in the family &amp; in the Church is important to God </a:t>
            </a:r>
          </a:p>
          <a:p>
            <a:r>
              <a:rPr lang="en-US" sz="2600" dirty="0">
                <a:latin typeface="+mj-lt"/>
              </a:rPr>
              <a:t>Build your Christian walk on a solid relationship with God. </a:t>
            </a:r>
          </a:p>
        </p:txBody>
      </p:sp>
      <p:sp>
        <p:nvSpPr>
          <p:cNvPr id="4" name="Title 1"/>
          <p:cNvSpPr txBox="1">
            <a:spLocks/>
          </p:cNvSpPr>
          <p:nvPr/>
        </p:nvSpPr>
        <p:spPr>
          <a:xfrm>
            <a:off x="297724" y="966652"/>
            <a:ext cx="8650334" cy="1290048"/>
          </a:xfrm>
          <a:prstGeom prst="rect">
            <a:avLst/>
          </a:prstGeom>
          <a:solidFill>
            <a:schemeClr val="accent1">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dirty="0"/>
              <a:t>First of all, then, I urge that supplications, prayers, intercessions, and thanksgivings be made for all people. </a:t>
            </a:r>
            <a:r>
              <a:rPr lang="en-US" sz="2800" b="1" dirty="0"/>
              <a:t>1Timothy 2:1</a:t>
            </a:r>
          </a:p>
        </p:txBody>
      </p:sp>
      <p:sp>
        <p:nvSpPr>
          <p:cNvPr id="5" name="Content Placeholder 2"/>
          <p:cNvSpPr txBox="1">
            <a:spLocks/>
          </p:cNvSpPr>
          <p:nvPr/>
        </p:nvSpPr>
        <p:spPr>
          <a:xfrm>
            <a:off x="297724" y="4506686"/>
            <a:ext cx="8650334" cy="1280160"/>
          </a:xfrm>
          <a:prstGeom prst="rect">
            <a:avLst/>
          </a:prstGeom>
          <a:solidFill>
            <a:schemeClr val="accent4">
              <a:lumMod val="60000"/>
              <a:lumOff val="4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if I delay, you may know how one ought to behave in the household of God, which is the church of the living God, a pillar and buttress of the truth. </a:t>
            </a:r>
            <a:r>
              <a:rPr lang="en-US" b="1" dirty="0">
                <a:latin typeface="+mj-lt"/>
              </a:rPr>
              <a:t>1Timothy 3:15</a:t>
            </a:r>
          </a:p>
        </p:txBody>
      </p:sp>
    </p:spTree>
    <p:extLst>
      <p:ext uri="{BB962C8B-B14F-4D97-AF65-F5344CB8AC3E}">
        <p14:creationId xmlns:p14="http://schemas.microsoft.com/office/powerpoint/2010/main" val="1156429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36913" y="2191292"/>
            <a:ext cx="8650334" cy="208026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mj-lt"/>
              </a:rPr>
              <a:t>The Mystery of the Kingdom of God. </a:t>
            </a:r>
            <a:r>
              <a:rPr lang="en-US" b="1" dirty="0">
                <a:latin typeface="+mj-lt"/>
              </a:rPr>
              <a:t>Mark 4:11</a:t>
            </a:r>
          </a:p>
          <a:p>
            <a:r>
              <a:rPr lang="en-US" dirty="0">
                <a:latin typeface="+mj-lt"/>
              </a:rPr>
              <a:t>The Mystery of lawlessness. </a:t>
            </a:r>
            <a:r>
              <a:rPr lang="en-US" b="1" dirty="0">
                <a:latin typeface="+mj-lt"/>
              </a:rPr>
              <a:t>2Thessalonians 2:7</a:t>
            </a:r>
          </a:p>
          <a:p>
            <a:r>
              <a:rPr lang="en-US" dirty="0">
                <a:latin typeface="+mj-lt"/>
              </a:rPr>
              <a:t>The Mystery of Godliness. </a:t>
            </a:r>
            <a:r>
              <a:rPr lang="en-US" b="1" dirty="0">
                <a:latin typeface="+mj-lt"/>
              </a:rPr>
              <a:t>1Timothy 3:16</a:t>
            </a:r>
          </a:p>
          <a:p>
            <a:r>
              <a:rPr lang="en-US" dirty="0">
                <a:latin typeface="+mj-lt"/>
              </a:rPr>
              <a:t>The Mystery of the Christ &amp; the Church. </a:t>
            </a:r>
            <a:r>
              <a:rPr lang="en-US" b="1" dirty="0">
                <a:latin typeface="+mj-lt"/>
              </a:rPr>
              <a:t>Ephesians 3:1-6</a:t>
            </a:r>
          </a:p>
        </p:txBody>
      </p:sp>
      <p:sp>
        <p:nvSpPr>
          <p:cNvPr id="3" name="Content Placeholder 2"/>
          <p:cNvSpPr txBox="1">
            <a:spLocks/>
          </p:cNvSpPr>
          <p:nvPr/>
        </p:nvSpPr>
        <p:spPr>
          <a:xfrm>
            <a:off x="336913" y="4425035"/>
            <a:ext cx="8650334" cy="1387936"/>
          </a:xfrm>
          <a:prstGeom prst="rect">
            <a:avLst/>
          </a:prstGeom>
          <a:solidFill>
            <a:schemeClr val="accent4">
              <a:lumMod val="60000"/>
              <a:lumOff val="4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and what you have heard from me in the presence of many witnesses entrust to faithful men, who will be able to teach others also. </a:t>
            </a:r>
            <a:r>
              <a:rPr lang="en-US" b="1" dirty="0">
                <a:latin typeface="+mj-lt"/>
              </a:rPr>
              <a:t>2Timothy 2:2</a:t>
            </a:r>
          </a:p>
        </p:txBody>
      </p:sp>
      <p:sp>
        <p:nvSpPr>
          <p:cNvPr id="4" name="Content Placeholder 2"/>
          <p:cNvSpPr txBox="1">
            <a:spLocks/>
          </p:cNvSpPr>
          <p:nvPr/>
        </p:nvSpPr>
        <p:spPr>
          <a:xfrm>
            <a:off x="336913" y="509450"/>
            <a:ext cx="8650334" cy="1306291"/>
          </a:xfrm>
          <a:prstGeom prst="rect">
            <a:avLst/>
          </a:prstGeom>
          <a:solidFill>
            <a:schemeClr val="accent5">
              <a:lumMod val="40000"/>
              <a:lumOff val="6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This is how one should regard us, as servants of Christ and stewards of the mysteries of God. Moreover, it is required of stewards that they be found faithful. </a:t>
            </a:r>
            <a:r>
              <a:rPr lang="en-US" b="1" dirty="0">
                <a:latin typeface="+mj-lt"/>
              </a:rPr>
              <a:t>1Corinthians 4:1-2 </a:t>
            </a:r>
          </a:p>
        </p:txBody>
      </p:sp>
    </p:spTree>
    <p:extLst>
      <p:ext uri="{BB962C8B-B14F-4D97-AF65-F5344CB8AC3E}">
        <p14:creationId xmlns:p14="http://schemas.microsoft.com/office/powerpoint/2010/main" val="183682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5314" y="65315"/>
            <a:ext cx="9013371" cy="67012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b="1" dirty="0">
                <a:latin typeface="+mj-lt"/>
              </a:rPr>
              <a:t>Chapter 4 – Vs 1-5  Some Will Depart from the Faith</a:t>
            </a:r>
          </a:p>
          <a:p>
            <a:pPr marL="0" indent="0">
              <a:buNone/>
            </a:pPr>
            <a:endParaRPr lang="en-US" sz="2600" b="1" dirty="0">
              <a:latin typeface="+mj-lt"/>
            </a:endParaRPr>
          </a:p>
          <a:p>
            <a:pPr marL="0" indent="0">
              <a:buNone/>
            </a:pPr>
            <a:r>
              <a:rPr lang="en-US" sz="2600" dirty="0">
                <a:latin typeface="+mj-lt"/>
              </a:rPr>
              <a:t>1. Now the Spirit expressly says that in later times some will depart from the faith by devoting themselves to deceitful spirits and teachings of demons, </a:t>
            </a:r>
          </a:p>
          <a:p>
            <a:pPr marL="0" indent="0">
              <a:buNone/>
            </a:pPr>
            <a:r>
              <a:rPr lang="en-US" sz="2600" dirty="0">
                <a:latin typeface="+mj-lt"/>
              </a:rPr>
              <a:t>2. through the insincerity of liars whose consciences are seared, </a:t>
            </a:r>
          </a:p>
          <a:p>
            <a:pPr marL="0" indent="0">
              <a:buNone/>
            </a:pPr>
            <a:r>
              <a:rPr lang="en-US" sz="2600" dirty="0">
                <a:latin typeface="+mj-lt"/>
              </a:rPr>
              <a:t>3. who forbid marriage and require abstinence from foods that God created to be received with thanksgiving by those who believe and know the truth. </a:t>
            </a:r>
          </a:p>
          <a:p>
            <a:pPr marL="0" indent="0">
              <a:buNone/>
            </a:pPr>
            <a:r>
              <a:rPr lang="en-US" sz="2600" dirty="0">
                <a:latin typeface="+mj-lt"/>
              </a:rPr>
              <a:t>4. For everything created by God is good, and nothing is to be rejected if it is received with thanksgiving, </a:t>
            </a:r>
          </a:p>
          <a:p>
            <a:pPr marL="0" indent="0">
              <a:buNone/>
            </a:pPr>
            <a:r>
              <a:rPr lang="en-US" sz="2600" dirty="0">
                <a:latin typeface="+mj-lt"/>
              </a:rPr>
              <a:t>5. for it is made holy by the word of God and prayer</a:t>
            </a:r>
          </a:p>
        </p:txBody>
      </p:sp>
    </p:spTree>
    <p:extLst>
      <p:ext uri="{BB962C8B-B14F-4D97-AF65-F5344CB8AC3E}">
        <p14:creationId xmlns:p14="http://schemas.microsoft.com/office/powerpoint/2010/main" val="3561845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0" y="1345479"/>
            <a:ext cx="8650334" cy="5617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latin typeface="+mj-lt"/>
              </a:rPr>
              <a:t>Chapter 4 – Vs 1-5  Some Will Depart from the Faith</a:t>
            </a:r>
          </a:p>
        </p:txBody>
      </p:sp>
      <p:sp>
        <p:nvSpPr>
          <p:cNvPr id="3" name="Content Placeholder 2"/>
          <p:cNvSpPr txBox="1">
            <a:spLocks/>
          </p:cNvSpPr>
          <p:nvPr/>
        </p:nvSpPr>
        <p:spPr>
          <a:xfrm>
            <a:off x="336913" y="1907180"/>
            <a:ext cx="8650334" cy="1636120"/>
          </a:xfrm>
          <a:prstGeom prst="rect">
            <a:avLst/>
          </a:prstGeom>
          <a:solidFill>
            <a:schemeClr val="accent4">
              <a:lumMod val="40000"/>
              <a:lumOff val="6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mj-lt"/>
              </a:rPr>
              <a:t>Temptations, false teachings &amp; deceptive spirits </a:t>
            </a:r>
          </a:p>
          <a:p>
            <a:r>
              <a:rPr lang="en-US" dirty="0">
                <a:latin typeface="+mj-lt"/>
              </a:rPr>
              <a:t>Be cautious of legalism.  </a:t>
            </a:r>
          </a:p>
          <a:p>
            <a:r>
              <a:rPr lang="en-US" dirty="0">
                <a:latin typeface="+mj-lt"/>
              </a:rPr>
              <a:t>Live a lifestyle of thanksgiving. </a:t>
            </a:r>
          </a:p>
        </p:txBody>
      </p:sp>
      <p:sp>
        <p:nvSpPr>
          <p:cNvPr id="4" name="Content Placeholder 2"/>
          <p:cNvSpPr txBox="1">
            <a:spLocks/>
          </p:cNvSpPr>
          <p:nvPr/>
        </p:nvSpPr>
        <p:spPr>
          <a:xfrm>
            <a:off x="336913" y="3715294"/>
            <a:ext cx="8650334" cy="1306286"/>
          </a:xfrm>
          <a:prstGeom prst="rect">
            <a:avLst/>
          </a:prstGeom>
          <a:solidFill>
            <a:schemeClr val="accent5">
              <a:lumMod val="40000"/>
              <a:lumOff val="6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For everything created by God is good, and nothing is to be rejected if it is received with thanksgiving, </a:t>
            </a:r>
            <a:r>
              <a:rPr lang="en-US" b="1" dirty="0">
                <a:latin typeface="+mj-lt"/>
              </a:rPr>
              <a:t>1Timothy 4:4</a:t>
            </a:r>
          </a:p>
        </p:txBody>
      </p:sp>
    </p:spTree>
    <p:extLst>
      <p:ext uri="{BB962C8B-B14F-4D97-AF65-F5344CB8AC3E}">
        <p14:creationId xmlns:p14="http://schemas.microsoft.com/office/powerpoint/2010/main" val="2676369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5314" y="65315"/>
            <a:ext cx="9013371" cy="67012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b="1" dirty="0">
                <a:latin typeface="+mj-lt"/>
              </a:rPr>
              <a:t>Chapter 4 – Vs 6-16  A Good Servant of Christ Jesus</a:t>
            </a:r>
          </a:p>
          <a:p>
            <a:pPr marL="0" indent="0">
              <a:buNone/>
            </a:pPr>
            <a:endParaRPr lang="en-US" sz="2600" b="1" dirty="0">
              <a:latin typeface="+mj-lt"/>
            </a:endParaRPr>
          </a:p>
          <a:p>
            <a:pPr marL="0" indent="0">
              <a:buNone/>
            </a:pPr>
            <a:r>
              <a:rPr lang="en-US" sz="2600" dirty="0">
                <a:latin typeface="+mj-lt"/>
              </a:rPr>
              <a:t>6. If you put these things before the brothers, you will be a good servant of Christ Jesus, being trained in the words of the faith and of the good doctrine that you have followed. </a:t>
            </a:r>
          </a:p>
          <a:p>
            <a:pPr marL="0" indent="0">
              <a:buNone/>
            </a:pPr>
            <a:r>
              <a:rPr lang="en-US" sz="2600" dirty="0">
                <a:latin typeface="+mj-lt"/>
              </a:rPr>
              <a:t>7. Have nothing to do with irreverent, silly myths. Rather train yourself for godliness; </a:t>
            </a:r>
          </a:p>
          <a:p>
            <a:pPr marL="0" indent="0">
              <a:buNone/>
            </a:pPr>
            <a:r>
              <a:rPr lang="en-US" sz="2600" dirty="0">
                <a:latin typeface="+mj-lt"/>
              </a:rPr>
              <a:t>8. for while bodily training is of some value, godliness is of value in every way, as it holds promise for the present life and also for the life to come. </a:t>
            </a:r>
          </a:p>
          <a:p>
            <a:pPr marL="0" indent="0">
              <a:buNone/>
            </a:pPr>
            <a:r>
              <a:rPr lang="en-US" sz="2600" dirty="0">
                <a:latin typeface="+mj-lt"/>
              </a:rPr>
              <a:t>9. The saying is trustworthy and deserving of full acceptance. </a:t>
            </a:r>
          </a:p>
          <a:p>
            <a:pPr marL="0" indent="0">
              <a:buNone/>
            </a:pPr>
            <a:r>
              <a:rPr lang="en-US" sz="2600" dirty="0">
                <a:latin typeface="+mj-lt"/>
              </a:rPr>
              <a:t>10. For to this end we toil and strive, because we have our hope set on the living God, who is the Savior of all people, especially of those who believe.</a:t>
            </a:r>
          </a:p>
        </p:txBody>
      </p:sp>
    </p:spTree>
    <p:extLst>
      <p:ext uri="{BB962C8B-B14F-4D97-AF65-F5344CB8AC3E}">
        <p14:creationId xmlns:p14="http://schemas.microsoft.com/office/powerpoint/2010/main" val="2140841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5314" y="65315"/>
            <a:ext cx="9013371" cy="67012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b="1" dirty="0">
                <a:latin typeface="+mj-lt"/>
              </a:rPr>
              <a:t>Chapter 4 – Vs 6-16  A Good Servant of Christ Jesus</a:t>
            </a:r>
          </a:p>
          <a:p>
            <a:pPr marL="0" indent="0">
              <a:buNone/>
            </a:pPr>
            <a:endParaRPr lang="en-US" sz="2600" dirty="0">
              <a:latin typeface="+mj-lt"/>
            </a:endParaRPr>
          </a:p>
          <a:p>
            <a:pPr marL="0" indent="0">
              <a:buNone/>
            </a:pPr>
            <a:r>
              <a:rPr lang="en-US" sz="2600" dirty="0">
                <a:latin typeface="+mj-lt"/>
              </a:rPr>
              <a:t>11. Command and teach these things. </a:t>
            </a:r>
          </a:p>
          <a:p>
            <a:pPr marL="0" indent="0">
              <a:buNone/>
            </a:pPr>
            <a:r>
              <a:rPr lang="en-US" sz="2600" dirty="0">
                <a:latin typeface="+mj-lt"/>
              </a:rPr>
              <a:t>12. Let no one despise you for your youth, but set the believers an example in speech, in conduct, in love, in faith, in purity. </a:t>
            </a:r>
          </a:p>
          <a:p>
            <a:pPr marL="0" indent="0">
              <a:buNone/>
            </a:pPr>
            <a:r>
              <a:rPr lang="en-US" sz="2600" dirty="0">
                <a:latin typeface="+mj-lt"/>
              </a:rPr>
              <a:t>13. Until I come, devote yourself to the public reading of Scripture, to exhortation, to teaching. </a:t>
            </a:r>
          </a:p>
          <a:p>
            <a:pPr marL="0" indent="0">
              <a:buNone/>
            </a:pPr>
            <a:r>
              <a:rPr lang="en-US" sz="2600" dirty="0">
                <a:latin typeface="+mj-lt"/>
              </a:rPr>
              <a:t>14. Do not neglect the gift you have, which was given you by prophecy when the council of elders laid their hands on you. </a:t>
            </a:r>
          </a:p>
          <a:p>
            <a:pPr marL="0" indent="0">
              <a:buNone/>
            </a:pPr>
            <a:r>
              <a:rPr lang="en-US" sz="2600" dirty="0">
                <a:latin typeface="+mj-lt"/>
              </a:rPr>
              <a:t>15. Practice these things, immerse yourself in them, so that all may see your progress. </a:t>
            </a:r>
          </a:p>
          <a:p>
            <a:pPr marL="0" indent="0">
              <a:buNone/>
            </a:pPr>
            <a:r>
              <a:rPr lang="en-US" sz="2600" dirty="0">
                <a:latin typeface="+mj-lt"/>
              </a:rPr>
              <a:t>16. Keep a close watch on yourself and on the teaching. Persist in this, for by so doing you will save both yourself and your hearers.</a:t>
            </a:r>
          </a:p>
        </p:txBody>
      </p:sp>
    </p:spTree>
    <p:extLst>
      <p:ext uri="{BB962C8B-B14F-4D97-AF65-F5344CB8AC3E}">
        <p14:creationId xmlns:p14="http://schemas.microsoft.com/office/powerpoint/2010/main" val="2395459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0" y="1345479"/>
            <a:ext cx="8650334" cy="5617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latin typeface="+mj-lt"/>
              </a:rPr>
              <a:t>Chapter 4 – Vs 6-16  A Good Servant of Christ Jesus</a:t>
            </a:r>
          </a:p>
        </p:txBody>
      </p:sp>
      <p:sp>
        <p:nvSpPr>
          <p:cNvPr id="3" name="Content Placeholder 2"/>
          <p:cNvSpPr txBox="1">
            <a:spLocks/>
          </p:cNvSpPr>
          <p:nvPr/>
        </p:nvSpPr>
        <p:spPr>
          <a:xfrm>
            <a:off x="336913" y="1907180"/>
            <a:ext cx="8650334" cy="2090056"/>
          </a:xfrm>
          <a:prstGeom prst="rect">
            <a:avLst/>
          </a:prstGeom>
          <a:solidFill>
            <a:schemeClr val="accent4">
              <a:lumMod val="40000"/>
              <a:lumOff val="6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mj-lt"/>
              </a:rPr>
              <a:t>There is a promise and a reward for those who serve well. </a:t>
            </a:r>
          </a:p>
          <a:p>
            <a:r>
              <a:rPr lang="en-US" dirty="0">
                <a:latin typeface="+mj-lt"/>
              </a:rPr>
              <a:t>Give yourself unto the truth &amp; live a godly life.</a:t>
            </a:r>
          </a:p>
          <a:p>
            <a:r>
              <a:rPr lang="en-US" dirty="0">
                <a:latin typeface="+mj-lt"/>
              </a:rPr>
              <a:t>Don’t let anyone despise you, serve whole heartedly and be a good example. </a:t>
            </a:r>
          </a:p>
        </p:txBody>
      </p:sp>
      <p:sp>
        <p:nvSpPr>
          <p:cNvPr id="4" name="Content Placeholder 2"/>
          <p:cNvSpPr txBox="1">
            <a:spLocks/>
          </p:cNvSpPr>
          <p:nvPr/>
        </p:nvSpPr>
        <p:spPr>
          <a:xfrm>
            <a:off x="336913" y="4362994"/>
            <a:ext cx="8650334" cy="1306286"/>
          </a:xfrm>
          <a:prstGeom prst="rect">
            <a:avLst/>
          </a:prstGeom>
          <a:solidFill>
            <a:schemeClr val="accent5">
              <a:lumMod val="40000"/>
              <a:lumOff val="6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Keep a close watch on yourself and on the teaching. Persist in this, for by so doing you will save both yourself and your hearers.</a:t>
            </a:r>
            <a:r>
              <a:rPr lang="en-US" b="1" dirty="0">
                <a:latin typeface="+mj-lt"/>
              </a:rPr>
              <a:t>1Timothy 4:16</a:t>
            </a:r>
          </a:p>
        </p:txBody>
      </p:sp>
    </p:spTree>
    <p:extLst>
      <p:ext uri="{BB962C8B-B14F-4D97-AF65-F5344CB8AC3E}">
        <p14:creationId xmlns:p14="http://schemas.microsoft.com/office/powerpoint/2010/main" val="2034693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5314" y="65315"/>
            <a:ext cx="9013371" cy="67012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b="1" dirty="0">
                <a:latin typeface="+mj-lt"/>
              </a:rPr>
              <a:t>Chapter 5 – Instructions for the Church</a:t>
            </a:r>
          </a:p>
          <a:p>
            <a:pPr marL="0" indent="0">
              <a:buNone/>
            </a:pPr>
            <a:endParaRPr lang="en-US" sz="2600" b="1" dirty="0">
              <a:latin typeface="+mj-lt"/>
            </a:endParaRPr>
          </a:p>
          <a:p>
            <a:pPr marL="0" indent="0">
              <a:buNone/>
            </a:pPr>
            <a:r>
              <a:rPr lang="en-US" sz="2600" dirty="0">
                <a:latin typeface="+mj-lt"/>
              </a:rPr>
              <a:t>1. Do not rebuke an older man but encourage him as you would a father, younger men as brothers, </a:t>
            </a:r>
          </a:p>
          <a:p>
            <a:pPr marL="0" indent="0">
              <a:buNone/>
            </a:pPr>
            <a:r>
              <a:rPr lang="en-US" sz="2600" dirty="0">
                <a:latin typeface="+mj-lt"/>
              </a:rPr>
              <a:t>2. older women as mothers, younger women as sisters, in all purity.</a:t>
            </a:r>
          </a:p>
          <a:p>
            <a:pPr marL="0" indent="0">
              <a:buNone/>
            </a:pPr>
            <a:r>
              <a:rPr lang="en-US" sz="2600" dirty="0">
                <a:latin typeface="+mj-lt"/>
              </a:rPr>
              <a:t>3. Honor widows who are truly widows. </a:t>
            </a:r>
          </a:p>
          <a:p>
            <a:pPr marL="0" indent="0">
              <a:buNone/>
            </a:pPr>
            <a:r>
              <a:rPr lang="en-US" sz="2600" dirty="0">
                <a:latin typeface="+mj-lt"/>
              </a:rPr>
              <a:t>4. But if a widow has children or grandchildren, let them first learn to show godliness to their own household and to make some return to their parents, for this is pleasing in the sight of God. </a:t>
            </a:r>
          </a:p>
          <a:p>
            <a:pPr marL="0" indent="0">
              <a:buNone/>
            </a:pPr>
            <a:r>
              <a:rPr lang="en-US" sz="2600" dirty="0">
                <a:latin typeface="+mj-lt"/>
              </a:rPr>
              <a:t>5. She who is truly a widow, left all alone, has set her hope on God and continues in supplications and prayers night and day, </a:t>
            </a:r>
          </a:p>
          <a:p>
            <a:pPr marL="0" indent="0">
              <a:buNone/>
            </a:pPr>
            <a:r>
              <a:rPr lang="en-US" sz="2600" dirty="0">
                <a:latin typeface="+mj-lt"/>
              </a:rPr>
              <a:t>6. but she who is self-indulgent is dead even while she lives. </a:t>
            </a:r>
          </a:p>
          <a:p>
            <a:pPr marL="0" indent="0">
              <a:buNone/>
            </a:pPr>
            <a:r>
              <a:rPr lang="en-US" sz="2600" dirty="0">
                <a:latin typeface="+mj-lt"/>
              </a:rPr>
              <a:t>7. Command these things as well, so that they may be without reproach. </a:t>
            </a:r>
          </a:p>
        </p:txBody>
      </p:sp>
    </p:spTree>
    <p:extLst>
      <p:ext uri="{BB962C8B-B14F-4D97-AF65-F5344CB8AC3E}">
        <p14:creationId xmlns:p14="http://schemas.microsoft.com/office/powerpoint/2010/main" val="27202239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595</TotalTime>
  <Words>1553</Words>
  <Application>Microsoft Office PowerPoint</Application>
  <PresentationFormat>On-screen Show (4:3)</PresentationFormat>
  <Paragraphs>93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1Timothy – Part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Key reminders </vt:lpstr>
      <vt:lpstr>Small group discussions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1Timothy – Part 2</dc:title>
  <dc:creator>A</dc:creator>
  <cp:lastModifiedBy>Perry Ackon</cp:lastModifiedBy>
  <cp:revision>20</cp:revision>
  <dcterms:created xsi:type="dcterms:W3CDTF">2022-05-31T18:37:42Z</dcterms:created>
  <dcterms:modified xsi:type="dcterms:W3CDTF">2022-06-16T07:23:29Z</dcterms:modified>
</cp:coreProperties>
</file>