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70" r:id="rId5"/>
    <p:sldId id="271" r:id="rId6"/>
    <p:sldId id="272" r:id="rId7"/>
    <p:sldId id="273" r:id="rId8"/>
    <p:sldId id="265" r:id="rId9"/>
    <p:sldId id="274" r:id="rId10"/>
    <p:sldId id="268"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9726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4807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6132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87441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29F1D-3998-4355-9AF6-CADE657526BF}" type="datetimeFigureOut">
              <a:rPr lang="en-US" smtClean="0"/>
              <a:t>6/26/22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28424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D29F1D-3998-4355-9AF6-CADE657526BF}" type="datetimeFigureOut">
              <a:rPr lang="en-US" smtClean="0"/>
              <a:t>6/26/22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55051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D29F1D-3998-4355-9AF6-CADE657526BF}" type="datetimeFigureOut">
              <a:rPr lang="en-US" smtClean="0"/>
              <a:t>6/26/22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2413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D29F1D-3998-4355-9AF6-CADE657526BF}" type="datetimeFigureOut">
              <a:rPr lang="en-US" smtClean="0"/>
              <a:t>6/26/22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14120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29F1D-3998-4355-9AF6-CADE657526BF}" type="datetimeFigureOut">
              <a:rPr lang="en-US" smtClean="0"/>
              <a:t>6/26/22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9754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96607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68273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29F1D-3998-4355-9AF6-CADE657526BF}" type="datetimeFigureOut">
              <a:rPr lang="en-US" smtClean="0"/>
              <a:t>6/26/22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20D1D-D9D7-41C0-8646-FFC99E581C95}" type="slidenum">
              <a:rPr lang="en-US" smtClean="0"/>
              <a:t>‹#›</a:t>
            </a:fld>
            <a:endParaRPr lang="en-US"/>
          </a:p>
        </p:txBody>
      </p:sp>
    </p:spTree>
    <p:extLst>
      <p:ext uri="{BB962C8B-B14F-4D97-AF65-F5344CB8AC3E}">
        <p14:creationId xmlns:p14="http://schemas.microsoft.com/office/powerpoint/2010/main" val="3064021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19460"/>
          </a:xfrm>
        </p:spPr>
        <p:txBody>
          <a:bodyPr/>
          <a:lstStyle/>
          <a:p>
            <a:r>
              <a:rPr lang="en-US" dirty="0"/>
              <a:t>1Timothy – Conclusion</a:t>
            </a:r>
          </a:p>
        </p:txBody>
      </p:sp>
      <p:sp>
        <p:nvSpPr>
          <p:cNvPr id="3" name="Subtitle 2"/>
          <p:cNvSpPr>
            <a:spLocks noGrp="1"/>
          </p:cNvSpPr>
          <p:nvPr>
            <p:ph type="subTitle" idx="1"/>
          </p:nvPr>
        </p:nvSpPr>
        <p:spPr>
          <a:xfrm>
            <a:off x="1143000" y="6498771"/>
            <a:ext cx="6858000" cy="359229"/>
          </a:xfrm>
        </p:spPr>
        <p:txBody>
          <a:bodyPr>
            <a:normAutofit fontScale="92500" lnSpcReduction="20000"/>
          </a:bodyPr>
          <a:lstStyle/>
          <a:p>
            <a:r>
              <a:rPr lang="en-US" dirty="0"/>
              <a:t>Bro Perry</a:t>
            </a:r>
          </a:p>
        </p:txBody>
      </p:sp>
      <p:sp>
        <p:nvSpPr>
          <p:cNvPr id="4" name="Title 1"/>
          <p:cNvSpPr txBox="1">
            <a:spLocks/>
          </p:cNvSpPr>
          <p:nvPr/>
        </p:nvSpPr>
        <p:spPr>
          <a:xfrm>
            <a:off x="466997" y="4480561"/>
            <a:ext cx="8210006" cy="16851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Fight the good fight of the faith. Take hold of the eternal life to which you were called and about which you made the good confession in the presence of many witnesses.. </a:t>
            </a:r>
            <a:r>
              <a:rPr lang="en-US" sz="2800" b="1" dirty="0"/>
              <a:t>1Timothy 6:12</a:t>
            </a:r>
          </a:p>
        </p:txBody>
      </p:sp>
      <p:pic>
        <p:nvPicPr>
          <p:cNvPr id="5" name="Picture 4"/>
          <p:cNvPicPr>
            <a:picLocks noChangeAspect="1"/>
          </p:cNvPicPr>
          <p:nvPr/>
        </p:nvPicPr>
        <p:blipFill>
          <a:blip r:embed="rId2"/>
          <a:stretch>
            <a:fillRect/>
          </a:stretch>
        </p:blipFill>
        <p:spPr>
          <a:xfrm>
            <a:off x="2314575" y="1276214"/>
            <a:ext cx="4514850" cy="2952750"/>
          </a:xfrm>
          <a:prstGeom prst="rect">
            <a:avLst/>
          </a:prstGeom>
        </p:spPr>
      </p:pic>
    </p:spTree>
    <p:extLst>
      <p:ext uri="{BB962C8B-B14F-4D97-AF65-F5344CB8AC3E}">
        <p14:creationId xmlns:p14="http://schemas.microsoft.com/office/powerpoint/2010/main" val="259684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25" y="1397093"/>
            <a:ext cx="7886700" cy="1012054"/>
          </a:xfrm>
        </p:spPr>
        <p:txBody>
          <a:bodyPr/>
          <a:lstStyle/>
          <a:p>
            <a:r>
              <a:rPr lang="en-US" dirty="0"/>
              <a:t>Key reminders </a:t>
            </a:r>
          </a:p>
        </p:txBody>
      </p:sp>
      <p:sp>
        <p:nvSpPr>
          <p:cNvPr id="3" name="Content Placeholder 2"/>
          <p:cNvSpPr>
            <a:spLocks noGrp="1"/>
          </p:cNvSpPr>
          <p:nvPr>
            <p:ph idx="1"/>
          </p:nvPr>
        </p:nvSpPr>
        <p:spPr>
          <a:xfrm>
            <a:off x="145325" y="2409146"/>
            <a:ext cx="8841921" cy="2380615"/>
          </a:xfrm>
        </p:spPr>
        <p:txBody>
          <a:bodyPr>
            <a:normAutofit/>
          </a:bodyPr>
          <a:lstStyle/>
          <a:p>
            <a:r>
              <a:rPr lang="en-US" dirty="0">
                <a:latin typeface="+mj-lt"/>
              </a:rPr>
              <a:t>Leadership and its needed qualities are important to God.</a:t>
            </a:r>
          </a:p>
          <a:p>
            <a:r>
              <a:rPr lang="en-US" dirty="0">
                <a:latin typeface="+mj-lt"/>
              </a:rPr>
              <a:t>As believers, we must pursue godliness.</a:t>
            </a:r>
          </a:p>
          <a:p>
            <a:r>
              <a:rPr lang="en-US" dirty="0">
                <a:latin typeface="+mj-lt"/>
              </a:rPr>
              <a:t>We must guard our faith unto the appearance of Christ.</a:t>
            </a:r>
          </a:p>
        </p:txBody>
      </p:sp>
      <p:sp>
        <p:nvSpPr>
          <p:cNvPr id="4" name="Content Placeholder 2"/>
          <p:cNvSpPr txBox="1">
            <a:spLocks/>
          </p:cNvSpPr>
          <p:nvPr/>
        </p:nvSpPr>
        <p:spPr>
          <a:xfrm>
            <a:off x="145326" y="4310744"/>
            <a:ext cx="8841920" cy="1280160"/>
          </a:xfrm>
          <a:prstGeom prst="rect">
            <a:avLst/>
          </a:prstGeom>
          <a:solidFill>
            <a:schemeClr val="accent4">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if I delay, you may know how one ought to behave in the household of God, which is the church of the living God, a pillar and buttress of the truth. </a:t>
            </a:r>
            <a:r>
              <a:rPr lang="en-US" b="1" dirty="0">
                <a:latin typeface="+mj-lt"/>
              </a:rPr>
              <a:t>1Timothy 3:15</a:t>
            </a:r>
          </a:p>
        </p:txBody>
      </p:sp>
    </p:spTree>
    <p:extLst>
      <p:ext uri="{BB962C8B-B14F-4D97-AF65-F5344CB8AC3E}">
        <p14:creationId xmlns:p14="http://schemas.microsoft.com/office/powerpoint/2010/main" val="75166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13" y="900703"/>
            <a:ext cx="7886700" cy="1325563"/>
          </a:xfrm>
        </p:spPr>
        <p:txBody>
          <a:bodyPr/>
          <a:lstStyle/>
          <a:p>
            <a:r>
              <a:rPr lang="en-US" dirty="0"/>
              <a:t>Small group discussions</a:t>
            </a:r>
          </a:p>
        </p:txBody>
      </p:sp>
      <p:sp>
        <p:nvSpPr>
          <p:cNvPr id="3" name="Content Placeholder 2"/>
          <p:cNvSpPr>
            <a:spLocks noGrp="1"/>
          </p:cNvSpPr>
          <p:nvPr>
            <p:ph idx="1"/>
          </p:nvPr>
        </p:nvSpPr>
        <p:spPr>
          <a:xfrm>
            <a:off x="628650" y="2226267"/>
            <a:ext cx="7886700" cy="4174534"/>
          </a:xfrm>
        </p:spPr>
        <p:txBody>
          <a:bodyPr>
            <a:normAutofit/>
          </a:bodyPr>
          <a:lstStyle/>
          <a:p>
            <a:pPr marL="514350" indent="-514350">
              <a:buAutoNum type="arabicPeriod"/>
            </a:pPr>
            <a:r>
              <a:rPr lang="en-US" dirty="0">
                <a:latin typeface="+mj-lt"/>
              </a:rPr>
              <a:t>Which verse during the study of 1st Timothy ministered to your heart the most?</a:t>
            </a:r>
          </a:p>
          <a:p>
            <a:pPr marL="514350" indent="-514350">
              <a:buAutoNum type="arabicPeriod"/>
            </a:pPr>
            <a:r>
              <a:rPr lang="en-US" dirty="0">
                <a:latin typeface="+mj-lt"/>
              </a:rPr>
              <a:t>Did you read 1Timothy as we studied it in church, or have you ever read the book of 1Timothy? What is the major hindrance to reading the Bible individually? </a:t>
            </a:r>
          </a:p>
          <a:p>
            <a:pPr marL="514350" indent="-514350">
              <a:buAutoNum type="arabicPeriod"/>
            </a:pPr>
            <a:r>
              <a:rPr lang="en-US" dirty="0">
                <a:latin typeface="+mj-lt"/>
              </a:rPr>
              <a:t>With the central theme of 1Timothy being good leadership, how can we encourage godly leadership in our families and in the church?</a:t>
            </a:r>
          </a:p>
        </p:txBody>
      </p:sp>
    </p:spTree>
    <p:extLst>
      <p:ext uri="{BB962C8B-B14F-4D97-AF65-F5344CB8AC3E}">
        <p14:creationId xmlns:p14="http://schemas.microsoft.com/office/powerpoint/2010/main" val="215422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724" y="2108063"/>
            <a:ext cx="8650334" cy="2236925"/>
          </a:xfrm>
        </p:spPr>
        <p:txBody>
          <a:bodyPr>
            <a:noAutofit/>
          </a:bodyPr>
          <a:lstStyle/>
          <a:p>
            <a:pPr marL="0" indent="0">
              <a:buNone/>
            </a:pPr>
            <a:r>
              <a:rPr lang="en-US" sz="2600" dirty="0">
                <a:latin typeface="+mj-lt"/>
              </a:rPr>
              <a:t>Key reminders </a:t>
            </a:r>
          </a:p>
          <a:p>
            <a:r>
              <a:rPr lang="en-US" sz="2600" dirty="0">
                <a:latin typeface="+mj-lt"/>
              </a:rPr>
              <a:t>Be cautious of what the Lord Jesus has done for you and live a life in that liberty. </a:t>
            </a:r>
          </a:p>
          <a:p>
            <a:r>
              <a:rPr lang="en-US" sz="2600" dirty="0">
                <a:latin typeface="+mj-lt"/>
              </a:rPr>
              <a:t>Be cautious how you live as a believer and servant of God.</a:t>
            </a:r>
          </a:p>
          <a:p>
            <a:r>
              <a:rPr lang="en-US" sz="2600" dirty="0">
                <a:latin typeface="+mj-lt"/>
              </a:rPr>
              <a:t>Be cautious of the reproach of God.</a:t>
            </a:r>
          </a:p>
        </p:txBody>
      </p:sp>
      <p:sp>
        <p:nvSpPr>
          <p:cNvPr id="4" name="Title 1"/>
          <p:cNvSpPr txBox="1">
            <a:spLocks/>
          </p:cNvSpPr>
          <p:nvPr/>
        </p:nvSpPr>
        <p:spPr>
          <a:xfrm>
            <a:off x="297724" y="966652"/>
            <a:ext cx="8650334" cy="979714"/>
          </a:xfrm>
          <a:prstGeom prst="rect">
            <a:avLst/>
          </a:prstGeom>
          <a:solidFill>
            <a:schemeClr val="accent1">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Practice these things, immerse yourself in them, so that all may see your progress. </a:t>
            </a:r>
            <a:r>
              <a:rPr lang="en-US" sz="2800" b="1" dirty="0"/>
              <a:t>1Timothy 4:15</a:t>
            </a:r>
          </a:p>
        </p:txBody>
      </p:sp>
      <p:sp>
        <p:nvSpPr>
          <p:cNvPr id="5" name="Content Placeholder 2"/>
          <p:cNvSpPr txBox="1">
            <a:spLocks/>
          </p:cNvSpPr>
          <p:nvPr/>
        </p:nvSpPr>
        <p:spPr>
          <a:xfrm>
            <a:off x="297724" y="4506686"/>
            <a:ext cx="8650334" cy="1280160"/>
          </a:xfrm>
          <a:prstGeom prst="rect">
            <a:avLst/>
          </a:prstGeom>
          <a:solidFill>
            <a:schemeClr val="accent4">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if I delay, you may know how one ought to behave in the household of God, which is the church of the living God, a pillar and buttress of the truth. </a:t>
            </a:r>
            <a:r>
              <a:rPr lang="en-US" b="1" dirty="0">
                <a:latin typeface="+mj-lt"/>
              </a:rPr>
              <a:t>1Timothy 3:15</a:t>
            </a:r>
          </a:p>
        </p:txBody>
      </p:sp>
    </p:spTree>
    <p:extLst>
      <p:ext uri="{BB962C8B-B14F-4D97-AF65-F5344CB8AC3E}">
        <p14:creationId xmlns:p14="http://schemas.microsoft.com/office/powerpoint/2010/main" val="115642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33179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6 – Vs 1-2</a:t>
            </a:r>
          </a:p>
          <a:p>
            <a:pPr marL="0" indent="0">
              <a:buNone/>
            </a:pPr>
            <a:r>
              <a:rPr lang="en-US" sz="2600" dirty="0">
                <a:latin typeface="+mj-lt"/>
              </a:rPr>
              <a:t>1. Let all who are under a yoke as bondservants regard their own masters as worthy of all honor, so that the name of God and the teaching may not be reviled. </a:t>
            </a:r>
          </a:p>
          <a:p>
            <a:pPr marL="0" indent="0">
              <a:buNone/>
            </a:pPr>
            <a:r>
              <a:rPr lang="en-US" sz="2600" dirty="0">
                <a:latin typeface="+mj-lt"/>
              </a:rPr>
              <a:t>2. Those who have believing masters must not be disrespectful on the ground that they are brothers; rather they must serve all the better since those who benefit by their good service are believers and beloved. </a:t>
            </a:r>
          </a:p>
        </p:txBody>
      </p:sp>
      <p:sp>
        <p:nvSpPr>
          <p:cNvPr id="3" name="Content Placeholder 2"/>
          <p:cNvSpPr txBox="1">
            <a:spLocks/>
          </p:cNvSpPr>
          <p:nvPr/>
        </p:nvSpPr>
        <p:spPr>
          <a:xfrm>
            <a:off x="235132" y="3605348"/>
            <a:ext cx="8503920" cy="1619791"/>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Slavery was real.</a:t>
            </a:r>
          </a:p>
          <a:p>
            <a:r>
              <a:rPr lang="en-US" dirty="0">
                <a:latin typeface="+mj-lt"/>
              </a:rPr>
              <a:t>We must be godly in our services to our bosses.  </a:t>
            </a:r>
          </a:p>
          <a:p>
            <a:r>
              <a:rPr lang="en-US" dirty="0">
                <a:latin typeface="+mj-lt"/>
              </a:rPr>
              <a:t>Be an example at your place of work.</a:t>
            </a:r>
          </a:p>
        </p:txBody>
      </p:sp>
    </p:spTree>
    <p:extLst>
      <p:ext uri="{BB962C8B-B14F-4D97-AF65-F5344CB8AC3E}">
        <p14:creationId xmlns:p14="http://schemas.microsoft.com/office/powerpoint/2010/main" val="356184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6 – Vs 3 – 10 False Teachers and True Contentment</a:t>
            </a:r>
          </a:p>
          <a:p>
            <a:pPr marL="0" indent="0">
              <a:buNone/>
            </a:pPr>
            <a:endParaRPr lang="en-US" sz="2600" b="1" dirty="0">
              <a:latin typeface="+mj-lt"/>
            </a:endParaRPr>
          </a:p>
          <a:p>
            <a:pPr marL="0" indent="0">
              <a:buNone/>
            </a:pPr>
            <a:r>
              <a:rPr lang="en-US" sz="2600" dirty="0">
                <a:latin typeface="+mj-lt"/>
              </a:rPr>
              <a:t>Teach and urge these things. </a:t>
            </a:r>
            <a:r>
              <a:rPr lang="en-US" sz="2600">
                <a:latin typeface="+mj-lt"/>
              </a:rPr>
              <a:t>3. If </a:t>
            </a:r>
            <a:r>
              <a:rPr lang="en-US" sz="2600" dirty="0">
                <a:latin typeface="+mj-lt"/>
              </a:rPr>
              <a:t>anyone teaches a different doctrine and does not agree with the sound words of our Lord Jesus Christ and the teaching that accords with godliness, </a:t>
            </a:r>
          </a:p>
          <a:p>
            <a:pPr marL="0" indent="0">
              <a:buNone/>
            </a:pPr>
            <a:r>
              <a:rPr lang="en-US" sz="2600" dirty="0">
                <a:latin typeface="+mj-lt"/>
              </a:rPr>
              <a:t>4. he is puffed up with conceit and understands nothing. He has an unhealthy craving for controversy and for quarrels about words, which produce envy, dissension, slander, evil suspicions, </a:t>
            </a:r>
          </a:p>
          <a:p>
            <a:pPr marL="0" indent="0">
              <a:buNone/>
            </a:pPr>
            <a:r>
              <a:rPr lang="en-US" sz="2600" dirty="0">
                <a:latin typeface="+mj-lt"/>
              </a:rPr>
              <a:t>5. and constant friction among people who are depraved in mind and deprived of the truth, imagining that godliness is a means of gain. </a:t>
            </a:r>
          </a:p>
          <a:p>
            <a:pPr marL="0" indent="0">
              <a:buNone/>
            </a:pPr>
            <a:r>
              <a:rPr lang="en-US" sz="2600" dirty="0">
                <a:latin typeface="+mj-lt"/>
              </a:rPr>
              <a:t>6. But godliness with contentment is great gain, </a:t>
            </a:r>
          </a:p>
          <a:p>
            <a:pPr marL="0" indent="0">
              <a:buNone/>
            </a:pPr>
            <a:r>
              <a:rPr lang="en-US" sz="2600" dirty="0">
                <a:latin typeface="+mj-lt"/>
              </a:rPr>
              <a:t>7. for we brought nothing into the world, and we cannot take anything out of the world. </a:t>
            </a:r>
          </a:p>
          <a:p>
            <a:pPr marL="0" indent="0">
              <a:buNone/>
            </a:pPr>
            <a:r>
              <a:rPr lang="en-US" sz="2600" dirty="0">
                <a:latin typeface="+mj-lt"/>
              </a:rPr>
              <a:t>8. But if we have food and clothing, with these we will be content. </a:t>
            </a:r>
          </a:p>
        </p:txBody>
      </p:sp>
    </p:spTree>
    <p:extLst>
      <p:ext uri="{BB962C8B-B14F-4D97-AF65-F5344CB8AC3E}">
        <p14:creationId xmlns:p14="http://schemas.microsoft.com/office/powerpoint/2010/main" val="21408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6 – Vs 3 – 10 False Teachers and True Contentment</a:t>
            </a:r>
          </a:p>
          <a:p>
            <a:pPr marL="0" indent="0">
              <a:buNone/>
            </a:pPr>
            <a:endParaRPr lang="en-US" sz="2600" b="1" dirty="0">
              <a:latin typeface="+mj-lt"/>
            </a:endParaRPr>
          </a:p>
          <a:p>
            <a:pPr marL="0" indent="0">
              <a:buNone/>
            </a:pPr>
            <a:r>
              <a:rPr lang="en-US" sz="2600" dirty="0">
                <a:latin typeface="+mj-lt"/>
              </a:rPr>
              <a:t>9. But those who desire to be rich fall into temptation, into a snare, into many senseless and harmful desires that plunge people into ruin and destruction. </a:t>
            </a:r>
          </a:p>
          <a:p>
            <a:pPr marL="0" indent="0">
              <a:buNone/>
            </a:pPr>
            <a:r>
              <a:rPr lang="en-US" sz="2600" dirty="0">
                <a:latin typeface="+mj-lt"/>
              </a:rPr>
              <a:t>10. For the love of money is a root of all kinds of evils. It is through this craving that some have wandered away from the faith and pierced themselves with many pangs.</a:t>
            </a:r>
          </a:p>
        </p:txBody>
      </p:sp>
      <p:sp>
        <p:nvSpPr>
          <p:cNvPr id="3" name="Content Placeholder 2"/>
          <p:cNvSpPr txBox="1">
            <a:spLocks/>
          </p:cNvSpPr>
          <p:nvPr/>
        </p:nvSpPr>
        <p:spPr>
          <a:xfrm>
            <a:off x="246832" y="3696790"/>
            <a:ext cx="8650334" cy="1907176"/>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False teachers bare fruits as well.</a:t>
            </a:r>
          </a:p>
          <a:p>
            <a:r>
              <a:rPr lang="en-US" dirty="0">
                <a:latin typeface="+mj-lt"/>
              </a:rPr>
              <a:t>True godliness is revealed in contentment.  </a:t>
            </a:r>
          </a:p>
          <a:p>
            <a:r>
              <a:rPr lang="en-US" dirty="0">
                <a:latin typeface="+mj-lt"/>
              </a:rPr>
              <a:t>Don’t choose money over more important things in your life.</a:t>
            </a:r>
          </a:p>
        </p:txBody>
      </p:sp>
      <p:sp>
        <p:nvSpPr>
          <p:cNvPr id="4" name="Content Placeholder 2"/>
          <p:cNvSpPr txBox="1">
            <a:spLocks/>
          </p:cNvSpPr>
          <p:nvPr/>
        </p:nvSpPr>
        <p:spPr>
          <a:xfrm>
            <a:off x="246832" y="5773783"/>
            <a:ext cx="8650334" cy="574765"/>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But godliness with contentment is great gain, </a:t>
            </a:r>
            <a:r>
              <a:rPr lang="en-US" b="1" dirty="0">
                <a:latin typeface="+mj-lt"/>
              </a:rPr>
              <a:t>1Timothy 6:6</a:t>
            </a:r>
          </a:p>
        </p:txBody>
      </p:sp>
    </p:spTree>
    <p:extLst>
      <p:ext uri="{BB962C8B-B14F-4D97-AF65-F5344CB8AC3E}">
        <p14:creationId xmlns:p14="http://schemas.microsoft.com/office/powerpoint/2010/main" val="395641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6 – Vs 11 – 2</a:t>
            </a:r>
            <a:r>
              <a:rPr lang="en-US" altLang="zh-CN" sz="2600" b="1" dirty="0">
                <a:latin typeface="+mj-lt"/>
              </a:rPr>
              <a:t>1</a:t>
            </a:r>
            <a:r>
              <a:rPr lang="en-US" sz="2600" b="1" dirty="0">
                <a:latin typeface="+mj-lt"/>
              </a:rPr>
              <a:t> Fight the Good Fight of Faith</a:t>
            </a:r>
          </a:p>
          <a:p>
            <a:pPr marL="0" indent="0">
              <a:buNone/>
            </a:pPr>
            <a:r>
              <a:rPr lang="en-US" sz="2600" dirty="0">
                <a:latin typeface="+mj-lt"/>
              </a:rPr>
              <a:t>11. But as for you, O man of God, flee these things. Pursue righteousness, godliness, faith, love, steadfastness, gentleness. </a:t>
            </a:r>
          </a:p>
          <a:p>
            <a:pPr marL="0" indent="0">
              <a:buNone/>
            </a:pPr>
            <a:r>
              <a:rPr lang="en-US" sz="2600" dirty="0">
                <a:latin typeface="+mj-lt"/>
              </a:rPr>
              <a:t>12. Fight the good fight of the faith. Take hold of the eternal life to which you were called and about which you made the good confession in the presence of many witnesses. </a:t>
            </a:r>
          </a:p>
          <a:p>
            <a:pPr marL="0" indent="0">
              <a:buNone/>
            </a:pPr>
            <a:r>
              <a:rPr lang="en-US" sz="2600" dirty="0">
                <a:latin typeface="+mj-lt"/>
              </a:rPr>
              <a:t>13. I charge you in the presence of God, who gives life to all things, and of Christ Jesus, who in his testimony before Pontius Pilate made the good confession, </a:t>
            </a:r>
          </a:p>
          <a:p>
            <a:pPr marL="0" indent="0">
              <a:buNone/>
            </a:pPr>
            <a:r>
              <a:rPr lang="en-US" sz="2600" dirty="0">
                <a:latin typeface="+mj-lt"/>
              </a:rPr>
              <a:t>14. to keep the commandment unstained and free from reproach until the appearing of our Lord Jesus Christ, </a:t>
            </a:r>
          </a:p>
          <a:p>
            <a:pPr marL="0" indent="0">
              <a:buNone/>
            </a:pPr>
            <a:r>
              <a:rPr lang="en-US" sz="2600" dirty="0">
                <a:latin typeface="+mj-lt"/>
              </a:rPr>
              <a:t>15. which he will display at the proper time—he who is the blessed and only Sovereign, the King of kings and Lord of lords, </a:t>
            </a:r>
          </a:p>
          <a:p>
            <a:pPr marL="0" indent="0">
              <a:buNone/>
            </a:pPr>
            <a:r>
              <a:rPr lang="en-US" sz="2600" dirty="0">
                <a:latin typeface="+mj-lt"/>
              </a:rPr>
              <a:t>16. who alone has immortality, who dwells in unapproachable light, whom no one has ever seen or can see. To him be honor and eternal dominion. Amen.</a:t>
            </a:r>
          </a:p>
        </p:txBody>
      </p:sp>
    </p:spTree>
    <p:extLst>
      <p:ext uri="{BB962C8B-B14F-4D97-AF65-F5344CB8AC3E}">
        <p14:creationId xmlns:p14="http://schemas.microsoft.com/office/powerpoint/2010/main" val="132820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6 – Vs 11 – 2</a:t>
            </a:r>
            <a:r>
              <a:rPr lang="en-US" altLang="zh-CN" sz="2600" b="1" dirty="0">
                <a:latin typeface="+mj-lt"/>
              </a:rPr>
              <a:t>1</a:t>
            </a:r>
            <a:r>
              <a:rPr lang="en-US" sz="2600" b="1" dirty="0">
                <a:latin typeface="+mj-lt"/>
              </a:rPr>
              <a:t> Fight the Good Fight of Faith</a:t>
            </a:r>
          </a:p>
          <a:p>
            <a:pPr marL="0" indent="0">
              <a:buNone/>
            </a:pPr>
            <a:endParaRPr lang="en-US" sz="2600" b="1" dirty="0">
              <a:latin typeface="+mj-lt"/>
            </a:endParaRPr>
          </a:p>
          <a:p>
            <a:pPr marL="0" indent="0">
              <a:buNone/>
            </a:pPr>
            <a:r>
              <a:rPr lang="en-US" sz="2600" dirty="0">
                <a:latin typeface="+mj-lt"/>
              </a:rPr>
              <a:t>17. As for the rich in this present age, charge them not to be haughty, nor to set their hopes on the uncertainty of riches, but on God, who richly provides us with everything to enjoy. </a:t>
            </a:r>
          </a:p>
          <a:p>
            <a:pPr marL="0" indent="0">
              <a:buNone/>
            </a:pPr>
            <a:r>
              <a:rPr lang="en-US" sz="2600" dirty="0">
                <a:latin typeface="+mj-lt"/>
              </a:rPr>
              <a:t>18. They are to do good, to be rich in good works, to be generous and ready to share, </a:t>
            </a:r>
          </a:p>
          <a:p>
            <a:pPr marL="0" indent="0">
              <a:buNone/>
            </a:pPr>
            <a:r>
              <a:rPr lang="en-US" sz="2600" dirty="0">
                <a:latin typeface="+mj-lt"/>
              </a:rPr>
              <a:t>19. thus storing up treasure for themselves as a good foundation for the future, so that they may take hold of that which is truly life.</a:t>
            </a:r>
          </a:p>
          <a:p>
            <a:pPr marL="0" indent="0">
              <a:buNone/>
            </a:pPr>
            <a:r>
              <a:rPr lang="en-US" sz="2600" dirty="0">
                <a:latin typeface="+mj-lt"/>
              </a:rPr>
              <a:t>20. O Timothy, guard the deposit entrusted to you. Avoid the irreverent babble and contradictions of what is falsely called “knowledge,” </a:t>
            </a:r>
          </a:p>
          <a:p>
            <a:pPr marL="0" indent="0">
              <a:buNone/>
            </a:pPr>
            <a:r>
              <a:rPr lang="en-US" sz="2600" dirty="0">
                <a:latin typeface="+mj-lt"/>
              </a:rPr>
              <a:t>21. for by professing it some have swerved from the faith. Grace be with you</a:t>
            </a:r>
          </a:p>
        </p:txBody>
      </p:sp>
    </p:spTree>
    <p:extLst>
      <p:ext uri="{BB962C8B-B14F-4D97-AF65-F5344CB8AC3E}">
        <p14:creationId xmlns:p14="http://schemas.microsoft.com/office/powerpoint/2010/main" val="468313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6 – Vs 11 – 2</a:t>
            </a:r>
            <a:r>
              <a:rPr lang="en-US" altLang="zh-CN" b="1" dirty="0">
                <a:latin typeface="+mj-lt"/>
              </a:rPr>
              <a:t>1</a:t>
            </a:r>
            <a:r>
              <a:rPr lang="en-US" b="1" dirty="0">
                <a:latin typeface="+mj-lt"/>
              </a:rPr>
              <a:t> Fight the Good Fight of Faith</a:t>
            </a:r>
          </a:p>
        </p:txBody>
      </p:sp>
      <p:sp>
        <p:nvSpPr>
          <p:cNvPr id="3" name="Content Placeholder 2"/>
          <p:cNvSpPr txBox="1">
            <a:spLocks/>
          </p:cNvSpPr>
          <p:nvPr/>
        </p:nvSpPr>
        <p:spPr>
          <a:xfrm>
            <a:off x="336913" y="1907180"/>
            <a:ext cx="8650334" cy="1946363"/>
          </a:xfrm>
          <a:prstGeom prst="rect">
            <a:avLst/>
          </a:prstGeom>
          <a:solidFill>
            <a:schemeClr val="accent4">
              <a:lumMod val="40000"/>
              <a:lumOff val="6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Fight the good fight of faith, guarding the faith we have received in Christ.</a:t>
            </a:r>
          </a:p>
          <a:p>
            <a:r>
              <a:rPr lang="en-US" dirty="0">
                <a:latin typeface="+mj-lt"/>
              </a:rPr>
              <a:t>We must apply the treasure principle of riches as believers.  </a:t>
            </a:r>
          </a:p>
          <a:p>
            <a:r>
              <a:rPr lang="en-US" dirty="0">
                <a:latin typeface="+mj-lt"/>
              </a:rPr>
              <a:t>Christ shall return!!</a:t>
            </a:r>
          </a:p>
        </p:txBody>
      </p:sp>
      <p:sp>
        <p:nvSpPr>
          <p:cNvPr id="4" name="Content Placeholder 2"/>
          <p:cNvSpPr txBox="1">
            <a:spLocks/>
          </p:cNvSpPr>
          <p:nvPr/>
        </p:nvSpPr>
        <p:spPr>
          <a:xfrm>
            <a:off x="336913" y="4114799"/>
            <a:ext cx="8650334" cy="1358538"/>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to keep the commandment unstained and free from reproach until the appearing of our Lord Jesus Christ, </a:t>
            </a:r>
            <a:r>
              <a:rPr lang="en-US" b="1" dirty="0">
                <a:latin typeface="+mj-lt"/>
              </a:rPr>
              <a:t>1Timothy 6:14</a:t>
            </a:r>
          </a:p>
        </p:txBody>
      </p:sp>
    </p:spTree>
    <p:extLst>
      <p:ext uri="{BB962C8B-B14F-4D97-AF65-F5344CB8AC3E}">
        <p14:creationId xmlns:p14="http://schemas.microsoft.com/office/powerpoint/2010/main" val="164580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43697"/>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Key scriptures!! </a:t>
            </a:r>
          </a:p>
        </p:txBody>
      </p:sp>
      <p:sp>
        <p:nvSpPr>
          <p:cNvPr id="4" name="Content Placeholder 2"/>
          <p:cNvSpPr txBox="1">
            <a:spLocks/>
          </p:cNvSpPr>
          <p:nvPr/>
        </p:nvSpPr>
        <p:spPr>
          <a:xfrm>
            <a:off x="319494" y="3544368"/>
            <a:ext cx="8650334" cy="94052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Practice these things, immerse yourself in them, so that all may see your progress. </a:t>
            </a:r>
            <a:r>
              <a:rPr lang="en-US" b="1" dirty="0">
                <a:latin typeface="+mj-lt"/>
              </a:rPr>
              <a:t>1Timothy 4:15</a:t>
            </a:r>
          </a:p>
        </p:txBody>
      </p:sp>
      <p:sp>
        <p:nvSpPr>
          <p:cNvPr id="6" name="Content Placeholder 2"/>
          <p:cNvSpPr txBox="1">
            <a:spLocks/>
          </p:cNvSpPr>
          <p:nvPr/>
        </p:nvSpPr>
        <p:spPr>
          <a:xfrm>
            <a:off x="319494" y="923101"/>
            <a:ext cx="8650334" cy="957950"/>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holding faith and a good conscience. By rejecting this, some have made shipwreck of their faith. </a:t>
            </a:r>
            <a:r>
              <a:rPr lang="en-US" b="1" dirty="0">
                <a:latin typeface="+mj-lt"/>
              </a:rPr>
              <a:t>1Timothy 1:19</a:t>
            </a:r>
          </a:p>
        </p:txBody>
      </p:sp>
      <p:sp>
        <p:nvSpPr>
          <p:cNvPr id="7" name="Content Placeholder 2"/>
          <p:cNvSpPr txBox="1">
            <a:spLocks/>
          </p:cNvSpPr>
          <p:nvPr/>
        </p:nvSpPr>
        <p:spPr>
          <a:xfrm>
            <a:off x="332557" y="2033440"/>
            <a:ext cx="8650334" cy="1358538"/>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First of all, then, I urge that supplications, prayers, intercessions, and thanksgivings be made for all people. </a:t>
            </a:r>
            <a:r>
              <a:rPr lang="en-US" b="1" dirty="0">
                <a:latin typeface="+mj-lt"/>
              </a:rPr>
              <a:t>1Timothy 2:1</a:t>
            </a:r>
          </a:p>
        </p:txBody>
      </p:sp>
      <p:sp>
        <p:nvSpPr>
          <p:cNvPr id="8" name="Content Placeholder 2"/>
          <p:cNvSpPr txBox="1">
            <a:spLocks/>
          </p:cNvSpPr>
          <p:nvPr/>
        </p:nvSpPr>
        <p:spPr>
          <a:xfrm>
            <a:off x="319494" y="4637285"/>
            <a:ext cx="8650334" cy="1658984"/>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Fight the good fight of the faith. Take hold of the eternal life to which you were called and about which you made the good confession in the presence of many witnesses.. </a:t>
            </a:r>
            <a:r>
              <a:rPr lang="en-US" b="1" dirty="0">
                <a:latin typeface="+mj-lt"/>
              </a:rPr>
              <a:t>1Timothy 6:12</a:t>
            </a:r>
          </a:p>
        </p:txBody>
      </p:sp>
    </p:spTree>
    <p:extLst>
      <p:ext uri="{BB962C8B-B14F-4D97-AF65-F5344CB8AC3E}">
        <p14:creationId xmlns:p14="http://schemas.microsoft.com/office/powerpoint/2010/main" val="2830824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746</TotalTime>
  <Words>1166</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1Timothy – 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reminders </vt:lpstr>
      <vt:lpstr>Small group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1Timothy – Part 2</dc:title>
  <dc:creator>A</dc:creator>
  <cp:lastModifiedBy>Perry Ackon</cp:lastModifiedBy>
  <cp:revision>32</cp:revision>
  <dcterms:created xsi:type="dcterms:W3CDTF">2022-05-31T18:37:42Z</dcterms:created>
  <dcterms:modified xsi:type="dcterms:W3CDTF">2022-06-25T22:45:39Z</dcterms:modified>
</cp:coreProperties>
</file>