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57" r:id="rId3"/>
    <p:sldId id="259" r:id="rId4"/>
    <p:sldId id="258" r:id="rId5"/>
    <p:sldId id="264" r:id="rId6"/>
    <p:sldId id="265" r:id="rId7"/>
    <p:sldId id="277" r:id="rId8"/>
    <p:sldId id="260" r:id="rId9"/>
    <p:sldId id="262" r:id="rId10"/>
    <p:sldId id="263" r:id="rId11"/>
    <p:sldId id="266" r:id="rId12"/>
    <p:sldId id="267" r:id="rId13"/>
    <p:sldId id="268" r:id="rId14"/>
    <p:sldId id="269" r:id="rId15"/>
    <p:sldId id="270" r:id="rId16"/>
    <p:sldId id="26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9018"/>
  </p:normalViewPr>
  <p:slideViewPr>
    <p:cSldViewPr snapToGrid="0" snapToObjects="1">
      <p:cViewPr varScale="1">
        <p:scale>
          <a:sx n="60" d="100"/>
          <a:sy n="60" d="100"/>
        </p:scale>
        <p:origin x="1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F2D99-C421-FB4F-8D6A-FAEAD1DD76AF}" type="datetimeFigureOut">
              <a:rPr lang="en-US" smtClean="0"/>
              <a:t>7/2/22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CFBA5-0FA6-154E-A299-902A1B2089F5}" type="slidenum">
              <a:rPr lang="en-US" smtClean="0"/>
              <a:t>‹#›</a:t>
            </a:fld>
            <a:endParaRPr lang="en-US"/>
          </a:p>
        </p:txBody>
      </p:sp>
    </p:spTree>
    <p:extLst>
      <p:ext uri="{BB962C8B-B14F-4D97-AF65-F5344CB8AC3E}">
        <p14:creationId xmlns:p14="http://schemas.microsoft.com/office/powerpoint/2010/main" val="98054016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victorenric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Christianit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This was originally going to be a talk about health and rest, but the more I thought about it – these aren’t isolated topics. See I don’t know about you, but I can’t rest well unless in general, I have alignment in my life – things are coherent – so today we’re going to turn to Psalm 127 as a blueprint for a life of Shalom – peace and meaning</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Barcelona-based photographer </a:t>
            </a:r>
            <a:r>
              <a:rPr lang="en-US" sz="936" b="1" i="0" u="none" strike="noStrike" kern="1200" dirty="0">
                <a:solidFill>
                  <a:schemeClr val="tx1"/>
                </a:solidFill>
                <a:effectLst/>
                <a:latin typeface="+mn-lt"/>
                <a:ea typeface="+mn-ea"/>
                <a:cs typeface="+mn-cs"/>
                <a:hlinkClick r:id="rId3"/>
              </a:rPr>
              <a:t>Víctor Enrich </a:t>
            </a:r>
            <a:r>
              <a:rPr lang="en-US" sz="936" b="0" i="0" kern="1200" dirty="0">
                <a:solidFill>
                  <a:schemeClr val="tx1"/>
                </a:solidFill>
                <a:effectLst/>
                <a:latin typeface="+mn-lt"/>
                <a:ea typeface="+mn-ea"/>
                <a:cs typeface="+mn-cs"/>
              </a:rPr>
              <a:t> challenged himself to digitally reconfigure the same building in Munich, Germany in 88 different configurations.</a:t>
            </a:r>
          </a:p>
          <a:p>
            <a:r>
              <a:rPr lang="en-US" sz="936" b="0" i="0" kern="1200" dirty="0">
                <a:solidFill>
                  <a:schemeClr val="tx1"/>
                </a:solidFill>
                <a:effectLst/>
                <a:latin typeface="+mn-lt"/>
                <a:ea typeface="+mn-ea"/>
                <a:cs typeface="+mn-cs"/>
              </a:rPr>
              <a:t>I selected this photo because it illustrates one of the main challenges of living as post-moderns.</a:t>
            </a:r>
          </a:p>
          <a:p>
            <a:r>
              <a:rPr lang="en-US" sz="936" b="0" i="0" kern="1200" dirty="0">
                <a:solidFill>
                  <a:schemeClr val="tx1"/>
                </a:solidFill>
                <a:effectLst/>
                <a:latin typeface="+mn-lt"/>
                <a:ea typeface="+mn-ea"/>
                <a:cs typeface="+mn-cs"/>
              </a:rPr>
              <a:t>This is a really cool building to look at – even if it were real. </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But is it livable?</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What's a building for?</a:t>
            </a:r>
          </a:p>
          <a:p>
            <a:endParaRPr lang="en-US" sz="936"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a:t>
            </a:fld>
            <a:endParaRPr lang="en-US"/>
          </a:p>
        </p:txBody>
      </p:sp>
    </p:spTree>
    <p:extLst>
      <p:ext uri="{BB962C8B-B14F-4D97-AF65-F5344CB8AC3E}">
        <p14:creationId xmlns:p14="http://schemas.microsoft.com/office/powerpoint/2010/main" val="381005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000" dirty="0"/>
              <a:t>Prayer – if you want to see your prayers answered, write them down. Journal about them</a:t>
            </a:r>
          </a:p>
          <a:p>
            <a:pPr marL="285750" indent="-285750">
              <a:buFontTx/>
              <a:buChar char="-"/>
            </a:pPr>
            <a:r>
              <a:rPr lang="en-US" sz="1000" dirty="0"/>
              <a:t>Mastering the Word – what does someone who masters the word of God look like to you:</a:t>
            </a:r>
          </a:p>
          <a:p>
            <a:pPr marL="642366" lvl="1" indent="-285750">
              <a:buFontTx/>
              <a:buChar char="-"/>
            </a:pPr>
            <a:r>
              <a:rPr lang="en-US" sz="1000" dirty="0"/>
              <a:t>Scripture memory</a:t>
            </a:r>
          </a:p>
          <a:p>
            <a:pPr marL="642366" lvl="1" indent="-285750">
              <a:buFontTx/>
              <a:buChar char="-"/>
            </a:pPr>
            <a:r>
              <a:rPr lang="en-US" sz="1000" dirty="0"/>
              <a:t>Deep Bible Study</a:t>
            </a:r>
          </a:p>
          <a:p>
            <a:pPr marL="642366" lvl="1" indent="-285750">
              <a:buFontTx/>
              <a:buChar char="-"/>
            </a:pPr>
            <a:r>
              <a:rPr lang="en-US" sz="1000" dirty="0"/>
              <a:t>God Calling you to study seminary courses</a:t>
            </a:r>
          </a:p>
          <a:p>
            <a:pPr marL="998982" lvl="2" indent="-285750">
              <a:buFontTx/>
              <a:buChar char="-"/>
            </a:pPr>
            <a:r>
              <a:rPr lang="en-US" sz="1000" dirty="0"/>
              <a:t>Fundamental worldview of the seminary</a:t>
            </a:r>
          </a:p>
          <a:p>
            <a:pPr marL="285750" indent="-285750">
              <a:buFontTx/>
              <a:buChar char="-"/>
            </a:pPr>
            <a:r>
              <a:rPr lang="en-US" sz="1000" dirty="0"/>
              <a:t>Fasting</a:t>
            </a:r>
          </a:p>
          <a:p>
            <a:pPr marL="642366" lvl="1" indent="-285750">
              <a:buFontTx/>
              <a:buChar char="-"/>
            </a:pPr>
            <a:r>
              <a:rPr lang="en-US" sz="1000" dirty="0"/>
              <a:t>Fasting as a discipline something you should have as a goal</a:t>
            </a:r>
          </a:p>
          <a:p>
            <a:pPr marL="642366" lvl="1" indent="-285750">
              <a:buFontTx/>
              <a:buChar char="-"/>
            </a:pPr>
            <a:r>
              <a:rPr lang="en-US" sz="1000" dirty="0"/>
              <a:t>Screen time fasting</a:t>
            </a:r>
          </a:p>
          <a:p>
            <a:pPr marL="285750" indent="-285750">
              <a:buFontTx/>
              <a:buChar char="-"/>
            </a:pPr>
            <a:r>
              <a:rPr lang="en-US" sz="1000" dirty="0"/>
              <a:t>Personal Retreat</a:t>
            </a:r>
          </a:p>
          <a:p>
            <a:pPr marL="642366" lvl="1" indent="-285750">
              <a:buFontTx/>
              <a:buChar char="-"/>
            </a:pPr>
            <a:r>
              <a:rPr lang="en-US" sz="1000" dirty="0"/>
              <a:t>Quiet time is actually a mini personal retreat</a:t>
            </a:r>
          </a:p>
          <a:p>
            <a:pPr marL="642366" lvl="1" indent="-285750">
              <a:buFontTx/>
              <a:buChar char="-"/>
            </a:pPr>
            <a:r>
              <a:rPr lang="en-US" sz="1000" dirty="0"/>
              <a:t>Do you have a time where you take all your activities to the lord?</a:t>
            </a:r>
          </a:p>
          <a:p>
            <a:pPr marL="285750" indent="-285750">
              <a:buFontTx/>
              <a:buChar char="-"/>
            </a:pPr>
            <a:r>
              <a:rPr lang="en-US" sz="1000" dirty="0"/>
              <a:t>Serving (bleed into other topics, but serving is as much for your spiritual growth as it is to bless the others)</a:t>
            </a:r>
          </a:p>
          <a:p>
            <a:pPr marL="285750" indent="-285750">
              <a:buFontTx/>
              <a:buChar char="-"/>
            </a:pPr>
            <a:r>
              <a:rPr lang="en-US" sz="1000" dirty="0"/>
              <a:t>Giving</a:t>
            </a:r>
          </a:p>
          <a:p>
            <a:pPr marL="285750" indent="-285750">
              <a:buFontTx/>
              <a:buChar char="-"/>
            </a:pPr>
            <a:r>
              <a:rPr lang="en-US" sz="1000" dirty="0"/>
              <a:t>Sharing</a:t>
            </a:r>
          </a:p>
          <a:p>
            <a:pPr marL="285750" indent="-285750">
              <a:buFontTx/>
              <a:buChar char="-"/>
            </a:pPr>
            <a:r>
              <a:rPr lang="en-US" sz="1000" dirty="0"/>
              <a:t>Mentoring</a:t>
            </a:r>
          </a:p>
          <a:p>
            <a:pPr marL="285750" indent="-285750">
              <a:buFontTx/>
              <a:buChar char="-"/>
            </a:pPr>
            <a:r>
              <a:rPr lang="en-US" sz="1000" dirty="0"/>
              <a:t>Listening &amp; Obeying: St Ignatius </a:t>
            </a:r>
            <a:r>
              <a:rPr lang="en-US" sz="1000" dirty="0" err="1"/>
              <a:t>Examin</a:t>
            </a:r>
            <a:r>
              <a:rPr lang="en-US" sz="1000" dirty="0"/>
              <a:t> is an excellent tool for reflection and listening for obedience.</a:t>
            </a:r>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10</a:t>
            </a:fld>
            <a:endParaRPr lang="en-US"/>
          </a:p>
        </p:txBody>
      </p:sp>
    </p:spTree>
    <p:extLst>
      <p:ext uri="{BB962C8B-B14F-4D97-AF65-F5344CB8AC3E}">
        <p14:creationId xmlns:p14="http://schemas.microsoft.com/office/powerpoint/2010/main" val="113742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invest in these </a:t>
            </a:r>
            <a:r>
              <a:rPr lang="en-US" dirty="0" err="1"/>
              <a:t>relatinships</a:t>
            </a:r>
            <a:r>
              <a:rPr lang="en-US" dirty="0"/>
              <a:t>: Investing means not selfishly consuming your time, money, and focus on one thing, but putting it on another for growth in that area.</a:t>
            </a:r>
          </a:p>
          <a:p>
            <a:endParaRPr lang="en-US" dirty="0"/>
          </a:p>
          <a:p>
            <a:r>
              <a:rPr lang="en-US" dirty="0"/>
              <a:t>Spouse: </a:t>
            </a:r>
          </a:p>
          <a:p>
            <a:r>
              <a:rPr lang="en-US" dirty="0"/>
              <a:t>What do you want your relationship to be like in 20 years?</a:t>
            </a:r>
          </a:p>
          <a:p>
            <a:r>
              <a:rPr lang="en-US" dirty="0"/>
              <a:t>Do you date your spouse?</a:t>
            </a:r>
          </a:p>
          <a:p>
            <a:r>
              <a:rPr lang="en-US" dirty="0"/>
              <a:t>Learn together?</a:t>
            </a:r>
          </a:p>
          <a:p>
            <a:r>
              <a:rPr lang="en-US" dirty="0"/>
              <a:t>Help him or her invest in what if life-giving to them?</a:t>
            </a:r>
          </a:p>
          <a:p>
            <a:r>
              <a:rPr lang="en-US" dirty="0"/>
              <a:t>Wife and I lead or go through Marriage Course every 2 years</a:t>
            </a:r>
          </a:p>
          <a:p>
            <a:endParaRPr lang="en-US" dirty="0"/>
          </a:p>
          <a:p>
            <a:r>
              <a:rPr lang="en-US" dirty="0"/>
              <a:t>Children:</a:t>
            </a:r>
          </a:p>
          <a:p>
            <a:r>
              <a:rPr lang="en-US" dirty="0"/>
              <a:t>Andy Stanley: Two rules: honor your mother, and don’t lie.  What kind of relationship do you want to have with your children 20-30 years from now? you need to cultivate that now.</a:t>
            </a:r>
          </a:p>
          <a:p>
            <a:r>
              <a:rPr lang="en-US" dirty="0"/>
              <a:t>Pass on core truths and disciplines. Practice having fun together, give them your attention. Delight in them</a:t>
            </a:r>
          </a:p>
          <a:p>
            <a:r>
              <a:rPr lang="en-US" dirty="0"/>
              <a:t>Prov 22:6 Train up a child in the way he should go, Even when he is old he will not depart from it.</a:t>
            </a:r>
          </a:p>
          <a:p>
            <a:r>
              <a:rPr lang="en-US" dirty="0"/>
              <a:t>What are the gifts and temperaments God has given your child? How can you equip them to be who God made them to be?</a:t>
            </a:r>
          </a:p>
          <a:p>
            <a:r>
              <a:rPr lang="en-US" dirty="0"/>
              <a:t>Josiah and I are about to do a right of passage into Manhood talk – list of core truths he needs to know as a man.</a:t>
            </a:r>
          </a:p>
          <a:p>
            <a:endParaRPr lang="en-US" dirty="0"/>
          </a:p>
          <a:p>
            <a:r>
              <a:rPr lang="en-US" dirty="0"/>
              <a:t>Close Neighbors, Colleagues, Friends</a:t>
            </a:r>
          </a:p>
          <a:p>
            <a:r>
              <a:rPr lang="en-US" dirty="0"/>
              <a:t>God put the people you run into every day into your life for a reason. </a:t>
            </a:r>
          </a:p>
          <a:p>
            <a:r>
              <a:rPr lang="en-US" dirty="0"/>
              <a:t>If you don’t have a prayer list, this is a great place to start.</a:t>
            </a:r>
          </a:p>
          <a:p>
            <a:r>
              <a:rPr lang="en-US" dirty="0"/>
              <a:t>Colleague you click with, maybe a Neighbor  you can’t stand that God wants you to serve.</a:t>
            </a:r>
          </a:p>
          <a:p>
            <a:r>
              <a:rPr lang="en-US" dirty="0"/>
              <a:t>People God put into your life for a Season – Young college student who moved in next door with no family here, visiting scholar, the family here in Xiamen for a month</a:t>
            </a:r>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11</a:t>
            </a:fld>
            <a:endParaRPr lang="en-US"/>
          </a:p>
        </p:txBody>
      </p:sp>
    </p:spTree>
    <p:extLst>
      <p:ext uri="{BB962C8B-B14F-4D97-AF65-F5344CB8AC3E}">
        <p14:creationId xmlns:p14="http://schemas.microsoft.com/office/powerpoint/2010/main" val="2416896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here has been given gifts </a:t>
            </a:r>
          </a:p>
          <a:p>
            <a:endParaRPr lang="en-US" dirty="0"/>
          </a:p>
          <a:p>
            <a:r>
              <a:rPr lang="en-US" dirty="0"/>
              <a:t>Ephesians 2:10  - God has good works for you to walk in.</a:t>
            </a:r>
          </a:p>
          <a:p>
            <a:endParaRPr lang="en-US" dirty="0"/>
          </a:p>
          <a:p>
            <a:r>
              <a:rPr lang="en-US" dirty="0"/>
              <a:t>There is no wall of separation between your work and your spiritual life.</a:t>
            </a:r>
          </a:p>
          <a:p>
            <a:endParaRPr lang="en-US" dirty="0"/>
          </a:p>
          <a:p>
            <a:r>
              <a:rPr lang="en-US" dirty="0"/>
              <a:t>Work is spiritual</a:t>
            </a:r>
          </a:p>
          <a:p>
            <a:endParaRPr lang="en-US" dirty="0"/>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12</a:t>
            </a:fld>
            <a:endParaRPr lang="en-US"/>
          </a:p>
        </p:txBody>
      </p:sp>
    </p:spTree>
    <p:extLst>
      <p:ext uri="{BB962C8B-B14F-4D97-AF65-F5344CB8AC3E}">
        <p14:creationId xmlns:p14="http://schemas.microsoft.com/office/powerpoint/2010/main" val="3473029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a:p>
            <a:r>
              <a:rPr lang="en-US" dirty="0"/>
              <a:t>Hebrews 12:</a:t>
            </a:r>
          </a:p>
          <a:p>
            <a:r>
              <a:rPr lang="en-US" dirty="0"/>
              <a:t>1 Therefore, since we have so great a cloud of witnesses surrounding us, let us also lay aside every encumbrance and the sin which so easily entangles us, and let us run with endurance the race that is set before us,</a:t>
            </a:r>
          </a:p>
          <a:p>
            <a:endParaRPr lang="en-US" dirty="0"/>
          </a:p>
          <a:p>
            <a:endParaRPr lang="en-US" dirty="0"/>
          </a:p>
          <a:p>
            <a:r>
              <a:rPr lang="en-US" dirty="0"/>
              <a:t>CLICK</a:t>
            </a:r>
          </a:p>
          <a:p>
            <a:r>
              <a:rPr lang="en-US" dirty="0"/>
              <a:t>1 Corinthians 6:19 Or do you not know that your body is a temple of the Holy Spirit who is in you, whom you have from God, and that you are not your own? 20 For you have been bought with a price: therefore glorify God in your body.</a:t>
            </a:r>
          </a:p>
          <a:p>
            <a:endParaRPr lang="en-US" dirty="0"/>
          </a:p>
          <a:p>
            <a:r>
              <a:rPr lang="en-US" dirty="0"/>
              <a:t>So as we think through our health, what disciplines do you need to have with:</a:t>
            </a:r>
          </a:p>
          <a:p>
            <a:pPr marL="171450" indent="-171450">
              <a:buFontTx/>
              <a:buChar char="-"/>
            </a:pPr>
            <a:r>
              <a:rPr lang="en-US" dirty="0"/>
              <a:t>How you eat?</a:t>
            </a:r>
          </a:p>
          <a:p>
            <a:pPr marL="171450" indent="-171450">
              <a:buFontTx/>
              <a:buChar char="-"/>
            </a:pPr>
            <a:r>
              <a:rPr lang="en-US" dirty="0"/>
              <a:t>How you exercise? (20 minutes a day is enough to keep you properly fit)</a:t>
            </a:r>
          </a:p>
          <a:p>
            <a:pPr marL="171450" indent="-171450">
              <a:buFontTx/>
              <a:buChar char="-"/>
            </a:pPr>
            <a:r>
              <a:rPr lang="en-US" dirty="0"/>
              <a:t>- I’ve found it helpful to create exercise habits along with my other stewardships – play sports with my kids, hike with my friends, run with my dog</a:t>
            </a:r>
          </a:p>
          <a:p>
            <a:pPr marL="171450" indent="-171450">
              <a:buFontTx/>
              <a:buChar char="-"/>
            </a:pPr>
            <a:r>
              <a:rPr lang="en-US" dirty="0"/>
              <a:t>How is my balance of work/rest</a:t>
            </a:r>
          </a:p>
          <a:p>
            <a:pPr marL="528066" lvl="1" indent="-171450">
              <a:buFontTx/>
              <a:buChar char="-"/>
            </a:pPr>
            <a:r>
              <a:rPr lang="en-US" dirty="0"/>
              <a:t>Does not mean there aren’t seasons of </a:t>
            </a:r>
            <a:r>
              <a:rPr lang="en-US" dirty="0" err="1"/>
              <a:t>intesnse</a:t>
            </a:r>
            <a:r>
              <a:rPr lang="en-US" dirty="0"/>
              <a:t> work in life. But if your entire life is characterized by workaholism, that’s outside God’s design.</a:t>
            </a:r>
          </a:p>
          <a:p>
            <a:pPr marL="171450" indent="-171450">
              <a:buFontTx/>
              <a:buChar char="-"/>
            </a:pPr>
            <a:r>
              <a:rPr lang="en-US" dirty="0"/>
              <a:t>How is your sleep rhythm?</a:t>
            </a:r>
          </a:p>
          <a:p>
            <a:pPr marL="528066" lvl="1" indent="-171450">
              <a:buFontTx/>
              <a:buChar char="-"/>
            </a:pPr>
            <a:r>
              <a:rPr lang="en-US" dirty="0"/>
              <a:t>Tomorrow morning starts tonight</a:t>
            </a:r>
          </a:p>
          <a:p>
            <a:r>
              <a:rPr lang="en-US" dirty="0"/>
              <a:t>Unforgiveness</a:t>
            </a:r>
          </a:p>
          <a:p>
            <a:r>
              <a:rPr lang="en-US" dirty="0"/>
              <a:t>Being at Peace with all People</a:t>
            </a:r>
          </a:p>
          <a:p>
            <a:r>
              <a:rPr lang="en-US" dirty="0"/>
              <a:t>Running from fears</a:t>
            </a:r>
          </a:p>
          <a:p>
            <a:pPr marL="528066" lvl="1" indent="-171450">
              <a:buFontTx/>
              <a:buChar char="-"/>
            </a:pPr>
            <a:endParaRPr lang="en-US" dirty="0"/>
          </a:p>
          <a:p>
            <a:endParaRPr lang="en-US" dirty="0"/>
          </a:p>
          <a:p>
            <a:r>
              <a:rPr lang="en-US" dirty="0"/>
              <a:t>CLICK</a:t>
            </a:r>
          </a:p>
          <a:p>
            <a:r>
              <a:rPr lang="en-US" sz="900" dirty="0">
                <a:solidFill>
                  <a:schemeClr val="bg1"/>
                </a:solidFill>
              </a:rPr>
              <a:t>1 Timothy 5</a:t>
            </a:r>
          </a:p>
          <a:p>
            <a:r>
              <a:rPr lang="en-US" sz="900" dirty="0">
                <a:solidFill>
                  <a:schemeClr val="bg1"/>
                </a:solidFill>
              </a:rPr>
              <a:t>24 The sins of some men are quite evident, going before them to judgment; for others, their sins follow after. 25 Likewise also, deeds that are good are quite evident, and those which are otherwise cannot be concealed. – this will show up later in the temptation section too.</a:t>
            </a:r>
          </a:p>
          <a:p>
            <a:endParaRPr lang="en-US" sz="900" dirty="0">
              <a:solidFill>
                <a:schemeClr val="bg1"/>
              </a:solidFill>
            </a:endParaRPr>
          </a:p>
          <a:p>
            <a:r>
              <a:rPr lang="en-US" sz="900" dirty="0">
                <a:solidFill>
                  <a:schemeClr val="bg1"/>
                </a:solidFill>
              </a:rPr>
              <a:t>Sin can impact us long term and it can show up in our health. Holy people are happy people and happier people are healthier people.</a:t>
            </a:r>
          </a:p>
          <a:p>
            <a:endParaRPr lang="en-US" sz="900" dirty="0">
              <a:solidFill>
                <a:schemeClr val="bg1"/>
              </a:solidFill>
            </a:endParaRPr>
          </a:p>
          <a:p>
            <a:r>
              <a:rPr lang="en-US" sz="900" dirty="0"/>
              <a:t>CLICK</a:t>
            </a:r>
          </a:p>
          <a:p>
            <a:r>
              <a:rPr lang="en-US" sz="900" dirty="0"/>
              <a:t>1 Corinthians 6:19 Or do you not know that your body is a temple of the Holy Spirit who is in you, whom you have from God, and that you are not your own? 20 For you have been bought with a price: therefore glorify God in your body.</a:t>
            </a:r>
          </a:p>
          <a:p>
            <a:endParaRPr lang="en-US" sz="900" dirty="0"/>
          </a:p>
          <a:p>
            <a:r>
              <a:rPr lang="en-US" sz="900" dirty="0"/>
              <a:t>Your Body is not Yours – You belong to God, and so does your body. So we need to steward this just like the other areas of our lives.</a:t>
            </a:r>
          </a:p>
          <a:p>
            <a:endParaRPr lang="en-US" sz="900" dirty="0">
              <a:solidFill>
                <a:schemeClr val="bg1"/>
              </a:solidFill>
            </a:endParaRPr>
          </a:p>
          <a:p>
            <a:pPr marL="0" lv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13</a:t>
            </a:fld>
            <a:endParaRPr lang="en-US"/>
          </a:p>
        </p:txBody>
      </p:sp>
    </p:spTree>
    <p:extLst>
      <p:ext uri="{BB962C8B-B14F-4D97-AF65-F5344CB8AC3E}">
        <p14:creationId xmlns:p14="http://schemas.microsoft.com/office/powerpoint/2010/main" val="248267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us have things we’re drawn to:</a:t>
            </a:r>
          </a:p>
          <a:p>
            <a:r>
              <a:rPr lang="en-US" dirty="0"/>
              <a:t>Josiah – </a:t>
            </a:r>
            <a:r>
              <a:rPr lang="en-US" dirty="0" err="1"/>
              <a:t>legos</a:t>
            </a:r>
            <a:r>
              <a:rPr lang="en-US" dirty="0"/>
              <a:t>, building things, bent toward Philosophy like me</a:t>
            </a:r>
          </a:p>
          <a:p>
            <a:r>
              <a:rPr lang="en-US" dirty="0"/>
              <a:t>Ella – loves baking, art, creating things</a:t>
            </a:r>
          </a:p>
          <a:p>
            <a:r>
              <a:rPr lang="en-US" dirty="0"/>
              <a:t>Gabriel - loves aggression</a:t>
            </a:r>
          </a:p>
          <a:p>
            <a:r>
              <a:rPr lang="en-US" dirty="0"/>
              <a:t>Most of the people in my life, I can talk with them for around 30 minutes and find out what gets them excited.</a:t>
            </a:r>
          </a:p>
          <a:p>
            <a:r>
              <a:rPr lang="en-US" dirty="0"/>
              <a:t>The people who usually make a career of this are the ones who frequently excel the most. Especially when they see it as a stewardship</a:t>
            </a:r>
          </a:p>
          <a:p>
            <a:endParaRPr lang="en-US" dirty="0"/>
          </a:p>
          <a:p>
            <a:r>
              <a:rPr lang="en-US" dirty="0"/>
              <a:t>So what are the things you can invest here:</a:t>
            </a:r>
          </a:p>
          <a:p>
            <a:pPr marL="171450" indent="-171450">
              <a:buFontTx/>
              <a:buChar char="-"/>
            </a:pPr>
            <a:r>
              <a:rPr lang="en-US" dirty="0"/>
              <a:t>Daily schedule for </a:t>
            </a:r>
          </a:p>
          <a:p>
            <a:pPr marL="528066" lvl="1" indent="-171450">
              <a:buFontTx/>
              <a:buChar char="-"/>
            </a:pPr>
            <a:r>
              <a:rPr lang="en-US" dirty="0"/>
              <a:t>writing?</a:t>
            </a:r>
          </a:p>
          <a:p>
            <a:pPr marL="528066" lvl="1" indent="-171450">
              <a:buFontTx/>
              <a:buChar char="-"/>
            </a:pPr>
            <a:r>
              <a:rPr lang="en-US" dirty="0"/>
              <a:t>Playing an instrument</a:t>
            </a:r>
          </a:p>
          <a:p>
            <a:pPr marL="528066" lvl="1" indent="-171450">
              <a:buFontTx/>
              <a:buChar char="-"/>
            </a:pPr>
            <a:r>
              <a:rPr lang="en-US" dirty="0"/>
              <a:t>Field of knowledge</a:t>
            </a:r>
          </a:p>
          <a:p>
            <a:pPr marL="528066" lvl="1" indent="-171450">
              <a:buFontTx/>
              <a:buChar char="-"/>
            </a:pPr>
            <a:r>
              <a:rPr lang="en-US" dirty="0"/>
              <a:t>Inventing things</a:t>
            </a:r>
          </a:p>
          <a:p>
            <a:pPr marL="528066" lvl="1" indent="-171450">
              <a:buFontTx/>
              <a:buChar char="-"/>
            </a:pPr>
            <a:r>
              <a:rPr lang="en-US" dirty="0"/>
              <a:t>Creating something</a:t>
            </a:r>
          </a:p>
        </p:txBody>
      </p:sp>
      <p:sp>
        <p:nvSpPr>
          <p:cNvPr id="4" name="Slide Number Placeholder 3"/>
          <p:cNvSpPr>
            <a:spLocks noGrp="1"/>
          </p:cNvSpPr>
          <p:nvPr>
            <p:ph type="sldNum" sz="quarter" idx="5"/>
          </p:nvPr>
        </p:nvSpPr>
        <p:spPr/>
        <p:txBody>
          <a:bodyPr/>
          <a:lstStyle/>
          <a:p>
            <a:fld id="{D2ACFBA5-0FA6-154E-A299-902A1B2089F5}" type="slidenum">
              <a:rPr lang="en-US" smtClean="0"/>
              <a:t>14</a:t>
            </a:fld>
            <a:endParaRPr lang="en-US"/>
          </a:p>
        </p:txBody>
      </p:sp>
    </p:spTree>
    <p:extLst>
      <p:ext uri="{BB962C8B-B14F-4D97-AF65-F5344CB8AC3E}">
        <p14:creationId xmlns:p14="http://schemas.microsoft.com/office/powerpoint/2010/main" val="167836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Have I thought about dealing with my temptations strategically?</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What is Your Kryptonite?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936" b="0" i="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b="0" i="0" kern="1200" dirty="0">
                <a:solidFill>
                  <a:schemeClr val="tx1"/>
                </a:solidFill>
                <a:effectLst/>
                <a:latin typeface="+mn-lt"/>
                <a:ea typeface="+mn-ea"/>
                <a:cs typeface="+mn-cs"/>
              </a:rPr>
              <a:t>John Ortberg - A mission is the highest purpose to which God calls us; a shadow mission is an authentic mission that has been derailed, often in imperceptible ways. Ortberg writes, “Part of what makes the shadow mission so tempting is that it’s usually so closely related to our gifts and passions. It’s not 180 degrees off track; it is just 10 degrees off track, but that 10 degrees is in the direction of hell.” Every leader has a mission—and a shadow mission. Even Jesus had to battle a shadow mission; it was to be a leader without suffering—to be the Messiah without the cross. Ortberg writes, “If we fail to embrace our true mission, we will live out our shadow mission. We will let our lives center around things that are unworthy, selfish and dark.”</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Pulls you away from productively engaging your calling: </a:t>
            </a:r>
          </a:p>
          <a:p>
            <a:r>
              <a:rPr lang="en-US" sz="936" b="0" i="0" kern="1200" dirty="0">
                <a:solidFill>
                  <a:schemeClr val="tx1"/>
                </a:solidFill>
                <a:effectLst/>
                <a:latin typeface="+mn-lt"/>
                <a:ea typeface="+mn-ea"/>
                <a:cs typeface="+mn-cs"/>
              </a:rPr>
              <a:t>Nehemiah 6:1 Now when it was reported to Sanballat, </a:t>
            </a:r>
            <a:r>
              <a:rPr lang="en-US" sz="936" b="0" i="0" kern="1200" dirty="0" err="1">
                <a:solidFill>
                  <a:schemeClr val="tx1"/>
                </a:solidFill>
                <a:effectLst/>
                <a:latin typeface="+mn-lt"/>
                <a:ea typeface="+mn-ea"/>
                <a:cs typeface="+mn-cs"/>
              </a:rPr>
              <a:t>Tobiah</a:t>
            </a:r>
            <a:r>
              <a:rPr lang="en-US" sz="936" b="0" i="0" kern="1200" dirty="0">
                <a:solidFill>
                  <a:schemeClr val="tx1"/>
                </a:solidFill>
                <a:effectLst/>
                <a:latin typeface="+mn-lt"/>
                <a:ea typeface="+mn-ea"/>
                <a:cs typeface="+mn-cs"/>
              </a:rPr>
              <a:t>, to Geshem the Arab and to the rest of our enemies that I had rebuilt the wall, and that no breach remained in it, although at that time I had not set up the doors in the gates, 2 then Sanballat and Geshem sent a message to me, saying, “Come, let us meet together at </a:t>
            </a:r>
            <a:r>
              <a:rPr lang="en-US" sz="936" b="0" i="0" kern="1200" dirty="0" err="1">
                <a:solidFill>
                  <a:schemeClr val="tx1"/>
                </a:solidFill>
                <a:effectLst/>
                <a:latin typeface="+mn-lt"/>
                <a:ea typeface="+mn-ea"/>
                <a:cs typeface="+mn-cs"/>
              </a:rPr>
              <a:t>Chephirim</a:t>
            </a:r>
            <a:r>
              <a:rPr lang="en-US" sz="936" b="0" i="0" kern="1200" dirty="0">
                <a:solidFill>
                  <a:schemeClr val="tx1"/>
                </a:solidFill>
                <a:effectLst/>
                <a:latin typeface="+mn-lt"/>
                <a:ea typeface="+mn-ea"/>
                <a:cs typeface="+mn-cs"/>
              </a:rPr>
              <a:t> in the plain of Ono.” But they were planning to harm me. 3 So I sent messengers to them, saying, “I am doing a great work and I cannot come down. Why should the work stop while I leave it and come down to you?”</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What do you need to deal with in faith?</a:t>
            </a: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ACFBA5-0FA6-154E-A299-902A1B2089F5}" type="slidenum">
              <a:rPr lang="en-US" smtClean="0"/>
              <a:t>15</a:t>
            </a:fld>
            <a:endParaRPr lang="en-US"/>
          </a:p>
        </p:txBody>
      </p:sp>
    </p:spTree>
    <p:extLst>
      <p:ext uri="{BB962C8B-B14F-4D97-AF65-F5344CB8AC3E}">
        <p14:creationId xmlns:p14="http://schemas.microsoft.com/office/powerpoint/2010/main" val="179589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16</a:t>
            </a:fld>
            <a:endParaRPr lang="en-US"/>
          </a:p>
        </p:txBody>
      </p:sp>
    </p:spTree>
    <p:extLst>
      <p:ext uri="{BB962C8B-B14F-4D97-AF65-F5344CB8AC3E}">
        <p14:creationId xmlns:p14="http://schemas.microsoft.com/office/powerpoint/2010/main" val="86877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We live in an increasingly fear-motivated world, most people when they’re afraid – run away or freeze – this especially comes to children.</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Pew data shows that in 2021 43% of Adults don’t want children, vs 37% in 2018</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“This is a trend we have been seeing for years; the birth rate is declining. It was declining before the pandemic. We did not see a pandemic baby boom, like some people expected,” Christine Whelan, director of the Money, Relationships and Equality (MORE) center at the University of Wisconsin, Madison, told TODAY Parents. “Instead we saw a further decline during the pandemic, which makes sense because when you are concerned about your future — especially from a health perspective — then you don’t really want to bring children into the world.”</a:t>
            </a:r>
            <a:endParaRPr lang="en-US" dirty="0"/>
          </a:p>
          <a:p>
            <a:endParaRPr lang="en-US" dirty="0"/>
          </a:p>
          <a:p>
            <a:r>
              <a:rPr lang="en-US" dirty="0"/>
              <a:t>Why Don’t they want to have children?</a:t>
            </a:r>
          </a:p>
          <a:p>
            <a:r>
              <a:rPr lang="en-US" dirty="0"/>
              <a:t>-19% Medical Reasons</a:t>
            </a:r>
          </a:p>
          <a:p>
            <a:pPr marL="171450" indent="-171450">
              <a:buFontTx/>
              <a:buChar char="-"/>
            </a:pPr>
            <a:r>
              <a:rPr lang="en-US" dirty="0"/>
              <a:t>17% Financial Reasons</a:t>
            </a:r>
          </a:p>
          <a:p>
            <a:pPr marL="171450" indent="-171450">
              <a:buFontTx/>
              <a:buChar char="-"/>
            </a:pPr>
            <a:r>
              <a:rPr lang="en-US" dirty="0"/>
              <a:t>15% No Partner</a:t>
            </a:r>
          </a:p>
          <a:p>
            <a:pPr marL="171450" indent="-171450">
              <a:buFontTx/>
              <a:buChar char="-"/>
            </a:pPr>
            <a:r>
              <a:rPr lang="en-US" dirty="0"/>
              <a:t>10% Age</a:t>
            </a:r>
          </a:p>
          <a:p>
            <a:pPr marL="171450" indent="-171450">
              <a:buFontTx/>
              <a:buChar char="-"/>
            </a:pPr>
            <a:r>
              <a:rPr lang="en-US" dirty="0"/>
              <a:t>9% State of the World</a:t>
            </a:r>
          </a:p>
          <a:p>
            <a:pPr marL="171450" indent="-171450">
              <a:buFontTx/>
              <a:buChar char="-"/>
            </a:pPr>
            <a:endParaRPr lang="en-US" dirty="0"/>
          </a:p>
          <a:p>
            <a:pPr marL="0" indent="0">
              <a:buFontTx/>
              <a:buNone/>
            </a:pPr>
            <a:r>
              <a:rPr lang="en-US" dirty="0"/>
              <a:t>The Main cause for this is a worldview issue – More than half of those not wanting children are motivated by fear. It’s a Godless worldview.</a:t>
            </a:r>
          </a:p>
          <a:p>
            <a:pPr marL="0" indent="0">
              <a:buFontTx/>
              <a:buNone/>
            </a:pPr>
            <a:r>
              <a:rPr lang="en-US" dirty="0"/>
              <a:t>Was there any father here not fearful during the birth of their first child?</a:t>
            </a:r>
          </a:p>
          <a:p>
            <a:pPr marL="0" indent="0">
              <a:buFontTx/>
              <a:buNone/>
            </a:pPr>
            <a:endParaRPr lang="en-US" dirty="0"/>
          </a:p>
          <a:p>
            <a:pPr marL="0" indent="0">
              <a:buFontTx/>
              <a:buNone/>
            </a:pPr>
            <a:r>
              <a:rPr lang="en-US" dirty="0"/>
              <a:t>Children are not a burden – they’re a blessing!</a:t>
            </a:r>
          </a:p>
          <a:p>
            <a:pPr marL="0" indent="0">
              <a:buFontTx/>
              <a:buNone/>
            </a:pPr>
            <a:r>
              <a:rPr lang="en-US" dirty="0"/>
              <a:t>In the grand scheme of the universe, Children of Godly parents advance God’s kingdom</a:t>
            </a:r>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17</a:t>
            </a:fld>
            <a:endParaRPr lang="en-US"/>
          </a:p>
        </p:txBody>
      </p:sp>
    </p:spTree>
    <p:extLst>
      <p:ext uri="{BB962C8B-B14F-4D97-AF65-F5344CB8AC3E}">
        <p14:creationId xmlns:p14="http://schemas.microsoft.com/office/powerpoint/2010/main" val="33072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3 Behold, children are a gift of the LORD,</a:t>
            </a:r>
          </a:p>
          <a:p>
            <a:pPr marL="0" indent="0">
              <a:buNone/>
            </a:pPr>
            <a:r>
              <a:rPr lang="en-US" dirty="0"/>
              <a:t>The fruit of the womb is a reward.</a:t>
            </a:r>
          </a:p>
          <a:p>
            <a:pPr marL="0" indent="0">
              <a:buNone/>
            </a:pPr>
            <a:r>
              <a:rPr lang="en-US" dirty="0"/>
              <a:t>4 Like arrows in the hand of a warrior,</a:t>
            </a:r>
          </a:p>
          <a:p>
            <a:pPr marL="0" indent="0">
              <a:buNone/>
            </a:pPr>
            <a:r>
              <a:rPr lang="en-US" dirty="0"/>
              <a:t>So are the children of one’s youth.</a:t>
            </a:r>
          </a:p>
          <a:p>
            <a:pPr marL="0" indent="0">
              <a:buNone/>
            </a:pPr>
            <a:r>
              <a:rPr lang="en-US" dirty="0"/>
              <a:t>5 How blessed is the man whose quiver is full of them;</a:t>
            </a:r>
          </a:p>
          <a:p>
            <a:pPr marL="0" indent="0">
              <a:buNone/>
            </a:pPr>
            <a:r>
              <a:rPr lang="en-US" dirty="0"/>
              <a:t>They will not be ashamed</a:t>
            </a:r>
          </a:p>
          <a:p>
            <a:pPr marL="0" indent="0">
              <a:buNone/>
            </a:pPr>
            <a:r>
              <a:rPr lang="en-US" dirty="0"/>
              <a:t>When they speak with their enemies in the gate.</a:t>
            </a:r>
          </a:p>
          <a:p>
            <a:pPr marL="0" indent="0">
              <a:buNone/>
            </a:pPr>
            <a:endParaRPr lang="en-US" dirty="0"/>
          </a:p>
          <a:p>
            <a:pPr marL="0" indent="0">
              <a:buNone/>
            </a:pPr>
            <a:r>
              <a:rPr lang="en-US" dirty="0"/>
              <a:t>We are made to be salt and light, to build his Kingdom. One of the Biggest Impacts you will make in this life is through the lives of those with whom you most intimately connect. - your family</a:t>
            </a:r>
          </a:p>
          <a:p>
            <a:pPr marL="0" indent="0">
              <a:buNone/>
            </a:pPr>
            <a:endParaRPr lang="en-US" dirty="0"/>
          </a:p>
          <a:p>
            <a:pPr marL="0" indent="0">
              <a:buNone/>
            </a:pPr>
            <a:r>
              <a:rPr lang="en-US" dirty="0"/>
              <a:t>- you'll set them up to pass the light to others</a:t>
            </a:r>
          </a:p>
          <a:p>
            <a:pPr marL="0" indent="0">
              <a:buNone/>
            </a:pPr>
            <a:r>
              <a:rPr lang="en-US" dirty="0"/>
              <a:t>- you'll set them up for success in the battle and business of life</a:t>
            </a:r>
          </a:p>
          <a:p>
            <a:pPr marL="0" indent="0">
              <a:buNone/>
            </a:pPr>
            <a:r>
              <a:rPr lang="en-US" dirty="0"/>
              <a:t>	- arrows in the hands of a warrior</a:t>
            </a:r>
          </a:p>
          <a:p>
            <a:pPr marL="0" indent="0">
              <a:buNone/>
            </a:pPr>
            <a:r>
              <a:rPr lang="en-US" dirty="0"/>
              <a:t>	- advocates in a legal dispute</a:t>
            </a:r>
          </a:p>
          <a:p>
            <a:pPr marL="0" indent="0">
              <a:buNone/>
            </a:pPr>
            <a:r>
              <a:rPr lang="en-US" dirty="0"/>
              <a:t>	- advocates against  the lies of the Enemy on what is real.</a:t>
            </a:r>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18</a:t>
            </a:fld>
            <a:endParaRPr lang="en-US"/>
          </a:p>
        </p:txBody>
      </p:sp>
    </p:spTree>
    <p:extLst>
      <p:ext uri="{BB962C8B-B14F-4D97-AF65-F5344CB8AC3E}">
        <p14:creationId xmlns:p14="http://schemas.microsoft.com/office/powerpoint/2010/main" val="12723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a:t>
            </a:r>
          </a:p>
          <a:p>
            <a:r>
              <a:rPr lang="en-US" dirty="0"/>
              <a:t>Single</a:t>
            </a:r>
          </a:p>
          <a:p>
            <a:r>
              <a:rPr lang="en-US" dirty="0"/>
              <a:t>Wrote 13 books of the Bible</a:t>
            </a:r>
          </a:p>
          <a:p>
            <a:r>
              <a:rPr lang="en-US" dirty="0"/>
              <a:t>Preached in </a:t>
            </a:r>
            <a:r>
              <a:rPr lang="en-US" dirty="0" err="1"/>
              <a:t>Sinagogues</a:t>
            </a:r>
            <a:endParaRPr lang="en-US" dirty="0"/>
          </a:p>
          <a:p>
            <a:r>
              <a:rPr lang="en-US" dirty="0"/>
              <a:t>Most influential Missionary and Theologian since Christ</a:t>
            </a:r>
          </a:p>
          <a:p>
            <a:r>
              <a:rPr lang="en-US" dirty="0"/>
              <a:t>You and I are here today</a:t>
            </a:r>
          </a:p>
          <a:p>
            <a:endParaRPr lang="en-US" dirty="0"/>
          </a:p>
          <a:p>
            <a:r>
              <a:rPr lang="en-US" dirty="0"/>
              <a:t>Joni Erikson Tada</a:t>
            </a:r>
          </a:p>
          <a:p>
            <a:r>
              <a:rPr lang="en-US" dirty="0"/>
              <a:t>Paralyzed from the age of 17, 72 years old now</a:t>
            </a:r>
          </a:p>
          <a:p>
            <a:r>
              <a:rPr lang="en-US" sz="936" b="0" i="0" kern="1200" dirty="0">
                <a:solidFill>
                  <a:schemeClr val="tx1"/>
                </a:solidFill>
                <a:effectLst/>
                <a:latin typeface="+mn-lt"/>
                <a:ea typeface="+mn-ea"/>
                <a:cs typeface="+mn-cs"/>
              </a:rPr>
              <a:t>She founded Joni and Friends in 1979, an organization to "accelerate </a:t>
            </a:r>
            <a:r>
              <a:rPr lang="en-US" sz="936" b="0" i="0" u="none" strike="noStrike" kern="1200" dirty="0">
                <a:solidFill>
                  <a:schemeClr val="tx1"/>
                </a:solidFill>
                <a:effectLst/>
                <a:latin typeface="+mn-lt"/>
                <a:ea typeface="+mn-ea"/>
                <a:cs typeface="+mn-cs"/>
                <a:hlinkClick r:id="rId3" tooltip="Christianity"/>
              </a:rPr>
              <a:t>Christian</a:t>
            </a:r>
            <a:r>
              <a:rPr lang="en-US" sz="936" b="0" i="0" kern="1200" dirty="0">
                <a:solidFill>
                  <a:schemeClr val="tx1"/>
                </a:solidFill>
                <a:effectLst/>
                <a:latin typeface="+mn-lt"/>
                <a:ea typeface="+mn-ea"/>
                <a:cs typeface="+mn-cs"/>
              </a:rPr>
              <a:t> ministry in the disability community</a:t>
            </a:r>
          </a:p>
          <a:p>
            <a:r>
              <a:rPr lang="en-US" sz="936" b="0" i="0" kern="1200" dirty="0">
                <a:solidFill>
                  <a:schemeClr val="tx1"/>
                </a:solidFill>
                <a:effectLst/>
                <a:latin typeface="+mn-lt"/>
                <a:ea typeface="+mn-ea"/>
                <a:cs typeface="+mn-cs"/>
              </a:rPr>
              <a:t>The longest-running program is "Joni and Friends Radio", a five-minute radio program begun in 1982. It now runs four minutes in length and can be heard each weekday on over 1,000 broadcast outlets.</a:t>
            </a:r>
          </a:p>
          <a:p>
            <a:r>
              <a:rPr lang="en-US" sz="936" b="0" i="0" kern="1200" dirty="0">
                <a:solidFill>
                  <a:schemeClr val="tx1"/>
                </a:solidFill>
                <a:effectLst/>
                <a:latin typeface="+mn-lt"/>
                <a:ea typeface="+mn-ea"/>
                <a:cs typeface="+mn-cs"/>
              </a:rPr>
              <a:t>- Founder of many other projects and organizations to help disabled people hear the gospel</a:t>
            </a:r>
          </a:p>
          <a:p>
            <a:r>
              <a:rPr lang="en-US" sz="936" b="0" i="0" kern="1200" dirty="0" err="1">
                <a:solidFill>
                  <a:schemeClr val="tx1"/>
                </a:solidFill>
                <a:effectLst/>
                <a:latin typeface="+mn-lt"/>
                <a:ea typeface="+mn-ea"/>
                <a:cs typeface="+mn-cs"/>
              </a:rPr>
              <a:t>Wrtten</a:t>
            </a:r>
            <a:r>
              <a:rPr lang="en-US" sz="936" b="0" i="0" kern="1200" dirty="0">
                <a:solidFill>
                  <a:schemeClr val="tx1"/>
                </a:solidFill>
                <a:effectLst/>
                <a:latin typeface="+mn-lt"/>
                <a:ea typeface="+mn-ea"/>
                <a:cs typeface="+mn-cs"/>
              </a:rPr>
              <a:t> 48 books</a:t>
            </a:r>
          </a:p>
          <a:p>
            <a:r>
              <a:rPr lang="en-US" sz="936" b="0" i="0" kern="1200" dirty="0">
                <a:solidFill>
                  <a:schemeClr val="tx1"/>
                </a:solidFill>
                <a:effectLst/>
                <a:latin typeface="+mn-lt"/>
                <a:ea typeface="+mn-ea"/>
                <a:cs typeface="+mn-cs"/>
              </a:rPr>
              <a:t>2 Movies</a:t>
            </a:r>
          </a:p>
          <a:p>
            <a:r>
              <a:rPr lang="en-US" sz="936" b="0" i="0" kern="1200" dirty="0">
                <a:solidFill>
                  <a:schemeClr val="tx1"/>
                </a:solidFill>
                <a:effectLst/>
                <a:latin typeface="+mn-lt"/>
                <a:ea typeface="+mn-ea"/>
                <a:cs typeface="+mn-cs"/>
              </a:rPr>
              <a:t>Artist</a:t>
            </a:r>
            <a:endParaRPr lang="en-US" dirty="0"/>
          </a:p>
          <a:p>
            <a:endParaRPr lang="en-US" dirty="0"/>
          </a:p>
          <a:p>
            <a:r>
              <a:rPr lang="en-US" dirty="0"/>
              <a:t>Cliff and Delores</a:t>
            </a:r>
          </a:p>
          <a:p>
            <a:r>
              <a:rPr lang="en-US" dirty="0"/>
              <a:t> - married Emily and Me</a:t>
            </a:r>
          </a:p>
          <a:p>
            <a:pPr marL="171450" indent="-171450">
              <a:buFontTx/>
              <a:buChar char="-"/>
            </a:pPr>
            <a:r>
              <a:rPr lang="en-US" dirty="0"/>
              <a:t>International Student Ministry Directory</a:t>
            </a:r>
          </a:p>
          <a:p>
            <a:pPr marL="528066" lvl="1" indent="-171450">
              <a:buFontTx/>
              <a:buChar char="-"/>
            </a:pPr>
            <a:r>
              <a:rPr lang="en-US" dirty="0"/>
              <a:t>1996-2016 Full Time International Student Ministry</a:t>
            </a:r>
          </a:p>
          <a:p>
            <a:pPr marL="528066" lvl="1" indent="-171450">
              <a:buFontTx/>
              <a:buChar char="-"/>
            </a:pPr>
            <a:r>
              <a:rPr lang="en-US" dirty="0"/>
              <a:t>Now doing Part time</a:t>
            </a:r>
          </a:p>
          <a:p>
            <a:pPr marL="171450" lvl="0" indent="-171450">
              <a:buFontTx/>
              <a:buChar char="-"/>
            </a:pPr>
            <a:r>
              <a:rPr lang="en-US" dirty="0"/>
              <a:t>2-3 Small Groups a week, seen consistently 5-10 students come to the Lord</a:t>
            </a:r>
          </a:p>
          <a:p>
            <a:pPr marL="171450" lvl="0" indent="-171450">
              <a:buFontTx/>
              <a:buChar char="-"/>
            </a:pPr>
            <a:r>
              <a:rPr lang="en-US" dirty="0"/>
              <a:t>I bet there are 50-100 students who call them mom and dad</a:t>
            </a:r>
          </a:p>
          <a:p>
            <a:pPr marL="528066" lvl="1" indent="-171450">
              <a:buFontTx/>
              <a:buChar char="-"/>
            </a:pPr>
            <a:r>
              <a:rPr lang="en-US" dirty="0"/>
              <a:t>Fed them meals</a:t>
            </a:r>
          </a:p>
          <a:p>
            <a:pPr marL="528066" lvl="1" indent="-171450">
              <a:buFontTx/>
              <a:buChar char="-"/>
            </a:pPr>
            <a:r>
              <a:rPr lang="en-US" dirty="0"/>
              <a:t>Celebrated holidays</a:t>
            </a:r>
          </a:p>
          <a:p>
            <a:pPr marL="528066" lvl="1" indent="-171450">
              <a:buFontTx/>
              <a:buChar char="-"/>
            </a:pPr>
            <a:r>
              <a:rPr lang="en-US" dirty="0"/>
              <a:t>Took them camping</a:t>
            </a:r>
          </a:p>
          <a:p>
            <a:pPr marL="528066" lvl="1" indent="-171450">
              <a:buFontTx/>
              <a:buChar char="-"/>
            </a:pPr>
            <a:r>
              <a:rPr lang="en-US" dirty="0"/>
              <a:t>Taught them to drive</a:t>
            </a:r>
          </a:p>
          <a:p>
            <a:pPr marL="528066" lvl="1" indent="-171450">
              <a:buFontTx/>
              <a:buChar char="-"/>
            </a:pPr>
            <a:r>
              <a:rPr lang="en-US" dirty="0"/>
              <a:t>Helped them with medical and housing </a:t>
            </a:r>
          </a:p>
          <a:p>
            <a:pPr marL="528066" lvl="1" indent="-171450">
              <a:buFontTx/>
              <a:buChar char="-"/>
            </a:pPr>
            <a:r>
              <a:rPr lang="en-US" dirty="0"/>
              <a:t>Lived out the Gospel – not just a social gospel, but a personal relationship with God.</a:t>
            </a:r>
          </a:p>
          <a:p>
            <a:pPr marL="528066" lvl="1" indent="-171450">
              <a:buFontTx/>
              <a:buChar char="-"/>
            </a:pPr>
            <a:r>
              <a:rPr lang="en-US" dirty="0"/>
              <a:t>Transformed the lives of 100’s</a:t>
            </a:r>
          </a:p>
          <a:p>
            <a:pPr marL="171450" lvl="0" indent="-171450">
              <a:buFontTx/>
              <a:buChar char="-"/>
            </a:pPr>
            <a:r>
              <a:rPr lang="en-US" dirty="0"/>
              <a:t>Not a contest – not to compare.</a:t>
            </a:r>
          </a:p>
          <a:p>
            <a:pPr marL="171450" lvl="0" indent="-171450">
              <a:buFontTx/>
              <a:buChar char="-"/>
            </a:pPr>
            <a:r>
              <a:rPr lang="en-US" dirty="0"/>
              <a:t>2 Corinthians 9: 12 For we are not bold to class or compare ourselves with some of those who commend themselves; but when they measure themselves by themselves and compare themselves with themselves, they are without understanding.</a:t>
            </a:r>
          </a:p>
          <a:p>
            <a:pPr marL="171450" lvl="0" indent="-171450">
              <a:buFontTx/>
              <a:buChar char="-"/>
            </a:pPr>
            <a:r>
              <a:rPr lang="en-US" dirty="0"/>
              <a:t>Each of us here has different Gifts, different Stewardships, different responsibilities, we’re to live them for the Lord</a:t>
            </a:r>
          </a:p>
          <a:p>
            <a:pPr marL="171450" lvl="0" indent="-171450">
              <a:buFontTx/>
              <a:buChar char="-"/>
            </a:pPr>
            <a:endParaRPr lang="en-US" dirty="0"/>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19</a:t>
            </a:fld>
            <a:endParaRPr lang="en-US"/>
          </a:p>
        </p:txBody>
      </p:sp>
    </p:spTree>
    <p:extLst>
      <p:ext uri="{BB962C8B-B14F-4D97-AF65-F5344CB8AC3E}">
        <p14:creationId xmlns:p14="http://schemas.microsoft.com/office/powerpoint/2010/main" val="244872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A Wise Person thinks about it, and understands there are costs – investments, trade-offs: </a:t>
            </a:r>
          </a:p>
          <a:p>
            <a:r>
              <a:rPr lang="en-US" dirty="0"/>
              <a:t>Luke 14:28 For which one of you, when he wants to build a tower, does not first sit down and calculate the cost to see if he has enough to complete it? 29 Otherwise, when he has laid a foundation and is not able to finish, all who observe it begin to ridicule him, 30 saying, ‘This man began to build and was not able to finish.’</a:t>
            </a:r>
          </a:p>
          <a:p>
            <a:r>
              <a:rPr lang="en-US" dirty="0"/>
              <a:t>If you only have $500,000 to build your home, you’re not going to spend $300,000 on curtains and custom floors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2. A Wise Person understands hard times will come, and what they have built will be tested. Following Jesus gives us the best foundation in our lives.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“26 Everyone who hears these words of Mine and does not act on them, will be like a foolish man who built his house on the sand. 27 The rain fell, and the floods came, and the winds blew and slammed against that house; and it fell—and great was its fall.” -  Jesus (Matthew 8:26-27)</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3. A Wise Person, understands we are meant to shine – we are not meant to just survive a storm, but to point others to the source of stability in life.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 “You are the light of the world. A city set on a hill cannot be hidden”  - Jesus (Matt 5:14)</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 reason I start with a few seminal quotes from Jesus is this:</a:t>
            </a:r>
          </a:p>
          <a:p>
            <a:pPr marL="171450" marR="0" lvl="0" indent="-171450" algn="l" defTabSz="713232" rtl="0" eaLnBrk="1" fontAlgn="auto" latinLnBrk="0" hangingPunct="1">
              <a:lnSpc>
                <a:spcPct val="100000"/>
              </a:lnSpc>
              <a:spcBef>
                <a:spcPts val="0"/>
              </a:spcBef>
              <a:spcAft>
                <a:spcPts val="0"/>
              </a:spcAft>
              <a:buClrTx/>
              <a:buSzTx/>
              <a:buFontTx/>
              <a:buChar char="-"/>
              <a:tabLst/>
              <a:defRPr/>
            </a:pPr>
            <a:r>
              <a:rPr lang="en-US" dirty="0"/>
              <a:t>we’re about to read a Psalm, and there are different types of Psalms</a:t>
            </a:r>
          </a:p>
          <a:p>
            <a:pPr marL="528066" marR="0" lvl="1" indent="-171450" algn="l" defTabSz="713232" rtl="0" eaLnBrk="1" fontAlgn="auto" latinLnBrk="0" hangingPunct="1">
              <a:lnSpc>
                <a:spcPct val="100000"/>
              </a:lnSpc>
              <a:spcBef>
                <a:spcPts val="0"/>
              </a:spcBef>
              <a:spcAft>
                <a:spcPts val="0"/>
              </a:spcAft>
              <a:buClrTx/>
              <a:buSzTx/>
              <a:buFontTx/>
              <a:buChar char="-"/>
              <a:tabLst/>
              <a:defRPr/>
            </a:pPr>
            <a:r>
              <a:rPr lang="en-US" dirty="0"/>
              <a:t>Joyful celebration</a:t>
            </a:r>
          </a:p>
          <a:p>
            <a:pPr marL="528066" marR="0" lvl="1" indent="-171450" algn="l" defTabSz="713232" rtl="0" eaLnBrk="1" fontAlgn="auto" latinLnBrk="0" hangingPunct="1">
              <a:lnSpc>
                <a:spcPct val="100000"/>
              </a:lnSpc>
              <a:spcBef>
                <a:spcPts val="0"/>
              </a:spcBef>
              <a:spcAft>
                <a:spcPts val="0"/>
              </a:spcAft>
              <a:buClrTx/>
              <a:buSzTx/>
              <a:buFontTx/>
              <a:buChar char="-"/>
              <a:tabLst/>
              <a:defRPr/>
            </a:pPr>
            <a:r>
              <a:rPr lang="en-US" dirty="0"/>
              <a:t>Lament</a:t>
            </a:r>
          </a:p>
          <a:p>
            <a:pPr marL="528066" marR="0" lvl="1" indent="-171450" algn="l" defTabSz="713232" rtl="0" eaLnBrk="1" fontAlgn="auto" latinLnBrk="0" hangingPunct="1">
              <a:lnSpc>
                <a:spcPct val="100000"/>
              </a:lnSpc>
              <a:spcBef>
                <a:spcPts val="0"/>
              </a:spcBef>
              <a:spcAft>
                <a:spcPts val="0"/>
              </a:spcAft>
              <a:buClrTx/>
              <a:buSzTx/>
              <a:buFontTx/>
              <a:buChar char="-"/>
              <a:tabLst/>
              <a:defRPr/>
            </a:pPr>
            <a:r>
              <a:rPr lang="en-US" dirty="0"/>
              <a:t>Venting</a:t>
            </a:r>
          </a:p>
          <a:p>
            <a:pPr marL="528066" marR="0" lvl="1" indent="-171450" algn="l" defTabSz="713232" rtl="0" eaLnBrk="1" fontAlgn="auto" latinLnBrk="0" hangingPunct="1">
              <a:lnSpc>
                <a:spcPct val="100000"/>
              </a:lnSpc>
              <a:spcBef>
                <a:spcPts val="0"/>
              </a:spcBef>
              <a:spcAft>
                <a:spcPts val="0"/>
              </a:spcAft>
              <a:buClrTx/>
              <a:buSzTx/>
              <a:buFontTx/>
              <a:buChar char="-"/>
              <a:tabLst/>
              <a:defRPr/>
            </a:pPr>
            <a:r>
              <a:rPr lang="en-US" dirty="0"/>
              <a:t>Struggling</a:t>
            </a:r>
          </a:p>
          <a:p>
            <a:pPr marL="528066" marR="0" lvl="1" indent="-171450" algn="l" defTabSz="713232" rtl="0" eaLnBrk="1" fontAlgn="auto" latinLnBrk="0" hangingPunct="1">
              <a:lnSpc>
                <a:spcPct val="100000"/>
              </a:lnSpc>
              <a:spcBef>
                <a:spcPts val="0"/>
              </a:spcBef>
              <a:spcAft>
                <a:spcPts val="0"/>
              </a:spcAft>
              <a:buClrTx/>
              <a:buSzTx/>
              <a:buFontTx/>
              <a:buChar char="-"/>
              <a:tabLst/>
              <a:defRPr/>
            </a:pPr>
            <a:r>
              <a:rPr lang="en-US" dirty="0"/>
              <a:t>Teaching Truth – sections of Psalms </a:t>
            </a:r>
          </a:p>
          <a:p>
            <a:pPr marL="171450" marR="0" lvl="0" indent="-171450" algn="l" defTabSz="713232" rtl="0" eaLnBrk="1" fontAlgn="auto" latinLnBrk="0" hangingPunct="1">
              <a:lnSpc>
                <a:spcPct val="100000"/>
              </a:lnSpc>
              <a:spcBef>
                <a:spcPts val="0"/>
              </a:spcBef>
              <a:spcAft>
                <a:spcPts val="0"/>
              </a:spcAft>
              <a:buClrTx/>
              <a:buSzTx/>
              <a:buFontTx/>
              <a:buChar char="-"/>
              <a:tabLst/>
              <a:defRPr/>
            </a:pPr>
            <a:r>
              <a:rPr lang="en-US" dirty="0"/>
              <a:t>The key to understanding Psalms, is to reference clear pieces of teaching on instruction so we can discern which is which.</a:t>
            </a:r>
          </a:p>
          <a:p>
            <a:pPr marL="171450" marR="0" lvl="0" indent="-171450" algn="l" defTabSz="713232"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2</a:t>
            </a:fld>
            <a:endParaRPr lang="en-US"/>
          </a:p>
        </p:txBody>
      </p:sp>
    </p:spTree>
    <p:extLst>
      <p:ext uri="{BB962C8B-B14F-4D97-AF65-F5344CB8AC3E}">
        <p14:creationId xmlns:p14="http://schemas.microsoft.com/office/powerpoint/2010/main" val="163050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20</a:t>
            </a:fld>
            <a:endParaRPr lang="en-US"/>
          </a:p>
        </p:txBody>
      </p:sp>
    </p:spTree>
    <p:extLst>
      <p:ext uri="{BB962C8B-B14F-4D97-AF65-F5344CB8AC3E}">
        <p14:creationId xmlns:p14="http://schemas.microsoft.com/office/powerpoint/2010/main" val="307279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my favorite Psalms </a:t>
            </a:r>
          </a:p>
          <a:p>
            <a:pPr marL="171450" indent="-171450">
              <a:buFontTx/>
              <a:buChar char="-"/>
            </a:pPr>
            <a:r>
              <a:rPr lang="en-US" dirty="0"/>
              <a:t>it shows that a Christian is not building a life alone</a:t>
            </a:r>
          </a:p>
          <a:p>
            <a:pPr marL="171450" indent="-171450">
              <a:buFontTx/>
              <a:buChar char="-"/>
            </a:pPr>
            <a:r>
              <a:rPr lang="en-US" dirty="0"/>
              <a:t>it shows how to invest</a:t>
            </a:r>
          </a:p>
          <a:p>
            <a:pPr marL="171450" indent="-171450">
              <a:buFontTx/>
              <a:buChar char="-"/>
            </a:pPr>
            <a:r>
              <a:rPr lang="en-US" dirty="0"/>
              <a:t>it goes against a lot of the lies of modern societies</a:t>
            </a:r>
          </a:p>
          <a:p>
            <a:pPr marL="528066" lvl="1" indent="-171450">
              <a:buFontTx/>
              <a:buChar char="-"/>
            </a:pPr>
            <a:r>
              <a:rPr lang="en-US" dirty="0"/>
              <a:t>You only live once</a:t>
            </a:r>
          </a:p>
          <a:p>
            <a:pPr marL="528066" lvl="1" indent="-171450">
              <a:buFontTx/>
              <a:buChar char="-"/>
            </a:pPr>
            <a:r>
              <a:rPr lang="en-US" dirty="0"/>
              <a:t>Children are a risk, a </a:t>
            </a:r>
            <a:r>
              <a:rPr lang="en-US" dirty="0" err="1"/>
              <a:t>nusiance</a:t>
            </a:r>
            <a:r>
              <a:rPr lang="en-US" dirty="0"/>
              <a:t>, inconvenient</a:t>
            </a:r>
          </a:p>
          <a:p>
            <a:pPr marL="171450" lvl="0" indent="-171450">
              <a:buFontTx/>
              <a:buChar char="-"/>
            </a:pPr>
            <a:r>
              <a:rPr lang="en-US" dirty="0"/>
              <a:t>There is a </a:t>
            </a:r>
            <a:r>
              <a:rPr lang="en-US" dirty="0" err="1"/>
              <a:t>batttle</a:t>
            </a:r>
            <a:r>
              <a:rPr lang="en-US" dirty="0"/>
              <a:t> in life</a:t>
            </a:r>
          </a:p>
          <a:p>
            <a:pPr marL="171450" lvl="0" indent="-171450">
              <a:buFontTx/>
              <a:buChar char="-"/>
            </a:pPr>
            <a:r>
              <a:rPr lang="en-US" dirty="0"/>
              <a:t>It's better to live by faith</a:t>
            </a:r>
          </a:p>
          <a:p>
            <a:pPr marL="171450" lvl="0" indent="-171450">
              <a:buFontTx/>
              <a:buChar char="-"/>
            </a:pPr>
            <a:r>
              <a:rPr lang="en-US" dirty="0"/>
              <a:t>you will meet challenges, better to build your life for it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3</a:t>
            </a:fld>
            <a:endParaRPr lang="en-US"/>
          </a:p>
        </p:txBody>
      </p:sp>
    </p:spTree>
    <p:extLst>
      <p:ext uri="{BB962C8B-B14F-4D97-AF65-F5344CB8AC3E}">
        <p14:creationId xmlns:p14="http://schemas.microsoft.com/office/powerpoint/2010/main" val="385860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break the Psalm into 3 main parts</a:t>
            </a:r>
          </a:p>
          <a:p>
            <a:r>
              <a:rPr lang="en-US" dirty="0"/>
              <a:t>First: God is the Builder and Provider</a:t>
            </a:r>
          </a:p>
          <a:p>
            <a:endParaRPr lang="en-US" dirty="0"/>
          </a:p>
          <a:p>
            <a:r>
              <a:rPr lang="en-US" dirty="0"/>
              <a:t>The Sovereignty of God is clear as day here</a:t>
            </a:r>
          </a:p>
          <a:p>
            <a:pPr marL="171450" indent="-171450">
              <a:buFontTx/>
              <a:buChar char="-"/>
            </a:pPr>
            <a:r>
              <a:rPr lang="en-US" dirty="0"/>
              <a:t>it’s foolishness to think we can meaningfully build our own lives</a:t>
            </a:r>
          </a:p>
          <a:p>
            <a:pPr marL="171450" indent="-171450">
              <a:buFontTx/>
              <a:buChar char="-"/>
            </a:pPr>
            <a:r>
              <a:rPr lang="en-US" dirty="0"/>
              <a:t>It’s foolishness to think we can significantly protect whatever we build.</a:t>
            </a:r>
          </a:p>
          <a:p>
            <a:pPr marL="171450" indent="-171450">
              <a:buFontTx/>
              <a:buChar char="-"/>
            </a:pPr>
            <a:endParaRPr lang="en-US" dirty="0"/>
          </a:p>
          <a:p>
            <a:pPr marL="171450" indent="-171450">
              <a:buFontTx/>
              <a:buChar char="-"/>
            </a:pPr>
            <a:r>
              <a:rPr lang="en-US" dirty="0"/>
              <a:t>Nobody want's to live life in vain.</a:t>
            </a:r>
          </a:p>
        </p:txBody>
      </p:sp>
      <p:sp>
        <p:nvSpPr>
          <p:cNvPr id="4" name="Slide Number Placeholder 3"/>
          <p:cNvSpPr>
            <a:spLocks noGrp="1"/>
          </p:cNvSpPr>
          <p:nvPr>
            <p:ph type="sldNum" sz="quarter" idx="5"/>
          </p:nvPr>
        </p:nvSpPr>
        <p:spPr/>
        <p:txBody>
          <a:bodyPr/>
          <a:lstStyle/>
          <a:p>
            <a:fld id="{D2ACFBA5-0FA6-154E-A299-902A1B2089F5}" type="slidenum">
              <a:rPr lang="en-US" smtClean="0"/>
              <a:t>4</a:t>
            </a:fld>
            <a:endParaRPr lang="en-US"/>
          </a:p>
        </p:txBody>
      </p:sp>
    </p:spTree>
    <p:extLst>
      <p:ext uri="{BB962C8B-B14F-4D97-AF65-F5344CB8AC3E}">
        <p14:creationId xmlns:p14="http://schemas.microsoft.com/office/powerpoint/2010/main" val="14885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Followers of Christ - our builder Builder:</a:t>
            </a:r>
          </a:p>
          <a:p>
            <a:r>
              <a:rPr lang="en-US" dirty="0"/>
              <a:t>The Chief Architect is Christ</a:t>
            </a:r>
          </a:p>
          <a:p>
            <a:endParaRPr lang="en-US" dirty="0"/>
          </a:p>
          <a:p>
            <a:r>
              <a:rPr lang="en-US" dirty="0"/>
              <a:t>CLICK</a:t>
            </a:r>
          </a:p>
          <a:p>
            <a:r>
              <a:rPr lang="en-US" dirty="0"/>
              <a:t>This was why God Chose Abraham – who was the first person in Biblical History to show us what a life of Faith Means: </a:t>
            </a:r>
          </a:p>
          <a:p>
            <a:r>
              <a:rPr lang="en-US" dirty="0"/>
              <a:t>Hebrews 11: “By faith he (Abraham) lived as an alien in the land of promise, as in a foreign land, dwelling in tents with Isaac and Jacob, fellow heirs of the same promise; 10 for he was looking for the city which has foundations, whose architect and builder is God.”</a:t>
            </a:r>
          </a:p>
          <a:p>
            <a:endParaRPr lang="en-US" dirty="0"/>
          </a:p>
          <a:p>
            <a:r>
              <a:rPr lang="en-US" dirty="0"/>
              <a:t>Throughout Scripture, Christ is called our Cornerstone:</a:t>
            </a:r>
          </a:p>
          <a:p>
            <a:r>
              <a:rPr lang="en-US" sz="936" b="0" i="0" kern="1200" dirty="0">
                <a:solidFill>
                  <a:schemeClr val="tx1"/>
                </a:solidFill>
                <a:effectLst/>
                <a:latin typeface="+mn-lt"/>
                <a:ea typeface="+mn-ea"/>
                <a:cs typeface="+mn-cs"/>
              </a:rPr>
              <a:t>In relation to architecture, a cornerstone is traditionally the first stone laid for a structure, with all other stones laid in reference. .</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This is what it means to build our life on Christ – to have him as the thing that Supports our Lives, and gives us our ultimate direction – he sets the course, not us</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CLICK:</a:t>
            </a:r>
          </a:p>
          <a:p>
            <a:endParaRPr lang="en-US" sz="936" b="0" i="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Ephesians 2:19 So then you are no longer strangers and aliens, but you are fellow citizens with the saints, and are of God’s household, 20 having been built on the foundation of the apostles and prophets, Christ Jesus Himself being the corner stone, 21 in whom the whole building, being fitted together, is growing into a holy temple in the Lord, 22 in whom you also are being built together into a dwelling of God in the Spirit.</a:t>
            </a: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Ephesians 2:10 We are his workmanship</a:t>
            </a:r>
          </a:p>
          <a:p>
            <a:endParaRPr lang="en-US" dirty="0"/>
          </a:p>
          <a:p>
            <a:r>
              <a:rPr lang="en-US" dirty="0"/>
              <a:t>And we’re not just an individual building – our lives are built together:</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b="0" i="0" kern="1200" dirty="0">
                <a:solidFill>
                  <a:schemeClr val="tx1"/>
                </a:solidFill>
                <a:effectLst/>
                <a:latin typeface="+mn-lt"/>
                <a:ea typeface="+mn-ea"/>
                <a:cs typeface="+mn-cs"/>
              </a:rPr>
              <a:t>CLICK:</a:t>
            </a:r>
          </a:p>
          <a:p>
            <a:endParaRPr lang="en-US" dirty="0"/>
          </a:p>
          <a:p>
            <a:endParaRPr lang="en-US" dirty="0"/>
          </a:p>
          <a:p>
            <a:r>
              <a:rPr lang="en-US" dirty="0"/>
              <a:t>Ephesians 4: 11 And He gave some as apostles, and some as prophets, and some as evangelists, and some as pastors and teachers, 12 for the equipping of the saints for the work of service, to the building up of the body of Christ;</a:t>
            </a:r>
          </a:p>
        </p:txBody>
      </p:sp>
      <p:sp>
        <p:nvSpPr>
          <p:cNvPr id="4" name="Slide Number Placeholder 3"/>
          <p:cNvSpPr>
            <a:spLocks noGrp="1"/>
          </p:cNvSpPr>
          <p:nvPr>
            <p:ph type="sldNum" sz="quarter" idx="5"/>
          </p:nvPr>
        </p:nvSpPr>
        <p:spPr/>
        <p:txBody>
          <a:bodyPr/>
          <a:lstStyle/>
          <a:p>
            <a:fld id="{D2ACFBA5-0FA6-154E-A299-902A1B2089F5}" type="slidenum">
              <a:rPr lang="en-US" smtClean="0"/>
              <a:t>5</a:t>
            </a:fld>
            <a:endParaRPr lang="en-US"/>
          </a:p>
        </p:txBody>
      </p:sp>
    </p:spTree>
    <p:extLst>
      <p:ext uri="{BB962C8B-B14F-4D97-AF65-F5344CB8AC3E}">
        <p14:creationId xmlns:p14="http://schemas.microsoft.com/office/powerpoint/2010/main" val="39968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the Lord Guards the City, the watchman keeps awake in vain.</a:t>
            </a:r>
          </a:p>
          <a:p>
            <a:endParaRPr lang="en-US" dirty="0"/>
          </a:p>
          <a:p>
            <a:r>
              <a:rPr lang="en-US" dirty="0"/>
              <a:t>1 </a:t>
            </a:r>
            <a:r>
              <a:rPr lang="en-US" dirty="0" err="1"/>
              <a:t>Thes</a:t>
            </a:r>
            <a:r>
              <a:rPr lang="en-US" dirty="0"/>
              <a:t> 3: 3 But the Lord is faithful, and He will strengthen and protect you from the evil one.</a:t>
            </a:r>
          </a:p>
          <a:p>
            <a:endParaRPr lang="en-US" dirty="0"/>
          </a:p>
          <a:p>
            <a:r>
              <a:rPr lang="en-US" dirty="0"/>
              <a:t>Phil 1. 6 For I am confident of this very thing, that He who began a good work in you will perfect it until the day of Christ Jesus. </a:t>
            </a:r>
          </a:p>
          <a:p>
            <a:endParaRPr lang="en-US" dirty="0"/>
          </a:p>
          <a:p>
            <a:r>
              <a:rPr lang="en-US" dirty="0"/>
              <a:t>So as believers, we live our lives knowing that God is our protector – but not in the way we think if we’re looking at this from a secular perspective…</a:t>
            </a:r>
          </a:p>
          <a:p>
            <a:endParaRPr lang="en-US" dirty="0"/>
          </a:p>
          <a:p>
            <a:r>
              <a:rPr lang="en-US" dirty="0"/>
              <a:t>CLICK </a:t>
            </a:r>
          </a:p>
          <a:p>
            <a:r>
              <a:rPr lang="en-US" dirty="0"/>
              <a:t>Romans 8:37 But in all these things we overwhelmingly conquer through Him who loved us. 38 For I am convinced that neither death, nor life, nor angels, nor principalities, nor things present, nor things to come, nor powers, 39 nor height, nor depth, nor any other created thing, will be able to separate us from the love of God, which is in Christ Jesus our Lord.</a:t>
            </a:r>
          </a:p>
          <a:p>
            <a:endParaRPr lang="en-US" dirty="0"/>
          </a:p>
          <a:p>
            <a:r>
              <a:rPr lang="en-US" dirty="0"/>
              <a:t>Now some may say – Rob – I’ve read a few books, I’ve studied History, I know some horrible things that have happened to Christians. God didn’t protect them from these things.</a:t>
            </a:r>
          </a:p>
          <a:p>
            <a:endParaRPr lang="en-US" dirty="0"/>
          </a:p>
          <a:p>
            <a:r>
              <a:rPr lang="en-US" dirty="0"/>
              <a:t>You are absolutely correct.</a:t>
            </a:r>
          </a:p>
          <a:p>
            <a:endParaRPr lang="en-US" dirty="0"/>
          </a:p>
          <a:p>
            <a:r>
              <a:rPr lang="en-US" dirty="0"/>
              <a:t>The Purpose of a Meaningful Christian Life is not the avoidance of pain and the pursuit of pleasure.</a:t>
            </a:r>
          </a:p>
          <a:p>
            <a:endParaRPr lang="en-US" dirty="0"/>
          </a:p>
          <a:p>
            <a:r>
              <a:rPr lang="en-US" dirty="0"/>
              <a:t>As a Christian, we can have confidence that </a:t>
            </a:r>
          </a:p>
          <a:p>
            <a:pPr marL="228600" indent="-228600">
              <a:buAutoNum type="arabicPeriod"/>
            </a:pPr>
            <a:r>
              <a:rPr lang="en-US" dirty="0"/>
              <a:t>these things will come our way.., but they won’t separate us from God.  </a:t>
            </a:r>
          </a:p>
          <a:p>
            <a:pPr marL="585216" lvl="1" indent="-228600">
              <a:buAutoNum type="arabicPeriod"/>
            </a:pPr>
            <a:r>
              <a:rPr lang="en-US" dirty="0"/>
              <a:t>If he is our foundation, God will work these things protect His Investment in US for Eternity</a:t>
            </a:r>
          </a:p>
          <a:p>
            <a:pPr marL="228600" indent="-228600">
              <a:buAutoNum type="arabicPeriod"/>
            </a:pPr>
            <a:r>
              <a:rPr lang="en-US" dirty="0"/>
              <a:t>Death will happen to us – but it won’t separate us.</a:t>
            </a:r>
          </a:p>
          <a:p>
            <a:endParaRPr lang="en-US" dirty="0"/>
          </a:p>
          <a:p>
            <a:r>
              <a:rPr lang="en-US" dirty="0"/>
              <a:t>If we are following God, we can be confident that all that enters our life can be used to Glorify God, and grow us in Him for an eternity of faithful stewardship….</a:t>
            </a:r>
          </a:p>
          <a:p>
            <a:endParaRPr lang="en-US" dirty="0"/>
          </a:p>
          <a:p>
            <a:r>
              <a:rPr lang="en-US" dirty="0"/>
              <a:t>CLICK</a:t>
            </a:r>
          </a:p>
          <a:p>
            <a:r>
              <a:rPr lang="en-US" dirty="0"/>
              <a:t>It’s like Aikido – Satan is a brute, the world is brutish, but God is able to take the attacks of the Evil one and turn them around for our good.</a:t>
            </a:r>
          </a:p>
          <a:p>
            <a:endParaRPr lang="en-US" dirty="0"/>
          </a:p>
          <a:p>
            <a:r>
              <a:rPr lang="en-US" dirty="0"/>
              <a:t>Like After Joseph revealed himself fully to his brothers and they fell down in fear and he said in Genesis 50:</a:t>
            </a:r>
          </a:p>
          <a:p>
            <a:r>
              <a:rPr lang="en-US" dirty="0"/>
              <a:t>20 As for you, you meant evil against me, but God meant it for good in order to bring about this present result, to preserve many people alive. 21 So therefore, do not be afraid; I will provide for you and your little ones.” So he comforted them and spoke kindly to them.</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2ACFBA5-0FA6-154E-A299-902A1B2089F5}" type="slidenum">
              <a:rPr lang="en-US" smtClean="0"/>
              <a:t>6</a:t>
            </a:fld>
            <a:endParaRPr lang="en-US"/>
          </a:p>
        </p:txBody>
      </p:sp>
    </p:spTree>
    <p:extLst>
      <p:ext uri="{BB962C8B-B14F-4D97-AF65-F5344CB8AC3E}">
        <p14:creationId xmlns:p14="http://schemas.microsoft.com/office/powerpoint/2010/main" val="44012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better picture do we have of this than the Cross?</a:t>
            </a:r>
          </a:p>
          <a:p>
            <a:endParaRPr lang="en-US" dirty="0"/>
          </a:p>
          <a:p>
            <a:r>
              <a:rPr lang="en-US" dirty="0"/>
              <a:t>Joseph was an </a:t>
            </a:r>
            <a:r>
              <a:rPr lang="en-US" dirty="0" err="1"/>
              <a:t>Archatype</a:t>
            </a:r>
            <a:r>
              <a:rPr lang="en-US" dirty="0"/>
              <a:t> of Christ in a limited way  (READ NOW)</a:t>
            </a:r>
          </a:p>
          <a:p>
            <a:pPr marL="171450" indent="-171450">
              <a:buFontTx/>
              <a:buChar char="-"/>
            </a:pPr>
            <a:r>
              <a:rPr lang="en-US" dirty="0"/>
              <a:t>Christ not only overcame death</a:t>
            </a:r>
          </a:p>
          <a:p>
            <a:pPr marL="171450" indent="-171450">
              <a:buFontTx/>
              <a:buChar char="-"/>
            </a:pPr>
            <a:r>
              <a:rPr lang="en-US" dirty="0"/>
              <a:t>He overcame it for us all</a:t>
            </a:r>
          </a:p>
          <a:p>
            <a:pPr marL="171450" indent="-171450">
              <a:buFontTx/>
              <a:buChar char="-"/>
            </a:pPr>
            <a:r>
              <a:rPr lang="en-US" dirty="0"/>
              <a:t>Cancelling the claims and power of sin against us</a:t>
            </a:r>
          </a:p>
        </p:txBody>
      </p:sp>
      <p:sp>
        <p:nvSpPr>
          <p:cNvPr id="4" name="Slide Number Placeholder 3"/>
          <p:cNvSpPr>
            <a:spLocks noGrp="1"/>
          </p:cNvSpPr>
          <p:nvPr>
            <p:ph type="sldNum" sz="quarter" idx="5"/>
          </p:nvPr>
        </p:nvSpPr>
        <p:spPr/>
        <p:txBody>
          <a:bodyPr/>
          <a:lstStyle/>
          <a:p>
            <a:fld id="{D2ACFBA5-0FA6-154E-A299-902A1B2089F5}" type="slidenum">
              <a:rPr lang="en-US" smtClean="0"/>
              <a:t>7</a:t>
            </a:fld>
            <a:endParaRPr lang="en-US"/>
          </a:p>
        </p:txBody>
      </p:sp>
    </p:spTree>
    <p:extLst>
      <p:ext uri="{BB962C8B-B14F-4D97-AF65-F5344CB8AC3E}">
        <p14:creationId xmlns:p14="http://schemas.microsoft.com/office/powerpoint/2010/main" val="333112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sets us for the second point: We don't labor on our own</a:t>
            </a:r>
          </a:p>
          <a:p>
            <a:r>
              <a:rPr lang="en-US" dirty="0"/>
              <a:t>We're free from Laboring in our own strength, fearful of what may come.</a:t>
            </a:r>
          </a:p>
          <a:p>
            <a:r>
              <a:rPr lang="en-US" dirty="0"/>
              <a:t>Work no longer becomes a frantic race, but we  approach our work and challenges from a foundation of peace and abundance and provision.</a:t>
            </a:r>
          </a:p>
          <a:p>
            <a:endParaRPr lang="en-US" dirty="0"/>
          </a:p>
          <a:p>
            <a:r>
              <a:rPr lang="en-US" dirty="0"/>
              <a:t>1 Cor 15: 10 But by the grace of God I am what I am, and His grace toward me did not prove vain; but I labored even more than all of them, yet not I, but the grace of God with me.</a:t>
            </a:r>
          </a:p>
          <a:p>
            <a:endParaRPr lang="en-US" dirty="0"/>
          </a:p>
          <a:p>
            <a:r>
              <a:rPr lang="en-US" dirty="0"/>
              <a:t>CLICK</a:t>
            </a:r>
          </a:p>
          <a:p>
            <a:r>
              <a:rPr lang="en-US" dirty="0"/>
              <a:t>2 Cor 9:</a:t>
            </a:r>
          </a:p>
          <a:p>
            <a:r>
              <a:rPr lang="en-US" dirty="0"/>
              <a:t>8 And God is able to make all grace abound to you, so that always having all sufficiency in everything, you may have an abundance for every good deed; 9 as it is written,</a:t>
            </a:r>
          </a:p>
          <a:p>
            <a:r>
              <a:rPr lang="en-US" dirty="0"/>
              <a:t>“HE SCATTERED ABROAD, HE GAVE TO THE POOR,</a:t>
            </a:r>
          </a:p>
          <a:p>
            <a:r>
              <a:rPr lang="en-US" dirty="0"/>
              <a:t>HIS RIGHTEOUSNESS ENDURES FOREVER.”</a:t>
            </a:r>
          </a:p>
          <a:p>
            <a:r>
              <a:rPr lang="en-US" dirty="0"/>
              <a:t>10 Now He who supplies seed to the sower and bread for food will supply and multiply your seed for sowing and increase the harvest of your righteousness; 11 you will be enriched in everything for all liberality, which through us is producing thanksgiving to God.</a:t>
            </a:r>
          </a:p>
        </p:txBody>
      </p:sp>
      <p:sp>
        <p:nvSpPr>
          <p:cNvPr id="4" name="Slide Number Placeholder 3"/>
          <p:cNvSpPr>
            <a:spLocks noGrp="1"/>
          </p:cNvSpPr>
          <p:nvPr>
            <p:ph type="sldNum" sz="quarter" idx="5"/>
          </p:nvPr>
        </p:nvSpPr>
        <p:spPr/>
        <p:txBody>
          <a:bodyPr/>
          <a:lstStyle/>
          <a:p>
            <a:fld id="{D2ACFBA5-0FA6-154E-A299-902A1B2089F5}" type="slidenum">
              <a:rPr lang="en-US" smtClean="0"/>
              <a:t>8</a:t>
            </a:fld>
            <a:endParaRPr lang="en-US"/>
          </a:p>
        </p:txBody>
      </p:sp>
    </p:spTree>
    <p:extLst>
      <p:ext uri="{BB962C8B-B14F-4D97-AF65-F5344CB8AC3E}">
        <p14:creationId xmlns:p14="http://schemas.microsoft.com/office/powerpoint/2010/main" val="151793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switch Gears, and this is getting pretty practical.</a:t>
            </a:r>
          </a:p>
          <a:p>
            <a:r>
              <a:rPr lang="en-US" dirty="0"/>
              <a:t>I have one staff who is a junior partner and we frequently have a discussion where we say “Let’s put on our owner hats, let’s put on our Employer/employee hats, let’s put on our husband or Father hats”</a:t>
            </a:r>
          </a:p>
          <a:p>
            <a:endParaRPr lang="en-US" dirty="0"/>
          </a:p>
          <a:p>
            <a:r>
              <a:rPr lang="en-US" dirty="0"/>
              <a:t>So this is a great time to take notes.</a:t>
            </a:r>
          </a:p>
          <a:p>
            <a:r>
              <a:rPr lang="en-US" dirty="0"/>
              <a:t>Have a Personal Mission statement that I review yearly, this part of the talk is basically the format I use to evaluate how I'm stewarding my life, so I'll share it with you today.</a:t>
            </a:r>
          </a:p>
        </p:txBody>
      </p:sp>
      <p:sp>
        <p:nvSpPr>
          <p:cNvPr id="4" name="Slide Number Placeholder 3"/>
          <p:cNvSpPr>
            <a:spLocks noGrp="1"/>
          </p:cNvSpPr>
          <p:nvPr>
            <p:ph type="sldNum" sz="quarter" idx="5"/>
          </p:nvPr>
        </p:nvSpPr>
        <p:spPr/>
        <p:txBody>
          <a:bodyPr/>
          <a:lstStyle/>
          <a:p>
            <a:fld id="{D2ACFBA5-0FA6-154E-A299-902A1B2089F5}" type="slidenum">
              <a:rPr lang="en-US" smtClean="0"/>
              <a:t>9</a:t>
            </a:fld>
            <a:endParaRPr lang="en-US"/>
          </a:p>
        </p:txBody>
      </p:sp>
    </p:spTree>
    <p:extLst>
      <p:ext uri="{BB962C8B-B14F-4D97-AF65-F5344CB8AC3E}">
        <p14:creationId xmlns:p14="http://schemas.microsoft.com/office/powerpoint/2010/main" val="252618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5538AB-3537-214F-87C5-B679EB5F507E}" type="datetimeFigureOut">
              <a:rPr lang="en-US" smtClean="0"/>
              <a:t>7/2/22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270896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538AB-3537-214F-87C5-B679EB5F507E}" type="datetimeFigureOut">
              <a:rPr lang="en-US" smtClean="0"/>
              <a:t>7/2/22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77010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538AB-3537-214F-87C5-B679EB5F507E}" type="datetimeFigureOut">
              <a:rPr lang="en-US" smtClean="0"/>
              <a:t>7/2/22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342607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538AB-3537-214F-87C5-B679EB5F507E}" type="datetimeFigureOut">
              <a:rPr lang="en-US" smtClean="0"/>
              <a:t>7/2/22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353241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538AB-3537-214F-87C5-B679EB5F507E}" type="datetimeFigureOut">
              <a:rPr lang="en-US" smtClean="0"/>
              <a:t>7/2/22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220417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5538AB-3537-214F-87C5-B679EB5F507E}" type="datetimeFigureOut">
              <a:rPr lang="en-US" smtClean="0"/>
              <a:t>7/2/22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258015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5538AB-3537-214F-87C5-B679EB5F507E}" type="datetimeFigureOut">
              <a:rPr lang="en-US" smtClean="0"/>
              <a:t>7/2/22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139555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5538AB-3537-214F-87C5-B679EB5F507E}" type="datetimeFigureOut">
              <a:rPr lang="en-US" smtClean="0"/>
              <a:t>7/2/22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286989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538AB-3537-214F-87C5-B679EB5F507E}" type="datetimeFigureOut">
              <a:rPr lang="en-US" smtClean="0"/>
              <a:t>7/2/22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146320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5538AB-3537-214F-87C5-B679EB5F507E}" type="datetimeFigureOut">
              <a:rPr lang="en-US" smtClean="0"/>
              <a:t>7/2/22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200991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5538AB-3537-214F-87C5-B679EB5F507E}" type="datetimeFigureOut">
              <a:rPr lang="en-US" smtClean="0"/>
              <a:t>7/2/22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66E5C-AD2E-764E-AD5F-2D0CE2C8EA51}" type="slidenum">
              <a:rPr lang="en-US" smtClean="0"/>
              <a:t>‹#›</a:t>
            </a:fld>
            <a:endParaRPr lang="en-US"/>
          </a:p>
        </p:txBody>
      </p:sp>
    </p:spTree>
    <p:extLst>
      <p:ext uri="{BB962C8B-B14F-4D97-AF65-F5344CB8AC3E}">
        <p14:creationId xmlns:p14="http://schemas.microsoft.com/office/powerpoint/2010/main" val="193907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538AB-3537-214F-87C5-B679EB5F507E}" type="datetimeFigureOut">
              <a:rPr lang="en-US" smtClean="0"/>
              <a:t>7/2/22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66E5C-AD2E-764E-AD5F-2D0CE2C8EA51}" type="slidenum">
              <a:rPr lang="en-US" smtClean="0"/>
              <a:t>‹#›</a:t>
            </a:fld>
            <a:endParaRPr lang="en-US"/>
          </a:p>
        </p:txBody>
      </p:sp>
    </p:spTree>
    <p:extLst>
      <p:ext uri="{BB962C8B-B14F-4D97-AF65-F5344CB8AC3E}">
        <p14:creationId xmlns:p14="http://schemas.microsoft.com/office/powerpoint/2010/main" val="715719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several&#10;&#10;Description automatically generated">
            <a:extLst>
              <a:ext uri="{FF2B5EF4-FFF2-40B4-BE49-F238E27FC236}">
                <a16:creationId xmlns:a16="http://schemas.microsoft.com/office/drawing/2014/main" id="{84E32AC7-EA5E-B840-9D35-5C0470E89559}"/>
              </a:ext>
            </a:extLst>
          </p:cNvPr>
          <p:cNvPicPr>
            <a:picLocks noChangeAspect="1"/>
          </p:cNvPicPr>
          <p:nvPr/>
        </p:nvPicPr>
        <p:blipFill>
          <a:blip r:embed="rId3"/>
          <a:stretch>
            <a:fillRect/>
          </a:stretch>
        </p:blipFill>
        <p:spPr>
          <a:xfrm>
            <a:off x="81023" y="-1102489"/>
            <a:ext cx="9062977" cy="9062977"/>
          </a:xfrm>
          <a:prstGeom prst="rect">
            <a:avLst/>
          </a:prstGeom>
        </p:spPr>
      </p:pic>
      <p:pic>
        <p:nvPicPr>
          <p:cNvPr id="8" name="Picture 7" descr="A picture containing sky, outdoor, several&#10;&#10;Description automatically generated">
            <a:extLst>
              <a:ext uri="{FF2B5EF4-FFF2-40B4-BE49-F238E27FC236}">
                <a16:creationId xmlns:a16="http://schemas.microsoft.com/office/drawing/2014/main" id="{3C5E3D6B-A982-D547-AB9F-F73209FC327F}"/>
              </a:ext>
            </a:extLst>
          </p:cNvPr>
          <p:cNvPicPr>
            <a:picLocks noChangeAspect="1"/>
          </p:cNvPicPr>
          <p:nvPr/>
        </p:nvPicPr>
        <p:blipFill>
          <a:blip r:embed="rId3"/>
          <a:stretch>
            <a:fillRect/>
          </a:stretch>
        </p:blipFill>
        <p:spPr>
          <a:xfrm>
            <a:off x="0" y="-929451"/>
            <a:ext cx="9062977" cy="9062977"/>
          </a:xfrm>
          <a:prstGeom prst="rect">
            <a:avLst/>
          </a:prstGeom>
        </p:spPr>
      </p:pic>
      <p:sp>
        <p:nvSpPr>
          <p:cNvPr id="2" name="Title 1">
            <a:extLst>
              <a:ext uri="{FF2B5EF4-FFF2-40B4-BE49-F238E27FC236}">
                <a16:creationId xmlns:a16="http://schemas.microsoft.com/office/drawing/2014/main" id="{3C55EAD3-53E8-1B4E-8C98-CE93BDA51915}"/>
              </a:ext>
            </a:extLst>
          </p:cNvPr>
          <p:cNvSpPr>
            <a:spLocks noGrp="1"/>
          </p:cNvSpPr>
          <p:nvPr>
            <p:ph type="ctrTitle"/>
          </p:nvPr>
        </p:nvSpPr>
        <p:spPr>
          <a:xfrm>
            <a:off x="593203" y="3602038"/>
            <a:ext cx="7772400" cy="2387600"/>
          </a:xfrm>
        </p:spPr>
        <p:txBody>
          <a:bodyPr/>
          <a:lstStyle/>
          <a:p>
            <a:r>
              <a:rPr lang="en-US" dirty="0">
                <a:solidFill>
                  <a:schemeClr val="bg1"/>
                </a:solidFill>
              </a:rPr>
              <a:t>Building Our House</a:t>
            </a:r>
          </a:p>
        </p:txBody>
      </p:sp>
      <p:sp>
        <p:nvSpPr>
          <p:cNvPr id="3" name="Subtitle 2">
            <a:extLst>
              <a:ext uri="{FF2B5EF4-FFF2-40B4-BE49-F238E27FC236}">
                <a16:creationId xmlns:a16="http://schemas.microsoft.com/office/drawing/2014/main" id="{8F2B6EEE-DE89-3846-B19C-E5953AF67133}"/>
              </a:ext>
            </a:extLst>
          </p:cNvPr>
          <p:cNvSpPr>
            <a:spLocks noGrp="1"/>
          </p:cNvSpPr>
          <p:nvPr>
            <p:ph type="subTitle" idx="1"/>
          </p:nvPr>
        </p:nvSpPr>
        <p:spPr>
          <a:xfrm>
            <a:off x="1143000" y="4496052"/>
            <a:ext cx="6858000" cy="599572"/>
          </a:xfrm>
        </p:spPr>
        <p:txBody>
          <a:bodyPr/>
          <a:lstStyle/>
          <a:p>
            <a:r>
              <a:rPr lang="en-US" dirty="0">
                <a:solidFill>
                  <a:schemeClr val="bg1"/>
                </a:solidFill>
              </a:rPr>
              <a:t>Reflections on Psalm 127</a:t>
            </a:r>
          </a:p>
        </p:txBody>
      </p:sp>
    </p:spTree>
    <p:extLst>
      <p:ext uri="{BB962C8B-B14F-4D97-AF65-F5344CB8AC3E}">
        <p14:creationId xmlns:p14="http://schemas.microsoft.com/office/powerpoint/2010/main" val="3659488585"/>
      </p:ext>
    </p:extLst>
  </p:cSld>
  <p:clrMapOvr>
    <a:masterClrMapping/>
  </p:clrMapOvr>
  <mc:AlternateContent xmlns:mc="http://schemas.openxmlformats.org/markup-compatibility/2006">
    <mc:Choice xmlns:p14="http://schemas.microsoft.com/office/powerpoint/2010/main" Requires="p14">
      <p:transition spd="slow" p14:dur="2000" advTm="5510"/>
    </mc:Choice>
    <mc:Fallback>
      <p:transition spd="slow" advTm="55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to Walk in the Fear of the Lord">
            <a:extLst>
              <a:ext uri="{FF2B5EF4-FFF2-40B4-BE49-F238E27FC236}">
                <a16:creationId xmlns:a16="http://schemas.microsoft.com/office/drawing/2014/main" id="{3AB8BCFC-E87D-8048-AE02-3F13F4E3DEC0}"/>
              </a:ext>
            </a:extLst>
          </p:cNvPr>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1246929" y="-457199"/>
            <a:ext cx="13998520" cy="7315199"/>
          </a:xfrm>
          <a:prstGeom prst="rect">
            <a:avLst/>
          </a:prstGeom>
          <a:noFill/>
          <a:effectLst>
            <a:outerShdw blurRad="50800" dist="50800" dir="5400000" algn="ctr" rotWithShape="0">
              <a:srgbClr val="000000">
                <a:alpha val="65167"/>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FF3A58-A115-1C42-9946-9A5DAFE4CA0E}"/>
              </a:ext>
            </a:extLst>
          </p:cNvPr>
          <p:cNvSpPr>
            <a:spLocks noGrp="1"/>
          </p:cNvSpPr>
          <p:nvPr>
            <p:ph type="title"/>
          </p:nvPr>
        </p:nvSpPr>
        <p:spPr>
          <a:xfrm>
            <a:off x="731520" y="-205492"/>
            <a:ext cx="8412480" cy="1773058"/>
          </a:xfrm>
        </p:spPr>
        <p:txBody>
          <a:bodyPr/>
          <a:lstStyle/>
          <a:p>
            <a:r>
              <a:rPr lang="en-US" dirty="0"/>
              <a:t>1.  Personal Walk With the Lord</a:t>
            </a:r>
          </a:p>
        </p:txBody>
      </p:sp>
      <p:sp>
        <p:nvSpPr>
          <p:cNvPr id="4" name="TextBox 3">
            <a:extLst>
              <a:ext uri="{FF2B5EF4-FFF2-40B4-BE49-F238E27FC236}">
                <a16:creationId xmlns:a16="http://schemas.microsoft.com/office/drawing/2014/main" id="{17D1E151-FB5B-CD41-A537-3F3C71B56ACB}"/>
              </a:ext>
            </a:extLst>
          </p:cNvPr>
          <p:cNvSpPr txBox="1"/>
          <p:nvPr/>
        </p:nvSpPr>
        <p:spPr>
          <a:xfrm>
            <a:off x="286955" y="1182231"/>
            <a:ext cx="4465864" cy="4493538"/>
          </a:xfrm>
          <a:prstGeom prst="rect">
            <a:avLst/>
          </a:prstGeom>
          <a:noFill/>
        </p:spPr>
        <p:txBody>
          <a:bodyPr wrap="square" rtlCol="0">
            <a:spAutoFit/>
          </a:bodyPr>
          <a:lstStyle/>
          <a:p>
            <a:r>
              <a:rPr lang="en-US" sz="2600" dirty="0"/>
              <a:t>Personal Spiritual Disciplines</a:t>
            </a:r>
          </a:p>
          <a:p>
            <a:pPr marL="285750" indent="-285750">
              <a:buFontTx/>
              <a:buChar char="-"/>
            </a:pPr>
            <a:r>
              <a:rPr lang="en-US" sz="2600" dirty="0"/>
              <a:t>Prayer</a:t>
            </a:r>
          </a:p>
          <a:p>
            <a:pPr marL="285750" indent="-285750">
              <a:buFontTx/>
              <a:buChar char="-"/>
            </a:pPr>
            <a:r>
              <a:rPr lang="en-US" sz="2600" dirty="0"/>
              <a:t>Mastering the Word</a:t>
            </a:r>
          </a:p>
          <a:p>
            <a:pPr marL="285750" indent="-285750">
              <a:buFontTx/>
              <a:buChar char="-"/>
            </a:pPr>
            <a:r>
              <a:rPr lang="en-US" sz="2600" dirty="0"/>
              <a:t>Fasting</a:t>
            </a:r>
          </a:p>
          <a:p>
            <a:pPr marL="285750" indent="-285750">
              <a:buFontTx/>
              <a:buChar char="-"/>
            </a:pPr>
            <a:r>
              <a:rPr lang="en-US" sz="2600" dirty="0"/>
              <a:t>Personal Retreat</a:t>
            </a:r>
          </a:p>
          <a:p>
            <a:pPr marL="285750" indent="-285750">
              <a:buFontTx/>
              <a:buChar char="-"/>
            </a:pPr>
            <a:r>
              <a:rPr lang="en-US" sz="2600" dirty="0"/>
              <a:t>Serving</a:t>
            </a:r>
          </a:p>
          <a:p>
            <a:pPr marL="285750" indent="-285750">
              <a:buFontTx/>
              <a:buChar char="-"/>
            </a:pPr>
            <a:r>
              <a:rPr lang="en-US" sz="2600" dirty="0"/>
              <a:t>Giving</a:t>
            </a:r>
          </a:p>
          <a:p>
            <a:pPr marL="285750" indent="-285750">
              <a:buFontTx/>
              <a:buChar char="-"/>
            </a:pPr>
            <a:r>
              <a:rPr lang="en-US" sz="2600" dirty="0"/>
              <a:t>Sharing</a:t>
            </a:r>
          </a:p>
          <a:p>
            <a:pPr marL="285750" indent="-285750">
              <a:buFontTx/>
              <a:buChar char="-"/>
            </a:pPr>
            <a:r>
              <a:rPr lang="en-US" sz="2600" dirty="0"/>
              <a:t>Mentoring</a:t>
            </a:r>
          </a:p>
          <a:p>
            <a:pPr marL="285750" indent="-285750">
              <a:buFontTx/>
              <a:buChar char="-"/>
            </a:pPr>
            <a:r>
              <a:rPr lang="en-US" sz="2600" dirty="0"/>
              <a:t>Listening &amp; Obeying</a:t>
            </a:r>
          </a:p>
          <a:p>
            <a:endParaRPr lang="en-US" sz="2600" dirty="0"/>
          </a:p>
        </p:txBody>
      </p:sp>
    </p:spTree>
    <p:extLst>
      <p:ext uri="{BB962C8B-B14F-4D97-AF65-F5344CB8AC3E}">
        <p14:creationId xmlns:p14="http://schemas.microsoft.com/office/powerpoint/2010/main" val="106535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149 Best Happy Father's Day Wishes &amp; Quotes 2022">
            <a:extLst>
              <a:ext uri="{FF2B5EF4-FFF2-40B4-BE49-F238E27FC236}">
                <a16:creationId xmlns:a16="http://schemas.microsoft.com/office/drawing/2014/main" id="{EB45E1AF-1D87-0A47-ACAF-04B678000C9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4815" r="6184" b="-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D7A828-168A-234C-999C-7504D9991D81}"/>
              </a:ext>
            </a:extLst>
          </p:cNvPr>
          <p:cNvSpPr>
            <a:spLocks noGrp="1"/>
          </p:cNvSpPr>
          <p:nvPr>
            <p:ph type="title"/>
          </p:nvPr>
        </p:nvSpPr>
        <p:spPr>
          <a:xfrm>
            <a:off x="628650" y="1065862"/>
            <a:ext cx="2484873" cy="4726276"/>
          </a:xfrm>
        </p:spPr>
        <p:txBody>
          <a:bodyPr>
            <a:normAutofit/>
          </a:bodyPr>
          <a:lstStyle/>
          <a:p>
            <a:pPr algn="r"/>
            <a:r>
              <a:rPr lang="en-US" sz="3500" dirty="0">
                <a:solidFill>
                  <a:srgbClr val="FFFFFF"/>
                </a:solidFill>
              </a:rPr>
              <a:t>2. Family </a:t>
            </a:r>
            <a:br>
              <a:rPr lang="en-US" sz="3500" dirty="0">
                <a:solidFill>
                  <a:srgbClr val="FFFFFF"/>
                </a:solidFill>
              </a:rPr>
            </a:br>
            <a:r>
              <a:rPr lang="en-US" sz="3500" dirty="0">
                <a:solidFill>
                  <a:srgbClr val="FFFFFF"/>
                </a:solidFill>
              </a:rPr>
              <a:t>&amp; </a:t>
            </a:r>
            <a:br>
              <a:rPr lang="en-US" sz="3500" dirty="0">
                <a:solidFill>
                  <a:srgbClr val="FFFFFF"/>
                </a:solidFill>
              </a:rPr>
            </a:br>
            <a:r>
              <a:rPr lang="en-US" sz="3500" dirty="0">
                <a:solidFill>
                  <a:srgbClr val="FFFFFF"/>
                </a:solidFill>
              </a:rPr>
              <a:t>3. Close Community</a:t>
            </a:r>
          </a:p>
        </p:txBody>
      </p:sp>
      <p:cxnSp>
        <p:nvCxnSpPr>
          <p:cNvPr id="8201" name="Straight Connector 820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0AA3B8-8F6D-364A-9CD5-EC78A716694A}"/>
              </a:ext>
            </a:extLst>
          </p:cNvPr>
          <p:cNvSpPr>
            <a:spLocks noGrp="1"/>
          </p:cNvSpPr>
          <p:nvPr>
            <p:ph idx="1"/>
          </p:nvPr>
        </p:nvSpPr>
        <p:spPr>
          <a:xfrm>
            <a:off x="3866534" y="1065862"/>
            <a:ext cx="4308514" cy="4726276"/>
          </a:xfrm>
        </p:spPr>
        <p:txBody>
          <a:bodyPr anchor="ctr">
            <a:normAutofit/>
          </a:bodyPr>
          <a:lstStyle/>
          <a:p>
            <a:r>
              <a:rPr lang="en-US" sz="1700" dirty="0">
                <a:solidFill>
                  <a:srgbClr val="FFFFFF"/>
                </a:solidFill>
              </a:rPr>
              <a:t>Your Spouse</a:t>
            </a:r>
          </a:p>
          <a:p>
            <a:r>
              <a:rPr lang="en-US" sz="1700" dirty="0">
                <a:solidFill>
                  <a:srgbClr val="FFFFFF"/>
                </a:solidFill>
              </a:rPr>
              <a:t>Your Children</a:t>
            </a:r>
          </a:p>
          <a:p>
            <a:r>
              <a:rPr lang="en-US" sz="1700" dirty="0">
                <a:solidFill>
                  <a:srgbClr val="FFFFFF"/>
                </a:solidFill>
              </a:rPr>
              <a:t>Close Neighbors, Colleagues and Friends</a:t>
            </a:r>
          </a:p>
          <a:p>
            <a:r>
              <a:rPr lang="en-US" sz="1700" dirty="0">
                <a:solidFill>
                  <a:srgbClr val="FFFFFF"/>
                </a:solidFill>
              </a:rPr>
              <a:t>Someone God has brought in your life for a season</a:t>
            </a:r>
          </a:p>
        </p:txBody>
      </p:sp>
    </p:spTree>
    <p:extLst>
      <p:ext uri="{BB962C8B-B14F-4D97-AF65-F5344CB8AC3E}">
        <p14:creationId xmlns:p14="http://schemas.microsoft.com/office/powerpoint/2010/main" val="41765855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EC09-87F6-624D-88C0-D3D95EC64BDF}"/>
              </a:ext>
            </a:extLst>
          </p:cNvPr>
          <p:cNvSpPr>
            <a:spLocks noGrp="1"/>
          </p:cNvSpPr>
          <p:nvPr>
            <p:ph type="title"/>
          </p:nvPr>
        </p:nvSpPr>
        <p:spPr>
          <a:xfrm>
            <a:off x="628650" y="365127"/>
            <a:ext cx="7886700" cy="779462"/>
          </a:xfrm>
        </p:spPr>
        <p:txBody>
          <a:bodyPr/>
          <a:lstStyle/>
          <a:p>
            <a:r>
              <a:rPr lang="en-US" dirty="0"/>
              <a:t>4. Vocation/Career/Education</a:t>
            </a:r>
          </a:p>
        </p:txBody>
      </p:sp>
      <p:sp>
        <p:nvSpPr>
          <p:cNvPr id="3" name="Content Placeholder 2">
            <a:extLst>
              <a:ext uri="{FF2B5EF4-FFF2-40B4-BE49-F238E27FC236}">
                <a16:creationId xmlns:a16="http://schemas.microsoft.com/office/drawing/2014/main" id="{FC5BCBC1-2D24-EB49-90CC-D441BED1507C}"/>
              </a:ext>
            </a:extLst>
          </p:cNvPr>
          <p:cNvSpPr>
            <a:spLocks noGrp="1"/>
          </p:cNvSpPr>
          <p:nvPr>
            <p:ph idx="1"/>
          </p:nvPr>
        </p:nvSpPr>
        <p:spPr/>
        <p:txBody>
          <a:bodyPr/>
          <a:lstStyle/>
          <a:p>
            <a:endParaRPr lang="en-US"/>
          </a:p>
        </p:txBody>
      </p:sp>
      <p:pic>
        <p:nvPicPr>
          <p:cNvPr id="9218" name="Picture 2" descr="HOW TO SOLVE WORKPLACE RELATED PROBLEMS? : STRIVE TO CREATE A HEALTHY">
            <a:extLst>
              <a:ext uri="{FF2B5EF4-FFF2-40B4-BE49-F238E27FC236}">
                <a16:creationId xmlns:a16="http://schemas.microsoft.com/office/drawing/2014/main" id="{C0D9AF4A-C832-A14B-B5EC-C105290A0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80" y="1153884"/>
            <a:ext cx="10194137" cy="5704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93821C2-82A7-6742-878C-13580BC71ABB}"/>
              </a:ext>
            </a:extLst>
          </p:cNvPr>
          <p:cNvSpPr txBox="1"/>
          <p:nvPr/>
        </p:nvSpPr>
        <p:spPr>
          <a:xfrm>
            <a:off x="0" y="1465943"/>
            <a:ext cx="3593805" cy="4708981"/>
          </a:xfrm>
          <a:prstGeom prst="rect">
            <a:avLst/>
          </a:prstGeom>
          <a:noFill/>
        </p:spPr>
        <p:txBody>
          <a:bodyPr wrap="square" rtlCol="0">
            <a:spAutoFit/>
          </a:bodyPr>
          <a:lstStyle/>
          <a:p>
            <a:pPr marL="285750" indent="-285750">
              <a:buFont typeface="Arial" panose="020B0604020202020204" pitchFamily="34" charset="0"/>
              <a:buChar char="•"/>
            </a:pPr>
            <a:r>
              <a:rPr lang="en-US" sz="2500" dirty="0"/>
              <a:t>Industry Knowledge or Technical Skills</a:t>
            </a:r>
          </a:p>
          <a:p>
            <a:pPr marL="285750" indent="-285750">
              <a:buFont typeface="Arial" panose="020B0604020202020204" pitchFamily="34" charset="0"/>
              <a:buChar char="•"/>
            </a:pPr>
            <a:r>
              <a:rPr lang="en-US" sz="2500" dirty="0"/>
              <a:t>Teamwork or Leadership Skills</a:t>
            </a:r>
          </a:p>
          <a:p>
            <a:pPr marL="285750" indent="-285750">
              <a:buFont typeface="Arial" panose="020B0604020202020204" pitchFamily="34" charset="0"/>
              <a:buChar char="•"/>
            </a:pPr>
            <a:r>
              <a:rPr lang="en-US" sz="2500" dirty="0"/>
              <a:t>Goals Or Achievements God’s Put on Your Heart</a:t>
            </a:r>
          </a:p>
          <a:p>
            <a:pPr marL="285750" indent="-285750">
              <a:buFont typeface="Arial" panose="020B0604020202020204" pitchFamily="34" charset="0"/>
              <a:buChar char="•"/>
            </a:pPr>
            <a:r>
              <a:rPr lang="en-US" sz="2500" dirty="0"/>
              <a:t>Work Environment Improvement</a:t>
            </a:r>
          </a:p>
          <a:p>
            <a:pPr marL="285750" indent="-285750">
              <a:buFont typeface="Arial" panose="020B0604020202020204" pitchFamily="34" charset="0"/>
              <a:buChar char="•"/>
            </a:pPr>
            <a:r>
              <a:rPr lang="en-US" sz="2500" dirty="0"/>
              <a:t>Operational Improvement</a:t>
            </a:r>
          </a:p>
          <a:p>
            <a:pPr marL="285750" indent="-285750">
              <a:buFont typeface="Arial" panose="020B0604020202020204" pitchFamily="34" charset="0"/>
              <a:buChar char="•"/>
            </a:pPr>
            <a:r>
              <a:rPr lang="en-US" sz="2500" dirty="0"/>
              <a:t>Business or Expansion</a:t>
            </a:r>
          </a:p>
          <a:p>
            <a:pPr marL="285750" indent="-285750">
              <a:buFont typeface="Arial" panose="020B0604020202020204" pitchFamily="34" charset="0"/>
              <a:buChar char="•"/>
            </a:pPr>
            <a:endParaRPr lang="en-US" sz="2500" dirty="0"/>
          </a:p>
        </p:txBody>
      </p:sp>
    </p:spTree>
    <p:extLst>
      <p:ext uri="{BB962C8B-B14F-4D97-AF65-F5344CB8AC3E}">
        <p14:creationId xmlns:p14="http://schemas.microsoft.com/office/powerpoint/2010/main" val="413494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EEP YOUR MIND HEALTHY: MENTAL HEALTH IS VERY IMPORTANT | Aspire Hospital">
            <a:extLst>
              <a:ext uri="{FF2B5EF4-FFF2-40B4-BE49-F238E27FC236}">
                <a16:creationId xmlns:a16="http://schemas.microsoft.com/office/drawing/2014/main" id="{8C7114F9-21B1-3C4C-B4BA-1A89250E36F6}"/>
              </a:ext>
            </a:extLst>
          </p:cNvPr>
          <p:cNvPicPr>
            <a:picLocks noChangeAspect="1" noChangeArrowheads="1"/>
          </p:cNvPicPr>
          <p:nvPr/>
        </p:nvPicPr>
        <p:blipFill>
          <a:blip r:embed="rId3">
            <a:alphaModFix amt="27000"/>
            <a:extLst>
              <a:ext uri="{28A0092B-C50C-407E-A947-70E740481C1C}">
                <a14:useLocalDpi xmlns:a14="http://schemas.microsoft.com/office/drawing/2010/main" val="0"/>
              </a:ext>
            </a:extLst>
          </a:blip>
          <a:srcRect/>
          <a:stretch>
            <a:fillRect/>
          </a:stretch>
        </p:blipFill>
        <p:spPr bwMode="auto">
          <a:xfrm>
            <a:off x="-4231757" y="-528187"/>
            <a:ext cx="13375757" cy="79143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8CBBA5-A121-6648-9622-0A90BD0894F8}"/>
              </a:ext>
            </a:extLst>
          </p:cNvPr>
          <p:cNvSpPr>
            <a:spLocks noGrp="1"/>
          </p:cNvSpPr>
          <p:nvPr>
            <p:ph type="title"/>
          </p:nvPr>
        </p:nvSpPr>
        <p:spPr>
          <a:xfrm>
            <a:off x="3253563" y="-84576"/>
            <a:ext cx="5066915" cy="1325563"/>
          </a:xfrm>
        </p:spPr>
        <p:txBody>
          <a:bodyPr/>
          <a:lstStyle/>
          <a:p>
            <a:r>
              <a:rPr lang="en-US" dirty="0"/>
              <a:t>5. Health</a:t>
            </a:r>
          </a:p>
        </p:txBody>
      </p:sp>
      <p:sp>
        <p:nvSpPr>
          <p:cNvPr id="3" name="Content Placeholder 2">
            <a:extLst>
              <a:ext uri="{FF2B5EF4-FFF2-40B4-BE49-F238E27FC236}">
                <a16:creationId xmlns:a16="http://schemas.microsoft.com/office/drawing/2014/main" id="{5BE18855-F2F0-6843-A012-75265E927A73}"/>
              </a:ext>
            </a:extLst>
          </p:cNvPr>
          <p:cNvSpPr>
            <a:spLocks noGrp="1"/>
          </p:cNvSpPr>
          <p:nvPr>
            <p:ph idx="1"/>
          </p:nvPr>
        </p:nvSpPr>
        <p:spPr>
          <a:xfrm>
            <a:off x="4676930" y="1825624"/>
            <a:ext cx="4302178" cy="5276925"/>
          </a:xfrm>
        </p:spPr>
        <p:txBody>
          <a:bodyPr>
            <a:normAutofit/>
          </a:bodyPr>
          <a:lstStyle/>
          <a:p>
            <a:r>
              <a:rPr lang="en-US" dirty="0"/>
              <a:t>Exercise</a:t>
            </a:r>
          </a:p>
          <a:p>
            <a:r>
              <a:rPr lang="en-US" dirty="0"/>
              <a:t>Diet</a:t>
            </a:r>
          </a:p>
          <a:p>
            <a:r>
              <a:rPr lang="en-US" dirty="0"/>
              <a:t>Healthy Rhythm of Rest and Work</a:t>
            </a:r>
          </a:p>
          <a:p>
            <a:r>
              <a:rPr lang="en-US" dirty="0"/>
              <a:t>Sleep</a:t>
            </a:r>
          </a:p>
          <a:p>
            <a:r>
              <a:rPr lang="en-US" dirty="0"/>
              <a:t>Psychological Health</a:t>
            </a:r>
          </a:p>
          <a:p>
            <a:pPr lvl="1"/>
            <a:r>
              <a:rPr lang="en-US" dirty="0"/>
              <a:t>Forgiveness</a:t>
            </a:r>
          </a:p>
          <a:p>
            <a:pPr lvl="1"/>
            <a:r>
              <a:rPr lang="en-US" dirty="0"/>
              <a:t>Running from fears and problems</a:t>
            </a:r>
          </a:p>
          <a:p>
            <a:pPr lvl="1"/>
            <a:r>
              <a:rPr lang="en-US" dirty="0"/>
              <a:t>Not Dealing with Sin</a:t>
            </a:r>
          </a:p>
        </p:txBody>
      </p:sp>
      <p:sp>
        <p:nvSpPr>
          <p:cNvPr id="4" name="TextBox 3">
            <a:extLst>
              <a:ext uri="{FF2B5EF4-FFF2-40B4-BE49-F238E27FC236}">
                <a16:creationId xmlns:a16="http://schemas.microsoft.com/office/drawing/2014/main" id="{88C3410F-7913-3F46-938B-C587B0D002BA}"/>
              </a:ext>
            </a:extLst>
          </p:cNvPr>
          <p:cNvSpPr txBox="1"/>
          <p:nvPr/>
        </p:nvSpPr>
        <p:spPr>
          <a:xfrm>
            <a:off x="164892" y="1594884"/>
            <a:ext cx="4088131" cy="4662815"/>
          </a:xfrm>
          <a:prstGeom prst="rect">
            <a:avLst/>
          </a:prstGeom>
          <a:solidFill>
            <a:schemeClr val="bg2">
              <a:lumMod val="50000"/>
            </a:schemeClr>
          </a:solidFill>
        </p:spPr>
        <p:txBody>
          <a:bodyPr wrap="square" rtlCol="0">
            <a:spAutoFit/>
          </a:bodyPr>
          <a:lstStyle/>
          <a:p>
            <a:r>
              <a:rPr lang="en-US" sz="2700" dirty="0">
                <a:solidFill>
                  <a:schemeClr val="bg1"/>
                </a:solidFill>
              </a:rPr>
              <a:t>Hebrews 12:</a:t>
            </a:r>
          </a:p>
          <a:p>
            <a:r>
              <a:rPr lang="en-US" sz="2700" dirty="0">
                <a:solidFill>
                  <a:schemeClr val="bg1"/>
                </a:solidFill>
              </a:rPr>
              <a:t>1 Therefore, since we have so great a cloud of witnesses surrounding us, let us also lay aside every encumbrance and the sin which so easily entangles us, and let us run with endurance the race that is set before us,</a:t>
            </a:r>
          </a:p>
          <a:p>
            <a:endParaRPr lang="en-US" sz="2700" dirty="0">
              <a:solidFill>
                <a:schemeClr val="bg1"/>
              </a:solidFill>
            </a:endParaRPr>
          </a:p>
        </p:txBody>
      </p:sp>
      <p:sp>
        <p:nvSpPr>
          <p:cNvPr id="7" name="TextBox 6">
            <a:extLst>
              <a:ext uri="{FF2B5EF4-FFF2-40B4-BE49-F238E27FC236}">
                <a16:creationId xmlns:a16="http://schemas.microsoft.com/office/drawing/2014/main" id="{E5788936-DE2F-0840-BB3D-12DBE716DC3C}"/>
              </a:ext>
            </a:extLst>
          </p:cNvPr>
          <p:cNvSpPr txBox="1"/>
          <p:nvPr/>
        </p:nvSpPr>
        <p:spPr>
          <a:xfrm>
            <a:off x="164892" y="1598428"/>
            <a:ext cx="4088131" cy="4662815"/>
          </a:xfrm>
          <a:prstGeom prst="rect">
            <a:avLst/>
          </a:prstGeom>
          <a:solidFill>
            <a:schemeClr val="bg2">
              <a:lumMod val="50000"/>
            </a:schemeClr>
          </a:solidFill>
        </p:spPr>
        <p:txBody>
          <a:bodyPr wrap="square" rtlCol="0">
            <a:spAutoFit/>
          </a:bodyPr>
          <a:lstStyle/>
          <a:p>
            <a:r>
              <a:rPr lang="en-US" sz="2700" dirty="0">
                <a:solidFill>
                  <a:schemeClr val="bg1"/>
                </a:solidFill>
              </a:rPr>
              <a:t>1 Corinthians 6:</a:t>
            </a:r>
          </a:p>
          <a:p>
            <a:r>
              <a:rPr lang="en-US" sz="2700" dirty="0">
                <a:solidFill>
                  <a:schemeClr val="bg1"/>
                </a:solidFill>
              </a:rPr>
              <a:t>19 Or do you not know that your body is a temple of the Holy Spirit who is in you, whom you have from God, and that you are not your own? 20 For you have been bought with a price: therefore glorify God in your body.</a:t>
            </a:r>
          </a:p>
          <a:p>
            <a:endParaRPr lang="en-US" sz="2700" dirty="0">
              <a:solidFill>
                <a:schemeClr val="bg1"/>
              </a:solidFill>
            </a:endParaRPr>
          </a:p>
        </p:txBody>
      </p:sp>
      <p:sp>
        <p:nvSpPr>
          <p:cNvPr id="8" name="TextBox 7">
            <a:extLst>
              <a:ext uri="{FF2B5EF4-FFF2-40B4-BE49-F238E27FC236}">
                <a16:creationId xmlns:a16="http://schemas.microsoft.com/office/drawing/2014/main" id="{A94979B9-6CB4-B14C-973B-398BF13EE8CA}"/>
              </a:ext>
            </a:extLst>
          </p:cNvPr>
          <p:cNvSpPr txBox="1"/>
          <p:nvPr/>
        </p:nvSpPr>
        <p:spPr>
          <a:xfrm>
            <a:off x="189702" y="1644503"/>
            <a:ext cx="4088131" cy="4662815"/>
          </a:xfrm>
          <a:prstGeom prst="rect">
            <a:avLst/>
          </a:prstGeom>
          <a:solidFill>
            <a:schemeClr val="bg2">
              <a:lumMod val="50000"/>
            </a:schemeClr>
          </a:solidFill>
        </p:spPr>
        <p:txBody>
          <a:bodyPr wrap="square" rtlCol="0">
            <a:spAutoFit/>
          </a:bodyPr>
          <a:lstStyle/>
          <a:p>
            <a:r>
              <a:rPr lang="en-US" sz="2700" dirty="0">
                <a:solidFill>
                  <a:schemeClr val="bg1"/>
                </a:solidFill>
              </a:rPr>
              <a:t>1 Timothy 5</a:t>
            </a:r>
          </a:p>
          <a:p>
            <a:r>
              <a:rPr lang="en-US" sz="2700" dirty="0">
                <a:solidFill>
                  <a:schemeClr val="bg1"/>
                </a:solidFill>
              </a:rPr>
              <a:t>24 The sins of some men are quite evident, going before them to judgment; for others, their sins follow after. 25 Likewise also, deeds that are good are quite evident, and those which are otherwise cannot be concealed.</a:t>
            </a:r>
          </a:p>
          <a:p>
            <a:endParaRPr lang="en-US" sz="2700" dirty="0">
              <a:solidFill>
                <a:schemeClr val="bg1"/>
              </a:solidFill>
            </a:endParaRPr>
          </a:p>
        </p:txBody>
      </p:sp>
      <p:sp>
        <p:nvSpPr>
          <p:cNvPr id="10" name="TextBox 9">
            <a:extLst>
              <a:ext uri="{FF2B5EF4-FFF2-40B4-BE49-F238E27FC236}">
                <a16:creationId xmlns:a16="http://schemas.microsoft.com/office/drawing/2014/main" id="{92D5D480-B894-2740-8688-BB4CF46AAC8F}"/>
              </a:ext>
            </a:extLst>
          </p:cNvPr>
          <p:cNvSpPr txBox="1"/>
          <p:nvPr/>
        </p:nvSpPr>
        <p:spPr>
          <a:xfrm>
            <a:off x="164892" y="1606627"/>
            <a:ext cx="4088131" cy="4662815"/>
          </a:xfrm>
          <a:prstGeom prst="rect">
            <a:avLst/>
          </a:prstGeom>
          <a:solidFill>
            <a:schemeClr val="bg2">
              <a:lumMod val="50000"/>
            </a:schemeClr>
          </a:solidFill>
        </p:spPr>
        <p:txBody>
          <a:bodyPr wrap="square" rtlCol="0">
            <a:spAutoFit/>
          </a:bodyPr>
          <a:lstStyle/>
          <a:p>
            <a:r>
              <a:rPr lang="en-US" sz="2700" dirty="0">
                <a:solidFill>
                  <a:schemeClr val="bg1"/>
                </a:solidFill>
              </a:rPr>
              <a:t>1 Corinthians 6:19 Or do you not know that your body is a temple of the Holy Spirit who is in you, whom you have from God, and that you are not your own? 20 For you have been bought with a price: therefore glorify God in your body.</a:t>
            </a:r>
          </a:p>
          <a:p>
            <a:endParaRPr lang="en-US" sz="2700" dirty="0">
              <a:solidFill>
                <a:schemeClr val="bg1"/>
              </a:solidFill>
            </a:endParaRPr>
          </a:p>
        </p:txBody>
      </p:sp>
    </p:spTree>
    <p:extLst>
      <p:ext uri="{BB962C8B-B14F-4D97-AF65-F5344CB8AC3E}">
        <p14:creationId xmlns:p14="http://schemas.microsoft.com/office/powerpoint/2010/main" val="36995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B38C53-8107-C049-AB38-797F5B808DB3}"/>
              </a:ext>
            </a:extLst>
          </p:cNvPr>
          <p:cNvGrpSpPr/>
          <p:nvPr/>
        </p:nvGrpSpPr>
        <p:grpSpPr>
          <a:xfrm>
            <a:off x="-824459" y="-239843"/>
            <a:ext cx="10373193" cy="7308877"/>
            <a:chOff x="-824459" y="-239843"/>
            <a:chExt cx="10373193" cy="7308877"/>
          </a:xfrm>
        </p:grpSpPr>
        <p:pic>
          <p:nvPicPr>
            <p:cNvPr id="12290" name="Picture 2" descr="7 Facts You Might Not Know About Your Gifted Child">
              <a:extLst>
                <a:ext uri="{FF2B5EF4-FFF2-40B4-BE49-F238E27FC236}">
                  <a16:creationId xmlns:a16="http://schemas.microsoft.com/office/drawing/2014/main" id="{C3CF4ED7-FB26-F445-BC0D-C1DDB983D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771"/>
              <a:ext cx="9548734" cy="7278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25352A-9179-B641-AB9D-7EF8D099E7D5}"/>
                </a:ext>
              </a:extLst>
            </p:cNvPr>
            <p:cNvSpPr/>
            <p:nvPr/>
          </p:nvSpPr>
          <p:spPr>
            <a:xfrm>
              <a:off x="-824459" y="-239843"/>
              <a:ext cx="9968459" cy="7285220"/>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8D251AF-225A-C848-ADC6-7D375BFA8E5F}"/>
              </a:ext>
            </a:extLst>
          </p:cNvPr>
          <p:cNvSpPr>
            <a:spLocks noGrp="1"/>
          </p:cNvSpPr>
          <p:nvPr>
            <p:ph type="title"/>
          </p:nvPr>
        </p:nvSpPr>
        <p:spPr/>
        <p:txBody>
          <a:bodyPr/>
          <a:lstStyle/>
          <a:p>
            <a:r>
              <a:rPr lang="en-US" dirty="0">
                <a:solidFill>
                  <a:schemeClr val="bg1"/>
                </a:solidFill>
              </a:rPr>
              <a:t>6. Talents, Gifts, Interests</a:t>
            </a:r>
          </a:p>
        </p:txBody>
      </p:sp>
      <p:sp>
        <p:nvSpPr>
          <p:cNvPr id="3" name="Content Placeholder 2">
            <a:extLst>
              <a:ext uri="{FF2B5EF4-FFF2-40B4-BE49-F238E27FC236}">
                <a16:creationId xmlns:a16="http://schemas.microsoft.com/office/drawing/2014/main" id="{51B4AFC8-4A48-9141-9092-B4C6A57395CB}"/>
              </a:ext>
            </a:extLst>
          </p:cNvPr>
          <p:cNvSpPr>
            <a:spLocks noGrp="1"/>
          </p:cNvSpPr>
          <p:nvPr>
            <p:ph idx="1"/>
          </p:nvPr>
        </p:nvSpPr>
        <p:spPr/>
        <p:txBody>
          <a:bodyPr>
            <a:normAutofit fontScale="92500" lnSpcReduction="20000"/>
          </a:bodyPr>
          <a:lstStyle/>
          <a:p>
            <a:r>
              <a:rPr lang="en-US" dirty="0">
                <a:solidFill>
                  <a:schemeClr val="bg1"/>
                </a:solidFill>
              </a:rPr>
              <a:t>Justice Issue or Community Need</a:t>
            </a:r>
          </a:p>
          <a:p>
            <a:r>
              <a:rPr lang="en-US" dirty="0">
                <a:solidFill>
                  <a:schemeClr val="bg1"/>
                </a:solidFill>
              </a:rPr>
              <a:t>Technology or skill</a:t>
            </a:r>
          </a:p>
          <a:p>
            <a:r>
              <a:rPr lang="en-US" dirty="0">
                <a:solidFill>
                  <a:schemeClr val="bg1"/>
                </a:solidFill>
              </a:rPr>
              <a:t>Public Speaking</a:t>
            </a:r>
          </a:p>
          <a:p>
            <a:r>
              <a:rPr lang="en-US" dirty="0">
                <a:solidFill>
                  <a:schemeClr val="bg1"/>
                </a:solidFill>
              </a:rPr>
              <a:t>Instrument</a:t>
            </a:r>
          </a:p>
          <a:p>
            <a:r>
              <a:rPr lang="en-US" dirty="0">
                <a:solidFill>
                  <a:schemeClr val="bg1"/>
                </a:solidFill>
              </a:rPr>
              <a:t>Sport</a:t>
            </a:r>
          </a:p>
          <a:p>
            <a:r>
              <a:rPr lang="en-US" dirty="0">
                <a:solidFill>
                  <a:schemeClr val="bg1"/>
                </a:solidFill>
              </a:rPr>
              <a:t>Organization</a:t>
            </a:r>
          </a:p>
          <a:p>
            <a:r>
              <a:rPr lang="en-US" dirty="0">
                <a:solidFill>
                  <a:schemeClr val="bg1"/>
                </a:solidFill>
              </a:rPr>
              <a:t>Art</a:t>
            </a:r>
          </a:p>
          <a:p>
            <a:r>
              <a:rPr lang="en-US" dirty="0">
                <a:solidFill>
                  <a:schemeClr val="bg1"/>
                </a:solidFill>
              </a:rPr>
              <a:t>Solving Puzzles</a:t>
            </a:r>
          </a:p>
          <a:p>
            <a:r>
              <a:rPr lang="en-US" dirty="0">
                <a:solidFill>
                  <a:schemeClr val="bg1"/>
                </a:solidFill>
              </a:rPr>
              <a:t>Photography</a:t>
            </a:r>
          </a:p>
          <a:p>
            <a:r>
              <a:rPr lang="en-US" dirty="0">
                <a:solidFill>
                  <a:schemeClr val="bg1"/>
                </a:solidFill>
              </a:rPr>
              <a:t>Field of Knowledge: History, Theology, Politics, Math</a:t>
            </a:r>
          </a:p>
        </p:txBody>
      </p:sp>
    </p:spTree>
    <p:extLst>
      <p:ext uri="{BB962C8B-B14F-4D97-AF65-F5344CB8AC3E}">
        <p14:creationId xmlns:p14="http://schemas.microsoft.com/office/powerpoint/2010/main" val="412702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21" name="Rectangle 1332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3314" name="Picture 2" descr="The Many Shades of Kryptonite: Their Various Forms and Effects - Nerdist">
            <a:extLst>
              <a:ext uri="{FF2B5EF4-FFF2-40B4-BE49-F238E27FC236}">
                <a16:creationId xmlns:a16="http://schemas.microsoft.com/office/drawing/2014/main" id="{84EF0750-A5E2-A54F-B030-E0090AD9F4D8}"/>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23666"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601298-7D1F-E34A-8182-D37BC57B4BDB}"/>
              </a:ext>
            </a:extLst>
          </p:cNvPr>
          <p:cNvSpPr>
            <a:spLocks noGrp="1"/>
          </p:cNvSpPr>
          <p:nvPr>
            <p:ph type="title"/>
          </p:nvPr>
        </p:nvSpPr>
        <p:spPr>
          <a:xfrm>
            <a:off x="898635" y="728906"/>
            <a:ext cx="7344354" cy="2057037"/>
          </a:xfrm>
        </p:spPr>
        <p:txBody>
          <a:bodyPr>
            <a:normAutofit/>
          </a:bodyPr>
          <a:lstStyle/>
          <a:p>
            <a:r>
              <a:rPr lang="en-US" dirty="0">
                <a:solidFill>
                  <a:srgbClr val="FFFFFF"/>
                </a:solidFill>
              </a:rPr>
              <a:t>7. My Weaknesses/Temptations</a:t>
            </a:r>
          </a:p>
        </p:txBody>
      </p:sp>
      <p:sp>
        <p:nvSpPr>
          <p:cNvPr id="3" name="Content Placeholder 2">
            <a:extLst>
              <a:ext uri="{FF2B5EF4-FFF2-40B4-BE49-F238E27FC236}">
                <a16:creationId xmlns:a16="http://schemas.microsoft.com/office/drawing/2014/main" id="{99840FF4-6FA8-134A-868E-C10B428E248B}"/>
              </a:ext>
            </a:extLst>
          </p:cNvPr>
          <p:cNvSpPr>
            <a:spLocks noGrp="1"/>
          </p:cNvSpPr>
          <p:nvPr>
            <p:ph idx="1"/>
          </p:nvPr>
        </p:nvSpPr>
        <p:spPr>
          <a:xfrm>
            <a:off x="898635" y="2398427"/>
            <a:ext cx="7344354" cy="3730662"/>
          </a:xfrm>
        </p:spPr>
        <p:txBody>
          <a:bodyPr>
            <a:normAutofit fontScale="92500" lnSpcReduction="10000"/>
          </a:bodyPr>
          <a:lstStyle/>
          <a:p>
            <a:r>
              <a:rPr lang="en-US" sz="2400" dirty="0">
                <a:solidFill>
                  <a:srgbClr val="FFFFFF"/>
                </a:solidFill>
              </a:rPr>
              <a:t>My Shadow Mission? (Idol)</a:t>
            </a:r>
          </a:p>
          <a:p>
            <a:r>
              <a:rPr lang="en-US" sz="2400" dirty="0">
                <a:solidFill>
                  <a:srgbClr val="FFFFFF"/>
                </a:solidFill>
              </a:rPr>
              <a:t>My Temptations &amp; Weaknesses?</a:t>
            </a:r>
          </a:p>
          <a:p>
            <a:pPr lvl="1"/>
            <a:r>
              <a:rPr lang="en-US" dirty="0">
                <a:solidFill>
                  <a:srgbClr val="FFFFFF"/>
                </a:solidFill>
              </a:rPr>
              <a:t>Social Media?</a:t>
            </a:r>
          </a:p>
          <a:p>
            <a:pPr lvl="1"/>
            <a:r>
              <a:rPr lang="en-US" dirty="0">
                <a:solidFill>
                  <a:srgbClr val="FFFFFF"/>
                </a:solidFill>
              </a:rPr>
              <a:t>Shopping?</a:t>
            </a:r>
          </a:p>
          <a:p>
            <a:pPr lvl="1"/>
            <a:r>
              <a:rPr lang="en-US" dirty="0">
                <a:solidFill>
                  <a:srgbClr val="FFFFFF"/>
                </a:solidFill>
              </a:rPr>
              <a:t>Fame?</a:t>
            </a:r>
          </a:p>
          <a:p>
            <a:pPr lvl="1"/>
            <a:r>
              <a:rPr lang="en-US" dirty="0">
                <a:solidFill>
                  <a:srgbClr val="FFFFFF"/>
                </a:solidFill>
              </a:rPr>
              <a:t>Being Right/Having the Last Word?</a:t>
            </a:r>
          </a:p>
          <a:p>
            <a:pPr lvl="1"/>
            <a:r>
              <a:rPr lang="en-US" dirty="0">
                <a:solidFill>
                  <a:srgbClr val="FFFFFF"/>
                </a:solidFill>
              </a:rPr>
              <a:t>Gossip or News?</a:t>
            </a:r>
          </a:p>
          <a:p>
            <a:pPr lvl="1"/>
            <a:r>
              <a:rPr lang="en-US" dirty="0">
                <a:solidFill>
                  <a:srgbClr val="FFFFFF"/>
                </a:solidFill>
              </a:rPr>
              <a:t>Food, Alcohol, Substances?</a:t>
            </a:r>
          </a:p>
          <a:p>
            <a:r>
              <a:rPr lang="en-US" dirty="0">
                <a:solidFill>
                  <a:srgbClr val="FFFFFF"/>
                </a:solidFill>
              </a:rPr>
              <a:t>What is Distracting You?</a:t>
            </a:r>
          </a:p>
          <a:p>
            <a:r>
              <a:rPr lang="en-US" dirty="0">
                <a:solidFill>
                  <a:srgbClr val="FFFFFF"/>
                </a:solidFill>
              </a:rPr>
              <a:t>What are you afraid of?</a:t>
            </a:r>
          </a:p>
          <a:p>
            <a:pPr lvl="1"/>
            <a:endParaRPr lang="en-US" dirty="0">
              <a:solidFill>
                <a:srgbClr val="FFFFFF"/>
              </a:solidFill>
            </a:endParaRPr>
          </a:p>
        </p:txBody>
      </p:sp>
    </p:spTree>
    <p:extLst>
      <p:ext uri="{BB962C8B-B14F-4D97-AF65-F5344CB8AC3E}">
        <p14:creationId xmlns:p14="http://schemas.microsoft.com/office/powerpoint/2010/main" val="2287541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8611-7687-054E-AD6D-43DD0BE037A0}"/>
              </a:ext>
            </a:extLst>
          </p:cNvPr>
          <p:cNvSpPr>
            <a:spLocks noGrp="1"/>
          </p:cNvSpPr>
          <p:nvPr>
            <p:ph type="title"/>
          </p:nvPr>
        </p:nvSpPr>
        <p:spPr>
          <a:xfrm>
            <a:off x="377371" y="365126"/>
            <a:ext cx="8360229" cy="1325563"/>
          </a:xfrm>
        </p:spPr>
        <p:txBody>
          <a:bodyPr/>
          <a:lstStyle/>
          <a:p>
            <a:r>
              <a:rPr lang="en-US" b="1" dirty="0"/>
              <a:t>3. You were made to multiply</a:t>
            </a:r>
          </a:p>
        </p:txBody>
      </p:sp>
      <p:sp>
        <p:nvSpPr>
          <p:cNvPr id="3" name="Content Placeholder 2">
            <a:extLst>
              <a:ext uri="{FF2B5EF4-FFF2-40B4-BE49-F238E27FC236}">
                <a16:creationId xmlns:a16="http://schemas.microsoft.com/office/drawing/2014/main" id="{7F3D9D89-3C7A-994B-8D83-891C8FC49C07}"/>
              </a:ext>
            </a:extLst>
          </p:cNvPr>
          <p:cNvSpPr>
            <a:spLocks noGrp="1"/>
          </p:cNvSpPr>
          <p:nvPr>
            <p:ph idx="1"/>
          </p:nvPr>
        </p:nvSpPr>
        <p:spPr>
          <a:xfrm>
            <a:off x="628650" y="1825625"/>
            <a:ext cx="7886700" cy="2441575"/>
          </a:xfrm>
        </p:spPr>
        <p:txBody>
          <a:bodyPr>
            <a:normAutofit fontScale="70000" lnSpcReduction="20000"/>
          </a:bodyPr>
          <a:lstStyle/>
          <a:p>
            <a:pPr marL="0" indent="0">
              <a:buNone/>
            </a:pPr>
            <a:r>
              <a:rPr lang="en-US" dirty="0"/>
              <a:t>3 Behold, children are a gift of the LORD,</a:t>
            </a:r>
          </a:p>
          <a:p>
            <a:pPr marL="0" indent="0">
              <a:buNone/>
            </a:pPr>
            <a:r>
              <a:rPr lang="en-US" dirty="0"/>
              <a:t>The fruit of the womb is a reward.</a:t>
            </a:r>
          </a:p>
          <a:p>
            <a:pPr marL="0" indent="0">
              <a:buNone/>
            </a:pPr>
            <a:r>
              <a:rPr lang="en-US" dirty="0"/>
              <a:t>4 Like arrows in the hand of a warrior,</a:t>
            </a:r>
          </a:p>
          <a:p>
            <a:pPr marL="0" indent="0">
              <a:buNone/>
            </a:pPr>
            <a:r>
              <a:rPr lang="en-US" dirty="0"/>
              <a:t>So are the children of one’s youth.</a:t>
            </a:r>
          </a:p>
          <a:p>
            <a:pPr marL="0" indent="0">
              <a:buNone/>
            </a:pPr>
            <a:r>
              <a:rPr lang="en-US" dirty="0"/>
              <a:t>5 How blessed is the man whose quiver is full of them;</a:t>
            </a:r>
          </a:p>
          <a:p>
            <a:pPr marL="0" indent="0">
              <a:buNone/>
            </a:pPr>
            <a:r>
              <a:rPr lang="en-US" dirty="0"/>
              <a:t>They will not be ashamed</a:t>
            </a:r>
          </a:p>
          <a:p>
            <a:pPr marL="0" indent="0">
              <a:buNone/>
            </a:pPr>
            <a:r>
              <a:rPr lang="en-US" dirty="0"/>
              <a:t>When they speak with their enemies in the gate.</a:t>
            </a:r>
          </a:p>
        </p:txBody>
      </p:sp>
      <p:sp>
        <p:nvSpPr>
          <p:cNvPr id="4" name="Title 1">
            <a:extLst>
              <a:ext uri="{FF2B5EF4-FFF2-40B4-BE49-F238E27FC236}">
                <a16:creationId xmlns:a16="http://schemas.microsoft.com/office/drawing/2014/main" id="{3396BA59-ABFA-EF4A-B762-21CEDB12FFE0}"/>
              </a:ext>
            </a:extLst>
          </p:cNvPr>
          <p:cNvSpPr txBox="1">
            <a:spLocks/>
          </p:cNvSpPr>
          <p:nvPr/>
        </p:nvSpPr>
        <p:spPr>
          <a:xfrm>
            <a:off x="377371" y="4586514"/>
            <a:ext cx="81379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Live a life of faith and plan to flourish</a:t>
            </a:r>
          </a:p>
        </p:txBody>
      </p:sp>
    </p:spTree>
    <p:extLst>
      <p:ext uri="{BB962C8B-B14F-4D97-AF65-F5344CB8AC3E}">
        <p14:creationId xmlns:p14="http://schemas.microsoft.com/office/powerpoint/2010/main" val="74518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B61F-7277-D949-A173-A46CD9300B9B}"/>
              </a:ext>
            </a:extLst>
          </p:cNvPr>
          <p:cNvSpPr>
            <a:spLocks noGrp="1"/>
          </p:cNvSpPr>
          <p:nvPr>
            <p:ph type="title"/>
          </p:nvPr>
        </p:nvSpPr>
        <p:spPr>
          <a:xfrm>
            <a:off x="628650" y="365127"/>
            <a:ext cx="7886700" cy="580942"/>
          </a:xfrm>
        </p:spPr>
        <p:txBody>
          <a:bodyPr>
            <a:normAutofit fontScale="90000"/>
          </a:bodyPr>
          <a:lstStyle/>
          <a:p>
            <a:r>
              <a:rPr lang="en-US" sz="3800" dirty="0"/>
              <a:t>Pew Research Data on Potential Parents</a:t>
            </a:r>
          </a:p>
        </p:txBody>
      </p:sp>
      <p:sp>
        <p:nvSpPr>
          <p:cNvPr id="3" name="Content Placeholder 2">
            <a:extLst>
              <a:ext uri="{FF2B5EF4-FFF2-40B4-BE49-F238E27FC236}">
                <a16:creationId xmlns:a16="http://schemas.microsoft.com/office/drawing/2014/main" id="{9793A76A-A2D5-544F-BC8B-99E10BEC7506}"/>
              </a:ext>
            </a:extLst>
          </p:cNvPr>
          <p:cNvSpPr>
            <a:spLocks noGrp="1"/>
          </p:cNvSpPr>
          <p:nvPr>
            <p:ph idx="1"/>
          </p:nvPr>
        </p:nvSpPr>
        <p:spPr/>
        <p:txBody>
          <a:bodyPr/>
          <a:lstStyle/>
          <a:p>
            <a:endParaRPr lang="en-US"/>
          </a:p>
        </p:txBody>
      </p:sp>
      <p:pic>
        <p:nvPicPr>
          <p:cNvPr id="4" name="Picture 2" descr="A bar chart showing that the share of non-parents younger than 50 who say they are not likely to have children is up from 2018">
            <a:extLst>
              <a:ext uri="{FF2B5EF4-FFF2-40B4-BE49-F238E27FC236}">
                <a16:creationId xmlns:a16="http://schemas.microsoft.com/office/drawing/2014/main" id="{E2A72C0F-58BB-CF4F-8503-615F824A88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93692" y="946070"/>
            <a:ext cx="4937024" cy="567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0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 Cross Faith - Free image on Pixabay">
            <a:extLst>
              <a:ext uri="{FF2B5EF4-FFF2-40B4-BE49-F238E27FC236}">
                <a16:creationId xmlns:a16="http://schemas.microsoft.com/office/drawing/2014/main" id="{3F256165-9D64-6643-9743-B49A5D7DB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10" y="1"/>
            <a:ext cx="10864933"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C053C3-11EA-2A4F-A45D-680639ABBCEE}"/>
              </a:ext>
            </a:extLst>
          </p:cNvPr>
          <p:cNvSpPr>
            <a:spLocks noGrp="1"/>
          </p:cNvSpPr>
          <p:nvPr>
            <p:ph type="title"/>
          </p:nvPr>
        </p:nvSpPr>
        <p:spPr>
          <a:xfrm>
            <a:off x="628650" y="0"/>
            <a:ext cx="7886700" cy="824459"/>
          </a:xfrm>
        </p:spPr>
        <p:txBody>
          <a:bodyPr/>
          <a:lstStyle/>
          <a:p>
            <a:pPr algn="ctr"/>
            <a:r>
              <a:rPr lang="en-US" b="1" dirty="0"/>
              <a:t>A Godly Legacy</a:t>
            </a:r>
          </a:p>
        </p:txBody>
      </p:sp>
      <p:sp>
        <p:nvSpPr>
          <p:cNvPr id="4" name="TextBox 3">
            <a:extLst>
              <a:ext uri="{FF2B5EF4-FFF2-40B4-BE49-F238E27FC236}">
                <a16:creationId xmlns:a16="http://schemas.microsoft.com/office/drawing/2014/main" id="{704C9166-EA67-274B-B628-7372B8D44555}"/>
              </a:ext>
            </a:extLst>
          </p:cNvPr>
          <p:cNvSpPr txBox="1"/>
          <p:nvPr/>
        </p:nvSpPr>
        <p:spPr>
          <a:xfrm>
            <a:off x="1214203" y="776291"/>
            <a:ext cx="8529403" cy="2554545"/>
          </a:xfrm>
          <a:prstGeom prst="rect">
            <a:avLst/>
          </a:prstGeom>
          <a:noFill/>
        </p:spPr>
        <p:txBody>
          <a:bodyPr wrap="square" rtlCol="0">
            <a:spAutoFit/>
          </a:bodyPr>
          <a:lstStyle/>
          <a:p>
            <a:r>
              <a:rPr lang="en-US" sz="2000" dirty="0"/>
              <a:t>3 Behold, children are a gift of the LORD,</a:t>
            </a:r>
          </a:p>
          <a:p>
            <a:r>
              <a:rPr lang="en-US" sz="2000" dirty="0"/>
              <a:t>The fruit of the womb is a reward.</a:t>
            </a:r>
          </a:p>
          <a:p>
            <a:r>
              <a:rPr lang="en-US" sz="2000" dirty="0"/>
              <a:t>4 Like arrows in the hand of a warrior,</a:t>
            </a:r>
          </a:p>
          <a:p>
            <a:r>
              <a:rPr lang="en-US" sz="2000" dirty="0"/>
              <a:t>So are the children of one’s youth.</a:t>
            </a:r>
          </a:p>
          <a:p>
            <a:r>
              <a:rPr lang="en-US" sz="2000" dirty="0"/>
              <a:t>5 How blessed is the man whose quiver is full of them;</a:t>
            </a:r>
          </a:p>
          <a:p>
            <a:r>
              <a:rPr lang="en-US" sz="2000" dirty="0"/>
              <a:t>They will not be ashamed</a:t>
            </a:r>
          </a:p>
          <a:p>
            <a:r>
              <a:rPr lang="en-US" sz="2000" dirty="0"/>
              <a:t>When they speak with their enemies in the gate.</a:t>
            </a:r>
          </a:p>
          <a:p>
            <a:endParaRPr lang="en-US" sz="2000" dirty="0"/>
          </a:p>
        </p:txBody>
      </p:sp>
    </p:spTree>
    <p:extLst>
      <p:ext uri="{BB962C8B-B14F-4D97-AF65-F5344CB8AC3E}">
        <p14:creationId xmlns:p14="http://schemas.microsoft.com/office/powerpoint/2010/main" val="343458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1C97-5AD5-3141-996D-CAD285DC839C}"/>
              </a:ext>
            </a:extLst>
          </p:cNvPr>
          <p:cNvSpPr>
            <a:spLocks noGrp="1"/>
          </p:cNvSpPr>
          <p:nvPr>
            <p:ph type="title"/>
          </p:nvPr>
        </p:nvSpPr>
        <p:spPr/>
        <p:txBody>
          <a:bodyPr/>
          <a:lstStyle/>
          <a:p>
            <a:pPr algn="ctr"/>
            <a:r>
              <a:rPr lang="en-US" dirty="0"/>
              <a:t>Legacies Are For Everyone</a:t>
            </a:r>
          </a:p>
        </p:txBody>
      </p:sp>
      <p:pic>
        <p:nvPicPr>
          <p:cNvPr id="5" name="Content Placeholder 4" descr="A group of people posing for a photo&#10;&#10;Description automatically generated">
            <a:extLst>
              <a:ext uri="{FF2B5EF4-FFF2-40B4-BE49-F238E27FC236}">
                <a16:creationId xmlns:a16="http://schemas.microsoft.com/office/drawing/2014/main" id="{03DE71C8-8DF2-6B48-B043-5ACDC3B24816}"/>
              </a:ext>
            </a:extLst>
          </p:cNvPr>
          <p:cNvPicPr>
            <a:picLocks noGrp="1" noChangeAspect="1"/>
          </p:cNvPicPr>
          <p:nvPr>
            <p:ph idx="1"/>
          </p:nvPr>
        </p:nvPicPr>
        <p:blipFill>
          <a:blip r:embed="rId3"/>
          <a:stretch>
            <a:fillRect/>
          </a:stretch>
        </p:blipFill>
        <p:spPr>
          <a:xfrm>
            <a:off x="2206857" y="1534319"/>
            <a:ext cx="7893025" cy="5323681"/>
          </a:xfrm>
        </p:spPr>
      </p:pic>
      <p:pic>
        <p:nvPicPr>
          <p:cNvPr id="18434" name="Picture 2" descr="How Saul Became the Apostle Paul | CBN.com">
            <a:extLst>
              <a:ext uri="{FF2B5EF4-FFF2-40B4-BE49-F238E27FC236}">
                <a16:creationId xmlns:a16="http://schemas.microsoft.com/office/drawing/2014/main" id="{F6B6327B-E347-DE4C-9DAF-04C095BD8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96" y="1534319"/>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Joni Eareckson Tada - Ambassador Advertising">
            <a:extLst>
              <a:ext uri="{FF2B5EF4-FFF2-40B4-BE49-F238E27FC236}">
                <a16:creationId xmlns:a16="http://schemas.microsoft.com/office/drawing/2014/main" id="{6A77E028-B009-E64E-B840-DC014CE09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873" y="4001618"/>
            <a:ext cx="4291277" cy="285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3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D1BA-3464-EC4E-8CB2-C6B15C45C3A5}"/>
              </a:ext>
            </a:extLst>
          </p:cNvPr>
          <p:cNvSpPr>
            <a:spLocks noGrp="1"/>
          </p:cNvSpPr>
          <p:nvPr>
            <p:ph type="title"/>
          </p:nvPr>
        </p:nvSpPr>
        <p:spPr/>
        <p:txBody>
          <a:bodyPr/>
          <a:lstStyle/>
          <a:p>
            <a:r>
              <a:rPr lang="en-US" dirty="0">
                <a:solidFill>
                  <a:schemeClr val="bg1"/>
                </a:solidFill>
              </a:rPr>
              <a:t>Jesus’s Wisdom on Building a Life</a:t>
            </a:r>
          </a:p>
        </p:txBody>
      </p:sp>
      <p:sp>
        <p:nvSpPr>
          <p:cNvPr id="3" name="Content Placeholder 2">
            <a:extLst>
              <a:ext uri="{FF2B5EF4-FFF2-40B4-BE49-F238E27FC236}">
                <a16:creationId xmlns:a16="http://schemas.microsoft.com/office/drawing/2014/main" id="{EE909319-AA3F-E845-A561-2F89172BE13E}"/>
              </a:ext>
            </a:extLst>
          </p:cNvPr>
          <p:cNvSpPr>
            <a:spLocks noGrp="1"/>
          </p:cNvSpPr>
          <p:nvPr>
            <p:ph idx="1"/>
          </p:nvPr>
        </p:nvSpPr>
        <p:spPr>
          <a:xfrm>
            <a:off x="628650" y="2409372"/>
            <a:ext cx="7886700" cy="3077028"/>
          </a:xfrm>
        </p:spPr>
        <p:txBody>
          <a:bodyPr>
            <a:noAutofit/>
          </a:bodyPr>
          <a:lstStyle/>
          <a:p>
            <a:pPr marL="0" indent="0">
              <a:buNone/>
            </a:pPr>
            <a:r>
              <a:rPr lang="en-US" sz="3000" dirty="0">
                <a:solidFill>
                  <a:schemeClr val="bg1"/>
                </a:solidFill>
              </a:rPr>
              <a:t>Luke 14:28 For which one of you, when he wants to build a tower, does not first sit down and calculate the cost to see if he has enough to complete it? 29 Otherwise, when he has laid a foundation and is not able to finish, all who observe it begin to ridicule him, 30 saying, ‘This man began to build and was not able to finish.’</a:t>
            </a:r>
          </a:p>
          <a:p>
            <a:pPr marL="0" indent="0">
              <a:buNone/>
            </a:pPr>
            <a:endParaRPr lang="en-US" sz="3000" dirty="0">
              <a:solidFill>
                <a:schemeClr val="bg1"/>
              </a:solidFill>
            </a:endParaRPr>
          </a:p>
        </p:txBody>
      </p:sp>
      <p:sp>
        <p:nvSpPr>
          <p:cNvPr id="5" name="TextBox 4">
            <a:extLst>
              <a:ext uri="{FF2B5EF4-FFF2-40B4-BE49-F238E27FC236}">
                <a16:creationId xmlns:a16="http://schemas.microsoft.com/office/drawing/2014/main" id="{A65218F4-E0F3-E241-A74C-42C852D9EABF}"/>
              </a:ext>
            </a:extLst>
          </p:cNvPr>
          <p:cNvSpPr txBox="1"/>
          <p:nvPr/>
        </p:nvSpPr>
        <p:spPr>
          <a:xfrm>
            <a:off x="449943" y="2416966"/>
            <a:ext cx="8302171" cy="3323987"/>
          </a:xfrm>
          <a:prstGeom prst="rect">
            <a:avLst/>
          </a:prstGeom>
          <a:solidFill>
            <a:schemeClr val="bg2">
              <a:lumMod val="25000"/>
            </a:schemeClr>
          </a:solidFill>
        </p:spPr>
        <p:txBody>
          <a:bodyPr wrap="square">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3000" dirty="0">
                <a:solidFill>
                  <a:schemeClr val="bg1"/>
                </a:solidFill>
              </a:rPr>
              <a:t>“26 Everyone who hears these words of Mine and does not act on them, will be like a foolish man who built his house on the sand. 27 The rain fell, and the floods came, and the winds blew and slammed against that house; and it fell—and great was its fall.” -  Jesus (Matthew 8:26-27)</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sz="3000" dirty="0">
              <a:solidFill>
                <a:schemeClr val="bg1"/>
              </a:solidFill>
            </a:endParaRPr>
          </a:p>
        </p:txBody>
      </p:sp>
      <p:sp>
        <p:nvSpPr>
          <p:cNvPr id="6" name="TextBox 5">
            <a:extLst>
              <a:ext uri="{FF2B5EF4-FFF2-40B4-BE49-F238E27FC236}">
                <a16:creationId xmlns:a16="http://schemas.microsoft.com/office/drawing/2014/main" id="{91CA9851-6B2E-B54C-B979-2EE9D014C678}"/>
              </a:ext>
            </a:extLst>
          </p:cNvPr>
          <p:cNvSpPr txBox="1"/>
          <p:nvPr/>
        </p:nvSpPr>
        <p:spPr>
          <a:xfrm>
            <a:off x="391886" y="2409372"/>
            <a:ext cx="8512628" cy="2862322"/>
          </a:xfrm>
          <a:prstGeom prst="rect">
            <a:avLst/>
          </a:prstGeom>
          <a:solidFill>
            <a:schemeClr val="bg2">
              <a:lumMod val="25000"/>
            </a:schemeClr>
          </a:solidFill>
        </p:spPr>
        <p:txBody>
          <a:bodyPr wrap="square">
            <a:spAutoFit/>
          </a:bodyPr>
          <a:lstStyle/>
          <a:p>
            <a:pPr lvl="0" defTabSz="713232">
              <a:defRPr/>
            </a:pPr>
            <a:r>
              <a:rPr lang="en-US" sz="3000" dirty="0">
                <a:solidFill>
                  <a:schemeClr val="bg1"/>
                </a:solidFill>
              </a:rPr>
              <a:t> “You are the light of the world. A city set on a hill cannot be hidden”  - Jesus (Matt 5:14)</a:t>
            </a:r>
          </a:p>
          <a:p>
            <a:pPr lvl="0" defTabSz="713232">
              <a:defRPr/>
            </a:pPr>
            <a:endParaRPr lang="en-US" sz="3000" dirty="0">
              <a:solidFill>
                <a:schemeClr val="bg1"/>
              </a:solidFill>
            </a:endParaRPr>
          </a:p>
          <a:p>
            <a:pPr lvl="0" defTabSz="713232">
              <a:defRPr/>
            </a:pPr>
            <a:endParaRPr lang="en-US" sz="3000" dirty="0">
              <a:solidFill>
                <a:schemeClr val="bg1"/>
              </a:solidFill>
            </a:endParaRPr>
          </a:p>
          <a:p>
            <a:pPr lvl="0" defTabSz="713232">
              <a:defRPr/>
            </a:pPr>
            <a:endParaRPr lang="en-US" sz="3000" dirty="0">
              <a:solidFill>
                <a:schemeClr val="bg1"/>
              </a:solidFill>
            </a:endParaRPr>
          </a:p>
          <a:p>
            <a:pPr lvl="0" defTabSz="713232">
              <a:defRPr/>
            </a:pPr>
            <a:endParaRPr lang="en-US" sz="3000" dirty="0">
              <a:solidFill>
                <a:schemeClr val="bg1"/>
              </a:solidFill>
            </a:endParaRPr>
          </a:p>
        </p:txBody>
      </p:sp>
      <p:pic>
        <p:nvPicPr>
          <p:cNvPr id="7" name="Picture 2">
            <a:extLst>
              <a:ext uri="{FF2B5EF4-FFF2-40B4-BE49-F238E27FC236}">
                <a16:creationId xmlns:a16="http://schemas.microsoft.com/office/drawing/2014/main" id="{9C40178D-C38F-C542-85DE-295A7651AED7}"/>
              </a:ext>
            </a:extLst>
          </p:cNvPr>
          <p:cNvPicPr>
            <a:picLocks noChangeAspect="1" noChangeArrowheads="1"/>
          </p:cNvPicPr>
          <p:nvPr/>
        </p:nvPicPr>
        <p:blipFill>
          <a:blip r:embed="rId3">
            <a:alphaModFix amt="12000"/>
            <a:extLst>
              <a:ext uri="{BEBA8EAE-BF5A-486C-A8C5-ECC9F3942E4B}">
                <a14:imgProps xmlns:a14="http://schemas.microsoft.com/office/drawing/2010/main">
                  <a14:imgLayer r:embed="rId4">
                    <a14:imgEffect>
                      <a14:colorTemperature colorTemp="5470"/>
                    </a14:imgEffect>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0" y="0"/>
            <a:ext cx="127321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79BD-F80B-BD41-93FA-32340D4B337B}"/>
              </a:ext>
            </a:extLst>
          </p:cNvPr>
          <p:cNvSpPr>
            <a:spLocks noGrp="1"/>
          </p:cNvSpPr>
          <p:nvPr>
            <p:ph type="title"/>
          </p:nvPr>
        </p:nvSpPr>
        <p:spPr>
          <a:solidFill>
            <a:schemeClr val="bg2">
              <a:lumMod val="90000"/>
            </a:schemeClr>
          </a:solidFill>
        </p:spPr>
        <p:txBody>
          <a:bodyPr/>
          <a:lstStyle/>
          <a:p>
            <a:r>
              <a:rPr lang="en-US" dirty="0"/>
              <a:t>Summary &amp; Application:</a:t>
            </a:r>
            <a:br>
              <a:rPr lang="en-US" dirty="0"/>
            </a:br>
            <a:r>
              <a:rPr lang="en-US" dirty="0"/>
              <a:t>3 Truths, 7 Stewardships</a:t>
            </a:r>
          </a:p>
        </p:txBody>
      </p:sp>
      <p:sp>
        <p:nvSpPr>
          <p:cNvPr id="3" name="Content Placeholder 2">
            <a:extLst>
              <a:ext uri="{FF2B5EF4-FFF2-40B4-BE49-F238E27FC236}">
                <a16:creationId xmlns:a16="http://schemas.microsoft.com/office/drawing/2014/main" id="{6C0DD315-88C9-B74A-82BE-CDA1938E9C85}"/>
              </a:ext>
            </a:extLst>
          </p:cNvPr>
          <p:cNvSpPr>
            <a:spLocks noGrp="1"/>
          </p:cNvSpPr>
          <p:nvPr>
            <p:ph idx="1"/>
          </p:nvPr>
        </p:nvSpPr>
        <p:spPr>
          <a:xfrm>
            <a:off x="628649" y="1945546"/>
            <a:ext cx="2924019" cy="4351338"/>
          </a:xfrm>
          <a:solidFill>
            <a:schemeClr val="bg2">
              <a:lumMod val="90000"/>
            </a:schemeClr>
          </a:solidFill>
        </p:spPr>
        <p:txBody>
          <a:bodyPr>
            <a:normAutofit fontScale="92500" lnSpcReduction="20000"/>
          </a:bodyPr>
          <a:lstStyle/>
          <a:p>
            <a:pPr marL="514350" indent="-514350">
              <a:buFont typeface="+mj-lt"/>
              <a:buAutoNum type="arabicPeriod"/>
            </a:pPr>
            <a:r>
              <a:rPr lang="en-US" dirty="0"/>
              <a:t>God is Your Builder and Protector – Build Your Life with Him</a:t>
            </a:r>
          </a:p>
          <a:p>
            <a:pPr marL="514350" indent="-514350">
              <a:buFont typeface="+mj-lt"/>
              <a:buAutoNum type="arabicPeriod"/>
            </a:pPr>
            <a:r>
              <a:rPr lang="en-US" dirty="0"/>
              <a:t>Don’t Labor with Your Own Strength,  Steward with His Provision</a:t>
            </a:r>
          </a:p>
          <a:p>
            <a:pPr marL="514350" indent="-514350">
              <a:buFont typeface="+mj-lt"/>
              <a:buAutoNum type="arabicPeriod"/>
            </a:pPr>
            <a:r>
              <a:rPr lang="en-US" dirty="0"/>
              <a:t>You Were Made To Multiply – Live in Faith to Flourish</a:t>
            </a:r>
          </a:p>
          <a:p>
            <a:pPr marL="514350" indent="-514350">
              <a:buFont typeface="+mj-lt"/>
              <a:buAutoNum type="arabicPeriod"/>
            </a:pPr>
            <a:endParaRPr lang="en-US" dirty="0"/>
          </a:p>
        </p:txBody>
      </p:sp>
      <p:sp>
        <p:nvSpPr>
          <p:cNvPr id="4" name="Content Placeholder 2">
            <a:extLst>
              <a:ext uri="{FF2B5EF4-FFF2-40B4-BE49-F238E27FC236}">
                <a16:creationId xmlns:a16="http://schemas.microsoft.com/office/drawing/2014/main" id="{414F6374-9927-A34E-B8BD-0B1995DB5A6D}"/>
              </a:ext>
            </a:extLst>
          </p:cNvPr>
          <p:cNvSpPr txBox="1">
            <a:spLocks/>
          </p:cNvSpPr>
          <p:nvPr/>
        </p:nvSpPr>
        <p:spPr>
          <a:xfrm>
            <a:off x="4003936" y="1974480"/>
            <a:ext cx="4270634" cy="4351338"/>
          </a:xfrm>
          <a:prstGeom prst="rect">
            <a:avLst/>
          </a:prstGeom>
          <a:solidFill>
            <a:schemeClr val="bg2">
              <a:lumMod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Personal Walk with God</a:t>
            </a:r>
          </a:p>
          <a:p>
            <a:pPr marL="457200" indent="-457200">
              <a:buFont typeface="+mj-lt"/>
              <a:buAutoNum type="arabicPeriod"/>
            </a:pPr>
            <a:r>
              <a:rPr lang="en-US" dirty="0"/>
              <a:t>Family </a:t>
            </a:r>
          </a:p>
          <a:p>
            <a:pPr marL="457200" indent="-457200">
              <a:buFont typeface="+mj-lt"/>
              <a:buAutoNum type="arabicPeriod"/>
            </a:pPr>
            <a:r>
              <a:rPr lang="en-US" dirty="0"/>
              <a:t>Core Community</a:t>
            </a:r>
          </a:p>
          <a:p>
            <a:pPr marL="457200" indent="-457200">
              <a:buFont typeface="+mj-lt"/>
              <a:buAutoNum type="arabicPeriod"/>
            </a:pPr>
            <a:r>
              <a:rPr lang="en-US" dirty="0"/>
              <a:t>Career/Vocation/Education</a:t>
            </a:r>
          </a:p>
          <a:p>
            <a:pPr marL="457200" indent="-457200">
              <a:buFont typeface="+mj-lt"/>
              <a:buAutoNum type="arabicPeriod"/>
            </a:pPr>
            <a:r>
              <a:rPr lang="en-US" dirty="0"/>
              <a:t>Physical Health</a:t>
            </a:r>
          </a:p>
          <a:p>
            <a:pPr marL="457200" indent="-457200">
              <a:buFont typeface="+mj-lt"/>
              <a:buAutoNum type="arabicPeriod"/>
            </a:pPr>
            <a:r>
              <a:rPr lang="en-US" dirty="0"/>
              <a:t>Interests/Gifts/Talents</a:t>
            </a:r>
          </a:p>
          <a:p>
            <a:pPr marL="457200" indent="-457200">
              <a:buFont typeface="+mj-lt"/>
              <a:buAutoNum type="arabicPeriod"/>
            </a:pPr>
            <a:r>
              <a:rPr lang="en-US" dirty="0"/>
              <a:t>My Natural Temptations</a:t>
            </a:r>
          </a:p>
          <a:p>
            <a:pPr marL="0" indent="0">
              <a:buNone/>
            </a:pPr>
            <a:endParaRPr lang="en-US" dirty="0"/>
          </a:p>
        </p:txBody>
      </p:sp>
    </p:spTree>
    <p:extLst>
      <p:ext uri="{BB962C8B-B14F-4D97-AF65-F5344CB8AC3E}">
        <p14:creationId xmlns:p14="http://schemas.microsoft.com/office/powerpoint/2010/main" val="65064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68C8-B0CA-9644-93AD-3649615CDD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A9B900-6E65-4146-B2F5-B0D7DAF980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9168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48A50E8-566A-744B-BA76-D9582D89B592}"/>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colorTemperature colorTemp="5470"/>
                    </a14:imgEffect>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0" y="0"/>
            <a:ext cx="1273216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E67E8D5-0E87-7D40-8582-828BF84CC7B6}"/>
              </a:ext>
            </a:extLst>
          </p:cNvPr>
          <p:cNvSpPr/>
          <p:nvPr/>
        </p:nvSpPr>
        <p:spPr>
          <a:xfrm>
            <a:off x="-333829" y="0"/>
            <a:ext cx="10189029" cy="6974114"/>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B3BF03-B569-2546-BB0E-B7968EB15EBD}"/>
              </a:ext>
            </a:extLst>
          </p:cNvPr>
          <p:cNvSpPr>
            <a:spLocks noGrp="1"/>
          </p:cNvSpPr>
          <p:nvPr>
            <p:ph idx="1"/>
          </p:nvPr>
        </p:nvSpPr>
        <p:spPr>
          <a:xfrm>
            <a:off x="254833" y="0"/>
            <a:ext cx="8604354" cy="6176963"/>
          </a:xfrm>
        </p:spPr>
        <p:txBody>
          <a:bodyPr>
            <a:noAutofit/>
          </a:bodyPr>
          <a:lstStyle/>
          <a:p>
            <a:pPr marL="0" indent="0" algn="ctr">
              <a:buNone/>
            </a:pPr>
            <a:r>
              <a:rPr lang="en-US" sz="4000" dirty="0">
                <a:solidFill>
                  <a:schemeClr val="bg1"/>
                </a:solidFill>
              </a:rPr>
              <a:t>Psalm 127:</a:t>
            </a:r>
          </a:p>
          <a:p>
            <a:pPr marL="0" indent="0">
              <a:buNone/>
            </a:pPr>
            <a:r>
              <a:rPr lang="en-US" sz="2500" dirty="0">
                <a:solidFill>
                  <a:schemeClr val="bg1"/>
                </a:solidFill>
              </a:rPr>
              <a:t>1 Unless the LORD builds the house, </a:t>
            </a:r>
          </a:p>
          <a:p>
            <a:pPr marL="0" indent="0">
              <a:buNone/>
            </a:pPr>
            <a:r>
              <a:rPr lang="en-US" sz="2500" dirty="0">
                <a:solidFill>
                  <a:schemeClr val="bg1"/>
                </a:solidFill>
              </a:rPr>
              <a:t>They labor in vain who build it;</a:t>
            </a:r>
          </a:p>
          <a:p>
            <a:pPr marL="0" indent="0">
              <a:buNone/>
            </a:pPr>
            <a:r>
              <a:rPr lang="en-US" sz="2500" dirty="0">
                <a:solidFill>
                  <a:schemeClr val="bg1"/>
                </a:solidFill>
              </a:rPr>
              <a:t>Unless the LORD guards the city, </a:t>
            </a:r>
          </a:p>
          <a:p>
            <a:pPr marL="0" indent="0">
              <a:buNone/>
            </a:pPr>
            <a:r>
              <a:rPr lang="en-US" sz="2500" dirty="0">
                <a:solidFill>
                  <a:schemeClr val="bg1"/>
                </a:solidFill>
              </a:rPr>
              <a:t>The watchman keeps awake in vain.</a:t>
            </a:r>
          </a:p>
          <a:p>
            <a:pPr marL="0" indent="0">
              <a:buNone/>
            </a:pPr>
            <a:r>
              <a:rPr lang="en-US" sz="2500" dirty="0">
                <a:solidFill>
                  <a:schemeClr val="bg1"/>
                </a:solidFill>
              </a:rPr>
              <a:t>2 It is vain for you to rise up early, to retire late, To eat the bread of painful labors; for He gives to His beloved even in his sleep.</a:t>
            </a:r>
          </a:p>
          <a:p>
            <a:pPr marL="0" indent="0">
              <a:buNone/>
            </a:pPr>
            <a:r>
              <a:rPr lang="en-US" sz="2500" dirty="0">
                <a:solidFill>
                  <a:schemeClr val="bg1"/>
                </a:solidFill>
              </a:rPr>
              <a:t>3 Behold, children are a gift of the LORD, The fruit of the womb is a reward.</a:t>
            </a:r>
          </a:p>
          <a:p>
            <a:pPr marL="0" indent="0">
              <a:buNone/>
            </a:pPr>
            <a:r>
              <a:rPr lang="en-US" sz="2500" dirty="0">
                <a:solidFill>
                  <a:schemeClr val="bg1"/>
                </a:solidFill>
              </a:rPr>
              <a:t>4 Like arrows in the hand of a warrior, So are the children of one’s youth.</a:t>
            </a:r>
          </a:p>
          <a:p>
            <a:pPr marL="0" indent="0">
              <a:buNone/>
            </a:pPr>
            <a:r>
              <a:rPr lang="en-US" sz="2500" dirty="0">
                <a:solidFill>
                  <a:schemeClr val="bg1"/>
                </a:solidFill>
              </a:rPr>
              <a:t>5 How blessed is the man whose quiver is full of them;</a:t>
            </a:r>
          </a:p>
          <a:p>
            <a:pPr marL="0" indent="0">
              <a:buNone/>
            </a:pPr>
            <a:r>
              <a:rPr lang="en-US" sz="2500" dirty="0">
                <a:solidFill>
                  <a:schemeClr val="bg1"/>
                </a:solidFill>
              </a:rPr>
              <a:t>They will not be ashamed when they speak with their enemies in the gate.</a:t>
            </a:r>
          </a:p>
          <a:p>
            <a:pPr marL="0" indent="0">
              <a:buNone/>
            </a:pPr>
            <a:endParaRPr lang="en-US" sz="2000" dirty="0">
              <a:solidFill>
                <a:schemeClr val="bg1"/>
              </a:solidFill>
            </a:endParaRPr>
          </a:p>
        </p:txBody>
      </p:sp>
    </p:spTree>
    <p:extLst>
      <p:ext uri="{BB962C8B-B14F-4D97-AF65-F5344CB8AC3E}">
        <p14:creationId xmlns:p14="http://schemas.microsoft.com/office/powerpoint/2010/main" val="424884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8611-7687-054E-AD6D-43DD0BE037A0}"/>
              </a:ext>
            </a:extLst>
          </p:cNvPr>
          <p:cNvSpPr>
            <a:spLocks noGrp="1"/>
          </p:cNvSpPr>
          <p:nvPr>
            <p:ph type="title"/>
          </p:nvPr>
        </p:nvSpPr>
        <p:spPr>
          <a:xfrm>
            <a:off x="377371" y="365126"/>
            <a:ext cx="8360229" cy="1325563"/>
          </a:xfrm>
        </p:spPr>
        <p:txBody>
          <a:bodyPr/>
          <a:lstStyle/>
          <a:p>
            <a:r>
              <a:rPr lang="en-US" dirty="0"/>
              <a:t>1. God is Your Builder and Protector</a:t>
            </a:r>
          </a:p>
        </p:txBody>
      </p:sp>
      <p:sp>
        <p:nvSpPr>
          <p:cNvPr id="3" name="Content Placeholder 2">
            <a:extLst>
              <a:ext uri="{FF2B5EF4-FFF2-40B4-BE49-F238E27FC236}">
                <a16:creationId xmlns:a16="http://schemas.microsoft.com/office/drawing/2014/main" id="{7F3D9D89-3C7A-994B-8D83-891C8FC49C07}"/>
              </a:ext>
            </a:extLst>
          </p:cNvPr>
          <p:cNvSpPr>
            <a:spLocks noGrp="1"/>
          </p:cNvSpPr>
          <p:nvPr>
            <p:ph idx="1"/>
          </p:nvPr>
        </p:nvSpPr>
        <p:spPr>
          <a:xfrm>
            <a:off x="628650" y="1825625"/>
            <a:ext cx="7886700" cy="2601232"/>
          </a:xfrm>
        </p:spPr>
        <p:txBody>
          <a:bodyPr/>
          <a:lstStyle/>
          <a:p>
            <a:pPr marL="0" indent="0">
              <a:buNone/>
            </a:pPr>
            <a:r>
              <a:rPr lang="en-US" dirty="0"/>
              <a:t>1 Unless the LORD builds the house,</a:t>
            </a:r>
          </a:p>
          <a:p>
            <a:pPr marL="0" indent="0">
              <a:buNone/>
            </a:pPr>
            <a:r>
              <a:rPr lang="en-US" dirty="0"/>
              <a:t>They labor in vain who build it;</a:t>
            </a:r>
          </a:p>
          <a:p>
            <a:pPr marL="0" indent="0">
              <a:buNone/>
            </a:pPr>
            <a:r>
              <a:rPr lang="en-US" dirty="0"/>
              <a:t>Unless the LORD guards the city,</a:t>
            </a:r>
          </a:p>
          <a:p>
            <a:pPr marL="0" indent="0">
              <a:buNone/>
            </a:pPr>
            <a:r>
              <a:rPr lang="en-US" dirty="0"/>
              <a:t>The watchman keeps awake in vain.</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FB12F198-3AA9-AD43-9DAB-A25A175F910B}"/>
              </a:ext>
            </a:extLst>
          </p:cNvPr>
          <p:cNvSpPr txBox="1">
            <a:spLocks/>
          </p:cNvSpPr>
          <p:nvPr/>
        </p:nvSpPr>
        <p:spPr>
          <a:xfrm>
            <a:off x="134911" y="4567012"/>
            <a:ext cx="59810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Come to Him To Build &amp; </a:t>
            </a:r>
          </a:p>
          <a:p>
            <a:r>
              <a:rPr lang="en-US" dirty="0"/>
              <a:t>Sustain Your Life</a:t>
            </a:r>
          </a:p>
        </p:txBody>
      </p:sp>
      <p:pic>
        <p:nvPicPr>
          <p:cNvPr id="17410" name="Picture 2" descr="Bob The Builder - Apps on Google Play">
            <a:extLst>
              <a:ext uri="{FF2B5EF4-FFF2-40B4-BE49-F238E27FC236}">
                <a16:creationId xmlns:a16="http://schemas.microsoft.com/office/drawing/2014/main" id="{6CC415C6-AE76-9848-9C90-09474139C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225" y="3461478"/>
            <a:ext cx="6793043" cy="339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0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flections - Past, Present, and Future with God">
            <a:extLst>
              <a:ext uri="{FF2B5EF4-FFF2-40B4-BE49-F238E27FC236}">
                <a16:creationId xmlns:a16="http://schemas.microsoft.com/office/drawing/2014/main" id="{2ECC5532-757F-204F-8396-7F5F1D08A4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560"/>
                    </a14:imgEffect>
                  </a14:imgLayer>
                </a14:imgProps>
              </a:ext>
              <a:ext uri="{28A0092B-C50C-407E-A947-70E740481C1C}">
                <a14:useLocalDpi xmlns:a14="http://schemas.microsoft.com/office/drawing/2010/main" val="0"/>
              </a:ext>
            </a:extLst>
          </a:blip>
          <a:srcRect/>
          <a:stretch>
            <a:fillRect/>
          </a:stretch>
        </p:blipFill>
        <p:spPr bwMode="auto">
          <a:xfrm>
            <a:off x="-2112872" y="-290286"/>
            <a:ext cx="12340874" cy="7336972"/>
          </a:xfrm>
          <a:prstGeom prst="rect">
            <a:avLst/>
          </a:prstGeom>
          <a:solidFill>
            <a:schemeClr val="bg1">
              <a:alpha val="96122"/>
            </a:schemeClr>
          </a:solidFill>
        </p:spPr>
      </p:pic>
      <p:sp>
        <p:nvSpPr>
          <p:cNvPr id="4" name="Rectangle 3">
            <a:extLst>
              <a:ext uri="{FF2B5EF4-FFF2-40B4-BE49-F238E27FC236}">
                <a16:creationId xmlns:a16="http://schemas.microsoft.com/office/drawing/2014/main" id="{67897C1A-0D78-AA44-A3F3-EC254D038B01}"/>
              </a:ext>
            </a:extLst>
          </p:cNvPr>
          <p:cNvSpPr/>
          <p:nvPr/>
        </p:nvSpPr>
        <p:spPr>
          <a:xfrm>
            <a:off x="-406400" y="-159658"/>
            <a:ext cx="9550400" cy="7206343"/>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F1BB9-E66B-B249-A61A-23D1C2E67777}"/>
              </a:ext>
            </a:extLst>
          </p:cNvPr>
          <p:cNvSpPr>
            <a:spLocks noGrp="1"/>
          </p:cNvSpPr>
          <p:nvPr>
            <p:ph type="title"/>
          </p:nvPr>
        </p:nvSpPr>
        <p:spPr>
          <a:xfrm>
            <a:off x="628650" y="104888"/>
            <a:ext cx="7886700" cy="830777"/>
          </a:xfrm>
        </p:spPr>
        <p:txBody>
          <a:bodyPr/>
          <a:lstStyle/>
          <a:p>
            <a:r>
              <a:rPr lang="en-US" dirty="0">
                <a:solidFill>
                  <a:schemeClr val="bg1"/>
                </a:solidFill>
              </a:rPr>
              <a:t>The Builder and Cornerstone</a:t>
            </a:r>
          </a:p>
        </p:txBody>
      </p:sp>
      <p:sp>
        <p:nvSpPr>
          <p:cNvPr id="3" name="Content Placeholder 2">
            <a:extLst>
              <a:ext uri="{FF2B5EF4-FFF2-40B4-BE49-F238E27FC236}">
                <a16:creationId xmlns:a16="http://schemas.microsoft.com/office/drawing/2014/main" id="{80061E5A-1ADB-E743-AE2E-3E9B73044273}"/>
              </a:ext>
            </a:extLst>
          </p:cNvPr>
          <p:cNvSpPr>
            <a:spLocks noGrp="1"/>
          </p:cNvSpPr>
          <p:nvPr>
            <p:ph idx="1"/>
          </p:nvPr>
        </p:nvSpPr>
        <p:spPr>
          <a:xfrm>
            <a:off x="59990" y="935666"/>
            <a:ext cx="9211600" cy="1743740"/>
          </a:xfrm>
          <a:noFill/>
        </p:spPr>
        <p:txBody>
          <a:bodyPr>
            <a:normAutofit fontScale="92500" lnSpcReduction="10000"/>
          </a:bodyPr>
          <a:lstStyle/>
          <a:p>
            <a:pPr marL="0" indent="0">
              <a:buNone/>
            </a:pPr>
            <a:r>
              <a:rPr lang="en-US" dirty="0">
                <a:solidFill>
                  <a:schemeClr val="bg1"/>
                </a:solidFill>
              </a:rPr>
              <a:t>Hebrews 11: “By faith he (Abraham) lived as an alien in the land of promise, as in a foreign land, dwelling in tents with Isaac and Jacob, fellow heirs of the same promise; 10 for he was looking for the city which has foundations, whose architect and builder is God.”</a:t>
            </a:r>
          </a:p>
          <a:p>
            <a:endParaRPr lang="en-US" dirty="0">
              <a:solidFill>
                <a:schemeClr val="bg1"/>
              </a:solidFill>
            </a:endParaRPr>
          </a:p>
        </p:txBody>
      </p:sp>
      <p:sp>
        <p:nvSpPr>
          <p:cNvPr id="7" name="Content Placeholder 2">
            <a:extLst>
              <a:ext uri="{FF2B5EF4-FFF2-40B4-BE49-F238E27FC236}">
                <a16:creationId xmlns:a16="http://schemas.microsoft.com/office/drawing/2014/main" id="{44C9B73F-C15E-784B-81F1-ABFE1EEDD4DC}"/>
              </a:ext>
            </a:extLst>
          </p:cNvPr>
          <p:cNvSpPr txBox="1">
            <a:spLocks/>
          </p:cNvSpPr>
          <p:nvPr/>
        </p:nvSpPr>
        <p:spPr>
          <a:xfrm>
            <a:off x="59990" y="2674577"/>
            <a:ext cx="9211599" cy="2461562"/>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Ephesians 2:19 So then you are no longer strangers and aliens, but you are fellow citizens with the saints, and are of God’s household, 20 having been built on the foundation of the apostles and prophets, Christ Jesus Himself being the corner stone, 21 in whom the whole building, being fitted together, is growing into a holy temple in the Lord, 22 in whom you also are being built together into a dwelling of God in the Spirit.</a:t>
            </a:r>
          </a:p>
          <a:p>
            <a:pPr marL="0" indent="0">
              <a:buNone/>
            </a:pPr>
            <a:endParaRPr lang="en-US" dirty="0">
              <a:solidFill>
                <a:schemeClr val="bg1"/>
              </a:solidFill>
            </a:endParaRPr>
          </a:p>
        </p:txBody>
      </p:sp>
      <p:sp>
        <p:nvSpPr>
          <p:cNvPr id="8" name="Content Placeholder 2">
            <a:extLst>
              <a:ext uri="{FF2B5EF4-FFF2-40B4-BE49-F238E27FC236}">
                <a16:creationId xmlns:a16="http://schemas.microsoft.com/office/drawing/2014/main" id="{AC8DCA12-9A6E-AE4C-8D65-112874B49A56}"/>
              </a:ext>
            </a:extLst>
          </p:cNvPr>
          <p:cNvSpPr txBox="1">
            <a:spLocks/>
          </p:cNvSpPr>
          <p:nvPr/>
        </p:nvSpPr>
        <p:spPr>
          <a:xfrm>
            <a:off x="81256" y="5093609"/>
            <a:ext cx="8998947" cy="246156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Ephesians 4: 11 And He gave some as apostles, and some as prophets, and some as evangelists, and some as pastors and teachers, 12 for the equipping of the saints for the work of service, to the building up of the body of Christ;</a:t>
            </a:r>
          </a:p>
        </p:txBody>
      </p:sp>
    </p:spTree>
    <p:extLst>
      <p:ext uri="{BB962C8B-B14F-4D97-AF65-F5344CB8AC3E}">
        <p14:creationId xmlns:p14="http://schemas.microsoft.com/office/powerpoint/2010/main" val="35073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igger Muscle — Bodyguard">
            <a:extLst>
              <a:ext uri="{FF2B5EF4-FFF2-40B4-BE49-F238E27FC236}">
                <a16:creationId xmlns:a16="http://schemas.microsoft.com/office/drawing/2014/main" id="{35BE8330-CF0E-3B40-8FEA-E91CE7BB2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 y="-116112"/>
            <a:ext cx="9145812" cy="91458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BC2351C-A69D-2141-BA34-42A74A3C8970}"/>
              </a:ext>
            </a:extLst>
          </p:cNvPr>
          <p:cNvSpPr/>
          <p:nvPr/>
        </p:nvSpPr>
        <p:spPr>
          <a:xfrm>
            <a:off x="-406400" y="-159658"/>
            <a:ext cx="9550400" cy="7206343"/>
          </a:xfrm>
          <a:prstGeom prst="rect">
            <a:avLst/>
          </a:prstGeom>
          <a:solidFill>
            <a:schemeClr val="tx1">
              <a:alpha val="6334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4CD68-F511-C543-B830-F67F008565B5}"/>
              </a:ext>
            </a:extLst>
          </p:cNvPr>
          <p:cNvSpPr>
            <a:spLocks noGrp="1"/>
          </p:cNvSpPr>
          <p:nvPr>
            <p:ph type="title"/>
          </p:nvPr>
        </p:nvSpPr>
        <p:spPr>
          <a:xfrm>
            <a:off x="628650" y="1044122"/>
            <a:ext cx="7886700" cy="781503"/>
          </a:xfrm>
        </p:spPr>
        <p:txBody>
          <a:bodyPr/>
          <a:lstStyle/>
          <a:p>
            <a:pPr algn="ctr"/>
            <a:r>
              <a:rPr lang="en-US" dirty="0">
                <a:solidFill>
                  <a:schemeClr val="bg1"/>
                </a:solidFill>
              </a:rPr>
              <a:t>Our Safe Keeper</a:t>
            </a:r>
          </a:p>
        </p:txBody>
      </p:sp>
      <p:sp>
        <p:nvSpPr>
          <p:cNvPr id="3" name="Content Placeholder 2">
            <a:extLst>
              <a:ext uri="{FF2B5EF4-FFF2-40B4-BE49-F238E27FC236}">
                <a16:creationId xmlns:a16="http://schemas.microsoft.com/office/drawing/2014/main" id="{051081FE-13F6-7D44-9369-1D0C9E56AA9F}"/>
              </a:ext>
            </a:extLst>
          </p:cNvPr>
          <p:cNvSpPr>
            <a:spLocks noGrp="1"/>
          </p:cNvSpPr>
          <p:nvPr>
            <p:ph idx="1"/>
          </p:nvPr>
        </p:nvSpPr>
        <p:spPr>
          <a:xfrm>
            <a:off x="628650" y="2286340"/>
            <a:ext cx="7886700" cy="4351338"/>
          </a:xfrm>
        </p:spPr>
        <p:txBody>
          <a:bodyPr/>
          <a:lstStyle/>
          <a:p>
            <a:pPr marL="0" indent="0" algn="ctr">
              <a:buNone/>
            </a:pPr>
            <a:r>
              <a:rPr lang="en-US" dirty="0">
                <a:solidFill>
                  <a:schemeClr val="bg1"/>
                </a:solidFill>
              </a:rPr>
              <a:t>Romans 8:37 But in all these things we overwhelmingly conquer through Him who loved us. 38 For I am convinced that neither death, nor life, nor angels, nor principalities, nor things present, nor things to come, nor powers, 39 nor height, nor depth, nor any other created thing, will be able to separate us from the love of God, which is in Christ Jesus our Lord.</a:t>
            </a:r>
          </a:p>
          <a:p>
            <a:pPr marL="0" indent="0">
              <a:buNone/>
            </a:pPr>
            <a:endParaRPr lang="en-US" dirty="0">
              <a:solidFill>
                <a:schemeClr val="bg1"/>
              </a:solidFill>
            </a:endParaRPr>
          </a:p>
        </p:txBody>
      </p:sp>
      <p:pic>
        <p:nvPicPr>
          <p:cNvPr id="6148" name="Picture 4" descr="Excellent Aikido - Doshu Moriteru Ueshiba - 55th All Japan #Aikido  Demonstration 2017 - YouTube">
            <a:extLst>
              <a:ext uri="{FF2B5EF4-FFF2-40B4-BE49-F238E27FC236}">
                <a16:creationId xmlns:a16="http://schemas.microsoft.com/office/drawing/2014/main" id="{0523D410-EC67-2142-91C1-2B4E8599A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192" y="5166356"/>
            <a:ext cx="3342807" cy="188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imeline of Jesus' Death and Crucifixion">
            <a:extLst>
              <a:ext uri="{FF2B5EF4-FFF2-40B4-BE49-F238E27FC236}">
                <a16:creationId xmlns:a16="http://schemas.microsoft.com/office/drawing/2014/main" id="{4160F31B-B948-A940-97FF-7AA5282870C6}"/>
              </a:ext>
            </a:extLst>
          </p:cNvPr>
          <p:cNvPicPr>
            <a:picLocks noChangeAspect="1" noChangeArrowheads="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1021114" y="-63159"/>
            <a:ext cx="12188237"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A33508-2412-0B4D-B77F-113B300ECEC6}"/>
              </a:ext>
            </a:extLst>
          </p:cNvPr>
          <p:cNvSpPr>
            <a:spLocks noGrp="1"/>
          </p:cNvSpPr>
          <p:nvPr>
            <p:ph idx="1"/>
          </p:nvPr>
        </p:nvSpPr>
        <p:spPr>
          <a:xfrm>
            <a:off x="179881" y="509666"/>
            <a:ext cx="6550702" cy="6014203"/>
          </a:xfrm>
        </p:spPr>
        <p:txBody>
          <a:bodyPr>
            <a:normAutofit/>
          </a:bodyPr>
          <a:lstStyle/>
          <a:p>
            <a:pPr marL="0" indent="0">
              <a:buNone/>
            </a:pPr>
            <a:r>
              <a:rPr lang="en-US" sz="3000" dirty="0"/>
              <a:t>Col 3: 9 For in Him all the fullness of Deity dwells in bodily form, 10 and in Him you have been made complete, and He is the head over all rule and authority; …14 having canceled out the certificate of debt consisting of decrees against us, which was hostile to us; and He has taken it out of the way, having nailed it to the cross. 15 When He had disarmed the rulers and authorities, He made a public display of them, having triumphed over them through Him.</a:t>
            </a:r>
          </a:p>
        </p:txBody>
      </p:sp>
      <p:sp>
        <p:nvSpPr>
          <p:cNvPr id="2" name="Title 1">
            <a:extLst>
              <a:ext uri="{FF2B5EF4-FFF2-40B4-BE49-F238E27FC236}">
                <a16:creationId xmlns:a16="http://schemas.microsoft.com/office/drawing/2014/main" id="{9EA07A89-FFF2-A54F-8216-27ECF1C54DA9}"/>
              </a:ext>
            </a:extLst>
          </p:cNvPr>
          <p:cNvSpPr>
            <a:spLocks noGrp="1"/>
          </p:cNvSpPr>
          <p:nvPr>
            <p:ph type="title"/>
          </p:nvPr>
        </p:nvSpPr>
        <p:spPr>
          <a:xfrm>
            <a:off x="888402" y="-1388722"/>
            <a:ext cx="7886700" cy="1325563"/>
          </a:xfrm>
        </p:spPr>
        <p:txBody>
          <a:bodyPr/>
          <a:lstStyle/>
          <a:p>
            <a:endParaRPr lang="en-US"/>
          </a:p>
        </p:txBody>
      </p:sp>
    </p:spTree>
    <p:extLst>
      <p:ext uri="{BB962C8B-B14F-4D97-AF65-F5344CB8AC3E}">
        <p14:creationId xmlns:p14="http://schemas.microsoft.com/office/powerpoint/2010/main" val="104861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Blacksmith Pictures | Download Free Images on Unsplash">
            <a:extLst>
              <a:ext uri="{FF2B5EF4-FFF2-40B4-BE49-F238E27FC236}">
                <a16:creationId xmlns:a16="http://schemas.microsoft.com/office/drawing/2014/main" id="{E30E693E-3EF0-764B-AAC4-99D2AD292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20" y="-434715"/>
            <a:ext cx="10949828" cy="72927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46F4C25-163C-9241-B32B-A3A217111EC9}"/>
              </a:ext>
            </a:extLst>
          </p:cNvPr>
          <p:cNvSpPr/>
          <p:nvPr/>
        </p:nvSpPr>
        <p:spPr>
          <a:xfrm>
            <a:off x="-1237413" y="-183630"/>
            <a:ext cx="11257613" cy="6790544"/>
          </a:xfrm>
          <a:prstGeom prst="rect">
            <a:avLst/>
          </a:prstGeom>
          <a:solidFill>
            <a:schemeClr val="tx1">
              <a:alpha val="4529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278611-7687-054E-AD6D-43DD0BE037A0}"/>
              </a:ext>
            </a:extLst>
          </p:cNvPr>
          <p:cNvSpPr>
            <a:spLocks noGrp="1"/>
          </p:cNvSpPr>
          <p:nvPr>
            <p:ph type="title"/>
          </p:nvPr>
        </p:nvSpPr>
        <p:spPr>
          <a:xfrm>
            <a:off x="377371" y="365126"/>
            <a:ext cx="8360229" cy="1325563"/>
          </a:xfrm>
        </p:spPr>
        <p:txBody>
          <a:bodyPr/>
          <a:lstStyle/>
          <a:p>
            <a:r>
              <a:rPr lang="en-US" dirty="0">
                <a:solidFill>
                  <a:schemeClr val="bg1"/>
                </a:solidFill>
              </a:rPr>
              <a:t>2. Don’t Labor On Your Own</a:t>
            </a:r>
          </a:p>
        </p:txBody>
      </p:sp>
      <p:sp>
        <p:nvSpPr>
          <p:cNvPr id="3" name="Content Placeholder 2">
            <a:extLst>
              <a:ext uri="{FF2B5EF4-FFF2-40B4-BE49-F238E27FC236}">
                <a16:creationId xmlns:a16="http://schemas.microsoft.com/office/drawing/2014/main" id="{7F3D9D89-3C7A-994B-8D83-891C8FC49C07}"/>
              </a:ext>
            </a:extLst>
          </p:cNvPr>
          <p:cNvSpPr>
            <a:spLocks noGrp="1"/>
          </p:cNvSpPr>
          <p:nvPr>
            <p:ph idx="1"/>
          </p:nvPr>
        </p:nvSpPr>
        <p:spPr>
          <a:xfrm>
            <a:off x="628650" y="1825625"/>
            <a:ext cx="7886700" cy="2441575"/>
          </a:xfrm>
        </p:spPr>
        <p:txBody>
          <a:bodyPr/>
          <a:lstStyle/>
          <a:p>
            <a:pPr marL="0" indent="0">
              <a:buNone/>
            </a:pPr>
            <a:r>
              <a:rPr lang="en-US" dirty="0">
                <a:solidFill>
                  <a:schemeClr val="bg1"/>
                </a:solidFill>
              </a:rPr>
              <a:t>2 It is vain for you to rise up early,</a:t>
            </a:r>
          </a:p>
          <a:p>
            <a:pPr marL="0" indent="0">
              <a:buNone/>
            </a:pPr>
            <a:r>
              <a:rPr lang="en-US" dirty="0">
                <a:solidFill>
                  <a:schemeClr val="bg1"/>
                </a:solidFill>
              </a:rPr>
              <a:t>To retire late,</a:t>
            </a:r>
          </a:p>
          <a:p>
            <a:pPr marL="0" indent="0">
              <a:buNone/>
            </a:pPr>
            <a:r>
              <a:rPr lang="en-US" dirty="0">
                <a:solidFill>
                  <a:schemeClr val="bg1"/>
                </a:solidFill>
              </a:rPr>
              <a:t>To eat the bread of painful labors;</a:t>
            </a:r>
          </a:p>
          <a:p>
            <a:pPr marL="0" indent="0">
              <a:buNone/>
            </a:pPr>
            <a:r>
              <a:rPr lang="en-US" dirty="0">
                <a:solidFill>
                  <a:schemeClr val="bg1"/>
                </a:solidFill>
              </a:rPr>
              <a:t>For He gives to His beloved even in his sleep.</a:t>
            </a:r>
          </a:p>
        </p:txBody>
      </p:sp>
      <p:sp>
        <p:nvSpPr>
          <p:cNvPr id="4" name="Title 1">
            <a:extLst>
              <a:ext uri="{FF2B5EF4-FFF2-40B4-BE49-F238E27FC236}">
                <a16:creationId xmlns:a16="http://schemas.microsoft.com/office/drawing/2014/main" id="{3396BA59-ABFA-EF4A-B762-21CEDB12FFE0}"/>
              </a:ext>
            </a:extLst>
          </p:cNvPr>
          <p:cNvSpPr txBox="1">
            <a:spLocks/>
          </p:cNvSpPr>
          <p:nvPr/>
        </p:nvSpPr>
        <p:spPr>
          <a:xfrm>
            <a:off x="377371" y="4267200"/>
            <a:ext cx="81379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Serve as a Steward with His Provisions</a:t>
            </a:r>
          </a:p>
        </p:txBody>
      </p:sp>
      <p:sp>
        <p:nvSpPr>
          <p:cNvPr id="7" name="TextBox 6">
            <a:extLst>
              <a:ext uri="{FF2B5EF4-FFF2-40B4-BE49-F238E27FC236}">
                <a16:creationId xmlns:a16="http://schemas.microsoft.com/office/drawing/2014/main" id="{AAE73CB2-38F7-BA4F-A75C-E82337B3688F}"/>
              </a:ext>
            </a:extLst>
          </p:cNvPr>
          <p:cNvSpPr txBox="1"/>
          <p:nvPr/>
        </p:nvSpPr>
        <p:spPr>
          <a:xfrm>
            <a:off x="91810" y="251086"/>
            <a:ext cx="8931349" cy="6324808"/>
          </a:xfrm>
          <a:prstGeom prst="rect">
            <a:avLst/>
          </a:prstGeom>
          <a:solidFill>
            <a:schemeClr val="tx1">
              <a:lumMod val="85000"/>
              <a:lumOff val="15000"/>
            </a:schemeClr>
          </a:solidFill>
        </p:spPr>
        <p:txBody>
          <a:bodyPr wrap="square" rtlCol="0">
            <a:spAutoFit/>
          </a:bodyPr>
          <a:lstStyle/>
          <a:p>
            <a:r>
              <a:rPr lang="en-US" sz="4500" dirty="0">
                <a:solidFill>
                  <a:schemeClr val="bg1"/>
                </a:solidFill>
              </a:rPr>
              <a:t>2 Cor 9</a:t>
            </a:r>
          </a:p>
          <a:p>
            <a:r>
              <a:rPr lang="en-US" sz="3000" dirty="0">
                <a:solidFill>
                  <a:schemeClr val="bg1"/>
                </a:solidFill>
              </a:rPr>
              <a:t>8 And God is able to make all grace abound to you, so that always having all sufficiency in everything, you may have an abundance for every good deed; 9 as it is written,</a:t>
            </a:r>
          </a:p>
          <a:p>
            <a:r>
              <a:rPr lang="en-US" sz="3000" dirty="0">
                <a:solidFill>
                  <a:schemeClr val="bg1"/>
                </a:solidFill>
              </a:rPr>
              <a:t>“HE SCATTERED ABROAD, HE GAVE TO THE POOR,</a:t>
            </a:r>
          </a:p>
          <a:p>
            <a:r>
              <a:rPr lang="en-US" sz="3000" dirty="0">
                <a:solidFill>
                  <a:schemeClr val="bg1"/>
                </a:solidFill>
              </a:rPr>
              <a:t>HIS RIGHTEOUSNESS ENDURES FOREVER.”</a:t>
            </a:r>
          </a:p>
          <a:p>
            <a:r>
              <a:rPr lang="en-US" sz="3000" dirty="0">
                <a:solidFill>
                  <a:schemeClr val="bg1"/>
                </a:solidFill>
              </a:rPr>
              <a:t>10 Now He who supplies seed to the sower and bread for food will supply and multiply your seed for sowing and increase the harvest of your righteousness; 11 you will be enriched in everything for all liberality, which through us is producing thanksgiving to God.</a:t>
            </a:r>
          </a:p>
          <a:p>
            <a:endParaRPr lang="en-US" sz="3000" dirty="0">
              <a:solidFill>
                <a:schemeClr val="bg1"/>
              </a:solidFill>
            </a:endParaRPr>
          </a:p>
        </p:txBody>
      </p:sp>
    </p:spTree>
    <p:extLst>
      <p:ext uri="{BB962C8B-B14F-4D97-AF65-F5344CB8AC3E}">
        <p14:creationId xmlns:p14="http://schemas.microsoft.com/office/powerpoint/2010/main" val="21888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4 ways you can succeed with a staff that 'wears multiple hats' - The  Business Journals">
            <a:extLst>
              <a:ext uri="{FF2B5EF4-FFF2-40B4-BE49-F238E27FC236}">
                <a16:creationId xmlns:a16="http://schemas.microsoft.com/office/drawing/2014/main" id="{3B270FB7-8AE5-2748-BCAA-6EAA8A0E6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33" r="21383"/>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51" name="Rectangle 1025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AEE3A-B363-2745-8C32-195958402942}"/>
              </a:ext>
            </a:extLst>
          </p:cNvPr>
          <p:cNvSpPr>
            <a:spLocks noGrp="1"/>
          </p:cNvSpPr>
          <p:nvPr>
            <p:ph type="title"/>
          </p:nvPr>
        </p:nvSpPr>
        <p:spPr>
          <a:xfrm>
            <a:off x="5648707" y="182563"/>
            <a:ext cx="2866642" cy="1899912"/>
          </a:xfrm>
        </p:spPr>
        <p:txBody>
          <a:bodyPr>
            <a:normAutofit/>
          </a:bodyPr>
          <a:lstStyle/>
          <a:p>
            <a:r>
              <a:rPr lang="en-US" sz="3500" dirty="0"/>
              <a:t>Think Through Your Stewardships</a:t>
            </a:r>
          </a:p>
        </p:txBody>
      </p:sp>
      <p:sp>
        <p:nvSpPr>
          <p:cNvPr id="3" name="Content Placeholder 2">
            <a:extLst>
              <a:ext uri="{FF2B5EF4-FFF2-40B4-BE49-F238E27FC236}">
                <a16:creationId xmlns:a16="http://schemas.microsoft.com/office/drawing/2014/main" id="{71CEA9D9-3C5F-7641-9DC3-0BE482705E04}"/>
              </a:ext>
            </a:extLst>
          </p:cNvPr>
          <p:cNvSpPr>
            <a:spLocks noGrp="1"/>
          </p:cNvSpPr>
          <p:nvPr>
            <p:ph idx="1"/>
          </p:nvPr>
        </p:nvSpPr>
        <p:spPr>
          <a:xfrm>
            <a:off x="5471410" y="1933731"/>
            <a:ext cx="3670303" cy="4243232"/>
          </a:xfrm>
        </p:spPr>
        <p:txBody>
          <a:bodyPr>
            <a:noAutofit/>
          </a:bodyPr>
          <a:lstStyle/>
          <a:p>
            <a:pPr marL="457200" indent="-457200">
              <a:buFont typeface="+mj-lt"/>
              <a:buAutoNum type="arabicPeriod"/>
            </a:pPr>
            <a:r>
              <a:rPr lang="en-US" sz="2200" dirty="0"/>
              <a:t>Personal Walk with God</a:t>
            </a:r>
          </a:p>
          <a:p>
            <a:pPr marL="457200" indent="-457200">
              <a:buFont typeface="+mj-lt"/>
              <a:buAutoNum type="arabicPeriod"/>
            </a:pPr>
            <a:r>
              <a:rPr lang="en-US" sz="2200" dirty="0"/>
              <a:t>Family </a:t>
            </a:r>
          </a:p>
          <a:p>
            <a:pPr marL="457200" indent="-457200">
              <a:buFont typeface="+mj-lt"/>
              <a:buAutoNum type="arabicPeriod"/>
            </a:pPr>
            <a:r>
              <a:rPr lang="en-US" sz="2200" dirty="0"/>
              <a:t> Core Community</a:t>
            </a:r>
          </a:p>
          <a:p>
            <a:pPr marL="457200" indent="-457200">
              <a:buFont typeface="+mj-lt"/>
              <a:buAutoNum type="arabicPeriod"/>
            </a:pPr>
            <a:r>
              <a:rPr lang="en-US" sz="2200" dirty="0"/>
              <a:t>Career/Vocation/Education</a:t>
            </a:r>
          </a:p>
          <a:p>
            <a:pPr marL="457200" indent="-457200">
              <a:buFont typeface="+mj-lt"/>
              <a:buAutoNum type="arabicPeriod"/>
            </a:pPr>
            <a:r>
              <a:rPr lang="en-US" sz="2200" dirty="0"/>
              <a:t>Physical Health</a:t>
            </a:r>
          </a:p>
          <a:p>
            <a:pPr marL="457200" indent="-457200">
              <a:buFont typeface="+mj-lt"/>
              <a:buAutoNum type="arabicPeriod"/>
            </a:pPr>
            <a:r>
              <a:rPr lang="en-US" sz="2200" dirty="0"/>
              <a:t>Interests/Gifts/Talents</a:t>
            </a:r>
          </a:p>
          <a:p>
            <a:pPr marL="457200" indent="-457200">
              <a:buFont typeface="+mj-lt"/>
              <a:buAutoNum type="arabicPeriod"/>
            </a:pPr>
            <a:r>
              <a:rPr lang="en-US" sz="2200" dirty="0"/>
              <a:t>My Natural Temptations</a:t>
            </a:r>
          </a:p>
          <a:p>
            <a:pPr marL="0" indent="0">
              <a:buNone/>
            </a:pPr>
            <a:endParaRPr lang="en-US" sz="2200" dirty="0"/>
          </a:p>
          <a:p>
            <a:pPr marL="0" indent="0">
              <a:buNone/>
            </a:pPr>
            <a:r>
              <a:rPr lang="en-US" sz="2200" dirty="0"/>
              <a:t>Who do you want to be in 20 Years? 10 Years? 5 years</a:t>
            </a:r>
          </a:p>
        </p:txBody>
      </p:sp>
    </p:spTree>
    <p:extLst>
      <p:ext uri="{BB962C8B-B14F-4D97-AF65-F5344CB8AC3E}">
        <p14:creationId xmlns:p14="http://schemas.microsoft.com/office/powerpoint/2010/main" val="2063496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1541</TotalTime>
  <Words>5349</Words>
  <Application>Microsoft Macintosh PowerPoint</Application>
  <PresentationFormat>On-screen Show (4:3)</PresentationFormat>
  <Paragraphs>462</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Building Our House</vt:lpstr>
      <vt:lpstr>Jesus’s Wisdom on Building a Life</vt:lpstr>
      <vt:lpstr>PowerPoint Presentation</vt:lpstr>
      <vt:lpstr>1. God is Your Builder and Protector</vt:lpstr>
      <vt:lpstr>The Builder and Cornerstone</vt:lpstr>
      <vt:lpstr>Our Safe Keeper</vt:lpstr>
      <vt:lpstr>PowerPoint Presentation</vt:lpstr>
      <vt:lpstr>2. Don’t Labor On Your Own</vt:lpstr>
      <vt:lpstr>Think Through Your Stewardships</vt:lpstr>
      <vt:lpstr>1.  Personal Walk With the Lord</vt:lpstr>
      <vt:lpstr>2. Family  &amp;  3. Close Community</vt:lpstr>
      <vt:lpstr>4. Vocation/Career/Education</vt:lpstr>
      <vt:lpstr>5. Health</vt:lpstr>
      <vt:lpstr>6. Talents, Gifts, Interests</vt:lpstr>
      <vt:lpstr>7. My Weaknesses/Temptations</vt:lpstr>
      <vt:lpstr>3. You were made to multiply</vt:lpstr>
      <vt:lpstr>Pew Research Data on Potential Parents</vt:lpstr>
      <vt:lpstr>A Godly Legacy</vt:lpstr>
      <vt:lpstr>Legacies Are For Everyone</vt:lpstr>
      <vt:lpstr>Summary &amp; Application: 3 Truths, 7 Stewardships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Our House</dc:title>
  <dc:creator>rob bailey</dc:creator>
  <cp:lastModifiedBy>rob bailey</cp:lastModifiedBy>
  <cp:revision>10</cp:revision>
  <dcterms:created xsi:type="dcterms:W3CDTF">2022-07-02T06:16:02Z</dcterms:created>
  <dcterms:modified xsi:type="dcterms:W3CDTF">2022-07-03T07:57:29Z</dcterms:modified>
</cp:coreProperties>
</file>