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60" d="100"/>
          <a:sy n="60" d="100"/>
        </p:scale>
        <p:origin x="105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BB2B89-1980-4D7B-B7B7-7398DE1F11D5}"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166689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B2B89-1980-4D7B-B7B7-7398DE1F11D5}"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392292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B2B89-1980-4D7B-B7B7-7398DE1F11D5}"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31290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B2B89-1980-4D7B-B7B7-7398DE1F11D5}"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253502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BB2B89-1980-4D7B-B7B7-7398DE1F11D5}"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11984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BB2B89-1980-4D7B-B7B7-7398DE1F11D5}"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193951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B2B89-1980-4D7B-B7B7-7398DE1F11D5}"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234814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BB2B89-1980-4D7B-B7B7-7398DE1F11D5}" type="datetimeFigureOut">
              <a:rPr lang="en-US" smtClean="0"/>
              <a:t>8/14/2022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218080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B2B89-1980-4D7B-B7B7-7398DE1F11D5}" type="datetimeFigureOut">
              <a:rPr lang="en-US" smtClean="0"/>
              <a:t>8/14/2022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2359807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BB2B89-1980-4D7B-B7B7-7398DE1F11D5}"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199534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BB2B89-1980-4D7B-B7B7-7398DE1F11D5}"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8000-7AFB-4807-AA39-203A086F61AA}" type="slidenum">
              <a:rPr lang="en-US" smtClean="0"/>
              <a:t>‹#›</a:t>
            </a:fld>
            <a:endParaRPr lang="en-US"/>
          </a:p>
        </p:txBody>
      </p:sp>
    </p:spTree>
    <p:extLst>
      <p:ext uri="{BB962C8B-B14F-4D97-AF65-F5344CB8AC3E}">
        <p14:creationId xmlns:p14="http://schemas.microsoft.com/office/powerpoint/2010/main" val="2399754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B2B89-1980-4D7B-B7B7-7398DE1F11D5}" type="datetimeFigureOut">
              <a:rPr lang="en-US" smtClean="0"/>
              <a:t>8/14/2022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78000-7AFB-4807-AA39-203A086F61AA}" type="slidenum">
              <a:rPr lang="en-US" smtClean="0"/>
              <a:t>‹#›</a:t>
            </a:fld>
            <a:endParaRPr lang="en-US"/>
          </a:p>
        </p:txBody>
      </p:sp>
    </p:spTree>
    <p:extLst>
      <p:ext uri="{BB962C8B-B14F-4D97-AF65-F5344CB8AC3E}">
        <p14:creationId xmlns:p14="http://schemas.microsoft.com/office/powerpoint/2010/main" val="198091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528"/>
            <a:ext cx="9144000" cy="678181"/>
          </a:xfrm>
        </p:spPr>
        <p:txBody>
          <a:bodyPr>
            <a:noAutofit/>
          </a:bodyPr>
          <a:lstStyle/>
          <a:p>
            <a:r>
              <a:rPr lang="en-US" sz="4000" dirty="0" smtClean="0"/>
              <a:t>Blessed are the peacemakers!!</a:t>
            </a:r>
            <a:endParaRPr lang="en-US" sz="4000" dirty="0"/>
          </a:p>
        </p:txBody>
      </p:sp>
      <p:sp>
        <p:nvSpPr>
          <p:cNvPr id="3" name="Subtitle 2"/>
          <p:cNvSpPr>
            <a:spLocks noGrp="1"/>
          </p:cNvSpPr>
          <p:nvPr>
            <p:ph type="subTitle" idx="1"/>
          </p:nvPr>
        </p:nvSpPr>
        <p:spPr>
          <a:xfrm>
            <a:off x="1524000" y="5071609"/>
            <a:ext cx="9144000" cy="1074465"/>
          </a:xfrm>
        </p:spPr>
        <p:txBody>
          <a:bodyPr>
            <a:noAutofit/>
          </a:bodyPr>
          <a:lstStyle/>
          <a:p>
            <a:r>
              <a:rPr lang="en-US" sz="4000" dirty="0" smtClean="0">
                <a:latin typeface="+mj-lt"/>
              </a:rPr>
              <a:t>“Blessed are the peacemakers, for they shall be called sons of God – Matthew 5:9</a:t>
            </a:r>
            <a:endParaRPr lang="en-US" sz="4000" dirty="0">
              <a:latin typeface="+mj-lt"/>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300" y="1147309"/>
            <a:ext cx="7391400" cy="36957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0" y="6380452"/>
            <a:ext cx="2005263" cy="47754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dirty="0" smtClean="0"/>
              <a:t>Bro Perry</a:t>
            </a:r>
            <a:endParaRPr lang="en-US" sz="2400" dirty="0"/>
          </a:p>
        </p:txBody>
      </p:sp>
    </p:spTree>
    <p:extLst>
      <p:ext uri="{BB962C8B-B14F-4D97-AF65-F5344CB8AC3E}">
        <p14:creationId xmlns:p14="http://schemas.microsoft.com/office/powerpoint/2010/main" val="213569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03"/>
            <a:ext cx="10515600" cy="597401"/>
          </a:xfrm>
        </p:spPr>
        <p:txBody>
          <a:bodyPr>
            <a:normAutofit/>
          </a:bodyPr>
          <a:lstStyle/>
          <a:p>
            <a:pPr algn="ctr"/>
            <a:r>
              <a:rPr lang="en-US" sz="3200" b="1" dirty="0" smtClean="0"/>
              <a:t>The world is getting darker!!</a:t>
            </a:r>
            <a:endParaRPr lang="en-US" sz="3200" b="1" dirty="0"/>
          </a:p>
        </p:txBody>
      </p:sp>
      <p:sp>
        <p:nvSpPr>
          <p:cNvPr id="3" name="Content Placeholder 2"/>
          <p:cNvSpPr>
            <a:spLocks noGrp="1"/>
          </p:cNvSpPr>
          <p:nvPr>
            <p:ph idx="1"/>
          </p:nvPr>
        </p:nvSpPr>
        <p:spPr>
          <a:xfrm>
            <a:off x="838200" y="978569"/>
            <a:ext cx="10515600" cy="2630906"/>
          </a:xfrm>
        </p:spPr>
        <p:txBody>
          <a:bodyPr>
            <a:noAutofit/>
          </a:bodyPr>
          <a:lstStyle/>
          <a:p>
            <a:r>
              <a:rPr lang="en-US" sz="3200" dirty="0" smtClean="0">
                <a:latin typeface="+mj-lt"/>
              </a:rPr>
              <a:t>News and rumors of wars and conflicts. – </a:t>
            </a:r>
            <a:r>
              <a:rPr lang="en-US" sz="3200" b="1" dirty="0" smtClean="0">
                <a:latin typeface="+mj-lt"/>
              </a:rPr>
              <a:t>Matthew 24:6 </a:t>
            </a:r>
          </a:p>
          <a:p>
            <a:r>
              <a:rPr lang="en-US" sz="3200" dirty="0" smtClean="0">
                <a:latin typeface="+mj-lt"/>
              </a:rPr>
              <a:t>The hearts of people have grown cold. – </a:t>
            </a:r>
            <a:r>
              <a:rPr lang="en-US" sz="3200" b="1" dirty="0" smtClean="0">
                <a:latin typeface="+mj-lt"/>
              </a:rPr>
              <a:t>Matthew 24:12 </a:t>
            </a:r>
          </a:p>
          <a:p>
            <a:r>
              <a:rPr lang="en-US" sz="3200" dirty="0" smtClean="0">
                <a:latin typeface="+mj-lt"/>
              </a:rPr>
              <a:t> Just as heaven rejoices when a soul is won, Hell also rejoices when relationships build up conflict because of pride!!! – </a:t>
            </a:r>
            <a:r>
              <a:rPr lang="en-US" sz="3200" b="1" dirty="0" smtClean="0">
                <a:latin typeface="+mj-lt"/>
              </a:rPr>
              <a:t>Ephesians 2:2</a:t>
            </a:r>
            <a:endParaRPr lang="en-US" sz="3200" b="1" dirty="0">
              <a:latin typeface="+mj-lt"/>
            </a:endParaRPr>
          </a:p>
        </p:txBody>
      </p:sp>
      <p:sp>
        <p:nvSpPr>
          <p:cNvPr id="4" name="Title 1"/>
          <p:cNvSpPr txBox="1">
            <a:spLocks/>
          </p:cNvSpPr>
          <p:nvPr/>
        </p:nvSpPr>
        <p:spPr>
          <a:xfrm>
            <a:off x="352926" y="3946358"/>
            <a:ext cx="11614484" cy="2679031"/>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14. “You are the light of the world. A city set on a hill cannot be hidden. 15. Nor do people light a lamp and put it under a basket, but on a stand, and it gives light to all in the house. 16. In the same way, let your light shine before others, so that they may see your good works and give glory to your Father who is in heaven. </a:t>
            </a:r>
          </a:p>
          <a:p>
            <a:pPr algn="ctr"/>
            <a:r>
              <a:rPr lang="en-US" sz="3200" b="1" dirty="0" smtClean="0"/>
              <a:t>Matthew 5:14-16</a:t>
            </a:r>
            <a:endParaRPr lang="en-US" sz="3200" b="1" dirty="0"/>
          </a:p>
        </p:txBody>
      </p:sp>
    </p:spTree>
    <p:extLst>
      <p:ext uri="{BB962C8B-B14F-4D97-AF65-F5344CB8AC3E}">
        <p14:creationId xmlns:p14="http://schemas.microsoft.com/office/powerpoint/2010/main" val="118390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03"/>
            <a:ext cx="10515600" cy="1239086"/>
          </a:xfrm>
          <a:solidFill>
            <a:schemeClr val="accent1">
              <a:lumMod val="60000"/>
              <a:lumOff val="40000"/>
            </a:schemeClr>
          </a:solidFill>
        </p:spPr>
        <p:txBody>
          <a:bodyPr>
            <a:normAutofit/>
          </a:bodyPr>
          <a:lstStyle/>
          <a:p>
            <a:pPr algn="ctr"/>
            <a:r>
              <a:rPr lang="en-US" sz="3200" dirty="0" smtClean="0"/>
              <a:t>“Blessed are the peacemakers, for they shall be called sons of God – </a:t>
            </a:r>
            <a:r>
              <a:rPr lang="en-US" sz="3200" b="1" dirty="0" smtClean="0"/>
              <a:t>Matthew 5:9</a:t>
            </a:r>
          </a:p>
        </p:txBody>
      </p:sp>
      <p:sp>
        <p:nvSpPr>
          <p:cNvPr id="3" name="Content Placeholder 2"/>
          <p:cNvSpPr>
            <a:spLocks noGrp="1"/>
          </p:cNvSpPr>
          <p:nvPr>
            <p:ph idx="1"/>
          </p:nvPr>
        </p:nvSpPr>
        <p:spPr>
          <a:xfrm>
            <a:off x="838200" y="1925052"/>
            <a:ext cx="10515600" cy="2711117"/>
          </a:xfrm>
        </p:spPr>
        <p:txBody>
          <a:bodyPr>
            <a:noAutofit/>
          </a:bodyPr>
          <a:lstStyle/>
          <a:p>
            <a:r>
              <a:rPr lang="en-US" sz="3200" dirty="0" smtClean="0">
                <a:latin typeface="+mj-lt"/>
              </a:rPr>
              <a:t>Peacemaker in the NT-Greek translates into “Becoming an ambassador to bring peace”.</a:t>
            </a:r>
            <a:r>
              <a:rPr lang="en-US" sz="3200" b="1" dirty="0" smtClean="0">
                <a:latin typeface="+mj-lt"/>
              </a:rPr>
              <a:t> </a:t>
            </a:r>
          </a:p>
          <a:p>
            <a:r>
              <a:rPr lang="en-US" sz="3200" dirty="0" smtClean="0">
                <a:latin typeface="+mj-lt"/>
              </a:rPr>
              <a:t> Jesus is our prime example. – </a:t>
            </a:r>
            <a:r>
              <a:rPr lang="en-US" sz="3200" b="1" dirty="0" smtClean="0">
                <a:latin typeface="+mj-lt"/>
              </a:rPr>
              <a:t>Luke 23:24</a:t>
            </a:r>
          </a:p>
          <a:p>
            <a:r>
              <a:rPr lang="en-US" sz="3200" dirty="0" smtClean="0">
                <a:latin typeface="+mj-lt"/>
              </a:rPr>
              <a:t>Our walk in the love of Christ is strongly affirmed by how we treat others!!</a:t>
            </a:r>
            <a:endParaRPr lang="en-US" sz="3200" dirty="0">
              <a:latin typeface="+mj-lt"/>
            </a:endParaRPr>
          </a:p>
        </p:txBody>
      </p:sp>
      <p:sp>
        <p:nvSpPr>
          <p:cNvPr id="4" name="Title 1"/>
          <p:cNvSpPr txBox="1">
            <a:spLocks/>
          </p:cNvSpPr>
          <p:nvPr/>
        </p:nvSpPr>
        <p:spPr>
          <a:xfrm>
            <a:off x="352926" y="4957011"/>
            <a:ext cx="11614484" cy="1668378"/>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Make every effort to live in peace with everyone and to be holy; without holiness no one will see the Lord – </a:t>
            </a:r>
            <a:r>
              <a:rPr lang="en-US" sz="3200" b="1" dirty="0" smtClean="0"/>
              <a:t>Hebrews 12:14</a:t>
            </a:r>
          </a:p>
        </p:txBody>
      </p:sp>
    </p:spTree>
    <p:extLst>
      <p:ext uri="{BB962C8B-B14F-4D97-AF65-F5344CB8AC3E}">
        <p14:creationId xmlns:p14="http://schemas.microsoft.com/office/powerpoint/2010/main" val="372949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0133"/>
            <a:ext cx="10515600" cy="709697"/>
          </a:xfrm>
          <a:noFill/>
        </p:spPr>
        <p:txBody>
          <a:bodyPr>
            <a:normAutofit/>
          </a:bodyPr>
          <a:lstStyle/>
          <a:p>
            <a:pPr algn="ctr"/>
            <a:r>
              <a:rPr lang="en-US" sz="3200" b="1" dirty="0" smtClean="0"/>
              <a:t>4 G’s of peace making!!!</a:t>
            </a:r>
          </a:p>
        </p:txBody>
      </p:sp>
      <p:sp>
        <p:nvSpPr>
          <p:cNvPr id="3" name="Content Placeholder 2"/>
          <p:cNvSpPr>
            <a:spLocks noGrp="1"/>
          </p:cNvSpPr>
          <p:nvPr>
            <p:ph idx="1"/>
          </p:nvPr>
        </p:nvSpPr>
        <p:spPr>
          <a:xfrm>
            <a:off x="838200" y="1764631"/>
            <a:ext cx="10515600" cy="2277979"/>
          </a:xfrm>
        </p:spPr>
        <p:txBody>
          <a:bodyPr>
            <a:noAutofit/>
          </a:bodyPr>
          <a:lstStyle/>
          <a:p>
            <a:r>
              <a:rPr lang="en-US" sz="3200" dirty="0" smtClean="0">
                <a:latin typeface="+mj-lt"/>
              </a:rPr>
              <a:t>Glorifying God – </a:t>
            </a:r>
            <a:r>
              <a:rPr lang="en-US" sz="3200" b="1" dirty="0" smtClean="0">
                <a:latin typeface="+mj-lt"/>
              </a:rPr>
              <a:t>1 Corinthians 10:31</a:t>
            </a:r>
          </a:p>
          <a:p>
            <a:r>
              <a:rPr lang="en-US" sz="3200" dirty="0" smtClean="0">
                <a:latin typeface="+mj-lt"/>
              </a:rPr>
              <a:t>Get the log out of your eye – </a:t>
            </a:r>
            <a:r>
              <a:rPr lang="en-US" sz="3200" b="1" dirty="0" smtClean="0">
                <a:latin typeface="+mj-lt"/>
              </a:rPr>
              <a:t>Matthew 7:3-5</a:t>
            </a:r>
          </a:p>
          <a:p>
            <a:r>
              <a:rPr lang="en-US" sz="3200" dirty="0" smtClean="0">
                <a:latin typeface="+mj-lt"/>
              </a:rPr>
              <a:t>Gently restore – </a:t>
            </a:r>
            <a:r>
              <a:rPr lang="en-US" sz="3200" b="1" dirty="0" smtClean="0">
                <a:latin typeface="+mj-lt"/>
              </a:rPr>
              <a:t>2 Timothy 2:24-26 </a:t>
            </a:r>
          </a:p>
          <a:p>
            <a:r>
              <a:rPr lang="en-US" sz="3200" dirty="0" smtClean="0">
                <a:latin typeface="+mj-lt"/>
              </a:rPr>
              <a:t>Genuine reconciliation - </a:t>
            </a:r>
            <a:r>
              <a:rPr lang="en-US" sz="3200" b="1" dirty="0" smtClean="0">
                <a:latin typeface="+mj-lt"/>
              </a:rPr>
              <a:t>Ephesians 4:1-3</a:t>
            </a:r>
          </a:p>
        </p:txBody>
      </p:sp>
      <p:sp>
        <p:nvSpPr>
          <p:cNvPr id="4" name="Title 1"/>
          <p:cNvSpPr txBox="1">
            <a:spLocks/>
          </p:cNvSpPr>
          <p:nvPr/>
        </p:nvSpPr>
        <p:spPr>
          <a:xfrm>
            <a:off x="288758" y="4507831"/>
            <a:ext cx="11614484" cy="1283368"/>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If possible, so far as it depends on you, live peaceably with all. </a:t>
            </a:r>
            <a:r>
              <a:rPr lang="en-US" sz="3200" b="1" dirty="0" smtClean="0"/>
              <a:t>Romans 12:18 </a:t>
            </a:r>
          </a:p>
        </p:txBody>
      </p:sp>
    </p:spTree>
    <p:extLst>
      <p:ext uri="{BB962C8B-B14F-4D97-AF65-F5344CB8AC3E}">
        <p14:creationId xmlns:p14="http://schemas.microsoft.com/office/powerpoint/2010/main" val="411357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926"/>
            <a:ext cx="10515600" cy="1106904"/>
          </a:xfrm>
          <a:noFill/>
        </p:spPr>
        <p:txBody>
          <a:bodyPr>
            <a:normAutofit/>
          </a:bodyPr>
          <a:lstStyle/>
          <a:p>
            <a:pPr algn="ctr"/>
            <a:r>
              <a:rPr lang="en-US" sz="3200" dirty="0" smtClean="0"/>
              <a:t>Therefore, let’s keep on pursuing those things that bring peace and that lead to building up one another. – </a:t>
            </a:r>
            <a:r>
              <a:rPr lang="en-US" sz="3200" b="1" dirty="0" smtClean="0"/>
              <a:t>Romans 14:19 </a:t>
            </a:r>
            <a:endParaRPr lang="en-US" sz="3200" b="1" dirty="0" smtClean="0"/>
          </a:p>
        </p:txBody>
      </p:sp>
      <p:sp>
        <p:nvSpPr>
          <p:cNvPr id="3" name="Content Placeholder 2"/>
          <p:cNvSpPr>
            <a:spLocks noGrp="1"/>
          </p:cNvSpPr>
          <p:nvPr>
            <p:ph idx="1"/>
          </p:nvPr>
        </p:nvSpPr>
        <p:spPr>
          <a:xfrm>
            <a:off x="838200" y="1764631"/>
            <a:ext cx="5065295" cy="4780548"/>
          </a:xfrm>
          <a:solidFill>
            <a:schemeClr val="accent1">
              <a:lumMod val="60000"/>
              <a:lumOff val="40000"/>
            </a:schemeClr>
          </a:solidFill>
        </p:spPr>
        <p:txBody>
          <a:bodyPr>
            <a:noAutofit/>
          </a:bodyPr>
          <a:lstStyle/>
          <a:p>
            <a:pPr marL="0" indent="0">
              <a:buNone/>
            </a:pPr>
            <a:r>
              <a:rPr lang="en-US" sz="3200" b="1" dirty="0" smtClean="0">
                <a:latin typeface="+mj-lt"/>
              </a:rPr>
              <a:t>7 A’s of genuine apology!!</a:t>
            </a:r>
          </a:p>
          <a:p>
            <a:pPr marL="0" indent="0">
              <a:buNone/>
            </a:pPr>
            <a:r>
              <a:rPr lang="en-US" sz="3200" dirty="0" smtClean="0">
                <a:latin typeface="+mj-lt"/>
              </a:rPr>
              <a:t>1. Avoid but!! </a:t>
            </a:r>
          </a:p>
          <a:p>
            <a:pPr marL="0" indent="0">
              <a:buNone/>
            </a:pPr>
            <a:r>
              <a:rPr lang="en-US" sz="3200" dirty="0" smtClean="0">
                <a:latin typeface="+mj-lt"/>
              </a:rPr>
              <a:t>2. Admit specifically. </a:t>
            </a:r>
          </a:p>
          <a:p>
            <a:pPr marL="0" indent="0">
              <a:buNone/>
            </a:pPr>
            <a:r>
              <a:rPr lang="en-US" sz="3200" dirty="0" smtClean="0">
                <a:latin typeface="+mj-lt"/>
              </a:rPr>
              <a:t>3. Acknowledge the hurt.</a:t>
            </a:r>
          </a:p>
          <a:p>
            <a:pPr marL="0" indent="0">
              <a:buNone/>
            </a:pPr>
            <a:r>
              <a:rPr lang="en-US" sz="3200" dirty="0" smtClean="0">
                <a:latin typeface="+mj-lt"/>
              </a:rPr>
              <a:t>4. Accept the consequences. </a:t>
            </a:r>
          </a:p>
          <a:p>
            <a:pPr marL="0" indent="0">
              <a:buNone/>
            </a:pPr>
            <a:r>
              <a:rPr lang="en-US" sz="3200" dirty="0" smtClean="0">
                <a:latin typeface="+mj-lt"/>
              </a:rPr>
              <a:t>5. Alter your behavior. </a:t>
            </a:r>
          </a:p>
          <a:p>
            <a:pPr marL="0" indent="0">
              <a:buNone/>
            </a:pPr>
            <a:r>
              <a:rPr lang="en-US" sz="3200" dirty="0" smtClean="0">
                <a:latin typeface="+mj-lt"/>
              </a:rPr>
              <a:t>6. Ask for forgiveness. </a:t>
            </a:r>
          </a:p>
          <a:p>
            <a:pPr marL="0" indent="0">
              <a:buNone/>
            </a:pPr>
            <a:r>
              <a:rPr lang="en-US" sz="3200" dirty="0" smtClean="0">
                <a:latin typeface="+mj-lt"/>
              </a:rPr>
              <a:t>7. Ask the Lord for help.</a:t>
            </a:r>
          </a:p>
        </p:txBody>
      </p:sp>
      <p:sp>
        <p:nvSpPr>
          <p:cNvPr id="6" name="Content Placeholder 2"/>
          <p:cNvSpPr txBox="1">
            <a:spLocks/>
          </p:cNvSpPr>
          <p:nvPr/>
        </p:nvSpPr>
        <p:spPr>
          <a:xfrm>
            <a:off x="6288505" y="1764631"/>
            <a:ext cx="5065295" cy="4780548"/>
          </a:xfrm>
          <a:prstGeom prst="rect">
            <a:avLst/>
          </a:prstGeom>
          <a:solidFill>
            <a:schemeClr val="accent2">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smtClean="0">
                <a:latin typeface="+mj-lt"/>
              </a:rPr>
              <a:t>4 Promises of forgiveness!!</a:t>
            </a:r>
          </a:p>
          <a:p>
            <a:pPr marL="0" indent="0">
              <a:buFont typeface="Arial" panose="020B0604020202020204" pitchFamily="34" charset="0"/>
              <a:buNone/>
            </a:pPr>
            <a:r>
              <a:rPr lang="en-US" sz="3200" dirty="0" smtClean="0">
                <a:latin typeface="+mj-lt"/>
              </a:rPr>
              <a:t>1. I will not dwell on this incident. </a:t>
            </a:r>
          </a:p>
          <a:p>
            <a:pPr marL="0" indent="0">
              <a:buFont typeface="Arial" panose="020B0604020202020204" pitchFamily="34" charset="0"/>
              <a:buNone/>
            </a:pPr>
            <a:r>
              <a:rPr lang="en-US" sz="3200" dirty="0" smtClean="0">
                <a:latin typeface="+mj-lt"/>
              </a:rPr>
              <a:t>2. I will not bring this incident up and use it against you.</a:t>
            </a:r>
          </a:p>
          <a:p>
            <a:pPr marL="0" indent="0">
              <a:buFont typeface="Arial" panose="020B0604020202020204" pitchFamily="34" charset="0"/>
              <a:buNone/>
            </a:pPr>
            <a:r>
              <a:rPr lang="en-US" sz="3200" dirty="0" smtClean="0">
                <a:latin typeface="+mj-lt"/>
              </a:rPr>
              <a:t>3. I will not gossip to others about this incident. </a:t>
            </a:r>
          </a:p>
          <a:p>
            <a:pPr marL="0" indent="0">
              <a:buFont typeface="Arial" panose="020B0604020202020204" pitchFamily="34" charset="0"/>
              <a:buNone/>
            </a:pPr>
            <a:r>
              <a:rPr lang="en-US" sz="3200" dirty="0" smtClean="0">
                <a:latin typeface="+mj-lt"/>
              </a:rPr>
              <a:t>4. I will not allow this incident to hinder our relationship.</a:t>
            </a:r>
            <a:endParaRPr lang="en-US" sz="3200" dirty="0">
              <a:latin typeface="+mj-lt"/>
            </a:endParaRPr>
          </a:p>
        </p:txBody>
      </p:sp>
    </p:spTree>
    <p:extLst>
      <p:ext uri="{BB962C8B-B14F-4D97-AF65-F5344CB8AC3E}">
        <p14:creationId xmlns:p14="http://schemas.microsoft.com/office/powerpoint/2010/main" val="262655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0133"/>
            <a:ext cx="10515600" cy="709697"/>
          </a:xfrm>
          <a:noFill/>
        </p:spPr>
        <p:txBody>
          <a:bodyPr>
            <a:normAutofit/>
          </a:bodyPr>
          <a:lstStyle/>
          <a:p>
            <a:pPr algn="ctr"/>
            <a:r>
              <a:rPr lang="en-US" sz="3200" b="1" dirty="0" smtClean="0"/>
              <a:t>Takeaways!!!</a:t>
            </a:r>
          </a:p>
        </p:txBody>
      </p:sp>
      <p:sp>
        <p:nvSpPr>
          <p:cNvPr id="3" name="Content Placeholder 2"/>
          <p:cNvSpPr>
            <a:spLocks noGrp="1"/>
          </p:cNvSpPr>
          <p:nvPr>
            <p:ph idx="1"/>
          </p:nvPr>
        </p:nvSpPr>
        <p:spPr>
          <a:xfrm>
            <a:off x="838200" y="1764631"/>
            <a:ext cx="10515600" cy="3208422"/>
          </a:xfrm>
        </p:spPr>
        <p:txBody>
          <a:bodyPr>
            <a:noAutofit/>
          </a:bodyPr>
          <a:lstStyle/>
          <a:p>
            <a:r>
              <a:rPr lang="en-US" sz="3200" dirty="0" smtClean="0">
                <a:latin typeface="+mj-lt"/>
              </a:rPr>
              <a:t>As believers we must desire to live peaceably with all people.</a:t>
            </a:r>
            <a:endParaRPr lang="en-US" sz="3200" b="1" dirty="0" smtClean="0">
              <a:latin typeface="+mj-lt"/>
            </a:endParaRPr>
          </a:p>
          <a:p>
            <a:r>
              <a:rPr lang="en-US" sz="3200" dirty="0" smtClean="0">
                <a:latin typeface="+mj-lt"/>
              </a:rPr>
              <a:t>It takes humility and strength to live a peaceable life. </a:t>
            </a:r>
            <a:endParaRPr lang="en-US" sz="3200" b="1" dirty="0" smtClean="0">
              <a:latin typeface="+mj-lt"/>
            </a:endParaRPr>
          </a:p>
          <a:p>
            <a:r>
              <a:rPr lang="en-US" sz="3200" dirty="0" smtClean="0">
                <a:latin typeface="+mj-lt"/>
              </a:rPr>
              <a:t>Just as heaven rejoices when a soul is won, Hell also rejoices when relationships build up conflict because of pride!!! </a:t>
            </a:r>
          </a:p>
          <a:p>
            <a:r>
              <a:rPr lang="en-US" sz="3200" b="1" dirty="0" smtClean="0">
                <a:latin typeface="+mj-lt"/>
              </a:rPr>
              <a:t>Pray for grace and intentionally work at being a peacemaker. </a:t>
            </a:r>
          </a:p>
        </p:txBody>
      </p:sp>
    </p:spTree>
    <p:extLst>
      <p:ext uri="{BB962C8B-B14F-4D97-AF65-F5344CB8AC3E}">
        <p14:creationId xmlns:p14="http://schemas.microsoft.com/office/powerpoint/2010/main" val="166138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326" y="2466638"/>
            <a:ext cx="10515600" cy="709697"/>
          </a:xfrm>
          <a:noFill/>
        </p:spPr>
        <p:txBody>
          <a:bodyPr>
            <a:normAutofit/>
          </a:bodyPr>
          <a:lstStyle/>
          <a:p>
            <a:pPr algn="ctr"/>
            <a:r>
              <a:rPr lang="en-US" sz="3200" b="1" dirty="0" smtClean="0"/>
              <a:t>Let us pray!!!</a:t>
            </a:r>
          </a:p>
        </p:txBody>
      </p:sp>
    </p:spTree>
    <p:extLst>
      <p:ext uri="{BB962C8B-B14F-4D97-AF65-F5344CB8AC3E}">
        <p14:creationId xmlns:p14="http://schemas.microsoft.com/office/powerpoint/2010/main" val="82943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0133"/>
            <a:ext cx="10515600" cy="709697"/>
          </a:xfrm>
          <a:noFill/>
        </p:spPr>
        <p:txBody>
          <a:bodyPr>
            <a:normAutofit/>
          </a:bodyPr>
          <a:lstStyle/>
          <a:p>
            <a:pPr algn="ctr"/>
            <a:r>
              <a:rPr lang="en-US" sz="3200" b="1" dirty="0" smtClean="0"/>
              <a:t>Small group discussions!!</a:t>
            </a:r>
          </a:p>
        </p:txBody>
      </p:sp>
      <p:sp>
        <p:nvSpPr>
          <p:cNvPr id="3" name="Content Placeholder 2"/>
          <p:cNvSpPr>
            <a:spLocks noGrp="1"/>
          </p:cNvSpPr>
          <p:nvPr>
            <p:ph idx="1"/>
          </p:nvPr>
        </p:nvSpPr>
        <p:spPr>
          <a:xfrm>
            <a:off x="838200" y="1764631"/>
            <a:ext cx="10515600" cy="3208422"/>
          </a:xfrm>
        </p:spPr>
        <p:txBody>
          <a:bodyPr>
            <a:noAutofit/>
          </a:bodyPr>
          <a:lstStyle/>
          <a:p>
            <a:pPr marL="514350" indent="-514350">
              <a:buAutoNum type="arabicPeriod"/>
            </a:pPr>
            <a:r>
              <a:rPr lang="en-US" sz="3200" dirty="0" smtClean="0">
                <a:latin typeface="+mj-lt"/>
              </a:rPr>
              <a:t>What can we learn from Jesus as a peacemaker?</a:t>
            </a:r>
          </a:p>
          <a:p>
            <a:pPr marL="514350" indent="-514350">
              <a:buAutoNum type="arabicPeriod"/>
            </a:pPr>
            <a:r>
              <a:rPr lang="en-US" sz="3200" dirty="0" smtClean="0">
                <a:latin typeface="+mj-lt"/>
              </a:rPr>
              <a:t>Have you ever struggled with asking for forgiveness or forgiving someone? Share your story.</a:t>
            </a:r>
          </a:p>
          <a:p>
            <a:pPr marL="514350" indent="-514350">
              <a:buAutoNum type="arabicPeriod"/>
            </a:pPr>
            <a:r>
              <a:rPr lang="en-US" sz="3200" dirty="0" smtClean="0">
                <a:latin typeface="+mj-lt"/>
              </a:rPr>
              <a:t>How do we overcome the pride of not genuinely forgiving others or genuinely asking for forgiveness? </a:t>
            </a:r>
          </a:p>
          <a:p>
            <a:pPr marL="514350" indent="-514350">
              <a:buAutoNum type="arabicPeriod"/>
            </a:pPr>
            <a:r>
              <a:rPr lang="en-US" sz="3200" dirty="0" smtClean="0">
                <a:latin typeface="+mj-lt"/>
              </a:rPr>
              <a:t>Take turns to pray for one another to live peaceably with all.</a:t>
            </a:r>
          </a:p>
        </p:txBody>
      </p:sp>
    </p:spTree>
    <p:extLst>
      <p:ext uri="{BB962C8B-B14F-4D97-AF65-F5344CB8AC3E}">
        <p14:creationId xmlns:p14="http://schemas.microsoft.com/office/powerpoint/2010/main" val="1347611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545</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Blessed are the peacemakers!!</vt:lpstr>
      <vt:lpstr>The world is getting darker!!</vt:lpstr>
      <vt:lpstr>“Blessed are the peacemakers, for they shall be called sons of God – Matthew 5:9</vt:lpstr>
      <vt:lpstr>4 G’s of peace making!!!</vt:lpstr>
      <vt:lpstr>Therefore, let’s keep on pursuing those things that bring peace and that lead to building up one another. – Romans 14:19 </vt:lpstr>
      <vt:lpstr>Takeaways!!!</vt:lpstr>
      <vt:lpstr>Let us pray!!!</vt:lpstr>
      <vt:lpstr>Small group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are the peacemakers!!</dc:title>
  <dc:creator>A</dc:creator>
  <cp:lastModifiedBy>A</cp:lastModifiedBy>
  <cp:revision>12</cp:revision>
  <dcterms:created xsi:type="dcterms:W3CDTF">2022-08-13T18:49:26Z</dcterms:created>
  <dcterms:modified xsi:type="dcterms:W3CDTF">2022-08-13T20:18:43Z</dcterms:modified>
</cp:coreProperties>
</file>