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EACD62-1F77-4D34-BAFB-ED1BC1E2D4FD}"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398599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ACD62-1F77-4D34-BAFB-ED1BC1E2D4FD}"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362671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ACD62-1F77-4D34-BAFB-ED1BC1E2D4FD}"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235882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ACD62-1F77-4D34-BAFB-ED1BC1E2D4FD}"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78000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EACD62-1F77-4D34-BAFB-ED1BC1E2D4FD}"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24527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EACD62-1F77-4D34-BAFB-ED1BC1E2D4FD}"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15356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EACD62-1F77-4D34-BAFB-ED1BC1E2D4FD}" type="datetimeFigureOut">
              <a:rPr lang="en-US" smtClean="0"/>
              <a:t>8/21/2022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373204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EACD62-1F77-4D34-BAFB-ED1BC1E2D4FD}" type="datetimeFigureOut">
              <a:rPr lang="en-US" smtClean="0"/>
              <a:t>8/21/2022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400694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ACD62-1F77-4D34-BAFB-ED1BC1E2D4FD}" type="datetimeFigureOut">
              <a:rPr lang="en-US" smtClean="0"/>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314826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EACD62-1F77-4D34-BAFB-ED1BC1E2D4FD}"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252610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EACD62-1F77-4D34-BAFB-ED1BC1E2D4FD}"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2C055-9B80-42BE-9ED9-F3F89A625D71}" type="slidenum">
              <a:rPr lang="en-US" smtClean="0"/>
              <a:t>‹#›</a:t>
            </a:fld>
            <a:endParaRPr lang="en-US"/>
          </a:p>
        </p:txBody>
      </p:sp>
    </p:spTree>
    <p:extLst>
      <p:ext uri="{BB962C8B-B14F-4D97-AF65-F5344CB8AC3E}">
        <p14:creationId xmlns:p14="http://schemas.microsoft.com/office/powerpoint/2010/main" val="395259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ACD62-1F77-4D34-BAFB-ED1BC1E2D4FD}" type="datetimeFigureOut">
              <a:rPr lang="en-US" smtClean="0"/>
              <a:t>8/21/2022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2C055-9B80-42BE-9ED9-F3F89A625D71}" type="slidenum">
              <a:rPr lang="en-US" smtClean="0"/>
              <a:t>‹#›</a:t>
            </a:fld>
            <a:endParaRPr lang="en-US"/>
          </a:p>
        </p:txBody>
      </p:sp>
    </p:spTree>
    <p:extLst>
      <p:ext uri="{BB962C8B-B14F-4D97-AF65-F5344CB8AC3E}">
        <p14:creationId xmlns:p14="http://schemas.microsoft.com/office/powerpoint/2010/main" val="639996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4811" y="130630"/>
            <a:ext cx="9144000" cy="682579"/>
          </a:xfrm>
        </p:spPr>
        <p:txBody>
          <a:bodyPr>
            <a:noAutofit/>
          </a:bodyPr>
          <a:lstStyle/>
          <a:p>
            <a:r>
              <a:rPr lang="en-US" sz="4400" dirty="0" smtClean="0"/>
              <a:t>Miracles of Jesus!!!</a:t>
            </a:r>
            <a:endParaRPr lang="en-US" sz="4400" dirty="0"/>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4274" y="862848"/>
            <a:ext cx="5237843" cy="383257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1598022" y="4872447"/>
            <a:ext cx="9144000" cy="1606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dirty="0" smtClean="0">
                <a:latin typeface="+mj-lt"/>
              </a:rPr>
              <a:t> “Men of Israel, hear these words: Jesus of Nazareth, a man attested to you by God with mighty works and wonders and signs that God did through him in your midst, as you yourselves know” – </a:t>
            </a:r>
            <a:r>
              <a:rPr lang="en-US" sz="2800" b="1" dirty="0" smtClean="0">
                <a:latin typeface="+mj-lt"/>
              </a:rPr>
              <a:t>Acts 2:22</a:t>
            </a:r>
            <a:endParaRPr lang="en-US" sz="2800" b="1" dirty="0">
              <a:latin typeface="+mj-lt"/>
            </a:endParaRPr>
          </a:p>
        </p:txBody>
      </p:sp>
      <p:sp>
        <p:nvSpPr>
          <p:cNvPr id="6" name="Subtitle 2"/>
          <p:cNvSpPr txBox="1">
            <a:spLocks/>
          </p:cNvSpPr>
          <p:nvPr/>
        </p:nvSpPr>
        <p:spPr>
          <a:xfrm>
            <a:off x="97790" y="6479177"/>
            <a:ext cx="1169308" cy="3364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smtClean="0">
                <a:latin typeface="+mj-lt"/>
              </a:rPr>
              <a:t>Bro Perry</a:t>
            </a:r>
            <a:endParaRPr lang="en-US" sz="2000" dirty="0">
              <a:latin typeface="+mj-lt"/>
            </a:endParaRPr>
          </a:p>
        </p:txBody>
      </p:sp>
    </p:spTree>
    <p:extLst>
      <p:ext uri="{BB962C8B-B14F-4D97-AF65-F5344CB8AC3E}">
        <p14:creationId xmlns:p14="http://schemas.microsoft.com/office/powerpoint/2010/main" val="245424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11" y="692331"/>
            <a:ext cx="10515600" cy="3905795"/>
          </a:xfrm>
          <a:noFill/>
        </p:spPr>
        <p:txBody>
          <a:bodyPr>
            <a:normAutofit/>
          </a:bodyPr>
          <a:lstStyle/>
          <a:p>
            <a:r>
              <a:rPr lang="en-US" sz="2800" b="1" dirty="0" smtClean="0"/>
              <a:t>Small group discussions:</a:t>
            </a:r>
            <a:br>
              <a:rPr lang="en-US" sz="2800" b="1" dirty="0" smtClean="0"/>
            </a:br>
            <a:r>
              <a:rPr lang="en-US" sz="2800" b="1" dirty="0" smtClean="0"/>
              <a:t/>
            </a:r>
            <a:br>
              <a:rPr lang="en-US" sz="2800" b="1" dirty="0" smtClean="0"/>
            </a:br>
            <a:r>
              <a:rPr lang="en-US" sz="2800" dirty="0" smtClean="0"/>
              <a:t>1. Does God still work miracles today?</a:t>
            </a:r>
            <a:br>
              <a:rPr lang="en-US" sz="2800" dirty="0" smtClean="0"/>
            </a:br>
            <a:r>
              <a:rPr lang="en-US" sz="2800" dirty="0" smtClean="0"/>
              <a:t>2. Have you experienced or witnessed a miracle? Share with the group.</a:t>
            </a:r>
            <a:br>
              <a:rPr lang="en-US" sz="2800" dirty="0" smtClean="0"/>
            </a:br>
            <a:r>
              <a:rPr lang="en-US" sz="2800" dirty="0" smtClean="0"/>
              <a:t>3. What are some of the barriers to receiving a miracle from God?</a:t>
            </a:r>
            <a:br>
              <a:rPr lang="en-US" sz="2800" dirty="0" smtClean="0"/>
            </a:br>
            <a:r>
              <a:rPr lang="en-US" sz="2800" dirty="0" smtClean="0"/>
              <a:t>4. </a:t>
            </a:r>
            <a:r>
              <a:rPr lang="en-US" sz="2800" dirty="0"/>
              <a:t>H</a:t>
            </a:r>
            <a:r>
              <a:rPr lang="en-US" sz="2800" dirty="0" smtClean="0"/>
              <a:t>ow can we overcome these barriers?</a:t>
            </a:r>
            <a:endParaRPr lang="en-US" sz="2800" dirty="0"/>
          </a:p>
        </p:txBody>
      </p:sp>
    </p:spTree>
    <p:extLst>
      <p:ext uri="{BB962C8B-B14F-4D97-AF65-F5344CB8AC3E}">
        <p14:creationId xmlns:p14="http://schemas.microsoft.com/office/powerpoint/2010/main" val="80230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52" y="1284505"/>
            <a:ext cx="10515600" cy="1188720"/>
          </a:xfrm>
          <a:solidFill>
            <a:schemeClr val="accent5">
              <a:lumMod val="40000"/>
              <a:lumOff val="60000"/>
            </a:schemeClr>
          </a:solidFill>
        </p:spPr>
        <p:txBody>
          <a:bodyPr>
            <a:normAutofit/>
          </a:bodyPr>
          <a:lstStyle/>
          <a:p>
            <a:r>
              <a:rPr lang="en-US" sz="2800" dirty="0" smtClean="0"/>
              <a:t>An event in the physical world enabled by the immediate power of God, intended to serve as a sign and to reveal His glory.  </a:t>
            </a:r>
            <a:endParaRPr lang="en-US" sz="2800" dirty="0"/>
          </a:p>
        </p:txBody>
      </p:sp>
      <p:sp>
        <p:nvSpPr>
          <p:cNvPr id="3" name="Content Placeholder 2"/>
          <p:cNvSpPr>
            <a:spLocks noGrp="1"/>
          </p:cNvSpPr>
          <p:nvPr>
            <p:ph idx="1"/>
          </p:nvPr>
        </p:nvSpPr>
        <p:spPr>
          <a:xfrm>
            <a:off x="2037806" y="2769325"/>
            <a:ext cx="9315994" cy="2103121"/>
          </a:xfrm>
        </p:spPr>
        <p:txBody>
          <a:bodyPr>
            <a:normAutofit/>
          </a:bodyPr>
          <a:lstStyle/>
          <a:p>
            <a:r>
              <a:rPr lang="en-US" dirty="0" smtClean="0">
                <a:latin typeface="+mj-lt"/>
              </a:rPr>
              <a:t>Moses and Aaron </a:t>
            </a:r>
          </a:p>
          <a:p>
            <a:r>
              <a:rPr lang="en-US" dirty="0" smtClean="0">
                <a:latin typeface="+mj-lt"/>
              </a:rPr>
              <a:t>Elijah and Elisha </a:t>
            </a:r>
          </a:p>
          <a:p>
            <a:r>
              <a:rPr lang="en-US" dirty="0" smtClean="0">
                <a:latin typeface="+mj-lt"/>
              </a:rPr>
              <a:t>Jesus and the Apostles</a:t>
            </a:r>
          </a:p>
          <a:p>
            <a:r>
              <a:rPr lang="en-US" dirty="0" smtClean="0">
                <a:latin typeface="+mj-lt"/>
              </a:rPr>
              <a:t>In the lives of the Children of God</a:t>
            </a:r>
            <a:endParaRPr lang="en-US" dirty="0">
              <a:latin typeface="+mj-lt"/>
            </a:endParaRPr>
          </a:p>
        </p:txBody>
      </p:sp>
      <p:sp>
        <p:nvSpPr>
          <p:cNvPr id="4" name="Title 1"/>
          <p:cNvSpPr txBox="1">
            <a:spLocks/>
          </p:cNvSpPr>
          <p:nvPr/>
        </p:nvSpPr>
        <p:spPr>
          <a:xfrm>
            <a:off x="690152" y="5168546"/>
            <a:ext cx="10515600" cy="1188720"/>
          </a:xfrm>
          <a:prstGeom prst="rect">
            <a:avLst/>
          </a:prstGeom>
          <a:solidFill>
            <a:schemeClr val="accent5">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smtClean="0"/>
              <a:t>But Jesus looked at them and said, “With man this is impossible, but with God all things are possible”. – </a:t>
            </a:r>
            <a:r>
              <a:rPr lang="en-US" sz="2800" b="1" dirty="0" smtClean="0"/>
              <a:t>Matthew 19:27</a:t>
            </a:r>
            <a:endParaRPr lang="en-US" sz="2800" b="1" dirty="0"/>
          </a:p>
        </p:txBody>
      </p:sp>
    </p:spTree>
    <p:extLst>
      <p:ext uri="{BB962C8B-B14F-4D97-AF65-F5344CB8AC3E}">
        <p14:creationId xmlns:p14="http://schemas.microsoft.com/office/powerpoint/2010/main" val="46775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8" y="365125"/>
            <a:ext cx="10515600" cy="928098"/>
          </a:xfrm>
          <a:solidFill>
            <a:schemeClr val="accent5">
              <a:lumMod val="40000"/>
              <a:lumOff val="60000"/>
            </a:schemeClr>
          </a:solidFill>
        </p:spPr>
        <p:txBody>
          <a:bodyPr>
            <a:normAutofit/>
          </a:bodyPr>
          <a:lstStyle/>
          <a:p>
            <a:r>
              <a:rPr lang="en-US" sz="2800" dirty="0" smtClean="0"/>
              <a:t>Biblical facts about Miracles!!</a:t>
            </a:r>
            <a:endParaRPr lang="en-US" sz="2800" dirty="0"/>
          </a:p>
        </p:txBody>
      </p:sp>
      <p:sp>
        <p:nvSpPr>
          <p:cNvPr id="3" name="Content Placeholder 2"/>
          <p:cNvSpPr>
            <a:spLocks noGrp="1"/>
          </p:cNvSpPr>
          <p:nvPr>
            <p:ph idx="1"/>
          </p:nvPr>
        </p:nvSpPr>
        <p:spPr>
          <a:xfrm>
            <a:off x="838200" y="1567543"/>
            <a:ext cx="10515600" cy="4609420"/>
          </a:xfrm>
        </p:spPr>
        <p:txBody>
          <a:bodyPr>
            <a:normAutofit/>
          </a:bodyPr>
          <a:lstStyle/>
          <a:p>
            <a:pPr marL="514350" indent="-514350">
              <a:buAutoNum type="arabicPeriod"/>
            </a:pPr>
            <a:r>
              <a:rPr lang="en-US" dirty="0" smtClean="0">
                <a:latin typeface="+mj-lt"/>
              </a:rPr>
              <a:t>The miracles of Jesus are recorded through eyewitness accounts in the 4 gospels but the gospel of Mark has the majority of the records. </a:t>
            </a:r>
          </a:p>
          <a:p>
            <a:pPr marL="514350" indent="-514350">
              <a:buAutoNum type="arabicPeriod"/>
            </a:pPr>
            <a:r>
              <a:rPr lang="en-US" dirty="0" smtClean="0">
                <a:latin typeface="+mj-lt"/>
              </a:rPr>
              <a:t>There are about 37 miracles of Jesus as recorded in the Bible. </a:t>
            </a:r>
          </a:p>
          <a:p>
            <a:pPr marL="514350" indent="-514350">
              <a:buAutoNum type="arabicPeriod"/>
            </a:pPr>
            <a:r>
              <a:rPr lang="en-US" dirty="0" smtClean="0">
                <a:latin typeface="+mj-lt"/>
              </a:rPr>
              <a:t>Not all the Miracles of Jesus are recorded in the Bible. – </a:t>
            </a:r>
            <a:r>
              <a:rPr lang="en-US" b="1" dirty="0" smtClean="0">
                <a:latin typeface="+mj-lt"/>
              </a:rPr>
              <a:t>John 21:25</a:t>
            </a:r>
          </a:p>
          <a:p>
            <a:pPr marL="514350" indent="-514350">
              <a:buAutoNum type="arabicPeriod"/>
            </a:pPr>
            <a:r>
              <a:rPr lang="en-US" dirty="0" smtClean="0">
                <a:latin typeface="+mj-lt"/>
              </a:rPr>
              <a:t>In the New </a:t>
            </a:r>
            <a:r>
              <a:rPr lang="en-US" dirty="0">
                <a:latin typeface="+mj-lt"/>
              </a:rPr>
              <a:t>T</a:t>
            </a:r>
            <a:r>
              <a:rPr lang="en-US" dirty="0" smtClean="0">
                <a:latin typeface="+mj-lt"/>
              </a:rPr>
              <a:t>estament some of the words used interchangeably with the word miracle are power – showing a mighty deed and work, Wonder – Something extraordinary and Sign – a miraculous action representing the kingdom of God. </a:t>
            </a:r>
          </a:p>
          <a:p>
            <a:pPr marL="514350" indent="-514350">
              <a:buAutoNum type="arabicPeriod"/>
            </a:pPr>
            <a:r>
              <a:rPr lang="en-US" dirty="0" smtClean="0">
                <a:latin typeface="+mj-lt"/>
              </a:rPr>
              <a:t> The Miracles revealed the existence of the trinity, affirmed the deity of Christ and confirmed the relationship Jesus had with the Father. </a:t>
            </a:r>
            <a:endParaRPr lang="en-US" dirty="0">
              <a:latin typeface="+mj-lt"/>
            </a:endParaRPr>
          </a:p>
        </p:txBody>
      </p:sp>
    </p:spTree>
    <p:extLst>
      <p:ext uri="{BB962C8B-B14F-4D97-AF65-F5344CB8AC3E}">
        <p14:creationId xmlns:p14="http://schemas.microsoft.com/office/powerpoint/2010/main" val="247440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8" y="365125"/>
            <a:ext cx="10515600" cy="928098"/>
          </a:xfrm>
          <a:solidFill>
            <a:schemeClr val="accent5">
              <a:lumMod val="40000"/>
              <a:lumOff val="60000"/>
            </a:schemeClr>
          </a:solidFill>
        </p:spPr>
        <p:txBody>
          <a:bodyPr>
            <a:normAutofit/>
          </a:bodyPr>
          <a:lstStyle/>
          <a:p>
            <a:r>
              <a:rPr lang="en-US" sz="2800" dirty="0" smtClean="0"/>
              <a:t>Importance of the Miracles of Jesus!!</a:t>
            </a:r>
            <a:endParaRPr lang="en-US" sz="2800" dirty="0"/>
          </a:p>
        </p:txBody>
      </p:sp>
      <p:sp>
        <p:nvSpPr>
          <p:cNvPr id="3" name="Content Placeholder 2"/>
          <p:cNvSpPr>
            <a:spLocks noGrp="1"/>
          </p:cNvSpPr>
          <p:nvPr>
            <p:ph idx="1"/>
          </p:nvPr>
        </p:nvSpPr>
        <p:spPr>
          <a:xfrm>
            <a:off x="838200" y="1410789"/>
            <a:ext cx="10515600" cy="5172890"/>
          </a:xfrm>
        </p:spPr>
        <p:txBody>
          <a:bodyPr>
            <a:normAutofit lnSpcReduction="10000"/>
          </a:bodyPr>
          <a:lstStyle/>
          <a:p>
            <a:pPr marL="514350" indent="-514350">
              <a:buAutoNum type="arabicPeriod"/>
            </a:pPr>
            <a:r>
              <a:rPr lang="en-US" b="1" dirty="0" smtClean="0">
                <a:latin typeface="+mj-lt"/>
              </a:rPr>
              <a:t>To reveal the glory of God!! </a:t>
            </a:r>
            <a:r>
              <a:rPr lang="en-US" dirty="0" smtClean="0">
                <a:latin typeface="+mj-lt"/>
              </a:rPr>
              <a:t>– You are the God who works wonders; you have made known your might among the peoples. – Psalm 77:14</a:t>
            </a:r>
          </a:p>
          <a:p>
            <a:pPr marL="514350" indent="-514350">
              <a:buAutoNum type="arabicPeriod"/>
            </a:pPr>
            <a:r>
              <a:rPr lang="en-US" b="1" dirty="0" smtClean="0">
                <a:latin typeface="+mj-lt"/>
              </a:rPr>
              <a:t>To draw many unto believing in Christ Jesus. </a:t>
            </a:r>
            <a:r>
              <a:rPr lang="en-US" dirty="0" smtClean="0">
                <a:latin typeface="+mj-lt"/>
              </a:rPr>
              <a:t>– If I am not doing the works of my Father, then do not believe me; but if I do them, even though you do not believe me, believe the works, that you may know and understand that the Father is in me and I am in the Father”. – John 10:37-38 </a:t>
            </a:r>
          </a:p>
          <a:p>
            <a:pPr marL="514350" indent="-514350">
              <a:buAutoNum type="arabicPeriod"/>
            </a:pPr>
            <a:r>
              <a:rPr lang="en-US" b="1" dirty="0" smtClean="0">
                <a:latin typeface="+mj-lt"/>
              </a:rPr>
              <a:t>To break the oppression of the devil. </a:t>
            </a:r>
            <a:r>
              <a:rPr lang="en-US" dirty="0" smtClean="0">
                <a:latin typeface="+mj-lt"/>
              </a:rPr>
              <a:t>– how God anointed Jesus of Nazareth with the Holy Spirit and with power. He went about doing good and healing all who were oppressed by the devil, for God was with him. – Acts 10:38</a:t>
            </a:r>
          </a:p>
          <a:p>
            <a:pPr marL="514350" indent="-514350">
              <a:buAutoNum type="arabicPeriod"/>
            </a:pPr>
            <a:r>
              <a:rPr lang="en-US" b="1" dirty="0" smtClean="0">
                <a:latin typeface="+mj-lt"/>
              </a:rPr>
              <a:t>To show the Love of God for His Children.</a:t>
            </a:r>
            <a:endParaRPr lang="en-US" b="1" dirty="0">
              <a:latin typeface="+mj-lt"/>
            </a:endParaRPr>
          </a:p>
        </p:txBody>
      </p:sp>
    </p:spTree>
    <p:extLst>
      <p:ext uri="{BB962C8B-B14F-4D97-AF65-F5344CB8AC3E}">
        <p14:creationId xmlns:p14="http://schemas.microsoft.com/office/powerpoint/2010/main" val="631194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19" y="1188719"/>
            <a:ext cx="11336384" cy="2886891"/>
          </a:xfrm>
          <a:noFill/>
        </p:spPr>
        <p:txBody>
          <a:bodyPr>
            <a:normAutofit/>
          </a:bodyPr>
          <a:lstStyle/>
          <a:p>
            <a:r>
              <a:rPr lang="en-US" sz="2800" b="1" dirty="0" smtClean="0"/>
              <a:t>Luke 23:8-11 </a:t>
            </a:r>
            <a:r>
              <a:rPr lang="en-US" sz="2800" dirty="0" smtClean="0"/>
              <a:t>– When Herod saw Jesus, he was very glad, for he had long desired to see him, because he had heard about him, and he was hoping to see some sign done by him. So he questioned him at some length, but he made no answer. The chief priests and the scribes stood by, vehemently accusing him. And Herod with his soldiers treated him with contempt and mocked him. Then, arraying him in splendid clothing, he sent him back to Pilate.</a:t>
            </a:r>
            <a:endParaRPr lang="en-US" sz="2800" dirty="0"/>
          </a:p>
        </p:txBody>
      </p:sp>
      <p:sp>
        <p:nvSpPr>
          <p:cNvPr id="3" name="Content Placeholder 2"/>
          <p:cNvSpPr>
            <a:spLocks noGrp="1"/>
          </p:cNvSpPr>
          <p:nvPr>
            <p:ph idx="1"/>
          </p:nvPr>
        </p:nvSpPr>
        <p:spPr>
          <a:xfrm>
            <a:off x="799011" y="4297679"/>
            <a:ext cx="10515600" cy="1658983"/>
          </a:xfrm>
          <a:solidFill>
            <a:schemeClr val="accent5">
              <a:lumMod val="40000"/>
              <a:lumOff val="60000"/>
            </a:schemeClr>
          </a:solidFill>
        </p:spPr>
        <p:txBody>
          <a:bodyPr>
            <a:normAutofit/>
          </a:bodyPr>
          <a:lstStyle/>
          <a:p>
            <a:pPr marL="514350" indent="-514350">
              <a:buAutoNum type="arabicPeriod"/>
            </a:pPr>
            <a:r>
              <a:rPr lang="en-US" dirty="0" smtClean="0">
                <a:latin typeface="+mj-lt"/>
              </a:rPr>
              <a:t>Miracles are not for show off.</a:t>
            </a:r>
          </a:p>
          <a:p>
            <a:pPr marL="514350" indent="-514350">
              <a:buAutoNum type="arabicPeriod"/>
            </a:pPr>
            <a:r>
              <a:rPr lang="en-US" dirty="0" smtClean="0">
                <a:latin typeface="+mj-lt"/>
              </a:rPr>
              <a:t>God can not be manipulated. </a:t>
            </a:r>
          </a:p>
          <a:p>
            <a:pPr marL="514350" indent="-514350">
              <a:buAutoNum type="arabicPeriod"/>
            </a:pPr>
            <a:r>
              <a:rPr lang="en-US" dirty="0" smtClean="0">
                <a:latin typeface="+mj-lt"/>
              </a:rPr>
              <a:t>We must be mindful about the manipulations of wicked people. </a:t>
            </a:r>
            <a:endParaRPr lang="en-US" dirty="0">
              <a:latin typeface="+mj-lt"/>
            </a:endParaRPr>
          </a:p>
        </p:txBody>
      </p:sp>
    </p:spTree>
    <p:extLst>
      <p:ext uri="{BB962C8B-B14F-4D97-AF65-F5344CB8AC3E}">
        <p14:creationId xmlns:p14="http://schemas.microsoft.com/office/powerpoint/2010/main" val="74619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19" y="692331"/>
            <a:ext cx="11336384" cy="3905795"/>
          </a:xfrm>
          <a:noFill/>
        </p:spPr>
        <p:txBody>
          <a:bodyPr>
            <a:normAutofit fontScale="90000"/>
          </a:bodyPr>
          <a:lstStyle/>
          <a:p>
            <a:r>
              <a:rPr lang="en-US" sz="2800" b="1" dirty="0" smtClean="0"/>
              <a:t>Mark 6:1-6 – </a:t>
            </a:r>
            <a:r>
              <a:rPr lang="en-US" sz="2800" dirty="0" smtClean="0"/>
              <a:t>He went away from there and came to his hometown, and his disciples followed him. And on the Sabbath he began to teach in the synagogue, and many who heard him were astonished, saying, “Where did this man get these things? What is the wisdom given to him? How are such mighty works done by his hands? Is not this the carpenter, the son of Mary and brother of James and </a:t>
            </a:r>
            <a:r>
              <a:rPr lang="en-US" sz="2800" dirty="0" err="1" smtClean="0"/>
              <a:t>Joses</a:t>
            </a:r>
            <a:r>
              <a:rPr lang="en-US" sz="2800" dirty="0" smtClean="0"/>
              <a:t> and Judas and Simon? And are not his sisters here with us?” And they took offense at him. And Jesus said to them, “A prophet is not without honor, except in his hometown and among his relatives and in his own household.” And he could do no mighty work there, except that he laid his hands on a few sick people and healed them. And he marveled because of their unbelief.</a:t>
            </a:r>
            <a:r>
              <a:rPr lang="en-US" sz="2800" dirty="0"/>
              <a:t> </a:t>
            </a:r>
            <a:r>
              <a:rPr lang="en-US" sz="2800" dirty="0" smtClean="0"/>
              <a:t>And he went about among the villages teaching.</a:t>
            </a:r>
            <a:endParaRPr lang="en-US" sz="2800" dirty="0"/>
          </a:p>
        </p:txBody>
      </p:sp>
      <p:sp>
        <p:nvSpPr>
          <p:cNvPr id="3" name="Content Placeholder 2"/>
          <p:cNvSpPr>
            <a:spLocks noGrp="1"/>
          </p:cNvSpPr>
          <p:nvPr>
            <p:ph idx="1"/>
          </p:nvPr>
        </p:nvSpPr>
        <p:spPr>
          <a:xfrm>
            <a:off x="799011" y="4598126"/>
            <a:ext cx="10515600" cy="1658983"/>
          </a:xfrm>
          <a:solidFill>
            <a:schemeClr val="accent5">
              <a:lumMod val="40000"/>
              <a:lumOff val="60000"/>
            </a:schemeClr>
          </a:solidFill>
        </p:spPr>
        <p:txBody>
          <a:bodyPr>
            <a:normAutofit/>
          </a:bodyPr>
          <a:lstStyle/>
          <a:p>
            <a:pPr marL="514350" indent="-514350">
              <a:buAutoNum type="arabicPeriod"/>
            </a:pPr>
            <a:r>
              <a:rPr lang="en-US" dirty="0" smtClean="0">
                <a:latin typeface="+mj-lt"/>
              </a:rPr>
              <a:t>Unbelief and doubt can block the manifestation of a miracle.  </a:t>
            </a:r>
          </a:p>
          <a:p>
            <a:pPr marL="514350" indent="-514350">
              <a:buAutoNum type="arabicPeriod"/>
            </a:pPr>
            <a:r>
              <a:rPr lang="en-US" dirty="0" smtClean="0">
                <a:latin typeface="+mj-lt"/>
              </a:rPr>
              <a:t>Be very mindful about familiarity. </a:t>
            </a:r>
          </a:p>
          <a:p>
            <a:pPr marL="514350" indent="-514350">
              <a:buAutoNum type="arabicPeriod"/>
            </a:pPr>
            <a:r>
              <a:rPr lang="en-US" dirty="0" smtClean="0">
                <a:latin typeface="+mj-lt"/>
              </a:rPr>
              <a:t>We must walk in Hope, Faith and Love.  </a:t>
            </a:r>
            <a:endParaRPr lang="en-US" dirty="0">
              <a:latin typeface="+mj-lt"/>
            </a:endParaRPr>
          </a:p>
        </p:txBody>
      </p:sp>
    </p:spTree>
    <p:extLst>
      <p:ext uri="{BB962C8B-B14F-4D97-AF65-F5344CB8AC3E}">
        <p14:creationId xmlns:p14="http://schemas.microsoft.com/office/powerpoint/2010/main" val="328261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19" y="1254034"/>
            <a:ext cx="11336384" cy="3344092"/>
          </a:xfrm>
          <a:noFill/>
        </p:spPr>
        <p:txBody>
          <a:bodyPr>
            <a:normAutofit/>
          </a:bodyPr>
          <a:lstStyle/>
          <a:p>
            <a:r>
              <a:rPr lang="en-US" sz="2800" b="1" dirty="0" smtClean="0"/>
              <a:t>John 14:10-12 – </a:t>
            </a:r>
            <a:r>
              <a:rPr lang="en-US" sz="2800" dirty="0" smtClean="0"/>
              <a:t>Do you not believe that I am in the Father and the Father is in me? The words that I say to you I do not speak on my own authority, but the Father who dwells in me does his works. Believe me that I am in the Father and the Father is in me, or else believe on account of the works themselves.</a:t>
            </a:r>
            <a:r>
              <a:rPr lang="en-US" sz="2800" dirty="0"/>
              <a:t> </a:t>
            </a:r>
            <a:r>
              <a:rPr lang="en-US" sz="2800" dirty="0" smtClean="0"/>
              <a:t>“Truly, truly, I say to you, whoever believes in me will also do the works that I do; and greater works than these will he do, because I am going to the Father.</a:t>
            </a:r>
            <a:endParaRPr lang="en-US" sz="2800" dirty="0"/>
          </a:p>
        </p:txBody>
      </p:sp>
      <p:sp>
        <p:nvSpPr>
          <p:cNvPr id="3" name="Content Placeholder 2"/>
          <p:cNvSpPr>
            <a:spLocks noGrp="1"/>
          </p:cNvSpPr>
          <p:nvPr>
            <p:ph idx="1"/>
          </p:nvPr>
        </p:nvSpPr>
        <p:spPr>
          <a:xfrm>
            <a:off x="773973" y="4598126"/>
            <a:ext cx="10565675" cy="1528354"/>
          </a:xfrm>
          <a:solidFill>
            <a:schemeClr val="accent5">
              <a:lumMod val="40000"/>
              <a:lumOff val="60000"/>
            </a:schemeClr>
          </a:solidFill>
        </p:spPr>
        <p:txBody>
          <a:bodyPr>
            <a:normAutofit/>
          </a:bodyPr>
          <a:lstStyle/>
          <a:p>
            <a:pPr marL="514350" indent="-514350">
              <a:buAutoNum type="arabicPeriod"/>
            </a:pPr>
            <a:r>
              <a:rPr lang="en-US" dirty="0" smtClean="0">
                <a:latin typeface="+mj-lt"/>
              </a:rPr>
              <a:t>God can work miracles through any believer who is yielded unto Him.  </a:t>
            </a:r>
          </a:p>
          <a:p>
            <a:pPr marL="514350" indent="-514350">
              <a:buAutoNum type="arabicPeriod"/>
            </a:pPr>
            <a:r>
              <a:rPr lang="en-US" dirty="0" smtClean="0">
                <a:latin typeface="+mj-lt"/>
              </a:rPr>
              <a:t>The Holy Spirit in us makes this possible. </a:t>
            </a:r>
          </a:p>
          <a:p>
            <a:pPr marL="514350" indent="-514350">
              <a:buAutoNum type="arabicPeriod"/>
            </a:pPr>
            <a:r>
              <a:rPr lang="en-US" dirty="0" smtClean="0">
                <a:latin typeface="+mj-lt"/>
              </a:rPr>
              <a:t>The will of God is paramount. </a:t>
            </a:r>
            <a:endParaRPr lang="en-US" dirty="0">
              <a:latin typeface="+mj-lt"/>
            </a:endParaRPr>
          </a:p>
        </p:txBody>
      </p:sp>
    </p:spTree>
    <p:extLst>
      <p:ext uri="{BB962C8B-B14F-4D97-AF65-F5344CB8AC3E}">
        <p14:creationId xmlns:p14="http://schemas.microsoft.com/office/powerpoint/2010/main" val="3189097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0451" y="2272937"/>
            <a:ext cx="10515600" cy="1214846"/>
          </a:xfrm>
          <a:solidFill>
            <a:schemeClr val="accent5">
              <a:lumMod val="40000"/>
              <a:lumOff val="60000"/>
            </a:schemeClr>
          </a:solidFill>
        </p:spPr>
        <p:txBody>
          <a:bodyPr>
            <a:noAutofit/>
          </a:bodyPr>
          <a:lstStyle/>
          <a:p>
            <a:pPr marL="0" indent="0" algn="ctr">
              <a:buNone/>
            </a:pPr>
            <a:r>
              <a:rPr lang="en-US" sz="4000" dirty="0" smtClean="0">
                <a:latin typeface="+mj-lt"/>
              </a:rPr>
              <a:t>What is the relevance of miracles to the Church today?</a:t>
            </a:r>
            <a:endParaRPr lang="en-US" sz="4000" dirty="0">
              <a:latin typeface="+mj-lt"/>
            </a:endParaRPr>
          </a:p>
        </p:txBody>
      </p:sp>
    </p:spTree>
    <p:extLst>
      <p:ext uri="{BB962C8B-B14F-4D97-AF65-F5344CB8AC3E}">
        <p14:creationId xmlns:p14="http://schemas.microsoft.com/office/powerpoint/2010/main" val="410092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11" y="692331"/>
            <a:ext cx="10515600" cy="3905795"/>
          </a:xfrm>
          <a:noFill/>
        </p:spPr>
        <p:txBody>
          <a:bodyPr>
            <a:normAutofit/>
          </a:bodyPr>
          <a:lstStyle/>
          <a:p>
            <a:r>
              <a:rPr lang="en-US" sz="2800" b="1" dirty="0" smtClean="0"/>
              <a:t>Takeaways from today’s sermon:</a:t>
            </a:r>
            <a:br>
              <a:rPr lang="en-US" sz="2800" b="1" dirty="0" smtClean="0"/>
            </a:br>
            <a:r>
              <a:rPr lang="en-US" sz="2800" b="1" dirty="0" smtClean="0"/>
              <a:t/>
            </a:r>
            <a:br>
              <a:rPr lang="en-US" sz="2800" b="1" dirty="0" smtClean="0"/>
            </a:br>
            <a:r>
              <a:rPr lang="en-US" sz="2800" dirty="0" smtClean="0"/>
              <a:t>1. God is still working miracles in the lives of His children today. </a:t>
            </a:r>
            <a:br>
              <a:rPr lang="en-US" sz="2800" dirty="0" smtClean="0"/>
            </a:br>
            <a:r>
              <a:rPr lang="en-US" sz="2800" dirty="0" smtClean="0"/>
              <a:t>2. Faith deals with doubt and unbelief, and is a key to a miraculous life. </a:t>
            </a:r>
            <a:br>
              <a:rPr lang="en-US" sz="2800" dirty="0" smtClean="0"/>
            </a:br>
            <a:r>
              <a:rPr lang="en-US" sz="2800" dirty="0" smtClean="0"/>
              <a:t>3. Let us live with full awareness of God’s miraculous ability. </a:t>
            </a:r>
            <a:endParaRPr lang="en-US" sz="2800" dirty="0"/>
          </a:p>
        </p:txBody>
      </p:sp>
      <p:sp>
        <p:nvSpPr>
          <p:cNvPr id="3" name="Content Placeholder 2"/>
          <p:cNvSpPr>
            <a:spLocks noGrp="1"/>
          </p:cNvSpPr>
          <p:nvPr>
            <p:ph idx="1"/>
          </p:nvPr>
        </p:nvSpPr>
        <p:spPr>
          <a:xfrm>
            <a:off x="799011" y="4598126"/>
            <a:ext cx="10515600" cy="718457"/>
          </a:xfrm>
          <a:solidFill>
            <a:schemeClr val="accent5">
              <a:lumMod val="40000"/>
              <a:lumOff val="60000"/>
            </a:schemeClr>
          </a:solidFill>
        </p:spPr>
        <p:txBody>
          <a:bodyPr>
            <a:normAutofit/>
          </a:bodyPr>
          <a:lstStyle/>
          <a:p>
            <a:pPr marL="0" indent="0" algn="ctr">
              <a:buNone/>
            </a:pPr>
            <a:r>
              <a:rPr lang="en-US" sz="4400" dirty="0" smtClean="0">
                <a:latin typeface="+mj-lt"/>
              </a:rPr>
              <a:t>Let us pray!!!</a:t>
            </a:r>
            <a:endParaRPr lang="en-US" sz="4400" dirty="0">
              <a:latin typeface="+mj-lt"/>
            </a:endParaRPr>
          </a:p>
        </p:txBody>
      </p:sp>
    </p:spTree>
    <p:extLst>
      <p:ext uri="{BB962C8B-B14F-4D97-AF65-F5344CB8AC3E}">
        <p14:creationId xmlns:p14="http://schemas.microsoft.com/office/powerpoint/2010/main" val="1980856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891</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An event in the physical world enabled by the immediate power of God, intended to serve as a sign and to reveal His glory.  </vt:lpstr>
      <vt:lpstr>Biblical facts about Miracles!!</vt:lpstr>
      <vt:lpstr>Importance of the Miracles of Jesus!!</vt:lpstr>
      <vt:lpstr>Luke 23:8-11 – When Herod saw Jesus, he was very glad, for he had long desired to see him, because he had heard about him, and he was hoping to see some sign done by him. So he questioned him at some length, but he made no answer. The chief priests and the scribes stood by, vehemently accusing him. And Herod with his soldiers treated him with contempt and mocked him. Then, arraying him in splendid clothing, he sent him back to Pilate.</vt:lpstr>
      <vt:lpstr>Mark 6:1-6 – He went away from there and came to his hometown, and his disciples followed him. And on the Sabbath he began to teach in the synagogue, and many who heard him were astonished, saying, “Where did this man get these things? What is the wisdom given to him? How are such mighty works done by his hands? Is not this the carpenter, the son of Mary and brother of James and Joses and Judas and Simon? And are not his sisters here with us?” And they took offense at him. And Jesus said to them, “A prophet is not without honor, except in his hometown and among his relatives and in his own household.” And he could do no mighty work there, except that he laid his hands on a few sick people and healed them. And he marveled because of their unbelief. And he went about among the villages teaching.</vt:lpstr>
      <vt:lpstr>John 14:10-12 – Do you not believe that I am in the Father and the Father is in me? The words that I say to you I do not speak on my own authority, but the Father who dwells in me does his works. Believe me that I am in the Father and the Father is in me, or else believe on account of the works themselves. “Truly, truly, I say to you, whoever believes in me will also do the works that I do; and greater works than these will he do, because I am going to the Father.</vt:lpstr>
      <vt:lpstr>PowerPoint Presentation</vt:lpstr>
      <vt:lpstr>Takeaways from today’s sermon:  1. God is still working miracles in the lives of His children today.  2. Faith deals with doubt and unbelief, and is a key to a miraculous life.  3. Let us live with full awareness of God’s miraculous ability. </vt:lpstr>
      <vt:lpstr>Small group discussions:  1. Does God still work miracles today? 2. Have you experienced or witnessed a miracle? Share with the group. 3. What are some of the barriers to receiving a miracle from God? 4. How can we overcome these barriers?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12</cp:revision>
  <dcterms:created xsi:type="dcterms:W3CDTF">2022-08-20T16:24:33Z</dcterms:created>
  <dcterms:modified xsi:type="dcterms:W3CDTF">2022-08-20T18:06:05Z</dcterms:modified>
</cp:coreProperties>
</file>