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2" r:id="rId5"/>
    <p:sldId id="261" r:id="rId6"/>
    <p:sldId id="259" r:id="rId7"/>
    <p:sldId id="265" r:id="rId8"/>
    <p:sldId id="263"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DCD411-3908-461A-A0D4-6C8A779D6389}"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A5A42-A0F7-4022-8939-45E9AA27927A}" type="slidenum">
              <a:rPr lang="en-US" smtClean="0"/>
              <a:t>‹#›</a:t>
            </a:fld>
            <a:endParaRPr lang="en-US"/>
          </a:p>
        </p:txBody>
      </p:sp>
    </p:spTree>
    <p:extLst>
      <p:ext uri="{BB962C8B-B14F-4D97-AF65-F5344CB8AC3E}">
        <p14:creationId xmlns:p14="http://schemas.microsoft.com/office/powerpoint/2010/main" val="2890845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CD411-3908-461A-A0D4-6C8A779D6389}"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A5A42-A0F7-4022-8939-45E9AA27927A}" type="slidenum">
              <a:rPr lang="en-US" smtClean="0"/>
              <a:t>‹#›</a:t>
            </a:fld>
            <a:endParaRPr lang="en-US"/>
          </a:p>
        </p:txBody>
      </p:sp>
    </p:spTree>
    <p:extLst>
      <p:ext uri="{BB962C8B-B14F-4D97-AF65-F5344CB8AC3E}">
        <p14:creationId xmlns:p14="http://schemas.microsoft.com/office/powerpoint/2010/main" val="164234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CD411-3908-461A-A0D4-6C8A779D6389}"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A5A42-A0F7-4022-8939-45E9AA27927A}" type="slidenum">
              <a:rPr lang="en-US" smtClean="0"/>
              <a:t>‹#›</a:t>
            </a:fld>
            <a:endParaRPr lang="en-US"/>
          </a:p>
        </p:txBody>
      </p:sp>
    </p:spTree>
    <p:extLst>
      <p:ext uri="{BB962C8B-B14F-4D97-AF65-F5344CB8AC3E}">
        <p14:creationId xmlns:p14="http://schemas.microsoft.com/office/powerpoint/2010/main" val="22427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CD411-3908-461A-A0D4-6C8A779D6389}"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A5A42-A0F7-4022-8939-45E9AA27927A}" type="slidenum">
              <a:rPr lang="en-US" smtClean="0"/>
              <a:t>‹#›</a:t>
            </a:fld>
            <a:endParaRPr lang="en-US"/>
          </a:p>
        </p:txBody>
      </p:sp>
    </p:spTree>
    <p:extLst>
      <p:ext uri="{BB962C8B-B14F-4D97-AF65-F5344CB8AC3E}">
        <p14:creationId xmlns:p14="http://schemas.microsoft.com/office/powerpoint/2010/main" val="1947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DCD411-3908-461A-A0D4-6C8A779D6389}" type="datetimeFigureOut">
              <a:rPr lang="en-US" smtClean="0"/>
              <a:t>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A5A42-A0F7-4022-8939-45E9AA27927A}" type="slidenum">
              <a:rPr lang="en-US" smtClean="0"/>
              <a:t>‹#›</a:t>
            </a:fld>
            <a:endParaRPr lang="en-US"/>
          </a:p>
        </p:txBody>
      </p:sp>
    </p:spTree>
    <p:extLst>
      <p:ext uri="{BB962C8B-B14F-4D97-AF65-F5344CB8AC3E}">
        <p14:creationId xmlns:p14="http://schemas.microsoft.com/office/powerpoint/2010/main" val="144849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DCD411-3908-461A-A0D4-6C8A779D6389}"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A5A42-A0F7-4022-8939-45E9AA27927A}" type="slidenum">
              <a:rPr lang="en-US" smtClean="0"/>
              <a:t>‹#›</a:t>
            </a:fld>
            <a:endParaRPr lang="en-US"/>
          </a:p>
        </p:txBody>
      </p:sp>
    </p:spTree>
    <p:extLst>
      <p:ext uri="{BB962C8B-B14F-4D97-AF65-F5344CB8AC3E}">
        <p14:creationId xmlns:p14="http://schemas.microsoft.com/office/powerpoint/2010/main" val="336230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DCD411-3908-461A-A0D4-6C8A779D6389}" type="datetimeFigureOut">
              <a:rPr lang="en-US" smtClean="0"/>
              <a:t>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9A5A42-A0F7-4022-8939-45E9AA27927A}" type="slidenum">
              <a:rPr lang="en-US" smtClean="0"/>
              <a:t>‹#›</a:t>
            </a:fld>
            <a:endParaRPr lang="en-US"/>
          </a:p>
        </p:txBody>
      </p:sp>
    </p:spTree>
    <p:extLst>
      <p:ext uri="{BB962C8B-B14F-4D97-AF65-F5344CB8AC3E}">
        <p14:creationId xmlns:p14="http://schemas.microsoft.com/office/powerpoint/2010/main" val="330285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DCD411-3908-461A-A0D4-6C8A779D6389}" type="datetimeFigureOut">
              <a:rPr lang="en-US" smtClean="0"/>
              <a:t>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9A5A42-A0F7-4022-8939-45E9AA27927A}" type="slidenum">
              <a:rPr lang="en-US" smtClean="0"/>
              <a:t>‹#›</a:t>
            </a:fld>
            <a:endParaRPr lang="en-US"/>
          </a:p>
        </p:txBody>
      </p:sp>
    </p:spTree>
    <p:extLst>
      <p:ext uri="{BB962C8B-B14F-4D97-AF65-F5344CB8AC3E}">
        <p14:creationId xmlns:p14="http://schemas.microsoft.com/office/powerpoint/2010/main" val="90191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CD411-3908-461A-A0D4-6C8A779D6389}" type="datetimeFigureOut">
              <a:rPr lang="en-US" smtClean="0"/>
              <a:t>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9A5A42-A0F7-4022-8939-45E9AA27927A}" type="slidenum">
              <a:rPr lang="en-US" smtClean="0"/>
              <a:t>‹#›</a:t>
            </a:fld>
            <a:endParaRPr lang="en-US"/>
          </a:p>
        </p:txBody>
      </p:sp>
    </p:spTree>
    <p:extLst>
      <p:ext uri="{BB962C8B-B14F-4D97-AF65-F5344CB8AC3E}">
        <p14:creationId xmlns:p14="http://schemas.microsoft.com/office/powerpoint/2010/main" val="316344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DCD411-3908-461A-A0D4-6C8A779D6389}"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A5A42-A0F7-4022-8939-45E9AA27927A}" type="slidenum">
              <a:rPr lang="en-US" smtClean="0"/>
              <a:t>‹#›</a:t>
            </a:fld>
            <a:endParaRPr lang="en-US"/>
          </a:p>
        </p:txBody>
      </p:sp>
    </p:spTree>
    <p:extLst>
      <p:ext uri="{BB962C8B-B14F-4D97-AF65-F5344CB8AC3E}">
        <p14:creationId xmlns:p14="http://schemas.microsoft.com/office/powerpoint/2010/main" val="1086841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DCD411-3908-461A-A0D4-6C8A779D6389}" type="datetimeFigureOut">
              <a:rPr lang="en-US" smtClean="0"/>
              <a:t>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A5A42-A0F7-4022-8939-45E9AA27927A}" type="slidenum">
              <a:rPr lang="en-US" smtClean="0"/>
              <a:t>‹#›</a:t>
            </a:fld>
            <a:endParaRPr lang="en-US"/>
          </a:p>
        </p:txBody>
      </p:sp>
    </p:spTree>
    <p:extLst>
      <p:ext uri="{BB962C8B-B14F-4D97-AF65-F5344CB8AC3E}">
        <p14:creationId xmlns:p14="http://schemas.microsoft.com/office/powerpoint/2010/main" val="224969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CD411-3908-461A-A0D4-6C8A779D6389}" type="datetimeFigureOut">
              <a:rPr lang="en-US" smtClean="0"/>
              <a:t>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A5A42-A0F7-4022-8939-45E9AA27927A}" type="slidenum">
              <a:rPr lang="en-US" smtClean="0"/>
              <a:t>‹#›</a:t>
            </a:fld>
            <a:endParaRPr lang="en-US"/>
          </a:p>
        </p:txBody>
      </p:sp>
    </p:spTree>
    <p:extLst>
      <p:ext uri="{BB962C8B-B14F-4D97-AF65-F5344CB8AC3E}">
        <p14:creationId xmlns:p14="http://schemas.microsoft.com/office/powerpoint/2010/main" val="3670961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8057" y="91442"/>
            <a:ext cx="9144000" cy="1724296"/>
          </a:xfrm>
        </p:spPr>
        <p:txBody>
          <a:bodyPr>
            <a:normAutofit fontScale="90000"/>
          </a:bodyPr>
          <a:lstStyle/>
          <a:p>
            <a:r>
              <a:rPr lang="en-US" dirty="0" smtClean="0"/>
              <a:t>A Conclusion On The </a:t>
            </a:r>
            <a:br>
              <a:rPr lang="en-US" dirty="0" smtClean="0"/>
            </a:br>
            <a:r>
              <a:rPr lang="en-US" dirty="0" smtClean="0"/>
              <a:t>Book Of Genesis!!</a:t>
            </a:r>
            <a:endParaRPr lang="en-US" dirty="0"/>
          </a:p>
        </p:txBody>
      </p:sp>
      <p:sp>
        <p:nvSpPr>
          <p:cNvPr id="3" name="Subtitle 2"/>
          <p:cNvSpPr>
            <a:spLocks noGrp="1"/>
          </p:cNvSpPr>
          <p:nvPr>
            <p:ph type="subTitle" idx="1"/>
          </p:nvPr>
        </p:nvSpPr>
        <p:spPr>
          <a:xfrm>
            <a:off x="1328057" y="5355772"/>
            <a:ext cx="9144000" cy="1143000"/>
          </a:xfrm>
        </p:spPr>
        <p:txBody>
          <a:bodyPr>
            <a:normAutofit/>
          </a:bodyPr>
          <a:lstStyle/>
          <a:p>
            <a:r>
              <a:rPr lang="en-US" sz="2600" dirty="0" smtClean="0">
                <a:latin typeface="+mj-lt"/>
              </a:rPr>
              <a:t>And God said, “Let there be light,” and there was light!</a:t>
            </a:r>
          </a:p>
          <a:p>
            <a:r>
              <a:rPr lang="en-US" sz="2600" b="1" dirty="0" smtClean="0">
                <a:latin typeface="+mj-lt"/>
              </a:rPr>
              <a:t>Genesis 1:3</a:t>
            </a:r>
            <a:endParaRPr lang="en-US" sz="2600" b="1" dirty="0">
              <a:latin typeface="+mj-lt"/>
            </a:endParaRPr>
          </a:p>
        </p:txBody>
      </p:sp>
      <p:pic>
        <p:nvPicPr>
          <p:cNvPr id="4" name="Picture 3"/>
          <p:cNvPicPr>
            <a:picLocks noChangeAspect="1"/>
          </p:cNvPicPr>
          <p:nvPr/>
        </p:nvPicPr>
        <p:blipFill>
          <a:blip r:embed="rId2"/>
          <a:stretch>
            <a:fillRect/>
          </a:stretch>
        </p:blipFill>
        <p:spPr>
          <a:xfrm>
            <a:off x="2627811" y="1815738"/>
            <a:ext cx="6544492" cy="3297810"/>
          </a:xfrm>
          <a:prstGeom prst="rect">
            <a:avLst/>
          </a:prstGeom>
        </p:spPr>
      </p:pic>
    </p:spTree>
    <p:extLst>
      <p:ext uri="{BB962C8B-B14F-4D97-AF65-F5344CB8AC3E}">
        <p14:creationId xmlns:p14="http://schemas.microsoft.com/office/powerpoint/2010/main" val="3177107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343" y="2189879"/>
            <a:ext cx="10515600" cy="2677885"/>
          </a:xfrm>
          <a:solidFill>
            <a:schemeClr val="accent6">
              <a:lumMod val="60000"/>
              <a:lumOff val="40000"/>
            </a:schemeClr>
          </a:solidFill>
        </p:spPr>
        <p:txBody>
          <a:bodyPr>
            <a:normAutofit/>
          </a:bodyPr>
          <a:lstStyle/>
          <a:p>
            <a:pPr marL="0" indent="0">
              <a:buNone/>
            </a:pPr>
            <a:r>
              <a:rPr lang="en-US" sz="2400" dirty="0" smtClean="0">
                <a:latin typeface="+mj-lt"/>
              </a:rPr>
              <a:t>Fundamental doctrines highlighted in the Book of Genesis…</a:t>
            </a:r>
          </a:p>
          <a:p>
            <a:pPr lvl="1"/>
            <a:r>
              <a:rPr lang="en-US" sz="2800" dirty="0" smtClean="0">
                <a:latin typeface="+mj-lt"/>
              </a:rPr>
              <a:t>Doctrine about God – Theology</a:t>
            </a:r>
          </a:p>
          <a:p>
            <a:pPr lvl="1"/>
            <a:r>
              <a:rPr lang="en-US" sz="2800" dirty="0" smtClean="0">
                <a:latin typeface="+mj-lt"/>
              </a:rPr>
              <a:t>Doctrine about humanity – Anthropology</a:t>
            </a:r>
          </a:p>
          <a:p>
            <a:pPr lvl="1"/>
            <a:r>
              <a:rPr lang="en-US" sz="2800" dirty="0" smtClean="0">
                <a:latin typeface="+mj-lt"/>
              </a:rPr>
              <a:t>Doctrine about Sin – Hamartiology</a:t>
            </a:r>
          </a:p>
          <a:p>
            <a:pPr lvl="1"/>
            <a:r>
              <a:rPr lang="en-US" sz="2800" dirty="0" smtClean="0">
                <a:latin typeface="+mj-lt"/>
              </a:rPr>
              <a:t>Doctrine about Salvation – Soteriology</a:t>
            </a:r>
          </a:p>
          <a:p>
            <a:pPr lvl="1"/>
            <a:r>
              <a:rPr lang="en-US" sz="2800" dirty="0" smtClean="0">
                <a:latin typeface="+mj-lt"/>
              </a:rPr>
              <a:t>Doctrine about the Church - Ecclesiology</a:t>
            </a:r>
          </a:p>
        </p:txBody>
      </p:sp>
      <p:sp>
        <p:nvSpPr>
          <p:cNvPr id="4" name="Content Placeholder 2"/>
          <p:cNvSpPr txBox="1">
            <a:spLocks/>
          </p:cNvSpPr>
          <p:nvPr/>
        </p:nvSpPr>
        <p:spPr>
          <a:xfrm>
            <a:off x="334190" y="274323"/>
            <a:ext cx="11513821" cy="535574"/>
          </a:xfrm>
          <a:prstGeom prst="rect">
            <a:avLst/>
          </a:prstGeom>
          <a:solidFill>
            <a:schemeClr val="accent6">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smtClean="0">
                <a:latin typeface="+mj-lt"/>
              </a:rPr>
              <a:t>But as for you, teach what accords with sound doctrine… </a:t>
            </a:r>
            <a:r>
              <a:rPr lang="en-US" sz="2400" b="1" dirty="0" smtClean="0">
                <a:latin typeface="+mj-lt"/>
              </a:rPr>
              <a:t>Titus 2:1</a:t>
            </a:r>
          </a:p>
        </p:txBody>
      </p:sp>
      <p:sp>
        <p:nvSpPr>
          <p:cNvPr id="5" name="Content Placeholder 2"/>
          <p:cNvSpPr txBox="1">
            <a:spLocks/>
          </p:cNvSpPr>
          <p:nvPr/>
        </p:nvSpPr>
        <p:spPr>
          <a:xfrm>
            <a:off x="312145" y="5106758"/>
            <a:ext cx="11557909" cy="4715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smtClean="0">
                <a:latin typeface="+mj-lt"/>
              </a:rPr>
              <a:t>At the core of every sound doctrine is Christ: His word, His Life, His love….. </a:t>
            </a:r>
            <a:endParaRPr lang="en-US" sz="2400" dirty="0">
              <a:latin typeface="+mj-lt"/>
            </a:endParaRPr>
          </a:p>
        </p:txBody>
      </p:sp>
      <p:sp>
        <p:nvSpPr>
          <p:cNvPr id="6" name="Content Placeholder 2"/>
          <p:cNvSpPr txBox="1">
            <a:spLocks/>
          </p:cNvSpPr>
          <p:nvPr/>
        </p:nvSpPr>
        <p:spPr>
          <a:xfrm>
            <a:off x="356233" y="1040020"/>
            <a:ext cx="11513821" cy="9197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smtClean="0">
                <a:latin typeface="+mj-lt"/>
              </a:rPr>
              <a:t>Healthy teaching that promotes healthy spirituality </a:t>
            </a:r>
          </a:p>
          <a:p>
            <a:pPr marL="0" indent="0" algn="ctr">
              <a:buNone/>
            </a:pPr>
            <a:r>
              <a:rPr lang="en-US" sz="2400" dirty="0" smtClean="0">
                <a:latin typeface="+mj-lt"/>
              </a:rPr>
              <a:t>and nurtures a good relationship with the Father. </a:t>
            </a:r>
            <a:endParaRPr lang="en-US" sz="2400" dirty="0">
              <a:latin typeface="+mj-lt"/>
            </a:endParaRPr>
          </a:p>
        </p:txBody>
      </p:sp>
      <p:sp>
        <p:nvSpPr>
          <p:cNvPr id="7" name="Content Placeholder 2"/>
          <p:cNvSpPr txBox="1">
            <a:spLocks/>
          </p:cNvSpPr>
          <p:nvPr/>
        </p:nvSpPr>
        <p:spPr>
          <a:xfrm>
            <a:off x="312145" y="5817319"/>
            <a:ext cx="11557909" cy="883927"/>
          </a:xfrm>
          <a:prstGeom prst="rect">
            <a:avLst/>
          </a:prstGeom>
          <a:solidFill>
            <a:schemeClr val="accent6">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smtClean="0">
                <a:latin typeface="+mj-lt"/>
              </a:rPr>
              <a:t>For I decided to know nothing among you except Jesus Christ and him crucified…</a:t>
            </a:r>
          </a:p>
          <a:p>
            <a:pPr marL="0" indent="0" algn="ctr">
              <a:buNone/>
            </a:pPr>
            <a:r>
              <a:rPr lang="en-US" sz="2400" b="1" dirty="0" smtClean="0">
                <a:latin typeface="+mj-lt"/>
              </a:rPr>
              <a:t>1Corinthians 2:2</a:t>
            </a:r>
            <a:endParaRPr lang="en-US" sz="2400" b="1" dirty="0">
              <a:latin typeface="+mj-lt"/>
            </a:endParaRPr>
          </a:p>
        </p:txBody>
      </p:sp>
    </p:spTree>
    <p:extLst>
      <p:ext uri="{BB962C8B-B14F-4D97-AF65-F5344CB8AC3E}">
        <p14:creationId xmlns:p14="http://schemas.microsoft.com/office/powerpoint/2010/main" val="1508082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8691"/>
            <a:ext cx="10515600" cy="1325563"/>
          </a:xfrm>
        </p:spPr>
        <p:txBody>
          <a:bodyPr/>
          <a:lstStyle/>
          <a:p>
            <a:pPr algn="ctr"/>
            <a:r>
              <a:rPr lang="en-US" dirty="0" smtClean="0"/>
              <a:t>LET US PRAY!!</a:t>
            </a:r>
            <a:endParaRPr lang="en-US" dirty="0"/>
          </a:p>
        </p:txBody>
      </p:sp>
    </p:spTree>
    <p:extLst>
      <p:ext uri="{BB962C8B-B14F-4D97-AF65-F5344CB8AC3E}">
        <p14:creationId xmlns:p14="http://schemas.microsoft.com/office/powerpoint/2010/main" val="3537588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4513" y="378821"/>
            <a:ext cx="9910354" cy="901335"/>
          </a:xfrm>
        </p:spPr>
        <p:txBody>
          <a:bodyPr>
            <a:normAutofit fontScale="90000"/>
          </a:bodyPr>
          <a:lstStyle/>
          <a:p>
            <a:r>
              <a:rPr lang="en-US" dirty="0" smtClean="0"/>
              <a:t>God </a:t>
            </a:r>
            <a:r>
              <a:rPr lang="en-US" dirty="0" smtClean="0"/>
              <a:t>&amp; </a:t>
            </a:r>
            <a:r>
              <a:rPr lang="en-US" dirty="0" smtClean="0"/>
              <a:t>Creation!!</a:t>
            </a:r>
            <a:endParaRPr lang="en-US" dirty="0"/>
          </a:p>
        </p:txBody>
      </p:sp>
      <p:sp>
        <p:nvSpPr>
          <p:cNvPr id="3" name="Subtitle 2"/>
          <p:cNvSpPr>
            <a:spLocks noGrp="1"/>
          </p:cNvSpPr>
          <p:nvPr>
            <p:ph type="subTitle" idx="1"/>
          </p:nvPr>
        </p:nvSpPr>
        <p:spPr>
          <a:xfrm>
            <a:off x="1667691" y="4911632"/>
            <a:ext cx="9144000" cy="1103811"/>
          </a:xfrm>
        </p:spPr>
        <p:txBody>
          <a:bodyPr>
            <a:noAutofit/>
          </a:bodyPr>
          <a:lstStyle/>
          <a:p>
            <a:r>
              <a:rPr lang="en-US" sz="2600" dirty="0" smtClean="0">
                <a:latin typeface="+mj-lt"/>
              </a:rPr>
              <a:t>These are the generations of the heavens and the earth when they were created, in the day that the Lord God made the earth and the heavens. </a:t>
            </a:r>
            <a:r>
              <a:rPr lang="en-US" sz="2600" b="1" dirty="0" smtClean="0">
                <a:latin typeface="+mj-lt"/>
              </a:rPr>
              <a:t>Genesis 2:4 </a:t>
            </a:r>
            <a:endParaRPr lang="en-US" sz="2600" b="1" dirty="0">
              <a:latin typeface="+mj-lt"/>
            </a:endParaRPr>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2245" y="1530637"/>
            <a:ext cx="5574891" cy="3130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675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32261" y="5093618"/>
            <a:ext cx="10793233" cy="1386715"/>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‘Ah, Lord God! It is you who have made the heavens and the earth by your great power and by your outstretched arm! Nothing is too hard for you… </a:t>
            </a:r>
            <a:r>
              <a:rPr lang="en-US" sz="2800" b="1" dirty="0" smtClean="0"/>
              <a:t>Jeremiah 32:17</a:t>
            </a:r>
            <a:endParaRPr lang="en-US" sz="2800" b="1" dirty="0"/>
          </a:p>
        </p:txBody>
      </p:sp>
      <p:sp>
        <p:nvSpPr>
          <p:cNvPr id="5" name="Title 1"/>
          <p:cNvSpPr txBox="1">
            <a:spLocks/>
          </p:cNvSpPr>
          <p:nvPr/>
        </p:nvSpPr>
        <p:spPr>
          <a:xfrm>
            <a:off x="532262" y="1642309"/>
            <a:ext cx="10793233" cy="1386715"/>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The God of heaven and earth created all things by His word!! With His very word he declared and spoke all that we see and know into existence. His word is power… His word is life.</a:t>
            </a:r>
            <a:endParaRPr lang="en-US" sz="2800" dirty="0"/>
          </a:p>
        </p:txBody>
      </p:sp>
      <p:sp>
        <p:nvSpPr>
          <p:cNvPr id="6" name="Title 1"/>
          <p:cNvSpPr>
            <a:spLocks noGrp="1"/>
          </p:cNvSpPr>
          <p:nvPr>
            <p:ph type="title"/>
          </p:nvPr>
        </p:nvSpPr>
        <p:spPr>
          <a:xfrm>
            <a:off x="364718" y="579213"/>
            <a:ext cx="11379832" cy="797469"/>
          </a:xfrm>
          <a:solidFill>
            <a:schemeClr val="accent6">
              <a:lumMod val="60000"/>
              <a:lumOff val="40000"/>
            </a:schemeClr>
          </a:solidFill>
        </p:spPr>
        <p:txBody>
          <a:bodyPr>
            <a:normAutofit/>
          </a:bodyPr>
          <a:lstStyle/>
          <a:p>
            <a:pPr algn="ctr"/>
            <a:r>
              <a:rPr lang="en-US" sz="3200" dirty="0" smtClean="0"/>
              <a:t>Who is the God of all creations…. Jehovah Elohim!!!</a:t>
            </a:r>
            <a:endParaRPr lang="en-US" sz="3200" dirty="0"/>
          </a:p>
        </p:txBody>
      </p:sp>
      <p:sp>
        <p:nvSpPr>
          <p:cNvPr id="7" name="Title 1"/>
          <p:cNvSpPr txBox="1">
            <a:spLocks/>
          </p:cNvSpPr>
          <p:nvPr/>
        </p:nvSpPr>
        <p:spPr>
          <a:xfrm>
            <a:off x="364718" y="3294651"/>
            <a:ext cx="11379832" cy="1533340"/>
          </a:xfrm>
          <a:prstGeom prst="rect">
            <a:avLst/>
          </a:prstGeom>
          <a:solidFill>
            <a:schemeClr val="accent6">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Jesus Christ is the center of all creation!! He is the beginning and the end… He is the definition of life; that which is seen and that which is unseen. In Him is all the Fathers purpose and plan revealed</a:t>
            </a:r>
            <a:r>
              <a:rPr lang="en-US" sz="2800" dirty="0" smtClean="0"/>
              <a:t>. </a:t>
            </a:r>
            <a:r>
              <a:rPr lang="en-US" sz="2800" b="1" dirty="0" smtClean="0"/>
              <a:t>(John 1:1-3, Colossians 1:15-17)</a:t>
            </a:r>
            <a:endParaRPr lang="en-US" sz="2800" b="1" dirty="0"/>
          </a:p>
        </p:txBody>
      </p:sp>
    </p:spTree>
    <p:extLst>
      <p:ext uri="{BB962C8B-B14F-4D97-AF65-F5344CB8AC3E}">
        <p14:creationId xmlns:p14="http://schemas.microsoft.com/office/powerpoint/2010/main" val="2439356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96389"/>
            <a:ext cx="9144000" cy="901336"/>
          </a:xfrm>
        </p:spPr>
        <p:txBody>
          <a:bodyPr>
            <a:normAutofit fontScale="90000"/>
          </a:bodyPr>
          <a:lstStyle/>
          <a:p>
            <a:r>
              <a:rPr lang="en-US" dirty="0" smtClean="0"/>
              <a:t>God Centeredness in Creation!!</a:t>
            </a:r>
            <a:endParaRPr lang="en-US" dirty="0" smtClean="0"/>
          </a:p>
        </p:txBody>
      </p:sp>
      <p:pic>
        <p:nvPicPr>
          <p:cNvPr id="4" name="Picture 2" descr="Cre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70663" y="1762035"/>
            <a:ext cx="4910444" cy="3273629"/>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p:cNvSpPr>
            <a:spLocks noGrp="1"/>
          </p:cNvSpPr>
          <p:nvPr>
            <p:ph type="subTitle" idx="1"/>
          </p:nvPr>
        </p:nvSpPr>
        <p:spPr>
          <a:xfrm>
            <a:off x="1667691" y="5394959"/>
            <a:ext cx="9144000" cy="1103811"/>
          </a:xfrm>
        </p:spPr>
        <p:txBody>
          <a:bodyPr>
            <a:noAutofit/>
          </a:bodyPr>
          <a:lstStyle/>
          <a:p>
            <a:r>
              <a:rPr lang="en-US" sz="2600" dirty="0" smtClean="0">
                <a:latin typeface="+mj-lt"/>
              </a:rPr>
              <a:t>These are the generations of the heavens and the earth when they were created, in the day that the Lord God made the earth and the heavens. </a:t>
            </a:r>
            <a:r>
              <a:rPr lang="en-US" sz="2600" b="1" dirty="0" smtClean="0">
                <a:latin typeface="+mj-lt"/>
              </a:rPr>
              <a:t>Genesis 2:4 </a:t>
            </a:r>
            <a:endParaRPr lang="en-US" sz="2600" b="1" dirty="0">
              <a:latin typeface="+mj-lt"/>
            </a:endParaRPr>
          </a:p>
        </p:txBody>
      </p:sp>
    </p:spTree>
    <p:extLst>
      <p:ext uri="{BB962C8B-B14F-4D97-AF65-F5344CB8AC3E}">
        <p14:creationId xmlns:p14="http://schemas.microsoft.com/office/powerpoint/2010/main" val="17019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88878" y="6721476"/>
            <a:ext cx="2743200" cy="365125"/>
          </a:xfrm>
        </p:spPr>
        <p:txBody>
          <a:bodyPr/>
          <a:lstStyle/>
          <a:p>
            <a:fld id="{B9FF3F3F-0C5E-4D08-B17C-14866954ABB6}" type="slidenum">
              <a:rPr lang="zh-CN" altLang="en-US" smtClean="0"/>
              <a:t>5</a:t>
            </a:fld>
            <a:endParaRPr lang="zh-CN" altLang="en-US" dirty="0"/>
          </a:p>
        </p:txBody>
      </p:sp>
      <p:sp>
        <p:nvSpPr>
          <p:cNvPr id="2" name="Rectangle 1">
            <a:extLst>
              <a:ext uri="{FF2B5EF4-FFF2-40B4-BE49-F238E27FC236}">
                <a16:creationId xmlns:a16="http://schemas.microsoft.com/office/drawing/2014/main" id="{D08046EB-5ED1-4427-84A8-0A8C785C30DC}"/>
              </a:ext>
            </a:extLst>
          </p:cNvPr>
          <p:cNvSpPr/>
          <p:nvPr/>
        </p:nvSpPr>
        <p:spPr>
          <a:xfrm>
            <a:off x="503579" y="3383065"/>
            <a:ext cx="11078821" cy="2677656"/>
          </a:xfrm>
          <a:prstGeom prst="rect">
            <a:avLst/>
          </a:prstGeom>
        </p:spPr>
        <p:txBody>
          <a:bodyPr wrap="square">
            <a:spAutoFit/>
          </a:bodyPr>
          <a:lstStyle/>
          <a:p>
            <a:pPr marL="514350" indent="-514350">
              <a:buFont typeface="+mj-lt"/>
              <a:buAutoNum type="arabicPeriod"/>
            </a:pPr>
            <a:r>
              <a:rPr lang="en-US" sz="2800" dirty="0" smtClean="0">
                <a:latin typeface="+mj-lt"/>
                <a:cs typeface="Times New Roman" panose="02020603050405020304" pitchFamily="18" charset="0"/>
              </a:rPr>
              <a:t> </a:t>
            </a:r>
            <a:r>
              <a:rPr lang="en-US" sz="2800" dirty="0">
                <a:latin typeface="+mj-lt"/>
                <a:cs typeface="Times New Roman" panose="02020603050405020304" pitchFamily="18" charset="0"/>
              </a:rPr>
              <a:t>Creations tells of the glory and works of </a:t>
            </a:r>
            <a:r>
              <a:rPr lang="en-US" sz="2800" dirty="0" smtClean="0">
                <a:latin typeface="+mj-lt"/>
                <a:cs typeface="Times New Roman" panose="02020603050405020304" pitchFamily="18" charset="0"/>
              </a:rPr>
              <a:t>God</a:t>
            </a:r>
          </a:p>
          <a:p>
            <a:pPr marL="514350" indent="-514350">
              <a:buFont typeface="+mj-lt"/>
              <a:buAutoNum type="arabicPeriod"/>
            </a:pPr>
            <a:r>
              <a:rPr lang="en-US" sz="2800" dirty="0" smtClean="0">
                <a:latin typeface="+mj-lt"/>
                <a:cs typeface="Times New Roman" panose="02020603050405020304" pitchFamily="18" charset="0"/>
              </a:rPr>
              <a:t>Man </a:t>
            </a:r>
            <a:r>
              <a:rPr lang="en-US" sz="2800" dirty="0">
                <a:latin typeface="+mj-lt"/>
                <a:cs typeface="Times New Roman" panose="02020603050405020304" pitchFamily="18" charset="0"/>
              </a:rPr>
              <a:t>was created and made for His glory and </a:t>
            </a:r>
            <a:r>
              <a:rPr lang="en-US" sz="2800" dirty="0" smtClean="0">
                <a:latin typeface="+mj-lt"/>
                <a:cs typeface="Times New Roman" panose="02020603050405020304" pitchFamily="18" charset="0"/>
              </a:rPr>
              <a:t>pleasure</a:t>
            </a:r>
          </a:p>
          <a:p>
            <a:pPr marL="514350" indent="-514350">
              <a:buFont typeface="+mj-lt"/>
              <a:buAutoNum type="arabicPeriod"/>
            </a:pPr>
            <a:r>
              <a:rPr lang="en-US" sz="2800" dirty="0" smtClean="0">
                <a:latin typeface="+mj-lt"/>
                <a:cs typeface="Times New Roman" panose="02020603050405020304" pitchFamily="18" charset="0"/>
              </a:rPr>
              <a:t>Marriage </a:t>
            </a:r>
            <a:r>
              <a:rPr lang="en-US" sz="2800" dirty="0">
                <a:latin typeface="+mj-lt"/>
                <a:cs typeface="Times New Roman" panose="02020603050405020304" pitchFamily="18" charset="0"/>
              </a:rPr>
              <a:t>is symbolism of </a:t>
            </a:r>
            <a:r>
              <a:rPr lang="en-US" sz="2800" dirty="0" smtClean="0">
                <a:latin typeface="+mj-lt"/>
                <a:cs typeface="Times New Roman" panose="02020603050405020304" pitchFamily="18" charset="0"/>
              </a:rPr>
              <a:t>the union </a:t>
            </a:r>
            <a:r>
              <a:rPr lang="en-US" sz="2800" dirty="0">
                <a:latin typeface="+mj-lt"/>
                <a:cs typeface="Times New Roman" panose="02020603050405020304" pitchFamily="18" charset="0"/>
              </a:rPr>
              <a:t>between Jesus and the church which </a:t>
            </a:r>
            <a:r>
              <a:rPr lang="en-US" sz="2800" dirty="0" smtClean="0">
                <a:latin typeface="+mj-lt"/>
                <a:cs typeface="Times New Roman" panose="02020603050405020304" pitchFamily="18" charset="0"/>
              </a:rPr>
              <a:t>is intended </a:t>
            </a:r>
            <a:r>
              <a:rPr lang="en-US" sz="2800" dirty="0">
                <a:latin typeface="+mj-lt"/>
                <a:cs typeface="Times New Roman" panose="02020603050405020304" pitchFamily="18" charset="0"/>
              </a:rPr>
              <a:t>to reveal the glory of the son Jesus through the </a:t>
            </a:r>
            <a:r>
              <a:rPr lang="en-US" sz="2800" dirty="0" smtClean="0">
                <a:latin typeface="+mj-lt"/>
                <a:cs typeface="Times New Roman" panose="02020603050405020304" pitchFamily="18" charset="0"/>
              </a:rPr>
              <a:t>gospel</a:t>
            </a:r>
          </a:p>
          <a:p>
            <a:pPr marL="514350" indent="-514350">
              <a:buFont typeface="+mj-lt"/>
              <a:buAutoNum type="arabicPeriod"/>
            </a:pPr>
            <a:r>
              <a:rPr lang="en-US" sz="2800" dirty="0" smtClean="0">
                <a:latin typeface="+mj-lt"/>
                <a:cs typeface="Times New Roman" panose="02020603050405020304" pitchFamily="18" charset="0"/>
              </a:rPr>
              <a:t>God </a:t>
            </a:r>
            <a:r>
              <a:rPr lang="en-US" sz="2800" dirty="0">
                <a:latin typeface="+mj-lt"/>
                <a:cs typeface="Times New Roman" panose="02020603050405020304" pitchFamily="18" charset="0"/>
              </a:rPr>
              <a:t>is the </a:t>
            </a:r>
            <a:r>
              <a:rPr lang="en-US" sz="2800" dirty="0" smtClean="0">
                <a:latin typeface="+mj-lt"/>
                <a:cs typeface="Times New Roman" panose="02020603050405020304" pitchFamily="18" charset="0"/>
              </a:rPr>
              <a:t>center </a:t>
            </a:r>
            <a:r>
              <a:rPr lang="en-US" sz="2800" dirty="0">
                <a:latin typeface="+mj-lt"/>
                <a:cs typeface="Times New Roman" panose="02020603050405020304" pitchFamily="18" charset="0"/>
              </a:rPr>
              <a:t>of His creation but in His love, He has chosen to extend His glory to us </a:t>
            </a:r>
          </a:p>
        </p:txBody>
      </p:sp>
      <p:sp>
        <p:nvSpPr>
          <p:cNvPr id="6" name="Subtitle 2"/>
          <p:cNvSpPr txBox="1">
            <a:spLocks/>
          </p:cNvSpPr>
          <p:nvPr/>
        </p:nvSpPr>
        <p:spPr>
          <a:xfrm>
            <a:off x="503579" y="1096040"/>
            <a:ext cx="11078819" cy="11038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600" dirty="0" smtClean="0">
                <a:latin typeface="+mj-lt"/>
              </a:rPr>
              <a:t>I will say to the north, Give up, and to the south, Do not withhold; bring my sons from afar and my daughters from the end of the earth, everyone who is called by my name, whom I created for my glory, whom I formed and made.” </a:t>
            </a:r>
            <a:r>
              <a:rPr lang="en-US" sz="2600" b="1" dirty="0" smtClean="0">
                <a:latin typeface="+mj-lt"/>
              </a:rPr>
              <a:t>Isaiah 43:6-7 </a:t>
            </a:r>
            <a:endParaRPr lang="en-US" sz="2600" b="1" dirty="0">
              <a:latin typeface="+mj-lt"/>
            </a:endParaRPr>
          </a:p>
        </p:txBody>
      </p:sp>
      <p:sp>
        <p:nvSpPr>
          <p:cNvPr id="7" name="Subtitle 2"/>
          <p:cNvSpPr txBox="1">
            <a:spLocks/>
          </p:cNvSpPr>
          <p:nvPr/>
        </p:nvSpPr>
        <p:spPr>
          <a:xfrm>
            <a:off x="503579" y="2530229"/>
            <a:ext cx="11078819" cy="604858"/>
          </a:xfrm>
          <a:prstGeom prst="rect">
            <a:avLst/>
          </a:prstGeom>
          <a:solidFill>
            <a:schemeClr val="accent4">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smtClean="0">
                <a:latin typeface="+mj-lt"/>
              </a:rPr>
              <a:t>Concluding Remarks </a:t>
            </a:r>
            <a:endParaRPr lang="en-US" sz="3200" b="1" dirty="0">
              <a:latin typeface="+mj-lt"/>
            </a:endParaRPr>
          </a:p>
        </p:txBody>
      </p:sp>
    </p:spTree>
    <p:extLst>
      <p:ext uri="{BB962C8B-B14F-4D97-AF65-F5344CB8AC3E}">
        <p14:creationId xmlns:p14="http://schemas.microsoft.com/office/powerpoint/2010/main" val="194496789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21320"/>
            <a:ext cx="9144000" cy="927463"/>
          </a:xfrm>
        </p:spPr>
        <p:txBody>
          <a:bodyPr>
            <a:normAutofit/>
          </a:bodyPr>
          <a:lstStyle/>
          <a:p>
            <a:r>
              <a:rPr lang="en-US" sz="5400" dirty="0" smtClean="0"/>
              <a:t>God </a:t>
            </a:r>
            <a:r>
              <a:rPr lang="en-US" sz="5400" dirty="0"/>
              <a:t>&amp; Humanity!!</a:t>
            </a:r>
          </a:p>
        </p:txBody>
      </p:sp>
      <p:sp>
        <p:nvSpPr>
          <p:cNvPr id="3" name="Subtitle 2"/>
          <p:cNvSpPr>
            <a:spLocks noGrp="1"/>
          </p:cNvSpPr>
          <p:nvPr>
            <p:ph type="subTitle" idx="1"/>
          </p:nvPr>
        </p:nvSpPr>
        <p:spPr>
          <a:xfrm>
            <a:off x="561703" y="5185955"/>
            <a:ext cx="11077303" cy="1214845"/>
          </a:xfrm>
        </p:spPr>
        <p:txBody>
          <a:bodyPr>
            <a:noAutofit/>
          </a:bodyPr>
          <a:lstStyle/>
          <a:p>
            <a:r>
              <a:rPr lang="en-US" dirty="0">
                <a:latin typeface="+mj-lt"/>
              </a:rPr>
              <a:t>And God blessed them. And God said to them, “Be fruitful and multiply and fill the earth and subdue it, and have dominion over the fish of the sea and over the birds of the heavens and over every living thing that moves on the earth.”… </a:t>
            </a:r>
            <a:r>
              <a:rPr lang="en-US" b="1" dirty="0">
                <a:latin typeface="+mj-lt"/>
              </a:rPr>
              <a:t>Genesis 1:28</a:t>
            </a:r>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1415" y="1711234"/>
            <a:ext cx="6489170" cy="3112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3693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82879" y="169816"/>
            <a:ext cx="6048103" cy="2364377"/>
          </a:xfrm>
          <a:noFill/>
        </p:spPr>
        <p:txBody>
          <a:bodyPr>
            <a:noAutofit/>
          </a:bodyPr>
          <a:lstStyle/>
          <a:p>
            <a:r>
              <a:rPr lang="en-US" sz="2400" dirty="0"/>
              <a:t/>
            </a:r>
            <a:br>
              <a:rPr lang="en-US" sz="2400" dirty="0"/>
            </a:br>
            <a:r>
              <a:rPr lang="en-US" sz="2400" b="1" dirty="0" smtClean="0"/>
              <a:t>1. </a:t>
            </a:r>
            <a:r>
              <a:rPr lang="en-US" sz="2400" dirty="0" smtClean="0"/>
              <a:t>The </a:t>
            </a:r>
            <a:r>
              <a:rPr lang="en-US" sz="2400" dirty="0" err="1" smtClean="0"/>
              <a:t>Aseity</a:t>
            </a:r>
            <a:r>
              <a:rPr lang="en-US" sz="2400" dirty="0" smtClean="0"/>
              <a:t> of God – </a:t>
            </a:r>
            <a:r>
              <a:rPr lang="en-US" sz="2400" b="1" dirty="0" smtClean="0"/>
              <a:t>Acts 17:24-25</a:t>
            </a:r>
            <a:r>
              <a:rPr lang="en-US" sz="2400" dirty="0" smtClean="0"/>
              <a:t/>
            </a:r>
            <a:br>
              <a:rPr lang="en-US" sz="2400" dirty="0" smtClean="0"/>
            </a:br>
            <a:r>
              <a:rPr lang="en-US" sz="2400" b="1" dirty="0" smtClean="0"/>
              <a:t>2. </a:t>
            </a:r>
            <a:r>
              <a:rPr lang="en-US" sz="2400" dirty="0" smtClean="0"/>
              <a:t>There is no randomness in God – </a:t>
            </a:r>
            <a:r>
              <a:rPr lang="en-US" sz="2400" b="1" dirty="0" smtClean="0"/>
              <a:t>Psalm 19:1</a:t>
            </a:r>
            <a:r>
              <a:rPr lang="en-US" sz="2400" dirty="0" smtClean="0"/>
              <a:t/>
            </a:r>
            <a:br>
              <a:rPr lang="en-US" sz="2400" dirty="0" smtClean="0"/>
            </a:br>
            <a:r>
              <a:rPr lang="en-US" sz="2400" b="1" dirty="0" smtClean="0"/>
              <a:t>3. </a:t>
            </a:r>
            <a:r>
              <a:rPr lang="en-US" sz="2400" dirty="0" smtClean="0"/>
              <a:t>God’s love for humanity – </a:t>
            </a:r>
            <a:r>
              <a:rPr lang="en-US" sz="2400" b="1" dirty="0" smtClean="0"/>
              <a:t>2Peter 1:3-4 </a:t>
            </a:r>
            <a:r>
              <a:rPr lang="en-US" sz="2400" dirty="0" smtClean="0"/>
              <a:t/>
            </a:r>
            <a:br>
              <a:rPr lang="en-US" sz="2400" dirty="0" smtClean="0"/>
            </a:br>
            <a:endParaRPr lang="en-US" sz="2400" dirty="0"/>
          </a:p>
        </p:txBody>
      </p:sp>
      <p:sp>
        <p:nvSpPr>
          <p:cNvPr id="8" name="Title 1"/>
          <p:cNvSpPr txBox="1">
            <a:spLocks/>
          </p:cNvSpPr>
          <p:nvPr/>
        </p:nvSpPr>
        <p:spPr>
          <a:xfrm>
            <a:off x="6230983" y="169816"/>
            <a:ext cx="5786846" cy="23643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en-US" sz="2400" dirty="0"/>
              <a:t>We are God’s representatives on earth</a:t>
            </a:r>
          </a:p>
          <a:p>
            <a:pPr marL="342900" indent="-342900">
              <a:buFont typeface="Arial" panose="020B0604020202020204" pitchFamily="34" charset="0"/>
              <a:buChar char="•"/>
            </a:pPr>
            <a:r>
              <a:rPr lang="en-US" sz="2400" dirty="0"/>
              <a:t>To be fruitful and multiply</a:t>
            </a:r>
          </a:p>
          <a:p>
            <a:pPr marL="342900" indent="-342900">
              <a:buFont typeface="Arial" panose="020B0604020202020204" pitchFamily="34" charset="0"/>
              <a:buChar char="•"/>
            </a:pPr>
            <a:r>
              <a:rPr lang="en-US" sz="2400" dirty="0"/>
              <a:t>To dominate the earth and establish the will of God </a:t>
            </a:r>
          </a:p>
          <a:p>
            <a:pPr marL="342900" indent="-342900">
              <a:buFont typeface="Arial" panose="020B0604020202020204" pitchFamily="34" charset="0"/>
              <a:buChar char="•"/>
            </a:pPr>
            <a:r>
              <a:rPr lang="en-US" sz="2400" dirty="0"/>
              <a:t>To reveal His glory and let all of creation give praise to God</a:t>
            </a:r>
          </a:p>
        </p:txBody>
      </p:sp>
      <p:sp>
        <p:nvSpPr>
          <p:cNvPr id="9" name="Content Placeholder 2"/>
          <p:cNvSpPr txBox="1">
            <a:spLocks/>
          </p:cNvSpPr>
          <p:nvPr/>
        </p:nvSpPr>
        <p:spPr>
          <a:xfrm>
            <a:off x="730423" y="5865223"/>
            <a:ext cx="10574383" cy="849086"/>
          </a:xfrm>
          <a:prstGeom prst="rect">
            <a:avLst/>
          </a:prstGeom>
          <a:solidFill>
            <a:schemeClr val="accent5">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latin typeface="+mj-lt"/>
              </a:rPr>
              <a:t>I will put enmity between you and the </a:t>
            </a:r>
            <a:r>
              <a:rPr lang="en-US" sz="2400" dirty="0" smtClean="0">
                <a:latin typeface="+mj-lt"/>
              </a:rPr>
              <a:t>woman, and </a:t>
            </a:r>
            <a:r>
              <a:rPr lang="en-US" sz="2400" dirty="0">
                <a:latin typeface="+mj-lt"/>
              </a:rPr>
              <a:t>between your offspring and her </a:t>
            </a:r>
            <a:r>
              <a:rPr lang="en-US" sz="2400" dirty="0" smtClean="0">
                <a:latin typeface="+mj-lt"/>
              </a:rPr>
              <a:t>offspring; he </a:t>
            </a:r>
            <a:r>
              <a:rPr lang="en-US" sz="2400" dirty="0">
                <a:latin typeface="+mj-lt"/>
              </a:rPr>
              <a:t>shall bruise your head, and you shall bruise his heel</a:t>
            </a:r>
            <a:r>
              <a:rPr lang="en-US" sz="2400" dirty="0" smtClean="0">
                <a:latin typeface="+mj-lt"/>
              </a:rPr>
              <a:t>.” </a:t>
            </a:r>
            <a:r>
              <a:rPr lang="en-US" sz="2400" b="1" dirty="0" smtClean="0">
                <a:latin typeface="+mj-lt"/>
              </a:rPr>
              <a:t>Genesis </a:t>
            </a:r>
            <a:r>
              <a:rPr lang="en-US" sz="2400" b="1" dirty="0">
                <a:latin typeface="+mj-lt"/>
              </a:rPr>
              <a:t>3:15</a:t>
            </a:r>
          </a:p>
        </p:txBody>
      </p:sp>
      <p:sp>
        <p:nvSpPr>
          <p:cNvPr id="10" name="Title 1"/>
          <p:cNvSpPr txBox="1">
            <a:spLocks/>
          </p:cNvSpPr>
          <p:nvPr/>
        </p:nvSpPr>
        <p:spPr>
          <a:xfrm>
            <a:off x="182880" y="4323805"/>
            <a:ext cx="11834949"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smtClean="0"/>
              <a:t>The fall of Adam and Eve was the birth of the nature of sin, the manifestation of death and the advent of suffering in the perfect creation of God. This Fall resulted in the conception of wickedness, hatred, pride and all the fruits of unrighteousness born of the dominion of the flesh over humanity. (Romans 5:12, Romans 7:18, Galatians 5:19-21)  </a:t>
            </a:r>
            <a:endParaRPr lang="en-US" sz="2400" dirty="0"/>
          </a:p>
        </p:txBody>
      </p:sp>
      <p:sp>
        <p:nvSpPr>
          <p:cNvPr id="11" name="Content Placeholder 2"/>
          <p:cNvSpPr txBox="1">
            <a:spLocks/>
          </p:cNvSpPr>
          <p:nvPr/>
        </p:nvSpPr>
        <p:spPr>
          <a:xfrm>
            <a:off x="730423" y="2534193"/>
            <a:ext cx="10574383" cy="1541418"/>
          </a:xfrm>
          <a:prstGeom prst="rect">
            <a:avLst/>
          </a:prstGeom>
          <a:solidFill>
            <a:schemeClr val="accent5">
              <a:lumMod val="60000"/>
              <a:lumOff val="4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2400" b="1" dirty="0" smtClean="0">
                <a:latin typeface="+mj-lt"/>
              </a:rPr>
              <a:t>Genesis </a:t>
            </a:r>
            <a:r>
              <a:rPr lang="en-US" sz="2400" b="1" dirty="0">
                <a:latin typeface="+mj-lt"/>
              </a:rPr>
              <a:t>Chapter </a:t>
            </a:r>
            <a:r>
              <a:rPr lang="en-US" sz="2400" b="1" dirty="0" smtClean="0">
                <a:latin typeface="+mj-lt"/>
              </a:rPr>
              <a:t>3</a:t>
            </a:r>
          </a:p>
          <a:p>
            <a:pPr marL="0" indent="0" algn="ctr">
              <a:spcBef>
                <a:spcPts val="0"/>
              </a:spcBef>
              <a:buNone/>
            </a:pPr>
            <a:r>
              <a:rPr lang="en-US" sz="2400" dirty="0">
                <a:latin typeface="+mj-lt"/>
              </a:rPr>
              <a:t>The deceptive ability and intent of the </a:t>
            </a:r>
            <a:r>
              <a:rPr lang="en-US" sz="2400" dirty="0" smtClean="0">
                <a:latin typeface="+mj-lt"/>
              </a:rPr>
              <a:t>devil </a:t>
            </a:r>
            <a:r>
              <a:rPr lang="en-US" sz="2400" b="1" dirty="0" smtClean="0">
                <a:latin typeface="+mj-lt"/>
              </a:rPr>
              <a:t>(John 8:44)….</a:t>
            </a:r>
            <a:r>
              <a:rPr lang="en-US" sz="2400" dirty="0" smtClean="0">
                <a:latin typeface="+mj-lt"/>
              </a:rPr>
              <a:t>The </a:t>
            </a:r>
            <a:r>
              <a:rPr lang="en-US" sz="2400" dirty="0">
                <a:latin typeface="+mj-lt"/>
              </a:rPr>
              <a:t>commandment and the place of </a:t>
            </a:r>
            <a:r>
              <a:rPr lang="en-US" sz="2400" dirty="0" smtClean="0">
                <a:latin typeface="+mj-lt"/>
              </a:rPr>
              <a:t>freewill </a:t>
            </a:r>
            <a:r>
              <a:rPr lang="en-US" sz="2400" b="1" dirty="0" smtClean="0">
                <a:latin typeface="+mj-lt"/>
              </a:rPr>
              <a:t>(Deuteronomy 30:19)… </a:t>
            </a:r>
            <a:r>
              <a:rPr lang="en-US" sz="2400" dirty="0" smtClean="0">
                <a:latin typeface="+mj-lt"/>
              </a:rPr>
              <a:t>The temptation </a:t>
            </a:r>
            <a:r>
              <a:rPr lang="en-US" sz="2400" b="1" dirty="0" smtClean="0">
                <a:latin typeface="+mj-lt"/>
              </a:rPr>
              <a:t>(1John 2:16)… </a:t>
            </a:r>
          </a:p>
          <a:p>
            <a:pPr marL="0" indent="0" algn="ctr">
              <a:spcBef>
                <a:spcPts val="0"/>
              </a:spcBef>
              <a:buNone/>
            </a:pPr>
            <a:r>
              <a:rPr lang="en-US" sz="2400" dirty="0" smtClean="0">
                <a:latin typeface="+mj-lt"/>
              </a:rPr>
              <a:t>Adam </a:t>
            </a:r>
            <a:r>
              <a:rPr lang="en-US" sz="2400" dirty="0">
                <a:latin typeface="+mj-lt"/>
              </a:rPr>
              <a:t>and </a:t>
            </a:r>
            <a:r>
              <a:rPr lang="en-US" sz="2400" dirty="0" smtClean="0">
                <a:latin typeface="+mj-lt"/>
              </a:rPr>
              <a:t>Eve </a:t>
            </a:r>
            <a:r>
              <a:rPr lang="en-US" sz="2400" b="1" dirty="0" smtClean="0">
                <a:latin typeface="+mj-lt"/>
              </a:rPr>
              <a:t>(1John 4:18)… </a:t>
            </a:r>
            <a:r>
              <a:rPr lang="en-US" sz="2400" dirty="0" smtClean="0">
                <a:latin typeface="+mj-lt"/>
              </a:rPr>
              <a:t>The </a:t>
            </a:r>
            <a:r>
              <a:rPr lang="en-US" sz="2400" dirty="0">
                <a:latin typeface="+mj-lt"/>
              </a:rPr>
              <a:t>impact of the fall… </a:t>
            </a:r>
          </a:p>
          <a:p>
            <a:pPr marL="0" indent="0" algn="ctr">
              <a:spcBef>
                <a:spcPts val="0"/>
              </a:spcBef>
              <a:buFont typeface="Arial" panose="020B0604020202020204" pitchFamily="34" charset="0"/>
              <a:buNone/>
            </a:pPr>
            <a:endParaRPr lang="en-US" sz="2400" dirty="0">
              <a:latin typeface="+mj-lt"/>
            </a:endParaRPr>
          </a:p>
        </p:txBody>
      </p:sp>
    </p:spTree>
    <p:extLst>
      <p:ext uri="{BB962C8B-B14F-4D97-AF65-F5344CB8AC3E}">
        <p14:creationId xmlns:p14="http://schemas.microsoft.com/office/powerpoint/2010/main" val="2499233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5623" y="222068"/>
            <a:ext cx="9144000" cy="992777"/>
          </a:xfrm>
        </p:spPr>
        <p:txBody>
          <a:bodyPr>
            <a:normAutofit/>
          </a:bodyPr>
          <a:lstStyle/>
          <a:p>
            <a:r>
              <a:rPr lang="en-US" dirty="0" smtClean="0"/>
              <a:t>Children of Promise!!</a:t>
            </a:r>
            <a:endParaRPr lang="en-US" dirty="0"/>
          </a:p>
        </p:txBody>
      </p:sp>
      <p:sp>
        <p:nvSpPr>
          <p:cNvPr id="3" name="Subtitle 2"/>
          <p:cNvSpPr>
            <a:spLocks noGrp="1"/>
          </p:cNvSpPr>
          <p:nvPr>
            <p:ph type="subTitle" idx="1"/>
          </p:nvPr>
        </p:nvSpPr>
        <p:spPr>
          <a:xfrm>
            <a:off x="561703" y="4637315"/>
            <a:ext cx="11077303" cy="1959428"/>
          </a:xfrm>
        </p:spPr>
        <p:txBody>
          <a:bodyPr>
            <a:noAutofit/>
          </a:bodyPr>
          <a:lstStyle/>
          <a:p>
            <a:r>
              <a:rPr lang="en-US" dirty="0" smtClean="0">
                <a:latin typeface="+mj-lt"/>
              </a:rPr>
              <a:t>Now the LORD said to Abram, "Go forth from your country, And from your relatives And from your father's house, To the land which I will show you; And I will make you a great nation, And I will bless you, And make your name great; And so you shall be a blessing; And I will bless those who bless you, And the one who curses you I will curse. And in you all the families of the earth will be blessed.“… </a:t>
            </a:r>
            <a:r>
              <a:rPr lang="en-US" b="1" dirty="0" smtClean="0">
                <a:latin typeface="+mj-lt"/>
              </a:rPr>
              <a:t>Gen 12:1-3 (NASB)</a:t>
            </a:r>
            <a:endParaRPr lang="en-US" b="1" dirty="0">
              <a:latin typeface="+mj-lt"/>
            </a:endParaRPr>
          </a:p>
        </p:txBody>
      </p:sp>
      <p:pic>
        <p:nvPicPr>
          <p:cNvPr id="2050" name="Picture 2" descr="Thursday: Ishmael and Isaac Today | Sabbath School N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3690" y="1214845"/>
            <a:ext cx="4507865" cy="2952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1724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88878" y="6721476"/>
            <a:ext cx="2743200" cy="365125"/>
          </a:xfrm>
        </p:spPr>
        <p:txBody>
          <a:bodyPr/>
          <a:lstStyle/>
          <a:p>
            <a:fld id="{B9FF3F3F-0C5E-4D08-B17C-14866954ABB6}" type="slidenum">
              <a:rPr lang="zh-CN" altLang="en-US" smtClean="0"/>
              <a:t>9</a:t>
            </a:fld>
            <a:endParaRPr lang="zh-CN" altLang="en-US" dirty="0"/>
          </a:p>
        </p:txBody>
      </p:sp>
      <p:sp>
        <p:nvSpPr>
          <p:cNvPr id="16" name="Title 1"/>
          <p:cNvSpPr txBox="1">
            <a:spLocks/>
          </p:cNvSpPr>
          <p:nvPr/>
        </p:nvSpPr>
        <p:spPr>
          <a:xfrm>
            <a:off x="352697" y="352696"/>
            <a:ext cx="5238206" cy="36445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The </a:t>
            </a:r>
            <a:r>
              <a:rPr lang="en-US" sz="2400" dirty="0" err="1" smtClean="0"/>
              <a:t>Adamic</a:t>
            </a:r>
            <a:r>
              <a:rPr lang="en-US" sz="2400" dirty="0" smtClean="0"/>
              <a:t> Covenant… </a:t>
            </a:r>
            <a:r>
              <a:rPr lang="en-US" sz="2400" b="1" dirty="0" smtClean="0"/>
              <a:t>Genesis 1,2,3</a:t>
            </a:r>
            <a:endParaRPr lang="en-US" sz="2200" dirty="0" smtClean="0"/>
          </a:p>
          <a:p>
            <a:pPr marL="800100" lvl="1" indent="-342900">
              <a:buFont typeface="Arial" panose="020B0604020202020204" pitchFamily="34" charset="0"/>
              <a:buChar char="•"/>
            </a:pPr>
            <a:r>
              <a:rPr lang="en-US" sz="2200" dirty="0" smtClean="0">
                <a:latin typeface="+mj-lt"/>
              </a:rPr>
              <a:t>Established </a:t>
            </a:r>
            <a:r>
              <a:rPr lang="en-US" sz="2200" dirty="0">
                <a:latin typeface="+mj-lt"/>
              </a:rPr>
              <a:t>the relationship between God and humans</a:t>
            </a:r>
          </a:p>
          <a:p>
            <a:pPr marL="800100" lvl="1" indent="-342900">
              <a:buFont typeface="Arial" panose="020B0604020202020204" pitchFamily="34" charset="0"/>
              <a:buChar char="•"/>
            </a:pPr>
            <a:r>
              <a:rPr lang="en-US" sz="2200" dirty="0">
                <a:latin typeface="+mj-lt"/>
              </a:rPr>
              <a:t>Set the conditions of the covenant</a:t>
            </a:r>
          </a:p>
          <a:p>
            <a:pPr marL="800100" lvl="1" indent="-342900">
              <a:buFont typeface="Arial" panose="020B0604020202020204" pitchFamily="34" charset="0"/>
              <a:buChar char="•"/>
            </a:pPr>
            <a:r>
              <a:rPr lang="en-US" sz="2200" dirty="0">
                <a:latin typeface="+mj-lt"/>
              </a:rPr>
              <a:t>Resulted in </a:t>
            </a:r>
          </a:p>
          <a:p>
            <a:pPr marL="1371600" lvl="2" indent="-457200">
              <a:buFont typeface="+mj-lt"/>
              <a:buAutoNum type="arabicPeriod"/>
            </a:pPr>
            <a:r>
              <a:rPr lang="en-US" sz="2000" dirty="0">
                <a:latin typeface="+mj-lt"/>
              </a:rPr>
              <a:t>expulsion from the Garden of Eden </a:t>
            </a:r>
          </a:p>
          <a:p>
            <a:pPr marL="1371600" lvl="2" indent="-457200">
              <a:buFont typeface="+mj-lt"/>
              <a:buAutoNum type="arabicPeriod"/>
            </a:pPr>
            <a:r>
              <a:rPr lang="en-US" sz="2000" dirty="0">
                <a:latin typeface="+mj-lt"/>
              </a:rPr>
              <a:t>loss of direct relationship with God</a:t>
            </a:r>
          </a:p>
          <a:p>
            <a:pPr marL="1371600" lvl="2" indent="-457200">
              <a:buFont typeface="+mj-lt"/>
              <a:buAutoNum type="arabicPeriod"/>
            </a:pPr>
            <a:r>
              <a:rPr lang="en-US" sz="2000" dirty="0">
                <a:latin typeface="+mj-lt"/>
              </a:rPr>
              <a:t>physical death</a:t>
            </a:r>
          </a:p>
          <a:p>
            <a:pPr marL="1371600" lvl="2" indent="-457200">
              <a:buFont typeface="+mj-lt"/>
              <a:buAutoNum type="arabicPeriod"/>
            </a:pPr>
            <a:r>
              <a:rPr lang="en-US" sz="2000" dirty="0">
                <a:latin typeface="+mj-lt"/>
              </a:rPr>
              <a:t>pain and hardship</a:t>
            </a:r>
          </a:p>
          <a:p>
            <a:pPr marL="800100" lvl="1" indent="-342900">
              <a:buFont typeface="Arial" panose="020B0604020202020204" pitchFamily="34" charset="0"/>
              <a:buChar char="•"/>
            </a:pPr>
            <a:r>
              <a:rPr lang="en-US" sz="2200" dirty="0">
                <a:latin typeface="+mj-lt"/>
              </a:rPr>
              <a:t>Promised restoration</a:t>
            </a:r>
            <a:endParaRPr lang="en-US" sz="2200" dirty="0">
              <a:latin typeface="+mj-lt"/>
            </a:endParaRPr>
          </a:p>
        </p:txBody>
      </p:sp>
      <p:sp>
        <p:nvSpPr>
          <p:cNvPr id="18" name="Title 1"/>
          <p:cNvSpPr txBox="1">
            <a:spLocks/>
          </p:cNvSpPr>
          <p:nvPr/>
        </p:nvSpPr>
        <p:spPr>
          <a:xfrm>
            <a:off x="352697" y="3997234"/>
            <a:ext cx="4924696" cy="22206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The </a:t>
            </a:r>
            <a:r>
              <a:rPr lang="en-US" sz="2400" dirty="0" err="1" smtClean="0"/>
              <a:t>Noahic</a:t>
            </a:r>
            <a:r>
              <a:rPr lang="en-US" sz="2400" dirty="0" smtClean="0"/>
              <a:t> Covenant… </a:t>
            </a:r>
            <a:r>
              <a:rPr lang="en-US" sz="2400" b="1" dirty="0" smtClean="0"/>
              <a:t>Genesis 9</a:t>
            </a:r>
            <a:endParaRPr lang="en-US" sz="2200" b="1" dirty="0" smtClean="0"/>
          </a:p>
          <a:p>
            <a:pPr marL="800100" lvl="1" indent="-342900">
              <a:buFont typeface="Arial" panose="020B0604020202020204" pitchFamily="34" charset="0"/>
              <a:buChar char="•"/>
            </a:pPr>
            <a:r>
              <a:rPr lang="en-US" sz="2200" dirty="0" smtClean="0">
                <a:latin typeface="+mj-lt"/>
              </a:rPr>
              <a:t>Unconditional promise</a:t>
            </a:r>
          </a:p>
          <a:p>
            <a:pPr marL="800100" lvl="1" indent="-342900">
              <a:buFont typeface="Arial" panose="020B0604020202020204" pitchFamily="34" charset="0"/>
              <a:buChar char="•"/>
            </a:pPr>
            <a:r>
              <a:rPr lang="en-US" sz="2200" dirty="0" smtClean="0">
                <a:latin typeface="+mj-lt"/>
              </a:rPr>
              <a:t>Established protection for all living creatures</a:t>
            </a:r>
          </a:p>
          <a:p>
            <a:pPr marL="800100" lvl="1" indent="-342900">
              <a:buFont typeface="Arial" panose="020B0604020202020204" pitchFamily="34" charset="0"/>
              <a:buChar char="•"/>
            </a:pPr>
            <a:r>
              <a:rPr lang="en-US" sz="2200" dirty="0" smtClean="0">
                <a:latin typeface="+mj-lt"/>
              </a:rPr>
              <a:t>Gave the rainbow as a sign</a:t>
            </a:r>
          </a:p>
        </p:txBody>
      </p:sp>
      <p:sp>
        <p:nvSpPr>
          <p:cNvPr id="19" name="Title 1"/>
          <p:cNvSpPr txBox="1">
            <a:spLocks/>
          </p:cNvSpPr>
          <p:nvPr/>
        </p:nvSpPr>
        <p:spPr>
          <a:xfrm>
            <a:off x="5799909" y="352695"/>
            <a:ext cx="6109078" cy="34094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smtClean="0"/>
              <a:t>The </a:t>
            </a:r>
            <a:r>
              <a:rPr lang="en-US" sz="2400" dirty="0" err="1" smtClean="0"/>
              <a:t>Abramic</a:t>
            </a:r>
            <a:r>
              <a:rPr lang="en-US" sz="2400" dirty="0" smtClean="0"/>
              <a:t> Covenant… </a:t>
            </a:r>
            <a:r>
              <a:rPr lang="en-US" sz="2400" b="1" dirty="0" smtClean="0"/>
              <a:t>Genesis 12, 15</a:t>
            </a:r>
            <a:endParaRPr lang="en-US" sz="2200" dirty="0" smtClean="0"/>
          </a:p>
          <a:p>
            <a:pPr marL="800100" lvl="1" indent="-342900">
              <a:buFont typeface="Arial" panose="020B0604020202020204" pitchFamily="34" charset="0"/>
              <a:buChar char="•"/>
            </a:pPr>
            <a:r>
              <a:rPr lang="en-US" sz="2200" dirty="0" smtClean="0">
                <a:latin typeface="+mj-lt"/>
              </a:rPr>
              <a:t>Made between one man (Abraham) and his descendants</a:t>
            </a:r>
          </a:p>
          <a:p>
            <a:pPr marL="800100" lvl="1" indent="-342900">
              <a:buFont typeface="Arial" panose="020B0604020202020204" pitchFamily="34" charset="0"/>
              <a:buChar char="•"/>
            </a:pPr>
            <a:r>
              <a:rPr lang="en-US" sz="2200" dirty="0" smtClean="0">
                <a:latin typeface="+mj-lt"/>
              </a:rPr>
              <a:t>God promised Abraham</a:t>
            </a:r>
          </a:p>
          <a:p>
            <a:pPr marL="914400" lvl="1" indent="-457200">
              <a:buFont typeface="+mj-lt"/>
              <a:buAutoNum type="arabicPeriod"/>
            </a:pPr>
            <a:r>
              <a:rPr lang="en-US" sz="2200" dirty="0" smtClean="0">
                <a:latin typeface="+mj-lt"/>
              </a:rPr>
              <a:t>Make him a great nation</a:t>
            </a:r>
          </a:p>
          <a:p>
            <a:pPr marL="914400" lvl="1" indent="-457200">
              <a:buFont typeface="+mj-lt"/>
              <a:buAutoNum type="arabicPeriod"/>
            </a:pPr>
            <a:r>
              <a:rPr lang="en-US" sz="2200" dirty="0" smtClean="0">
                <a:latin typeface="+mj-lt"/>
              </a:rPr>
              <a:t>Bless those who bless; curse those who curse</a:t>
            </a:r>
          </a:p>
          <a:p>
            <a:pPr marL="914400" lvl="1" indent="-457200">
              <a:buFont typeface="+mj-lt"/>
              <a:buAutoNum type="arabicPeriod"/>
            </a:pPr>
            <a:r>
              <a:rPr lang="en-US" sz="2200" dirty="0" smtClean="0">
                <a:latin typeface="+mj-lt"/>
              </a:rPr>
              <a:t>Give him the land</a:t>
            </a:r>
          </a:p>
          <a:p>
            <a:pPr marL="914400" lvl="1" indent="-457200">
              <a:buFont typeface="+mj-lt"/>
              <a:buAutoNum type="arabicPeriod"/>
            </a:pPr>
            <a:r>
              <a:rPr lang="en-US" sz="2200" dirty="0" smtClean="0">
                <a:latin typeface="+mj-lt"/>
              </a:rPr>
              <a:t>Bless all families through him</a:t>
            </a:r>
          </a:p>
        </p:txBody>
      </p:sp>
      <p:sp>
        <p:nvSpPr>
          <p:cNvPr id="20" name="Title 1"/>
          <p:cNvSpPr txBox="1">
            <a:spLocks/>
          </p:cNvSpPr>
          <p:nvPr/>
        </p:nvSpPr>
        <p:spPr>
          <a:xfrm>
            <a:off x="5277393" y="3796934"/>
            <a:ext cx="6631593" cy="2924541"/>
          </a:xfrm>
          <a:prstGeom prst="rect">
            <a:avLst/>
          </a:prstGeom>
          <a:solidFill>
            <a:schemeClr val="accent4">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200" b="1" dirty="0" smtClean="0"/>
              <a:t>Children of Promise </a:t>
            </a:r>
          </a:p>
          <a:p>
            <a:pPr algn="ctr"/>
            <a:r>
              <a:rPr lang="en-US" sz="2200" dirty="0"/>
              <a:t>But [it is] not as though the word of God has failed. For they are not all Israel who are [descended] from Israel; nor are they all children because they are Abraham's descendants, but: "THROUGH ISAAC YOUR DESCENDANTS WILL BE NAMED." That is, it is not the children of the flesh who are children of God, but the children of the promise are regarded as descendants. </a:t>
            </a:r>
            <a:r>
              <a:rPr lang="en-US" sz="2200" b="1" dirty="0" smtClean="0"/>
              <a:t>Rom </a:t>
            </a:r>
            <a:r>
              <a:rPr lang="en-US" sz="2200" b="1" dirty="0"/>
              <a:t>9:6-8 </a:t>
            </a:r>
            <a:r>
              <a:rPr lang="en-US" sz="2200" b="1" dirty="0" smtClean="0"/>
              <a:t>(NASB)</a:t>
            </a:r>
            <a:endParaRPr lang="en-US" sz="2200" b="1" dirty="0"/>
          </a:p>
        </p:txBody>
      </p:sp>
    </p:spTree>
    <p:extLst>
      <p:ext uri="{BB962C8B-B14F-4D97-AF65-F5344CB8AC3E}">
        <p14:creationId xmlns:p14="http://schemas.microsoft.com/office/powerpoint/2010/main" val="14064163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687</TotalTime>
  <Words>957</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等线</vt:lpstr>
      <vt:lpstr>Arial</vt:lpstr>
      <vt:lpstr>Calibri</vt:lpstr>
      <vt:lpstr>Calibri Light</vt:lpstr>
      <vt:lpstr>Times New Roman</vt:lpstr>
      <vt:lpstr>Office Theme</vt:lpstr>
      <vt:lpstr>A Conclusion On The  Book Of Genesis!!</vt:lpstr>
      <vt:lpstr>God &amp; Creation!!</vt:lpstr>
      <vt:lpstr>Who is the God of all creations…. Jehovah Elohim!!!</vt:lpstr>
      <vt:lpstr>God Centeredness in Creation!!</vt:lpstr>
      <vt:lpstr>PowerPoint Presentation</vt:lpstr>
      <vt:lpstr>God &amp; Humanity!!</vt:lpstr>
      <vt:lpstr> 1. The Aseity of God – Acts 17:24-25 2. There is no randomness in God – Psalm 19:1 3. God’s love for humanity – 2Peter 1:3-4  </vt:lpstr>
      <vt:lpstr>Children of Promise!!</vt:lpstr>
      <vt:lpstr>PowerPoint Presentation</vt:lpstr>
      <vt:lpstr>PowerPoint Presentation</vt:lpstr>
      <vt:lpstr>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Conclusion On The  Book Of Genesis!!</dc:title>
  <dc:creator>A</dc:creator>
  <cp:lastModifiedBy>A</cp:lastModifiedBy>
  <cp:revision>29</cp:revision>
  <dcterms:created xsi:type="dcterms:W3CDTF">2023-02-04T03:46:53Z</dcterms:created>
  <dcterms:modified xsi:type="dcterms:W3CDTF">2023-02-04T15:13:55Z</dcterms:modified>
</cp:coreProperties>
</file>