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4" r:id="rId3"/>
    <p:sldId id="275" r:id="rId5"/>
    <p:sldId id="306" r:id="rId6"/>
    <p:sldId id="300" r:id="rId7"/>
    <p:sldId id="318" r:id="rId8"/>
    <p:sldId id="279" r:id="rId9"/>
    <p:sldId id="462" r:id="rId10"/>
    <p:sldId id="284" r:id="rId11"/>
    <p:sldId id="319" r:id="rId12"/>
    <p:sldId id="468" r:id="rId13"/>
    <p:sldId id="466" r:id="rId14"/>
    <p:sldId id="308"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FF5353"/>
    <a:srgbClr val="FFC91D"/>
    <a:srgbClr val="11C1FF"/>
    <a:srgbClr val="F4B183"/>
    <a:srgbClr val="888886"/>
    <a:srgbClr val="E7C5AE"/>
    <a:srgbClr val="2A2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76" autoAdjust="0"/>
    <p:restoredTop sz="94660"/>
  </p:normalViewPr>
  <p:slideViewPr>
    <p:cSldViewPr snapToGrid="0">
      <p:cViewPr varScale="1">
        <p:scale>
          <a:sx n="86" d="100"/>
          <a:sy n="86" d="100"/>
        </p:scale>
        <p:origin x="319"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8.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50B36-9D4A-468C-8410-95B1900814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98910-327C-4EAC-AB95-1250C2EE64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F98910-327C-4EAC-AB95-1250C2EE640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CA7ECF6-13F7-4665-8CC8-E6D7D0DC72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276810-A8C4-4E47-9E58-14159F80C2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7ECF6-13F7-4665-8CC8-E6D7D0DC72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76810-A8C4-4E47-9E58-14159F80C21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72310" y="4911725"/>
            <a:ext cx="8247380" cy="1137285"/>
          </a:xfrm>
          <a:prstGeom prst="rect">
            <a:avLst/>
          </a:prstGeom>
          <a:noFill/>
          <a:ln>
            <a:solidFill>
              <a:schemeClr val="bg1"/>
            </a:solidFill>
          </a:ln>
        </p:spPr>
        <p:txBody>
          <a:bodyPr wrap="square" rtlCol="0">
            <a:spAutoFit/>
          </a:bodyPr>
          <a:lstStyle/>
          <a:p>
            <a:pPr algn="ctr"/>
            <a:r>
              <a:rPr lang="en-US" sz="34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Daniel, a man greatly loved</a:t>
            </a:r>
            <a:endParaRPr lang="en-US" sz="34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endParaRPr>
          </a:p>
          <a:p>
            <a:pPr algn="ctr"/>
            <a:r>
              <a:rPr lang="en-US" altLang="en-GB" sz="34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12 </a:t>
            </a:r>
            <a:r>
              <a:rPr lang="en-US" altLang="en-GB" sz="34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February, 2023. XICF</a:t>
            </a:r>
            <a:endParaRPr lang="en-US" altLang="en-GB" sz="34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endParaRPr>
          </a:p>
        </p:txBody>
      </p:sp>
      <p:pic>
        <p:nvPicPr>
          <p:cNvPr id="8" name="图片 7"/>
          <p:cNvPicPr>
            <a:picLocks noChangeAspect="1"/>
          </p:cNvPicPr>
          <p:nvPr/>
        </p:nvPicPr>
        <p:blipFill>
          <a:blip r:embed="rId1"/>
          <a:stretch>
            <a:fillRect/>
          </a:stretch>
        </p:blipFill>
        <p:spPr>
          <a:xfrm>
            <a:off x="3238500" y="663575"/>
            <a:ext cx="5715000" cy="3765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005" y="656590"/>
            <a:ext cx="6705600" cy="583565"/>
          </a:xfrm>
          <a:prstGeom prst="rect">
            <a:avLst/>
          </a:prstGeom>
          <a:ln>
            <a:solidFill>
              <a:schemeClr val="accent1"/>
            </a:solidFill>
          </a:ln>
        </p:spPr>
        <p:txBody>
          <a:bodyPr wrap="square">
            <a:spAutoFit/>
          </a:bodyPr>
          <a:lstStyle/>
          <a:p>
            <a:r>
              <a:rPr lang="en-US" altLang="en-GB" sz="3200" b="1" dirty="0">
                <a:solidFill>
                  <a:schemeClr val="bg1"/>
                </a:solidFill>
                <a:latin typeface="Georgia" panose="02040502050405020303" pitchFamily="18" charset="0"/>
              </a:rPr>
              <a:t>No longer captives:</a:t>
            </a:r>
            <a:endParaRPr lang="en-US" altLang="en-GB" sz="3200" b="1" dirty="0">
              <a:solidFill>
                <a:schemeClr val="bg1"/>
              </a:solidFill>
              <a:latin typeface="Georgia" panose="02040502050405020303" pitchFamily="18" charset="0"/>
            </a:endParaRPr>
          </a:p>
        </p:txBody>
      </p:sp>
      <p:sp>
        <p:nvSpPr>
          <p:cNvPr id="8" name="矩形 7"/>
          <p:cNvSpPr/>
          <p:nvPr/>
        </p:nvSpPr>
        <p:spPr>
          <a:xfrm>
            <a:off x="420370" y="1452245"/>
            <a:ext cx="3811905" cy="5285105"/>
          </a:xfrm>
          <a:prstGeom prst="rect">
            <a:avLst/>
          </a:prstGeom>
          <a:ln>
            <a:gradFill>
              <a:gsLst>
                <a:gs pos="0">
                  <a:srgbClr val="FE4444"/>
                </a:gs>
                <a:gs pos="100000">
                  <a:srgbClr val="832B2B"/>
                </a:gs>
              </a:gsLst>
            </a:gradFill>
          </a:ln>
        </p:spPr>
        <p:txBody>
          <a:bodyPr wrap="square">
            <a:noAutofit/>
          </a:bodyPr>
          <a:lstStyle/>
          <a:p>
            <a:pPr algn="just"/>
            <a:r>
              <a:rPr lang="en-US" altLang="zh-CN" sz="2800" b="1">
                <a:solidFill>
                  <a:srgbClr val="00B050"/>
                </a:solidFill>
                <a:latin typeface="Georgia" panose="02040502050405020303" pitchFamily="18" charset="0"/>
              </a:rPr>
              <a:t>Captives:  </a:t>
            </a:r>
            <a:r>
              <a:rPr lang="en-US" altLang="zh-CN" sz="2800">
                <a:solidFill>
                  <a:schemeClr val="bg1"/>
                </a:solidFill>
                <a:latin typeface="Georgia" panose="02040502050405020303" pitchFamily="18" charset="0"/>
              </a:rPr>
              <a:t>Jerusalem.</a:t>
            </a:r>
            <a:endParaRPr lang="en-US" altLang="zh-CN" sz="2800">
              <a:solidFill>
                <a:schemeClr val="bg1"/>
              </a:solidFill>
              <a:latin typeface="Georgia" panose="02040502050405020303" pitchFamily="18" charset="0"/>
            </a:endParaRPr>
          </a:p>
          <a:p>
            <a:pPr algn="just"/>
            <a:r>
              <a:rPr lang="en-US" altLang="zh-CN" sz="2800" b="1">
                <a:gradFill>
                  <a:gsLst>
                    <a:gs pos="0">
                      <a:srgbClr val="9EE256"/>
                    </a:gs>
                    <a:gs pos="100000">
                      <a:srgbClr val="52762D"/>
                    </a:gs>
                  </a:gsLst>
                  <a:lin scaled="0"/>
                </a:gradFill>
                <a:latin typeface="Georgia" panose="02040502050405020303" pitchFamily="18" charset="0"/>
              </a:rPr>
              <a:t>Oppressor: </a:t>
            </a:r>
            <a:r>
              <a:rPr lang="en-US" altLang="zh-CN" sz="2800">
                <a:solidFill>
                  <a:schemeClr val="bg1"/>
                </a:solidFill>
                <a:latin typeface="Georgia" panose="02040502050405020303" pitchFamily="18" charset="0"/>
                <a:sym typeface="+mn-ea"/>
              </a:rPr>
              <a:t>Babylon</a:t>
            </a:r>
            <a:endParaRPr lang="en-US" altLang="zh-CN" sz="2800">
              <a:solidFill>
                <a:schemeClr val="bg1"/>
              </a:solidFill>
              <a:latin typeface="Georgia" panose="02040502050405020303" pitchFamily="18" charset="0"/>
              <a:sym typeface="+mn-ea"/>
            </a:endParaRPr>
          </a:p>
          <a:p>
            <a:pPr algn="just"/>
            <a:r>
              <a:rPr lang="en-US" altLang="zh-CN" sz="2800" b="1">
                <a:solidFill>
                  <a:srgbClr val="FFFF00"/>
                </a:solidFill>
                <a:latin typeface="Georgia" panose="02040502050405020303" pitchFamily="18" charset="0"/>
              </a:rPr>
              <a:t>Freedom: </a:t>
            </a:r>
            <a:r>
              <a:rPr lang="en-US" altLang="zh-CN" sz="2800">
                <a:solidFill>
                  <a:schemeClr val="bg1"/>
                </a:solidFill>
                <a:latin typeface="Georgia" panose="02040502050405020303" pitchFamily="18" charset="0"/>
              </a:rPr>
              <a:t>came after 70 years</a:t>
            </a:r>
            <a:endParaRPr lang="en-US" altLang="zh-CN" sz="2800">
              <a:solidFill>
                <a:schemeClr val="bg1"/>
              </a:solidFill>
              <a:latin typeface="Georgia" panose="02040502050405020303" pitchFamily="18" charset="0"/>
            </a:endParaRPr>
          </a:p>
          <a:p>
            <a:pPr algn="just"/>
            <a:r>
              <a:rPr lang="en-US" altLang="zh-CN" sz="2800">
                <a:solidFill>
                  <a:schemeClr val="bg1"/>
                </a:solidFill>
                <a:latin typeface="Georgia" panose="02040502050405020303" pitchFamily="18" charset="0"/>
              </a:rPr>
              <a:t> Jeremiah 25: 11-12</a:t>
            </a:r>
            <a:endParaRPr lang="en-US" altLang="zh-CN" sz="2800">
              <a:solidFill>
                <a:schemeClr val="bg1"/>
              </a:solidFill>
              <a:latin typeface="Georgia" panose="02040502050405020303" pitchFamily="18" charset="0"/>
            </a:endParaRPr>
          </a:p>
        </p:txBody>
      </p:sp>
      <p:sp>
        <p:nvSpPr>
          <p:cNvPr id="5" name="文本框 4"/>
          <p:cNvSpPr txBox="1"/>
          <p:nvPr/>
        </p:nvSpPr>
        <p:spPr>
          <a:xfrm>
            <a:off x="4445000" y="1452880"/>
            <a:ext cx="7486650" cy="5284470"/>
          </a:xfrm>
          <a:prstGeom prst="rect">
            <a:avLst/>
          </a:prstGeom>
          <a:noFill/>
          <a:ln>
            <a:solidFill>
              <a:srgbClr val="92D050"/>
            </a:solidFill>
          </a:ln>
        </p:spPr>
        <p:txBody>
          <a:bodyPr wrap="square" rtlCol="0" anchor="t">
            <a:noAutofit/>
          </a:bodyPr>
          <a:p>
            <a:r>
              <a:rPr lang="en-US" altLang="zh-CN" sz="2800" b="1" dirty="0" smtClean="0">
                <a:solidFill>
                  <a:srgbClr val="00B050"/>
                </a:solidFill>
                <a:latin typeface="Georgia" panose="02040502050405020303" pitchFamily="18" charset="0"/>
                <a:cs typeface="Georgia" panose="02040502050405020303" pitchFamily="18" charset="0"/>
              </a:rPr>
              <a:t>Captives: </a:t>
            </a:r>
            <a:r>
              <a:rPr lang="en-US" altLang="zh-CN" sz="2800" dirty="0" smtClean="0">
                <a:solidFill>
                  <a:schemeClr val="bg1"/>
                </a:solidFill>
                <a:latin typeface="Georgia" panose="02040502050405020303" pitchFamily="18" charset="0"/>
                <a:cs typeface="Georgia" panose="02040502050405020303" pitchFamily="18" charset="0"/>
              </a:rPr>
              <a:t>Christians</a:t>
            </a:r>
            <a:endParaRPr lang="en-US" altLang="zh-CN" sz="2800" dirty="0" smtClean="0">
              <a:solidFill>
                <a:schemeClr val="bg1"/>
              </a:solidFill>
              <a:latin typeface="Georgia" panose="02040502050405020303" pitchFamily="18" charset="0"/>
              <a:cs typeface="Georgia" panose="02040502050405020303" pitchFamily="18" charset="0"/>
            </a:endParaRPr>
          </a:p>
          <a:p>
            <a:r>
              <a:rPr lang="en-US" altLang="zh-CN" sz="2800" b="1" dirty="0" smtClean="0">
                <a:solidFill>
                  <a:srgbClr val="92D050"/>
                </a:solidFill>
                <a:latin typeface="Georgia" panose="02040502050405020303" pitchFamily="18" charset="0"/>
                <a:cs typeface="Georgia" panose="02040502050405020303" pitchFamily="18" charset="0"/>
              </a:rPr>
              <a:t>Oppressor: </a:t>
            </a:r>
            <a:r>
              <a:rPr lang="en-US" altLang="zh-CN" sz="2800" dirty="0" smtClean="0">
                <a:solidFill>
                  <a:schemeClr val="bg1"/>
                </a:solidFill>
                <a:latin typeface="Georgia" panose="02040502050405020303" pitchFamily="18" charset="0"/>
                <a:cs typeface="Georgia" panose="02040502050405020303" pitchFamily="18" charset="0"/>
              </a:rPr>
              <a:t>Sin and shame</a:t>
            </a:r>
            <a:endParaRPr lang="en-US" altLang="zh-CN" sz="2800" dirty="0" smtClean="0">
              <a:solidFill>
                <a:schemeClr val="bg1"/>
              </a:solidFill>
              <a:latin typeface="Georgia" panose="02040502050405020303" pitchFamily="18" charset="0"/>
              <a:cs typeface="Georgia" panose="02040502050405020303" pitchFamily="18" charset="0"/>
            </a:endParaRPr>
          </a:p>
          <a:p>
            <a:r>
              <a:rPr lang="en-US" altLang="zh-CN" sz="2800" b="1" dirty="0" smtClean="0">
                <a:solidFill>
                  <a:srgbClr val="FFFF00"/>
                </a:solidFill>
                <a:latin typeface="Georgia" panose="02040502050405020303" pitchFamily="18" charset="0"/>
                <a:cs typeface="Georgia" panose="02040502050405020303" pitchFamily="18" charset="0"/>
              </a:rPr>
              <a:t>Freedom:</a:t>
            </a:r>
            <a:r>
              <a:rPr lang="en-US" altLang="zh-CN" sz="2800" dirty="0" smtClean="0">
                <a:solidFill>
                  <a:schemeClr val="bg1"/>
                </a:solidFill>
                <a:latin typeface="Georgia" panose="02040502050405020303" pitchFamily="18" charset="0"/>
                <a:cs typeface="Georgia" panose="02040502050405020303" pitchFamily="18" charset="0"/>
              </a:rPr>
              <a:t> came with Jesus</a:t>
            </a:r>
            <a:endParaRPr lang="en-US" altLang="zh-CN" sz="2800" dirty="0" smtClean="0">
              <a:solidFill>
                <a:schemeClr val="bg1"/>
              </a:solidFill>
              <a:latin typeface="Georgia" panose="02040502050405020303" pitchFamily="18" charset="0"/>
              <a:cs typeface="Georgia" panose="02040502050405020303" pitchFamily="18" charset="0"/>
            </a:endParaRPr>
          </a:p>
          <a:p>
            <a:r>
              <a:rPr lang="en-US" altLang="zh-CN" sz="2000" dirty="0" smtClean="0">
                <a:solidFill>
                  <a:schemeClr val="bg1"/>
                </a:solidFill>
                <a:latin typeface="Georgia" panose="02040502050405020303" pitchFamily="18" charset="0"/>
                <a:cs typeface="Georgia" panose="02040502050405020303" pitchFamily="18" charset="0"/>
              </a:rPr>
              <a:t>Dan 7: 13 “I saw in the night visions, and behold, with the clouds of heaven there came one like a son of man, and he came to the Ancient of Days and was presented before him. 14 And to him was given dominion and glory and a kingdom, that all peoples, nations, and languages should serve him; his dominion is an everlasting dominion, which shall not pass away, and his kingdom one that shall not be destroyed.</a:t>
            </a:r>
            <a:endParaRPr lang="en-US" altLang="zh-CN" sz="2000" dirty="0" smtClean="0">
              <a:solidFill>
                <a:schemeClr val="bg1"/>
              </a:solidFill>
              <a:latin typeface="Georgia" panose="02040502050405020303" pitchFamily="18" charset="0"/>
              <a:cs typeface="Georgia" panose="02040502050405020303" pitchFamily="18" charset="0"/>
            </a:endParaRPr>
          </a:p>
          <a:p>
            <a:endParaRPr lang="en-US" altLang="zh-CN" sz="2000" dirty="0" smtClean="0">
              <a:solidFill>
                <a:schemeClr val="bg1"/>
              </a:solidFill>
              <a:latin typeface="Georgia" panose="02040502050405020303" pitchFamily="18" charset="0"/>
              <a:cs typeface="Georgia" panose="02040502050405020303" pitchFamily="18" charset="0"/>
            </a:endParaRPr>
          </a:p>
          <a:p>
            <a:r>
              <a:rPr lang="en-US" altLang="zh-CN" sz="2000" dirty="0" smtClean="0">
                <a:solidFill>
                  <a:schemeClr val="bg1"/>
                </a:solidFill>
                <a:latin typeface="Georgia" panose="02040502050405020303" pitchFamily="18" charset="0"/>
                <a:cs typeface="Georgia" panose="02040502050405020303" pitchFamily="18" charset="0"/>
              </a:rPr>
              <a:t>Lk 4: 18 “The Spirit of the Lord is upon me, because he has anointed me to proclaim good news to the poor. He has sent me to proclaim liberty to the captives and recovering of sight to the blind, to set at liberty those who are oppressed, 19 to proclaim the year of the Lord’s favor.”</a:t>
            </a:r>
            <a:endParaRPr lang="en-US" altLang="zh-CN" sz="2000" dirty="0" smtClean="0">
              <a:solidFill>
                <a:schemeClr val="bg1"/>
              </a:solidFill>
              <a:latin typeface="Georgia" panose="02040502050405020303" pitchFamily="18" charset="0"/>
              <a:cs typeface="Georgia" panose="02040502050405020303" pitchFamily="18" charset="0"/>
            </a:endParaRPr>
          </a:p>
          <a:p>
            <a:endParaRPr lang="zh-CN" altLang="en-US" sz="2000" dirty="0" smtClean="0">
              <a:solidFill>
                <a:schemeClr val="bg1"/>
              </a:solidFill>
              <a:latin typeface="Georgia" panose="02040502050405020303" pitchFamily="18" charset="0"/>
              <a:cs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0075" y="519430"/>
            <a:ext cx="11012170" cy="875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US" altLang="en-GB" sz="4000" dirty="0">
                <a:solidFill>
                  <a:schemeClr val="bg1"/>
                </a:solidFill>
                <a:latin typeface="Georgia" panose="02040502050405020303" pitchFamily="18" charset="0"/>
              </a:rPr>
              <a:t>The life of Daniel inspires us:</a:t>
            </a:r>
            <a:endParaRPr lang="zh-CN" altLang="en-US" sz="4000" dirty="0">
              <a:solidFill>
                <a:schemeClr val="bg1"/>
              </a:solidFill>
              <a:latin typeface="Georgia" panose="02040502050405020303" pitchFamily="18" charset="0"/>
            </a:endParaRPr>
          </a:p>
        </p:txBody>
      </p:sp>
      <p:sp>
        <p:nvSpPr>
          <p:cNvPr id="2" name="Rectangle 2"/>
          <p:cNvSpPr txBox="1">
            <a:spLocks noChangeArrowheads="1"/>
          </p:cNvSpPr>
          <p:nvPr>
            <p:custDataLst>
              <p:tags r:id="rId1"/>
            </p:custDataLst>
          </p:nvPr>
        </p:nvSpPr>
        <p:spPr>
          <a:xfrm>
            <a:off x="599440" y="1686560"/>
            <a:ext cx="11012805" cy="4740275"/>
          </a:xfrm>
          <a:prstGeom prst="rect">
            <a:avLst/>
          </a:prstGeom>
          <a:ln>
            <a:solidFill>
              <a:schemeClr val="bg1"/>
            </a:solidFill>
          </a:ln>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lnSpc>
                <a:spcPct val="100000"/>
              </a:lnSpc>
              <a:buFont typeface="Arial" panose="020B0604020202020204" pitchFamily="34" charset="0"/>
              <a:buChar char="•"/>
            </a:pPr>
            <a:r>
              <a:rPr lang="en-US" altLang="en-GB" sz="2800" dirty="0">
                <a:solidFill>
                  <a:schemeClr val="bg1"/>
                </a:solidFill>
                <a:latin typeface="Georgia" panose="02040502050405020303" pitchFamily="18" charset="0"/>
              </a:rPr>
              <a:t>To </a:t>
            </a:r>
            <a:r>
              <a:rPr lang="en-US" altLang="en-GB" sz="2800" dirty="0">
                <a:solidFill>
                  <a:schemeClr val="bg1"/>
                </a:solidFill>
                <a:latin typeface="Georgia" panose="02040502050405020303" pitchFamily="18" charset="0"/>
              </a:rPr>
              <a:t>hold firm to our identity:</a:t>
            </a:r>
            <a:endParaRPr lang="en-US" altLang="en-GB" sz="2800" dirty="0">
              <a:solidFill>
                <a:schemeClr val="bg1"/>
              </a:solidFill>
              <a:latin typeface="Georgia" panose="02040502050405020303" pitchFamily="18" charset="0"/>
            </a:endParaRPr>
          </a:p>
          <a:p>
            <a:pPr marL="457200" indent="-457200" algn="just">
              <a:lnSpc>
                <a:spcPct val="100000"/>
              </a:lnSpc>
              <a:buFont typeface="Arial" panose="020B0604020202020204" pitchFamily="34" charset="0"/>
              <a:buChar char="•"/>
            </a:pPr>
            <a:endParaRPr lang="en-US" altLang="en-GB" sz="2800" dirty="0">
              <a:solidFill>
                <a:schemeClr val="bg1"/>
              </a:solidFill>
              <a:latin typeface="Georgia" panose="02040502050405020303" pitchFamily="18" charset="0"/>
            </a:endParaRPr>
          </a:p>
          <a:p>
            <a:pPr marL="457200" indent="-457200" algn="just">
              <a:lnSpc>
                <a:spcPct val="100000"/>
              </a:lnSpc>
              <a:buFont typeface="Arial" panose="020B0604020202020204" pitchFamily="34" charset="0"/>
              <a:buChar char="•"/>
            </a:pPr>
            <a:r>
              <a:rPr lang="en-US" altLang="en-GB" sz="2800" dirty="0">
                <a:solidFill>
                  <a:schemeClr val="bg1"/>
                </a:solidFill>
                <a:latin typeface="Georgia" panose="02040502050405020303" pitchFamily="18" charset="0"/>
              </a:rPr>
              <a:t>Be faithful in adversity</a:t>
            </a:r>
            <a:endParaRPr lang="en-US" altLang="en-GB" sz="2800" dirty="0">
              <a:solidFill>
                <a:schemeClr val="bg1"/>
              </a:solidFill>
              <a:latin typeface="Georgia" panose="02040502050405020303" pitchFamily="18" charset="0"/>
            </a:endParaRPr>
          </a:p>
          <a:p>
            <a:pPr indent="0" algn="just">
              <a:lnSpc>
                <a:spcPct val="100000"/>
              </a:lnSpc>
              <a:buFont typeface="Arial" panose="020B0604020202020204" pitchFamily="34" charset="0"/>
            </a:pPr>
            <a:r>
              <a:rPr lang="en-US" altLang="en-GB" sz="2800" dirty="0">
                <a:solidFill>
                  <a:srgbClr val="FFFF00"/>
                </a:solidFill>
                <a:latin typeface="Georgia" panose="02040502050405020303" pitchFamily="18" charset="0"/>
              </a:rPr>
              <a:t>Lk 10: 33 Go your way; behold, I am sending you out as lambs in the midst of wolves. </a:t>
            </a:r>
            <a:endParaRPr lang="en-US" altLang="en-GB" sz="2800" dirty="0">
              <a:solidFill>
                <a:srgbClr val="FFFF00"/>
              </a:solidFill>
              <a:latin typeface="Georgia" panose="02040502050405020303" pitchFamily="18" charset="0"/>
            </a:endParaRPr>
          </a:p>
          <a:p>
            <a:pPr indent="0" algn="just">
              <a:lnSpc>
                <a:spcPct val="100000"/>
              </a:lnSpc>
              <a:buFont typeface="Arial" panose="020B0604020202020204" pitchFamily="34" charset="0"/>
            </a:pPr>
            <a:endParaRPr lang="en-US" altLang="en-GB" sz="2800" dirty="0">
              <a:solidFill>
                <a:schemeClr val="bg1"/>
              </a:solidFill>
              <a:latin typeface="Georgia" panose="02040502050405020303" pitchFamily="18" charset="0"/>
            </a:endParaRPr>
          </a:p>
          <a:p>
            <a:pPr marL="571500" indent="-571500" algn="just">
              <a:lnSpc>
                <a:spcPct val="100000"/>
              </a:lnSpc>
              <a:buFont typeface="Arial" panose="020B0604020202020204" pitchFamily="34" charset="0"/>
              <a:buChar char="•"/>
            </a:pPr>
            <a:r>
              <a:rPr lang="en-US" altLang="en-GB" sz="2800" dirty="0">
                <a:solidFill>
                  <a:schemeClr val="bg1"/>
                </a:solidFill>
                <a:latin typeface="Georgia" panose="02040502050405020303" pitchFamily="18" charset="0"/>
              </a:rPr>
              <a:t>Stand boldly for the truth</a:t>
            </a:r>
            <a:endParaRPr lang="en-US" altLang="en-GB" sz="2800" dirty="0">
              <a:solidFill>
                <a:schemeClr val="bg1"/>
              </a:solidFill>
              <a:latin typeface="Georgia" panose="02040502050405020303" pitchFamily="18" charset="0"/>
            </a:endParaRPr>
          </a:p>
          <a:p>
            <a:pPr indent="0" algn="just">
              <a:lnSpc>
                <a:spcPct val="100000"/>
              </a:lnSpc>
              <a:buFont typeface="Arial" panose="020B0604020202020204" pitchFamily="34" charset="0"/>
            </a:pPr>
            <a:r>
              <a:rPr lang="en-US" altLang="en-GB" sz="2800" dirty="0">
                <a:solidFill>
                  <a:srgbClr val="FFFF00"/>
                </a:solidFill>
                <a:latin typeface="Georgia" panose="02040502050405020303" pitchFamily="18" charset="0"/>
              </a:rPr>
              <a:t>2Tim: 1: 7 for God gave us a spirit not of fear but of power and love and self-control.</a:t>
            </a:r>
            <a:endParaRPr lang="en-US" altLang="en-GB" sz="2800" dirty="0">
              <a:solidFill>
                <a:srgbClr val="FFFF00"/>
              </a:solidFill>
              <a:latin typeface="Georgia" panose="02040502050405020303" pitchFamily="18" charset="0"/>
            </a:endParaRPr>
          </a:p>
          <a:p>
            <a:pPr indent="0" algn="just">
              <a:lnSpc>
                <a:spcPct val="100000"/>
              </a:lnSpc>
              <a:buFont typeface="Arial" panose="020B0604020202020204" pitchFamily="34" charset="0"/>
            </a:pPr>
            <a:endParaRPr lang="en-US" altLang="en-GB" sz="2800" dirty="0">
              <a:solidFill>
                <a:schemeClr val="bg1"/>
              </a:solidFill>
              <a:latin typeface="Georgia" panose="02040502050405020303" pitchFamily="18" charset="0"/>
            </a:endParaRPr>
          </a:p>
          <a:p>
            <a:pPr marL="571500" indent="-571500" algn="just">
              <a:lnSpc>
                <a:spcPct val="100000"/>
              </a:lnSpc>
              <a:buFont typeface="Arial" panose="020B0604020202020204" pitchFamily="34" charset="0"/>
              <a:buChar char="•"/>
            </a:pPr>
            <a:r>
              <a:rPr lang="en-US" altLang="en-GB" sz="2800" dirty="0">
                <a:solidFill>
                  <a:schemeClr val="bg1"/>
                </a:solidFill>
                <a:latin typeface="Georgia" panose="02040502050405020303" pitchFamily="18" charset="0"/>
              </a:rPr>
              <a:t>Lead honest lives</a:t>
            </a:r>
            <a:endParaRPr lang="en-US" altLang="en-GB" sz="2800" dirty="0">
              <a:solidFill>
                <a:schemeClr val="bg1"/>
              </a:solidFill>
              <a:latin typeface="Georgia" panose="02040502050405020303" pitchFamily="18" charset="0"/>
            </a:endParaRPr>
          </a:p>
          <a:p>
            <a:pPr indent="0" algn="just">
              <a:lnSpc>
                <a:spcPct val="100000"/>
              </a:lnSpc>
              <a:buFont typeface="Arial" panose="020B0604020202020204" pitchFamily="34" charset="0"/>
            </a:pPr>
            <a:r>
              <a:rPr lang="en-US" altLang="en-GB" sz="2800" dirty="0">
                <a:solidFill>
                  <a:srgbClr val="FFFF00"/>
                </a:solidFill>
                <a:latin typeface="Georgia" panose="02040502050405020303" pitchFamily="18" charset="0"/>
              </a:rPr>
              <a:t>1Pet.2: 12 Keep your conduct among the Gentiles honorable, so that when they speak against you as evildoers, they may see your good deeds and glorify God on the day of visitation.</a:t>
            </a:r>
            <a:endParaRPr lang="en-US" altLang="en-GB" sz="2800" dirty="0">
              <a:solidFill>
                <a:srgbClr val="FFFF00"/>
              </a:solidFill>
              <a:latin typeface="Georgia" panose="02040502050405020303" pitchFamily="18" charset="0"/>
            </a:endParaRPr>
          </a:p>
          <a:p>
            <a:pPr indent="0" algn="just">
              <a:lnSpc>
                <a:spcPct val="100000"/>
              </a:lnSpc>
              <a:buFont typeface="Arial" panose="020B0604020202020204" pitchFamily="34" charset="0"/>
            </a:pPr>
            <a:endParaRPr lang="en-US" altLang="en-GB" sz="2800" dirty="0">
              <a:solidFill>
                <a:srgbClr val="FFFF00"/>
              </a:solidFill>
              <a:latin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50545" y="2553335"/>
            <a:ext cx="8229600" cy="875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pPr>
            <a:r>
              <a:rPr lang="en-US" altLang="en-GB" sz="4000" dirty="0">
                <a:solidFill>
                  <a:schemeClr val="bg1"/>
                </a:solidFill>
                <a:latin typeface="Georgia" panose="02040502050405020303" pitchFamily="18" charset="0"/>
              </a:rPr>
              <a:t>Let’s pray...</a:t>
            </a:r>
            <a:endParaRPr lang="en-US" altLang="en-GB" sz="4000" dirty="0">
              <a:solidFill>
                <a:schemeClr val="bg1"/>
              </a:solidFill>
              <a:latin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645" y="1572895"/>
            <a:ext cx="7586345" cy="4819015"/>
          </a:xfrm>
          <a:prstGeom prst="rect">
            <a:avLst/>
          </a:prstGeom>
          <a:ln>
            <a:solidFill>
              <a:schemeClr val="accent1"/>
            </a:solidFill>
          </a:ln>
        </p:spPr>
        <p:txBody>
          <a:bodyPr wrap="square">
            <a:noAutofit/>
          </a:bodyPr>
          <a:lstStyle/>
          <a:p>
            <a:pPr algn="just"/>
            <a:r>
              <a:rPr lang="en-US" altLang="en-GB" sz="2400" b="1" dirty="0">
                <a:solidFill>
                  <a:schemeClr val="bg1"/>
                </a:solidFill>
                <a:latin typeface="Century" panose="02040604050505020304" charset="0"/>
                <a:cs typeface="Century" panose="02040604050505020304" charset="0"/>
              </a:rPr>
              <a:t>Daniel 1: 2 And the Lord gave Jehoiakim king of Judah into his hand, with some of the vessels of the house of God. And he brought them to the land of Shinar, to the house of his god, and placed the vessels in the treasury of his god. 3 Then the king commanded Ashpenaz, his chief eunuch, to bring some of the people of Israel, both of the royal family and of the nobility, 4 youths without blemish, of good appearance and skillful in all wisdom, endowed with knowledge, understanding learning, and competent to stand in the king's palace, and to teach them the literature and language of the Chaldeans. </a:t>
            </a:r>
            <a:endParaRPr lang="en-US" altLang="en-GB" sz="2400" b="1" dirty="0">
              <a:solidFill>
                <a:schemeClr val="bg1"/>
              </a:solidFill>
              <a:latin typeface="Century" panose="02040604050505020304" charset="0"/>
              <a:cs typeface="Century" panose="02040604050505020304" charset="0"/>
            </a:endParaRPr>
          </a:p>
          <a:p>
            <a:pPr algn="just"/>
            <a:endParaRPr lang="en-GB" dirty="0">
              <a:solidFill>
                <a:schemeClr val="bg1"/>
              </a:solidFill>
              <a:latin typeface="Georgia" panose="02040502050405020303" pitchFamily="18" charset="0"/>
            </a:endParaRPr>
          </a:p>
          <a:p>
            <a:pPr algn="just"/>
            <a:endParaRPr lang="en-GB" dirty="0">
              <a:solidFill>
                <a:schemeClr val="bg1"/>
              </a:solidFill>
              <a:latin typeface="Georgia" panose="02040502050405020303" pitchFamily="18" charset="0"/>
            </a:endParaRPr>
          </a:p>
        </p:txBody>
      </p:sp>
      <p:pic>
        <p:nvPicPr>
          <p:cNvPr id="4" name="图片 3"/>
          <p:cNvPicPr>
            <a:picLocks noChangeAspect="1"/>
          </p:cNvPicPr>
          <p:nvPr/>
        </p:nvPicPr>
        <p:blipFill>
          <a:blip r:embed="rId1"/>
          <a:stretch>
            <a:fillRect/>
          </a:stretch>
        </p:blipFill>
        <p:spPr>
          <a:xfrm>
            <a:off x="8258175" y="792480"/>
            <a:ext cx="3596005" cy="4080510"/>
          </a:xfrm>
          <a:prstGeom prst="rect">
            <a:avLst/>
          </a:prstGeom>
        </p:spPr>
      </p:pic>
      <p:sp>
        <p:nvSpPr>
          <p:cNvPr id="6" name="矩形 5"/>
          <p:cNvSpPr/>
          <p:nvPr>
            <p:custDataLst>
              <p:tags r:id="rId2"/>
            </p:custDataLst>
          </p:nvPr>
        </p:nvSpPr>
        <p:spPr>
          <a:xfrm>
            <a:off x="335280" y="572770"/>
            <a:ext cx="7515225" cy="583565"/>
          </a:xfrm>
          <a:prstGeom prst="rect">
            <a:avLst/>
          </a:prstGeom>
          <a:solidFill>
            <a:schemeClr val="bg1"/>
          </a:solidFill>
        </p:spPr>
        <p:txBody>
          <a:bodyPr wrap="square">
            <a:spAutoFit/>
          </a:bodyPr>
          <a:p>
            <a:pPr algn="ctr"/>
            <a:r>
              <a:rPr lang="en-GB" sz="2800" dirty="0">
                <a:solidFill>
                  <a:schemeClr val="bg1"/>
                </a:solidFill>
                <a:latin typeface="Georgia" panose="02040502050405020303" pitchFamily="18" charset="0"/>
              </a:rPr>
              <a:t> </a:t>
            </a:r>
            <a:r>
              <a:rPr lang="en-US" altLang="en-GB" sz="3200" b="1" i="1" dirty="0">
                <a:solidFill>
                  <a:srgbClr val="FF5353"/>
                </a:solidFill>
                <a:latin typeface="Georgia" panose="02040502050405020303" pitchFamily="18" charset="0"/>
              </a:rPr>
              <a:t>T</a:t>
            </a:r>
            <a:r>
              <a:rPr lang="en-GB" sz="3200" b="1" i="1" dirty="0">
                <a:solidFill>
                  <a:srgbClr val="FF5353"/>
                </a:solidFill>
                <a:latin typeface="Georgia" panose="02040502050405020303" pitchFamily="18" charset="0"/>
              </a:rPr>
              <a:t>he</a:t>
            </a:r>
            <a:r>
              <a:rPr lang="en-US" altLang="en-GB" sz="3200" b="1" i="1" dirty="0">
                <a:solidFill>
                  <a:srgbClr val="FF5353"/>
                </a:solidFill>
                <a:latin typeface="Georgia" panose="02040502050405020303" pitchFamily="18" charset="0"/>
              </a:rPr>
              <a:t> beginning of the exile</a:t>
            </a:r>
            <a:endParaRPr lang="en-GB" sz="2800" dirty="0">
              <a:solidFill>
                <a:schemeClr val="bg1"/>
              </a:solidFill>
              <a:latin typeface="Georgia" panose="02040502050405020303"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40995" y="204470"/>
            <a:ext cx="8368665"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en-GB" sz="3800" b="1" i="1" dirty="0">
                <a:solidFill>
                  <a:srgbClr val="FF5353"/>
                </a:solidFill>
                <a:latin typeface="Georgia" panose="02040502050405020303" pitchFamily="18" charset="0"/>
                <a:sym typeface="+mn-ea"/>
              </a:rPr>
              <a:t>Faithful in a foreign land</a:t>
            </a:r>
            <a:endParaRPr kumimoji="0" lang="en-US" altLang="en-GB" sz="3800" b="1" i="0" u="none" strike="noStrike" kern="0" cap="none" spc="0" normalizeH="0" baseline="0" noProof="0" dirty="0">
              <a:solidFill>
                <a:schemeClr val="tx1"/>
              </a:solidFill>
              <a:effectLst>
                <a:outerShdw blurRad="38100" dist="19050" dir="2700000" algn="tl" rotWithShape="0">
                  <a:schemeClr val="dk1">
                    <a:alpha val="40000"/>
                  </a:schemeClr>
                </a:outerShdw>
              </a:effectLst>
              <a:uLnTx/>
              <a:uFillTx/>
              <a:latin typeface="Georgia" panose="02040502050405020303" pitchFamily="18" charset="0"/>
            </a:endParaRPr>
          </a:p>
        </p:txBody>
      </p:sp>
      <p:sp>
        <p:nvSpPr>
          <p:cNvPr id="5" name="Rectangle 3"/>
          <p:cNvSpPr txBox="1">
            <a:spLocks noChangeArrowheads="1"/>
          </p:cNvSpPr>
          <p:nvPr/>
        </p:nvSpPr>
        <p:spPr bwMode="auto">
          <a:xfrm>
            <a:off x="340995" y="1522095"/>
            <a:ext cx="8368665" cy="514540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90000"/>
              </a:lnSpc>
              <a:spcBef>
                <a:spcPct val="20000"/>
              </a:spcBef>
              <a:spcAft>
                <a:spcPct val="0"/>
              </a:spcAft>
              <a:buClrTx/>
              <a:buSzTx/>
              <a:buNone/>
              <a:defRPr/>
            </a:pPr>
            <a:r>
              <a:rPr kumimoji="0" lang="en-US" altLang="en-GB"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Daniel 1</a:t>
            </a:r>
            <a:endParaRPr kumimoji="0" lang="en-GB" altLang="zh-CN"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endParaRPr>
          </a:p>
          <a:p>
            <a:pPr marL="0" marR="0" lvl="0" indent="0" algn="just" defTabSz="914400" rtl="0" eaLnBrk="1" fontAlgn="base" latinLnBrk="0" hangingPunct="1">
              <a:lnSpc>
                <a:spcPct val="90000"/>
              </a:lnSpc>
              <a:spcBef>
                <a:spcPct val="20000"/>
              </a:spcBef>
              <a:spcAft>
                <a:spcPct val="0"/>
              </a:spcAft>
              <a:buClrTx/>
              <a:buSzTx/>
              <a:buNone/>
              <a:defRPr/>
            </a:pP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8 But Daniel resolved that he would not defile himself with the kin</a:t>
            </a:r>
            <a:r>
              <a:rPr kumimoji="0" lang="en-US"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g’</a:t>
            </a: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s food, or with the wine that he drank. Therefore he asked the chief of the eunuchs to allow him not to defile himself.</a:t>
            </a:r>
            <a:r>
              <a:rPr kumimoji="0" lang="en-US"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a:t>
            </a: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 </a:t>
            </a:r>
            <a:endPar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endParaRPr>
          </a:p>
          <a:p>
            <a:pPr marL="0" marR="0" lvl="0" indent="0" algn="just" defTabSz="914400" rtl="0" eaLnBrk="1" fontAlgn="base" latinLnBrk="0" hangingPunct="1">
              <a:lnSpc>
                <a:spcPct val="90000"/>
              </a:lnSpc>
              <a:spcBef>
                <a:spcPct val="20000"/>
              </a:spcBef>
              <a:spcAft>
                <a:spcPct val="0"/>
              </a:spcAft>
              <a:buClrTx/>
              <a:buSzTx/>
              <a:buNone/>
              <a:defRPr/>
            </a:pP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10 and the chief of the eunuchs said to Daniel, “I fear my lord the king, who assigned your food and your drink; for why should he see that you were in worse condition than the youths who are of your own age? So you would endanger my head with the king.” </a:t>
            </a:r>
            <a:endPar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endParaRPr>
          </a:p>
          <a:p>
            <a:pPr marL="0" marR="0" lvl="0" indent="0" algn="just" defTabSz="914400" rtl="0" eaLnBrk="1" fontAlgn="base" latinLnBrk="0" hangingPunct="1">
              <a:lnSpc>
                <a:spcPct val="90000"/>
              </a:lnSpc>
              <a:spcBef>
                <a:spcPct val="20000"/>
              </a:spcBef>
              <a:spcAft>
                <a:spcPct val="0"/>
              </a:spcAft>
              <a:buClrTx/>
              <a:buSzTx/>
              <a:buNone/>
              <a:defRPr/>
            </a:pP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11 Then Daniel said to the steward whom the chief of the eunuchs had assigned over Daniel, Hananiah, Mishael, and Azariah, 12 “Test your servants for ten days; let us be given vegetables to eat and water to drink. </a:t>
            </a:r>
            <a:endPar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endParaRPr>
          </a:p>
          <a:p>
            <a:pPr marL="0" marR="0" lvl="0" indent="0" algn="just" defTabSz="914400" rtl="0" eaLnBrk="1" fontAlgn="base" latinLnBrk="0" hangingPunct="1">
              <a:lnSpc>
                <a:spcPct val="90000"/>
              </a:lnSpc>
              <a:spcBef>
                <a:spcPct val="20000"/>
              </a:spcBef>
              <a:spcAft>
                <a:spcPct val="0"/>
              </a:spcAft>
              <a:buClrTx/>
              <a:buSzTx/>
              <a:buNone/>
              <a:defRPr/>
            </a:pP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13 Then let our appearance and the appearance of the youths who eat the kin</a:t>
            </a:r>
            <a:r>
              <a:rPr kumimoji="0" lang="en-US"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g’</a:t>
            </a:r>
            <a:r>
              <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rPr>
              <a:t>s food be observed by you, and deal with your servants according to what you see.” </a:t>
            </a:r>
            <a:endParaRPr kumimoji="0" sz="2200" b="0" i="0" u="none" strike="noStrike" kern="0" cap="none" spc="0" normalizeH="0" baseline="0" noProof="0" dirty="0">
              <a:ln>
                <a:noFill/>
              </a:ln>
              <a:solidFill>
                <a:schemeClr val="bg1"/>
              </a:solidFill>
              <a:effectLst/>
              <a:uLnTx/>
              <a:uFillTx/>
              <a:latin typeface="Georgia" panose="02040502050405020303" pitchFamily="18" charset="0"/>
              <a:ea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8816340" y="1522095"/>
            <a:ext cx="3186430" cy="2981325"/>
          </a:xfrm>
          <a:prstGeom prst="rect">
            <a:avLst/>
          </a:prstGeom>
        </p:spPr>
      </p:pic>
      <p:sp>
        <p:nvSpPr>
          <p:cNvPr id="3" name="文本框 2"/>
          <p:cNvSpPr txBox="1"/>
          <p:nvPr/>
        </p:nvSpPr>
        <p:spPr>
          <a:xfrm>
            <a:off x="9399905" y="4678680"/>
            <a:ext cx="2602865" cy="1383665"/>
          </a:xfrm>
          <a:prstGeom prst="rect">
            <a:avLst/>
          </a:prstGeom>
          <a:noFill/>
          <a:ln>
            <a:solidFill>
              <a:srgbClr val="FF0000"/>
            </a:solidFill>
          </a:ln>
        </p:spPr>
        <p:txBody>
          <a:bodyPr wrap="square" rtlCol="0" anchor="t">
            <a:spAutoFit/>
          </a:bodyPr>
          <a:p>
            <a:r>
              <a:rPr lang="en-US" altLang="zh-CN" sz="2800" b="1" dirty="0" smtClean="0">
                <a:solidFill>
                  <a:srgbClr val="92D050"/>
                </a:solidFill>
                <a:latin typeface="Georgia" panose="02040502050405020303" pitchFamily="18" charset="0"/>
                <a:cs typeface="Georgia" panose="02040502050405020303" pitchFamily="18" charset="0"/>
              </a:rPr>
              <a:t>Faithfulness</a:t>
            </a:r>
            <a:endParaRPr lang="zh-CN" altLang="en-US" sz="2800" b="1" dirty="0" smtClean="0">
              <a:solidFill>
                <a:srgbClr val="92D050"/>
              </a:solidFill>
              <a:latin typeface="Georgia" panose="02040502050405020303" pitchFamily="18" charset="0"/>
              <a:cs typeface="Georgia" panose="02040502050405020303" pitchFamily="18" charset="0"/>
            </a:endParaRPr>
          </a:p>
          <a:p>
            <a:r>
              <a:rPr lang="zh-CN" altLang="en-US" sz="2800" dirty="0" smtClean="0">
                <a:solidFill>
                  <a:schemeClr val="bg1"/>
                </a:solidFill>
                <a:latin typeface="Georgia" panose="02040502050405020303" pitchFamily="18" charset="0"/>
                <a:cs typeface="Georgia" panose="02040502050405020303" pitchFamily="18" charset="0"/>
              </a:rPr>
              <a:t>Exodus 2</a:t>
            </a:r>
            <a:endParaRPr lang="zh-CN" altLang="en-US" sz="2800" dirty="0" smtClean="0">
              <a:solidFill>
                <a:schemeClr val="bg1"/>
              </a:solidFill>
              <a:latin typeface="Georgia" panose="02040502050405020303" pitchFamily="18" charset="0"/>
              <a:cs typeface="Georgia" panose="02040502050405020303" pitchFamily="18" charset="0"/>
            </a:endParaRPr>
          </a:p>
          <a:p>
            <a:r>
              <a:rPr lang="zh-CN" altLang="en-US" sz="2800" dirty="0" smtClean="0">
                <a:solidFill>
                  <a:schemeClr val="bg1"/>
                </a:solidFill>
                <a:latin typeface="Georgia" panose="02040502050405020303" pitchFamily="18" charset="0"/>
                <a:cs typeface="Georgia" panose="02040502050405020303" pitchFamily="18" charset="0"/>
              </a:rPr>
              <a:t>Genesis 39</a:t>
            </a:r>
            <a:endParaRPr lang="zh-CN" altLang="en-US" sz="2800" dirty="0" smtClean="0">
              <a:solidFill>
                <a:schemeClr val="bg1"/>
              </a:solidFill>
              <a:latin typeface="Georgia" panose="02040502050405020303" pitchFamily="18" charset="0"/>
              <a:cs typeface="Georgia" panose="02040502050405020303" pitchFamily="18" charset="0"/>
            </a:endParaRPr>
          </a:p>
        </p:txBody>
      </p:sp>
    </p:spTree>
  </p:cSld>
  <p:clrMapOvr>
    <a:masterClrMapping/>
  </p:clrMapOvr>
  <p:transition spd="slow" advTm="500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82650" y="1772285"/>
            <a:ext cx="10577830" cy="4420870"/>
          </a:xfrm>
          <a:prstGeom prst="rect">
            <a:avLst/>
          </a:prstGeom>
          <a:noFill/>
        </p:spPr>
        <p:txBody>
          <a:bodyPr wrap="square" rtlCol="0">
            <a:noAutofit/>
          </a:bodyPr>
          <a:lstStyle/>
          <a:p>
            <a:pPr indent="0" algn="just">
              <a:lnSpc>
                <a:spcPct val="100000"/>
              </a:lnSpc>
              <a:buFont typeface="Arial" panose="020B0604020202020204" pitchFamily="34" charset="0"/>
              <a:buNone/>
            </a:pPr>
            <a:r>
              <a:rPr lang="en-US" sz="2700" dirty="0">
                <a:solidFill>
                  <a:schemeClr val="bg1"/>
                </a:solidFill>
                <a:latin typeface="Georgia" panose="02040502050405020303" pitchFamily="18" charset="0"/>
                <a:cs typeface="Georgia" panose="02040502050405020303" pitchFamily="18" charset="0"/>
                <a:sym typeface="+mn-ea"/>
              </a:rPr>
              <a:t>Hebrews 11:</a:t>
            </a:r>
            <a:endParaRPr lang="en-US" sz="2700" dirty="0">
              <a:solidFill>
                <a:schemeClr val="bg1"/>
              </a:solidFill>
              <a:latin typeface="Georgia" panose="02040502050405020303" pitchFamily="18" charset="0"/>
              <a:cs typeface="Georgia" panose="02040502050405020303" pitchFamily="18" charset="0"/>
              <a:sym typeface="+mn-ea"/>
            </a:endParaRPr>
          </a:p>
          <a:p>
            <a:pPr indent="0" algn="just">
              <a:lnSpc>
                <a:spcPct val="100000"/>
              </a:lnSpc>
              <a:buFont typeface="Arial" panose="020B0604020202020204" pitchFamily="34" charset="0"/>
              <a:buNone/>
            </a:pPr>
            <a:r>
              <a:rPr lang="en-US" sz="2700" dirty="0">
                <a:solidFill>
                  <a:schemeClr val="bg1"/>
                </a:solidFill>
                <a:latin typeface="Georgia" panose="02040502050405020303" pitchFamily="18" charset="0"/>
                <a:cs typeface="Georgia" panose="02040502050405020303" pitchFamily="18" charset="0"/>
                <a:sym typeface="+mn-ea"/>
              </a:rPr>
              <a:t>24 By faith Moses, when he was grown up, refused to be called the son of Pharaoh's daughter, 25 choosing rather to be mistreated with the people of God than to enjoy the fleeting pleasures of sin. 26 He considered the reproach of Christ greater wealth than the treasures of Egypt, for he was looking to the reward. 27 By faith he left Egypt, not being afraid of the anger of the king, for he endured as seeing him who is invisible.</a:t>
            </a:r>
            <a:endParaRPr lang="en-US" sz="2700" dirty="0">
              <a:solidFill>
                <a:schemeClr val="bg1"/>
              </a:solidFill>
              <a:latin typeface="Georgia" panose="02040502050405020303" pitchFamily="18" charset="0"/>
              <a:cs typeface="Georgia" panose="02040502050405020303" pitchFamily="18" charset="0"/>
              <a:sym typeface="+mn-ea"/>
            </a:endParaRPr>
          </a:p>
        </p:txBody>
      </p:sp>
      <p:sp>
        <p:nvSpPr>
          <p:cNvPr id="3" name="矩形 2"/>
          <p:cNvSpPr/>
          <p:nvPr>
            <p:custDataLst>
              <p:tags r:id="rId1"/>
            </p:custDataLst>
          </p:nvPr>
        </p:nvSpPr>
        <p:spPr>
          <a:xfrm>
            <a:off x="974090" y="615950"/>
            <a:ext cx="10416540" cy="1017905"/>
          </a:xfrm>
          <a:prstGeom prst="rect">
            <a:avLst/>
          </a:prstGeom>
        </p:spPr>
        <p:txBody>
          <a:bodyPr wrap="square">
            <a:noAutofit/>
          </a:bodyPr>
          <a:p>
            <a:pPr algn="ctr"/>
            <a:r>
              <a:rPr lang="en-US" altLang="en-GB" sz="3400" b="1" dirty="0">
                <a:solidFill>
                  <a:srgbClr val="11C1FF"/>
                </a:solidFill>
                <a:latin typeface="Georgia" panose="02040502050405020303" pitchFamily="18" charset="0"/>
              </a:rPr>
              <a:t>Disgrace for Christ’s sake is of greater value</a:t>
            </a:r>
            <a:endParaRPr lang="en-US" altLang="en-GB" sz="3400" b="1" dirty="0">
              <a:solidFill>
                <a:srgbClr val="11C1FF"/>
              </a:solidFill>
              <a:latin typeface="Georgia" panose="02040502050405020303"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4390" y="790575"/>
            <a:ext cx="4041775" cy="583565"/>
          </a:xfrm>
          <a:prstGeom prst="rect">
            <a:avLst/>
          </a:prstGeom>
        </p:spPr>
        <p:txBody>
          <a:bodyPr wrap="square">
            <a:spAutoFit/>
          </a:bodyPr>
          <a:lstStyle/>
          <a:p>
            <a:r>
              <a:rPr lang="en-US" altLang="en-GB" sz="3200" b="1" dirty="0">
                <a:solidFill>
                  <a:schemeClr val="bg1"/>
                </a:solidFill>
                <a:latin typeface="Georgia" panose="02040502050405020303" pitchFamily="18" charset="0"/>
              </a:rPr>
              <a:t>Bold in the Lord</a:t>
            </a:r>
            <a:endParaRPr lang="en-GB" altLang="zh-CN" sz="3200" b="1" dirty="0">
              <a:solidFill>
                <a:schemeClr val="bg1"/>
              </a:solidFill>
              <a:latin typeface="Georgia" panose="02040502050405020303" pitchFamily="18" charset="0"/>
            </a:endParaRPr>
          </a:p>
        </p:txBody>
      </p:sp>
      <p:pic>
        <p:nvPicPr>
          <p:cNvPr id="3" name="图片 2"/>
          <p:cNvPicPr>
            <a:picLocks noChangeAspect="1"/>
          </p:cNvPicPr>
          <p:nvPr/>
        </p:nvPicPr>
        <p:blipFill>
          <a:blip r:embed="rId1"/>
          <a:stretch>
            <a:fillRect/>
          </a:stretch>
        </p:blipFill>
        <p:spPr>
          <a:xfrm>
            <a:off x="1059180" y="1905000"/>
            <a:ext cx="2317750" cy="3048000"/>
          </a:xfrm>
          <a:prstGeom prst="rect">
            <a:avLst/>
          </a:prstGeom>
        </p:spPr>
      </p:pic>
      <p:sp>
        <p:nvSpPr>
          <p:cNvPr id="4" name="文本框 3"/>
          <p:cNvSpPr txBox="1"/>
          <p:nvPr>
            <p:custDataLst>
              <p:tags r:id="rId2"/>
            </p:custDataLst>
          </p:nvPr>
        </p:nvSpPr>
        <p:spPr>
          <a:xfrm>
            <a:off x="4462780" y="642620"/>
            <a:ext cx="7515225" cy="5550535"/>
          </a:xfrm>
          <a:prstGeom prst="rect">
            <a:avLst/>
          </a:prstGeom>
          <a:noFill/>
          <a:ln>
            <a:solidFill>
              <a:srgbClr val="FF0000"/>
            </a:solidFill>
          </a:ln>
        </p:spPr>
        <p:txBody>
          <a:bodyPr wrap="square" rtlCol="0">
            <a:noAutofit/>
          </a:bodyPr>
          <a:p>
            <a:pPr indent="0" algn="just">
              <a:lnSpc>
                <a:spcPct val="100000"/>
              </a:lnSpc>
              <a:buFont typeface="Arial" panose="020B0604020202020204" pitchFamily="34" charset="0"/>
              <a:buNone/>
            </a:pPr>
            <a:r>
              <a:rPr lang="en-US" sz="2400" dirty="0">
                <a:solidFill>
                  <a:schemeClr val="bg1"/>
                </a:solidFill>
                <a:latin typeface="Georgia" panose="02040502050405020303" pitchFamily="18" charset="0"/>
                <a:cs typeface="Georgia" panose="02040502050405020303" pitchFamily="18" charset="0"/>
                <a:sym typeface="+mn-ea"/>
              </a:rPr>
              <a:t>Daniel 2: 31 “You saw, O king, and behold, a great image. This image, mighty and of exceeding brightness, stood before you, and its appearance was frightening. 32 The head of this image was of fine gold, its chest and arms of silver, its middle and thighs of bronze, 33 its legs of iron, its feet partly of iron and partly of clay. 34 As you looked, a stone was cut out by no human hand, and it struck the image on its feet of iron and clay, and broke them in pieces. 35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filled the whole earth.</a:t>
            </a:r>
            <a:endParaRPr lang="en-US" sz="2400" dirty="0">
              <a:solidFill>
                <a:schemeClr val="bg1"/>
              </a:solidFill>
              <a:latin typeface="Georgia" panose="02040502050405020303" pitchFamily="18" charset="0"/>
              <a:cs typeface="Georgia" panose="02040502050405020303"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350" y="827405"/>
            <a:ext cx="8550910" cy="583565"/>
          </a:xfrm>
          <a:prstGeom prst="rect">
            <a:avLst/>
          </a:prstGeom>
        </p:spPr>
        <p:txBody>
          <a:bodyPr wrap="square">
            <a:spAutoFit/>
          </a:bodyPr>
          <a:lstStyle/>
          <a:p>
            <a:pPr algn="just"/>
            <a:r>
              <a:rPr lang="en-US" altLang="en-GB" sz="3200" b="1" dirty="0">
                <a:solidFill>
                  <a:srgbClr val="FFC000"/>
                </a:solidFill>
                <a:latin typeface="Georgia" panose="02040502050405020303" pitchFamily="18" charset="0"/>
              </a:rPr>
              <a:t>Where did Daniel’s boldness come from?</a:t>
            </a:r>
            <a:endParaRPr lang="en-GB" sz="2800" dirty="0">
              <a:solidFill>
                <a:schemeClr val="bg1"/>
              </a:solidFill>
              <a:latin typeface="Georgia" panose="02040502050405020303" pitchFamily="18" charset="0"/>
            </a:endParaRPr>
          </a:p>
        </p:txBody>
      </p:sp>
      <p:sp>
        <p:nvSpPr>
          <p:cNvPr id="5" name="矩形 4"/>
          <p:cNvSpPr/>
          <p:nvPr/>
        </p:nvSpPr>
        <p:spPr>
          <a:xfrm>
            <a:off x="514350" y="1769110"/>
            <a:ext cx="6821805" cy="4287520"/>
          </a:xfrm>
          <a:prstGeom prst="rect">
            <a:avLst/>
          </a:prstGeom>
        </p:spPr>
        <p:txBody>
          <a:bodyPr wrap="square">
            <a:noAutofit/>
          </a:bodyPr>
          <a:lstStyle/>
          <a:p>
            <a:pPr algn="just"/>
            <a:r>
              <a:rPr lang="en-US" altLang="en-GB" sz="2600">
                <a:solidFill>
                  <a:schemeClr val="bg1"/>
                </a:solidFill>
                <a:latin typeface="Georgia" panose="02040502050405020303" pitchFamily="18" charset="0"/>
              </a:rPr>
              <a:t>Daniel 2: </a:t>
            </a:r>
            <a:r>
              <a:rPr lang="en-GB" sz="2600">
                <a:solidFill>
                  <a:schemeClr val="bg1"/>
                </a:solidFill>
                <a:latin typeface="Georgia" panose="02040502050405020303" pitchFamily="18" charset="0"/>
              </a:rPr>
              <a:t>17 </a:t>
            </a:r>
            <a:r>
              <a:rPr sz="2600">
                <a:solidFill>
                  <a:schemeClr val="bg1"/>
                </a:solidFill>
                <a:latin typeface="Georgia" panose="02040502050405020303" pitchFamily="18" charset="0"/>
              </a:rPr>
              <a:t>Then Daniel went to his house and made the matter known to Hananiah, Mishael, and Azariah, his companions, 18 and told them to seek mercy from the God of heaven concerning this mystery, so that Daniel and his companions might not be destroyed with the rest of the wise men of Babylon. 19 Then the mystery was revealed to Daniel in a vision of the night. Then Daniel blessed the God of heaven. </a:t>
            </a:r>
            <a:endParaRPr sz="2600">
              <a:solidFill>
                <a:schemeClr val="bg1"/>
              </a:solidFill>
              <a:latin typeface="Georgia" panose="02040502050405020303" pitchFamily="18" charset="0"/>
            </a:endParaRPr>
          </a:p>
        </p:txBody>
      </p:sp>
      <p:pic>
        <p:nvPicPr>
          <p:cNvPr id="2" name="图片 1"/>
          <p:cNvPicPr>
            <a:picLocks noChangeAspect="1"/>
          </p:cNvPicPr>
          <p:nvPr/>
        </p:nvPicPr>
        <p:blipFill>
          <a:blip r:embed="rId1"/>
          <a:stretch>
            <a:fillRect/>
          </a:stretch>
        </p:blipFill>
        <p:spPr>
          <a:xfrm>
            <a:off x="7701915" y="2121535"/>
            <a:ext cx="3101340" cy="2856230"/>
          </a:xfrm>
          <a:prstGeom prst="rect">
            <a:avLst/>
          </a:prstGeom>
        </p:spPr>
      </p:pic>
      <p:sp>
        <p:nvSpPr>
          <p:cNvPr id="3" name="矩形 2"/>
          <p:cNvSpPr/>
          <p:nvPr>
            <p:custDataLst>
              <p:tags r:id="rId2"/>
            </p:custDataLst>
          </p:nvPr>
        </p:nvSpPr>
        <p:spPr>
          <a:xfrm>
            <a:off x="7701280" y="5347335"/>
            <a:ext cx="3101975" cy="521970"/>
          </a:xfrm>
          <a:prstGeom prst="rect">
            <a:avLst/>
          </a:prstGeom>
        </p:spPr>
        <p:txBody>
          <a:bodyPr wrap="square">
            <a:spAutoFit/>
          </a:bodyPr>
          <a:p>
            <a:r>
              <a:rPr lang="en-GB" sz="2800" b="1" dirty="0">
                <a:solidFill>
                  <a:srgbClr val="92D050"/>
                </a:solidFill>
                <a:latin typeface="Georgia" panose="02040502050405020303" pitchFamily="18" charset="0"/>
              </a:rPr>
              <a:t>Ephesians 6</a:t>
            </a:r>
            <a:r>
              <a:rPr lang="en-US" altLang="en-GB" sz="2800" b="1" dirty="0">
                <a:solidFill>
                  <a:srgbClr val="92D050"/>
                </a:solidFill>
                <a:latin typeface="Georgia" panose="02040502050405020303" pitchFamily="18" charset="0"/>
              </a:rPr>
              <a:t>: 19</a:t>
            </a:r>
            <a:endParaRPr lang="en-GB" sz="2800" dirty="0">
              <a:solidFill>
                <a:schemeClr val="bg1"/>
              </a:solidFill>
              <a:latin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74740" y="1149985"/>
            <a:ext cx="5598160" cy="4118610"/>
          </a:xfrm>
          <a:prstGeom prst="rect">
            <a:avLst/>
          </a:prstGeom>
          <a:noFill/>
          <a:ln>
            <a:solidFill>
              <a:schemeClr val="bg1"/>
            </a:solidFill>
          </a:ln>
        </p:spPr>
        <p:txBody>
          <a:bodyPr wrap="square" rtlCol="0">
            <a:noAutofit/>
          </a:bodyPr>
          <a:lstStyle/>
          <a:p>
            <a:pPr algn="just"/>
            <a:endPar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endParaRPr>
          </a:p>
          <a:p>
            <a:pPr algn="just"/>
            <a:r>
              <a:rPr lang="en-US"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Proverbs 3: 5 Trust in the Lord with all your heart, </a:t>
            </a:r>
            <a:r>
              <a:rPr 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and do not lean on your own understanding.</a:t>
            </a:r>
            <a:r>
              <a:rPr lang="en-US" alt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 </a:t>
            </a:r>
            <a:r>
              <a:rPr 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6 In all your ways acknowledge him,</a:t>
            </a:r>
            <a:r>
              <a:rPr lang="en-US" alt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 </a:t>
            </a:r>
            <a:r>
              <a:rPr 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rPr>
              <a:t>and he will make straight your paths.</a:t>
            </a:r>
            <a:endParaRPr lang="en-GB" sz="2800" dirty="0">
              <a:solidFill>
                <a:schemeClr val="bg1"/>
              </a:solidFill>
              <a:effectLst>
                <a:outerShdw blurRad="38100" dist="38100" dir="2700000" algn="tl">
                  <a:srgbClr val="000000">
                    <a:alpha val="43137"/>
                  </a:srgbClr>
                </a:outerShdw>
              </a:effectLst>
              <a:latin typeface="Georgia" panose="02040502050405020303" pitchFamily="18" charset="0"/>
              <a:cs typeface="Georgia" panose="02040502050405020303" pitchFamily="18" charset="0"/>
            </a:endParaRPr>
          </a:p>
        </p:txBody>
      </p:sp>
      <p:pic>
        <p:nvPicPr>
          <p:cNvPr id="7" name="图片 6"/>
          <p:cNvPicPr>
            <a:picLocks noChangeAspect="1"/>
          </p:cNvPicPr>
          <p:nvPr>
            <p:custDataLst>
              <p:tags r:id="rId1"/>
            </p:custDataLst>
          </p:nvPr>
        </p:nvPicPr>
        <p:blipFill>
          <a:blip r:embed="rId2"/>
          <a:stretch>
            <a:fillRect/>
          </a:stretch>
        </p:blipFill>
        <p:spPr>
          <a:xfrm>
            <a:off x="970280" y="1149985"/>
            <a:ext cx="4650105" cy="4118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5965" y="450850"/>
            <a:ext cx="10351770" cy="583565"/>
          </a:xfrm>
          <a:prstGeom prst="rect">
            <a:avLst/>
          </a:prstGeom>
          <a:ln>
            <a:solidFill>
              <a:srgbClr val="FF0000"/>
            </a:solidFill>
          </a:ln>
        </p:spPr>
        <p:txBody>
          <a:bodyPr wrap="square">
            <a:spAutoFit/>
          </a:bodyPr>
          <a:lstStyle/>
          <a:p>
            <a:pPr algn="ctr"/>
            <a:r>
              <a:rPr lang="en-US" altLang="en-GB" sz="3200" b="1" dirty="0">
                <a:solidFill>
                  <a:schemeClr val="bg1"/>
                </a:solidFill>
                <a:latin typeface="Georgia" panose="02040502050405020303" pitchFamily="18" charset="0"/>
              </a:rPr>
              <a:t>Not a victim, but an ambassador of </a:t>
            </a:r>
            <a:r>
              <a:rPr lang="en-US" altLang="en-GB" sz="3200" b="1" dirty="0">
                <a:solidFill>
                  <a:schemeClr val="bg1"/>
                </a:solidFill>
                <a:latin typeface="Georgia" panose="02040502050405020303" pitchFamily="18" charset="0"/>
              </a:rPr>
              <a:t>truth</a:t>
            </a:r>
            <a:endParaRPr lang="en-US" altLang="en-GB" sz="3200" b="1" dirty="0">
              <a:solidFill>
                <a:schemeClr val="bg1"/>
              </a:solidFill>
              <a:latin typeface="Georgia" panose="02040502050405020303" pitchFamily="18" charset="0"/>
            </a:endParaRPr>
          </a:p>
        </p:txBody>
      </p:sp>
      <p:sp>
        <p:nvSpPr>
          <p:cNvPr id="11" name="文本框 10"/>
          <p:cNvSpPr txBox="1"/>
          <p:nvPr/>
        </p:nvSpPr>
        <p:spPr>
          <a:xfrm>
            <a:off x="735330" y="1527175"/>
            <a:ext cx="10352405" cy="2309495"/>
          </a:xfrm>
          <a:prstGeom prst="rect">
            <a:avLst/>
          </a:prstGeom>
          <a:noFill/>
          <a:ln>
            <a:solidFill>
              <a:schemeClr val="accent2"/>
            </a:solidFill>
          </a:ln>
        </p:spPr>
        <p:txBody>
          <a:bodyPr wrap="square" rtlCol="0" anchor="t">
            <a:noAutofit/>
          </a:bodyPr>
          <a:p>
            <a:pPr algn="just"/>
            <a:r>
              <a:rPr lang="en-US" altLang="zh-CN" sz="2200" dirty="0" smtClean="0">
                <a:solidFill>
                  <a:schemeClr val="bg1"/>
                </a:solidFill>
                <a:latin typeface="Georgia" panose="02040502050405020303" pitchFamily="18" charset="0"/>
                <a:cs typeface="Georgia" panose="02040502050405020303" pitchFamily="18" charset="0"/>
              </a:rPr>
              <a:t>Daniel 6: </a:t>
            </a:r>
            <a:r>
              <a:rPr lang="zh-CN" altLang="en-US" sz="2200" dirty="0" smtClean="0">
                <a:solidFill>
                  <a:schemeClr val="bg1"/>
                </a:solidFill>
                <a:latin typeface="Georgia" panose="02040502050405020303" pitchFamily="18" charset="0"/>
                <a:cs typeface="Georgia" panose="02040502050405020303" pitchFamily="18" charset="0"/>
              </a:rPr>
              <a:t>3 Then this Daniel became distinguished above all the other high officials and satraps, because an excellent spirit was in him. And the king planned to set him over the whole kingdom. 4 Then the high officials and the satraps sought to find a ground for complaint against Daniel with regard to the kingdom, but they could find no ground for complaint or any fault, because he was faithful, and no error or fault was found in him.</a:t>
            </a:r>
            <a:endParaRPr lang="zh-CN" altLang="en-US" sz="2200" dirty="0" smtClean="0">
              <a:solidFill>
                <a:schemeClr val="bg1"/>
              </a:solidFill>
              <a:latin typeface="Georgia" panose="02040502050405020303" pitchFamily="18" charset="0"/>
              <a:cs typeface="Georgia" panose="02040502050405020303" pitchFamily="18" charset="0"/>
            </a:endParaRPr>
          </a:p>
        </p:txBody>
      </p:sp>
      <p:sp>
        <p:nvSpPr>
          <p:cNvPr id="12" name="文本框 11"/>
          <p:cNvSpPr txBox="1"/>
          <p:nvPr/>
        </p:nvSpPr>
        <p:spPr>
          <a:xfrm>
            <a:off x="735330" y="4043680"/>
            <a:ext cx="10352405" cy="2461260"/>
          </a:xfrm>
          <a:prstGeom prst="rect">
            <a:avLst/>
          </a:prstGeom>
          <a:noFill/>
          <a:ln>
            <a:solidFill>
              <a:schemeClr val="accent6">
                <a:lumMod val="75000"/>
              </a:schemeClr>
            </a:solidFill>
          </a:ln>
        </p:spPr>
        <p:txBody>
          <a:bodyPr wrap="square" rtlCol="0" anchor="t">
            <a:spAutoFit/>
          </a:bodyPr>
          <a:p>
            <a:pPr algn="just"/>
            <a:r>
              <a:rPr lang="zh-CN" altLang="en-US" sz="2200" dirty="0" smtClean="0">
                <a:solidFill>
                  <a:schemeClr val="bg1"/>
                </a:solidFill>
                <a:latin typeface="Georgia" panose="02040502050405020303" pitchFamily="18" charset="0"/>
                <a:cs typeface="Georgia" panose="02040502050405020303" pitchFamily="18" charset="0"/>
              </a:rPr>
              <a:t>Jeremiah 29</a:t>
            </a:r>
            <a:r>
              <a:rPr lang="en-US" altLang="zh-CN" sz="2200" dirty="0" smtClean="0">
                <a:solidFill>
                  <a:schemeClr val="bg1"/>
                </a:solidFill>
                <a:latin typeface="Georgia" panose="02040502050405020303" pitchFamily="18" charset="0"/>
                <a:cs typeface="Georgia" panose="02040502050405020303" pitchFamily="18" charset="0"/>
              </a:rPr>
              <a:t>: </a:t>
            </a:r>
            <a:r>
              <a:rPr lang="zh-CN" altLang="en-US" sz="2200" dirty="0" smtClean="0">
                <a:solidFill>
                  <a:schemeClr val="bg1"/>
                </a:solidFill>
                <a:latin typeface="Georgia" panose="02040502050405020303" pitchFamily="18" charset="0"/>
                <a:cs typeface="Georgia" panose="02040502050405020303" pitchFamily="18" charset="0"/>
              </a:rPr>
              <a:t>4 “Thus says the Lord of hosts, the God of Israel, to all the exiles whom I have sent into exile from Jerusalem to Babylon: 5 Build houses and live in them; plant gardens and eat their produce. 6 Take wives and have sons and daughters; take wives for your sons, and give your daughters in marriage, that they may bear sons and daughters; multiply there, and do not decrease. 7 But seek the welfare of the city where I have sent you into exile, and pray to the Lord on its behalf, for in its welfare you will find your welfare.</a:t>
            </a:r>
            <a:endParaRPr lang="zh-CN" altLang="en-US" sz="2200" dirty="0" smtClean="0">
              <a:solidFill>
                <a:schemeClr val="bg1"/>
              </a:solidFill>
              <a:latin typeface="Georgia" panose="02040502050405020303" pitchFamily="18" charset="0"/>
              <a:cs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005" y="656590"/>
            <a:ext cx="6705600" cy="1076325"/>
          </a:xfrm>
          <a:prstGeom prst="rect">
            <a:avLst/>
          </a:prstGeom>
          <a:ln>
            <a:solidFill>
              <a:schemeClr val="accent1"/>
            </a:solidFill>
          </a:ln>
        </p:spPr>
        <p:txBody>
          <a:bodyPr wrap="square">
            <a:spAutoFit/>
          </a:bodyPr>
          <a:lstStyle/>
          <a:p>
            <a:r>
              <a:rPr lang="en-US" altLang="en-GB" sz="3200" b="1" dirty="0">
                <a:solidFill>
                  <a:schemeClr val="bg1"/>
                </a:solidFill>
                <a:latin typeface="Georgia" panose="02040502050405020303" pitchFamily="18" charset="0"/>
              </a:rPr>
              <a:t>We belong to a different kingdom</a:t>
            </a:r>
            <a:endParaRPr lang="en-GB" sz="3200" b="1" dirty="0">
              <a:solidFill>
                <a:schemeClr val="bg1"/>
              </a:solidFill>
              <a:latin typeface="Georgia" panose="02040502050405020303" pitchFamily="18" charset="0"/>
            </a:endParaRPr>
          </a:p>
        </p:txBody>
      </p:sp>
      <p:sp>
        <p:nvSpPr>
          <p:cNvPr id="8" name="矩形 7"/>
          <p:cNvSpPr/>
          <p:nvPr/>
        </p:nvSpPr>
        <p:spPr>
          <a:xfrm>
            <a:off x="420370" y="1877060"/>
            <a:ext cx="6706235" cy="3028315"/>
          </a:xfrm>
          <a:prstGeom prst="rect">
            <a:avLst/>
          </a:prstGeom>
          <a:ln>
            <a:gradFill>
              <a:gsLst>
                <a:gs pos="0">
                  <a:srgbClr val="FE4444"/>
                </a:gs>
                <a:gs pos="100000">
                  <a:srgbClr val="832B2B"/>
                </a:gs>
              </a:gsLst>
            </a:gradFill>
          </a:ln>
        </p:spPr>
        <p:txBody>
          <a:bodyPr wrap="square">
            <a:noAutofit/>
          </a:bodyPr>
          <a:lstStyle/>
          <a:p>
            <a:pPr algn="just"/>
            <a:r>
              <a:rPr lang="en-US" altLang="zh-CN" sz="2800">
                <a:solidFill>
                  <a:schemeClr val="bg1"/>
                </a:solidFill>
                <a:latin typeface="Georgia" panose="02040502050405020303" pitchFamily="18" charset="0"/>
              </a:rPr>
              <a:t>John 15: 18 “If the world hates you, know that it has hated me before it hated you. 19 If you were of the world, the world would love you as its own; but because you are not of the world, but I chose you out of the world, therefore the world hates you.</a:t>
            </a:r>
            <a:endParaRPr lang="en-US" altLang="zh-CN" sz="2800">
              <a:solidFill>
                <a:schemeClr val="bg1"/>
              </a:solidFill>
              <a:latin typeface="Georgia" panose="02040502050405020303" pitchFamily="18" charset="0"/>
            </a:endParaRPr>
          </a:p>
        </p:txBody>
      </p:sp>
      <p:pic>
        <p:nvPicPr>
          <p:cNvPr id="4" name="图片 3"/>
          <p:cNvPicPr>
            <a:picLocks noChangeAspect="1"/>
          </p:cNvPicPr>
          <p:nvPr/>
        </p:nvPicPr>
        <p:blipFill>
          <a:blip r:embed="rId1"/>
          <a:stretch>
            <a:fillRect/>
          </a:stretch>
        </p:blipFill>
        <p:spPr>
          <a:xfrm>
            <a:off x="7289165" y="788670"/>
            <a:ext cx="4305935" cy="4875530"/>
          </a:xfrm>
          <a:prstGeom prst="rect">
            <a:avLst/>
          </a:prstGeom>
        </p:spPr>
      </p:pic>
      <p:sp>
        <p:nvSpPr>
          <p:cNvPr id="5" name="文本框 4"/>
          <p:cNvSpPr txBox="1"/>
          <p:nvPr/>
        </p:nvSpPr>
        <p:spPr>
          <a:xfrm>
            <a:off x="421005" y="5194935"/>
            <a:ext cx="6705600" cy="1383665"/>
          </a:xfrm>
          <a:prstGeom prst="rect">
            <a:avLst/>
          </a:prstGeom>
          <a:noFill/>
          <a:ln>
            <a:solidFill>
              <a:srgbClr val="92D050"/>
            </a:solidFill>
          </a:ln>
        </p:spPr>
        <p:txBody>
          <a:bodyPr wrap="square" rtlCol="0" anchor="t">
            <a:spAutoFit/>
          </a:bodyPr>
          <a:p>
            <a:r>
              <a:rPr lang="zh-CN" altLang="en-US" sz="2800" dirty="0" smtClean="0">
                <a:solidFill>
                  <a:schemeClr val="bg1"/>
                </a:solidFill>
                <a:latin typeface="Georgia" panose="02040502050405020303" pitchFamily="18" charset="0"/>
                <a:cs typeface="Georgia" panose="02040502050405020303" pitchFamily="18" charset="0"/>
              </a:rPr>
              <a:t>Philippians 3</a:t>
            </a:r>
            <a:r>
              <a:rPr lang="en-US" altLang="zh-CN" sz="2800" dirty="0" smtClean="0">
                <a:solidFill>
                  <a:schemeClr val="bg1"/>
                </a:solidFill>
                <a:latin typeface="Georgia" panose="02040502050405020303" pitchFamily="18" charset="0"/>
                <a:cs typeface="Georgia" panose="02040502050405020303" pitchFamily="18" charset="0"/>
              </a:rPr>
              <a:t>: </a:t>
            </a:r>
            <a:r>
              <a:rPr lang="zh-CN" altLang="en-US" sz="2800" dirty="0" smtClean="0">
                <a:solidFill>
                  <a:schemeClr val="bg1"/>
                </a:solidFill>
                <a:latin typeface="Georgia" panose="02040502050405020303" pitchFamily="18" charset="0"/>
                <a:cs typeface="Georgia" panose="02040502050405020303" pitchFamily="18" charset="0"/>
              </a:rPr>
              <a:t>20 20 But our citizenship is in heaven, and from it we await a Savior, the Lord Jesus Christ</a:t>
            </a:r>
            <a:endParaRPr lang="zh-CN" altLang="en-US" sz="2800" dirty="0" smtClean="0">
              <a:solidFill>
                <a:schemeClr val="bg1"/>
              </a:solidFill>
              <a:latin typeface="Georgia" panose="02040502050405020303" pitchFamily="18" charset="0"/>
              <a:cs typeface="Georgia" panose="020405020504050203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ISPRING_PRESENTATION_TITLE" val="PowerPoint 演示文稿"/>
  <p:tag name="KSO_WPP_MARK_KEY" val="53bfd1b3-c8b7-41a0-a8a1-e9a7a5bd4612"/>
  <p:tag name="COMMONDATA" val="eyJoZGlkIjoiYWJkODI1ODQ2YTI5NGYzZWZmYTMyN2NmNmIxOTI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sz="3200" dirty="0">
            <a:solidFill>
              <a:schemeClr val="bg1"/>
            </a:solidFill>
            <a:latin typeface="Georgia" panose="02040502050405020303" pitchFamily="18" charset="0"/>
          </a:defRPr>
        </a:defPPr>
      </a:lstStyle>
    </a:spDef>
    <a:txDef>
      <a:spPr>
        <a:noFill/>
      </a:spPr>
      <a:bodyPr wrap="square" rtlCol="0">
        <a:spAutoFit/>
      </a:bodyPr>
      <a:lstStyle>
        <a:defPPr>
          <a:defRPr sz="2800" dirty="0" smtClean="0">
            <a:solidFill>
              <a:schemeClr val="bg1"/>
            </a:solidFill>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6254</Words>
  <Application>WPS 演示</Application>
  <PresentationFormat>宽屏</PresentationFormat>
  <Paragraphs>81</Paragraphs>
  <Slides>12</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Georgia</vt:lpstr>
      <vt:lpstr>Times New Roman</vt:lpstr>
      <vt:lpstr>Century</vt:lpstr>
      <vt:lpstr>微软雅黑</vt:lpstr>
      <vt:lpstr>Arial Unicode MS</vt:lpstr>
      <vt:lpstr>等线 Light</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Betelhem Menete 宝贝</cp:lastModifiedBy>
  <cp:revision>232</cp:revision>
  <dcterms:created xsi:type="dcterms:W3CDTF">2017-06-21T08:21:00Z</dcterms:created>
  <dcterms:modified xsi:type="dcterms:W3CDTF">2023-02-12T09:14:37Z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EE352F0B78A14B68ACCA58DAD16D44F1</vt:lpwstr>
  </property>
  <property fmtid="{D5CDD505-2E9C-101B-9397-08002B2CF9AE}" pid="3" name="KSOProductBuildVer">
    <vt:lpwstr>2052-11.1.0.13703</vt:lpwstr>
  </property>
</Properties>
</file>