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p:scale>
          <a:sx n="70" d="100"/>
          <a:sy n="70" d="100"/>
        </p:scale>
        <p:origin x="65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5ED168-1640-4E30-BDAE-9617E8464F2F}"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5B60F-87AC-4BEA-8394-2DD2F8F102FA}" type="slidenum">
              <a:rPr lang="en-US" smtClean="0"/>
              <a:t>‹#›</a:t>
            </a:fld>
            <a:endParaRPr lang="en-US"/>
          </a:p>
        </p:txBody>
      </p:sp>
    </p:spTree>
    <p:extLst>
      <p:ext uri="{BB962C8B-B14F-4D97-AF65-F5344CB8AC3E}">
        <p14:creationId xmlns:p14="http://schemas.microsoft.com/office/powerpoint/2010/main" val="34382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ED168-1640-4E30-BDAE-9617E8464F2F}"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5B60F-87AC-4BEA-8394-2DD2F8F102FA}" type="slidenum">
              <a:rPr lang="en-US" smtClean="0"/>
              <a:t>‹#›</a:t>
            </a:fld>
            <a:endParaRPr lang="en-US"/>
          </a:p>
        </p:txBody>
      </p:sp>
    </p:spTree>
    <p:extLst>
      <p:ext uri="{BB962C8B-B14F-4D97-AF65-F5344CB8AC3E}">
        <p14:creationId xmlns:p14="http://schemas.microsoft.com/office/powerpoint/2010/main" val="2819362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ED168-1640-4E30-BDAE-9617E8464F2F}"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5B60F-87AC-4BEA-8394-2DD2F8F102FA}" type="slidenum">
              <a:rPr lang="en-US" smtClean="0"/>
              <a:t>‹#›</a:t>
            </a:fld>
            <a:endParaRPr lang="en-US"/>
          </a:p>
        </p:txBody>
      </p:sp>
    </p:spTree>
    <p:extLst>
      <p:ext uri="{BB962C8B-B14F-4D97-AF65-F5344CB8AC3E}">
        <p14:creationId xmlns:p14="http://schemas.microsoft.com/office/powerpoint/2010/main" val="358684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ED168-1640-4E30-BDAE-9617E8464F2F}"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5B60F-87AC-4BEA-8394-2DD2F8F102FA}" type="slidenum">
              <a:rPr lang="en-US" smtClean="0"/>
              <a:t>‹#›</a:t>
            </a:fld>
            <a:endParaRPr lang="en-US"/>
          </a:p>
        </p:txBody>
      </p:sp>
    </p:spTree>
    <p:extLst>
      <p:ext uri="{BB962C8B-B14F-4D97-AF65-F5344CB8AC3E}">
        <p14:creationId xmlns:p14="http://schemas.microsoft.com/office/powerpoint/2010/main" val="171668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5ED168-1640-4E30-BDAE-9617E8464F2F}"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5B60F-87AC-4BEA-8394-2DD2F8F102FA}" type="slidenum">
              <a:rPr lang="en-US" smtClean="0"/>
              <a:t>‹#›</a:t>
            </a:fld>
            <a:endParaRPr lang="en-US"/>
          </a:p>
        </p:txBody>
      </p:sp>
    </p:spTree>
    <p:extLst>
      <p:ext uri="{BB962C8B-B14F-4D97-AF65-F5344CB8AC3E}">
        <p14:creationId xmlns:p14="http://schemas.microsoft.com/office/powerpoint/2010/main" val="1330508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5ED168-1640-4E30-BDAE-9617E8464F2F}"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5B60F-87AC-4BEA-8394-2DD2F8F102FA}" type="slidenum">
              <a:rPr lang="en-US" smtClean="0"/>
              <a:t>‹#›</a:t>
            </a:fld>
            <a:endParaRPr lang="en-US"/>
          </a:p>
        </p:txBody>
      </p:sp>
    </p:spTree>
    <p:extLst>
      <p:ext uri="{BB962C8B-B14F-4D97-AF65-F5344CB8AC3E}">
        <p14:creationId xmlns:p14="http://schemas.microsoft.com/office/powerpoint/2010/main" val="116274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5ED168-1640-4E30-BDAE-9617E8464F2F}" type="datetimeFigureOut">
              <a:rPr lang="en-US" smtClean="0"/>
              <a:t>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5B60F-87AC-4BEA-8394-2DD2F8F102FA}" type="slidenum">
              <a:rPr lang="en-US" smtClean="0"/>
              <a:t>‹#›</a:t>
            </a:fld>
            <a:endParaRPr lang="en-US"/>
          </a:p>
        </p:txBody>
      </p:sp>
    </p:spTree>
    <p:extLst>
      <p:ext uri="{BB962C8B-B14F-4D97-AF65-F5344CB8AC3E}">
        <p14:creationId xmlns:p14="http://schemas.microsoft.com/office/powerpoint/2010/main" val="2520729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5ED168-1640-4E30-BDAE-9617E8464F2F}" type="datetimeFigureOut">
              <a:rPr lang="en-US" smtClean="0"/>
              <a:t>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5B60F-87AC-4BEA-8394-2DD2F8F102FA}" type="slidenum">
              <a:rPr lang="en-US" smtClean="0"/>
              <a:t>‹#›</a:t>
            </a:fld>
            <a:endParaRPr lang="en-US"/>
          </a:p>
        </p:txBody>
      </p:sp>
    </p:spTree>
    <p:extLst>
      <p:ext uri="{BB962C8B-B14F-4D97-AF65-F5344CB8AC3E}">
        <p14:creationId xmlns:p14="http://schemas.microsoft.com/office/powerpoint/2010/main" val="892496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ED168-1640-4E30-BDAE-9617E8464F2F}" type="datetimeFigureOut">
              <a:rPr lang="en-US" smtClean="0"/>
              <a:t>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5B60F-87AC-4BEA-8394-2DD2F8F102FA}" type="slidenum">
              <a:rPr lang="en-US" smtClean="0"/>
              <a:t>‹#›</a:t>
            </a:fld>
            <a:endParaRPr lang="en-US"/>
          </a:p>
        </p:txBody>
      </p:sp>
    </p:spTree>
    <p:extLst>
      <p:ext uri="{BB962C8B-B14F-4D97-AF65-F5344CB8AC3E}">
        <p14:creationId xmlns:p14="http://schemas.microsoft.com/office/powerpoint/2010/main" val="2246521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5ED168-1640-4E30-BDAE-9617E8464F2F}"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5B60F-87AC-4BEA-8394-2DD2F8F102FA}" type="slidenum">
              <a:rPr lang="en-US" smtClean="0"/>
              <a:t>‹#›</a:t>
            </a:fld>
            <a:endParaRPr lang="en-US"/>
          </a:p>
        </p:txBody>
      </p:sp>
    </p:spTree>
    <p:extLst>
      <p:ext uri="{BB962C8B-B14F-4D97-AF65-F5344CB8AC3E}">
        <p14:creationId xmlns:p14="http://schemas.microsoft.com/office/powerpoint/2010/main" val="59942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5ED168-1640-4E30-BDAE-9617E8464F2F}"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5B60F-87AC-4BEA-8394-2DD2F8F102FA}" type="slidenum">
              <a:rPr lang="en-US" smtClean="0"/>
              <a:t>‹#›</a:t>
            </a:fld>
            <a:endParaRPr lang="en-US"/>
          </a:p>
        </p:txBody>
      </p:sp>
    </p:spTree>
    <p:extLst>
      <p:ext uri="{BB962C8B-B14F-4D97-AF65-F5344CB8AC3E}">
        <p14:creationId xmlns:p14="http://schemas.microsoft.com/office/powerpoint/2010/main" val="889022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ED168-1640-4E30-BDAE-9617E8464F2F}" type="datetimeFigureOut">
              <a:rPr lang="en-US" smtClean="0"/>
              <a:t>2/17/2023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5B60F-87AC-4BEA-8394-2DD2F8F102FA}" type="slidenum">
              <a:rPr lang="en-US" smtClean="0"/>
              <a:t>‹#›</a:t>
            </a:fld>
            <a:endParaRPr lang="en-US"/>
          </a:p>
        </p:txBody>
      </p:sp>
    </p:spTree>
    <p:extLst>
      <p:ext uri="{BB962C8B-B14F-4D97-AF65-F5344CB8AC3E}">
        <p14:creationId xmlns:p14="http://schemas.microsoft.com/office/powerpoint/2010/main" val="3451465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6968"/>
            <a:ext cx="9144000" cy="824003"/>
          </a:xfrm>
        </p:spPr>
        <p:txBody>
          <a:bodyPr>
            <a:normAutofit/>
          </a:bodyPr>
          <a:lstStyle/>
          <a:p>
            <a:r>
              <a:rPr lang="en-US" sz="4800" dirty="0" smtClean="0"/>
              <a:t>Living a life of purpose!!</a:t>
            </a:r>
            <a:endParaRPr lang="en-US" sz="4800" dirty="0"/>
          </a:p>
        </p:txBody>
      </p:sp>
      <p:sp>
        <p:nvSpPr>
          <p:cNvPr id="3" name="Subtitle 2"/>
          <p:cNvSpPr>
            <a:spLocks noGrp="1"/>
          </p:cNvSpPr>
          <p:nvPr>
            <p:ph type="subTitle" idx="1"/>
          </p:nvPr>
        </p:nvSpPr>
        <p:spPr>
          <a:xfrm>
            <a:off x="1158239" y="4859383"/>
            <a:ext cx="9875520" cy="1658983"/>
          </a:xfrm>
        </p:spPr>
        <p:txBody>
          <a:bodyPr>
            <a:noAutofit/>
          </a:bodyPr>
          <a:lstStyle/>
          <a:p>
            <a:r>
              <a:rPr lang="en-US" dirty="0" smtClean="0">
                <a:latin typeface="+mj-lt"/>
              </a:rPr>
              <a:t>For if you keep silent at this time, relief and deliverance will rise for the Jews from another place, but you and your father's house will perish. And who knows whether you have not come to the kingdom for such a time as this?” </a:t>
            </a:r>
          </a:p>
          <a:p>
            <a:r>
              <a:rPr lang="en-US" b="1" dirty="0" smtClean="0">
                <a:latin typeface="+mj-lt"/>
              </a:rPr>
              <a:t>Esther 4:14</a:t>
            </a:r>
            <a:endParaRPr lang="en-US" b="1" dirty="0">
              <a:latin typeface="+mj-lt"/>
            </a:endParaRPr>
          </a:p>
        </p:txBody>
      </p:sp>
      <p:pic>
        <p:nvPicPr>
          <p:cNvPr id="1026" name="Picture 2" descr="Esther - The Noble Queen - OES Star Poi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46462" y="1381835"/>
            <a:ext cx="5299075" cy="3220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97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781" y="1264720"/>
            <a:ext cx="5919651" cy="5347994"/>
          </a:xfrm>
        </p:spPr>
        <p:txBody>
          <a:bodyPr>
            <a:noAutofit/>
          </a:bodyPr>
          <a:lstStyle/>
          <a:p>
            <a:pPr marL="0" indent="0">
              <a:spcBef>
                <a:spcPts val="0"/>
              </a:spcBef>
              <a:buNone/>
            </a:pPr>
            <a:r>
              <a:rPr lang="en-US" sz="2500" dirty="0" smtClean="0">
                <a:latin typeface="+mj-lt"/>
              </a:rPr>
              <a:t>1. The kings banquet - </a:t>
            </a:r>
            <a:r>
              <a:rPr lang="en-US" sz="2500" b="1" dirty="0" smtClean="0">
                <a:latin typeface="+mj-lt"/>
              </a:rPr>
              <a:t>1:1-9</a:t>
            </a:r>
          </a:p>
          <a:p>
            <a:pPr marL="0" indent="0">
              <a:spcBef>
                <a:spcPts val="0"/>
              </a:spcBef>
              <a:buNone/>
            </a:pPr>
            <a:r>
              <a:rPr lang="en-US" sz="2500" dirty="0" smtClean="0">
                <a:latin typeface="+mj-lt"/>
              </a:rPr>
              <a:t>2. Queen Vashti’s refusal - </a:t>
            </a:r>
            <a:r>
              <a:rPr lang="en-US" sz="2500" b="1" dirty="0" smtClean="0">
                <a:latin typeface="+mj-lt"/>
              </a:rPr>
              <a:t>1:10-22</a:t>
            </a:r>
          </a:p>
          <a:p>
            <a:pPr marL="0" indent="0">
              <a:spcBef>
                <a:spcPts val="0"/>
              </a:spcBef>
              <a:buNone/>
            </a:pPr>
            <a:r>
              <a:rPr lang="en-US" sz="2500" dirty="0" smtClean="0">
                <a:latin typeface="+mj-lt"/>
              </a:rPr>
              <a:t>3. Esther chosen queen - </a:t>
            </a:r>
            <a:r>
              <a:rPr lang="en-US" sz="2500" b="1" dirty="0" smtClean="0">
                <a:latin typeface="+mj-lt"/>
              </a:rPr>
              <a:t>2:1-18</a:t>
            </a:r>
          </a:p>
          <a:p>
            <a:pPr marL="0" indent="0">
              <a:spcBef>
                <a:spcPts val="0"/>
              </a:spcBef>
              <a:buNone/>
            </a:pPr>
            <a:r>
              <a:rPr lang="en-US" sz="2500" dirty="0" smtClean="0">
                <a:latin typeface="+mj-lt"/>
              </a:rPr>
              <a:t>4. Mordecai discovers a plot - </a:t>
            </a:r>
            <a:r>
              <a:rPr lang="en-US" sz="2500" b="1" dirty="0" smtClean="0">
                <a:latin typeface="+mj-lt"/>
              </a:rPr>
              <a:t>2:19-23</a:t>
            </a:r>
          </a:p>
          <a:p>
            <a:pPr marL="0" indent="0">
              <a:spcBef>
                <a:spcPts val="0"/>
              </a:spcBef>
              <a:buNone/>
            </a:pPr>
            <a:r>
              <a:rPr lang="en-US" sz="2500" dirty="0" smtClean="0">
                <a:latin typeface="+mj-lt"/>
              </a:rPr>
              <a:t>5. Haman plots against the Jews - </a:t>
            </a:r>
            <a:r>
              <a:rPr lang="en-US" sz="2500" b="1" dirty="0" smtClean="0">
                <a:latin typeface="+mj-lt"/>
              </a:rPr>
              <a:t>3</a:t>
            </a:r>
          </a:p>
          <a:p>
            <a:pPr marL="0" indent="0">
              <a:spcBef>
                <a:spcPts val="0"/>
              </a:spcBef>
              <a:buNone/>
            </a:pPr>
            <a:r>
              <a:rPr lang="en-US" sz="2500" dirty="0" smtClean="0">
                <a:latin typeface="+mj-lt"/>
              </a:rPr>
              <a:t>6. Esther agrees to help the Jews - </a:t>
            </a:r>
            <a:r>
              <a:rPr lang="en-US" sz="2500" b="1" dirty="0" smtClean="0">
                <a:latin typeface="+mj-lt"/>
              </a:rPr>
              <a:t>4</a:t>
            </a:r>
          </a:p>
          <a:p>
            <a:pPr marL="0" indent="0">
              <a:spcBef>
                <a:spcPts val="0"/>
              </a:spcBef>
              <a:buNone/>
            </a:pPr>
            <a:r>
              <a:rPr lang="en-US" sz="2500" dirty="0" smtClean="0">
                <a:latin typeface="+mj-lt"/>
              </a:rPr>
              <a:t>7. Esther prepares a banquet - </a:t>
            </a:r>
            <a:r>
              <a:rPr lang="en-US" sz="2500" b="1" dirty="0" smtClean="0">
                <a:latin typeface="+mj-lt"/>
              </a:rPr>
              <a:t>5:1-8</a:t>
            </a:r>
          </a:p>
          <a:p>
            <a:pPr marL="0" indent="0">
              <a:spcBef>
                <a:spcPts val="0"/>
              </a:spcBef>
              <a:buNone/>
            </a:pPr>
            <a:r>
              <a:rPr lang="en-US" sz="2500" dirty="0" smtClean="0">
                <a:latin typeface="+mj-lt"/>
              </a:rPr>
              <a:t>8. Haman plans to hang Mordecai - </a:t>
            </a:r>
            <a:r>
              <a:rPr lang="en-US" sz="2500" b="1" dirty="0" smtClean="0">
                <a:latin typeface="+mj-lt"/>
              </a:rPr>
              <a:t>5:9-14</a:t>
            </a:r>
          </a:p>
          <a:p>
            <a:pPr marL="0" indent="0">
              <a:spcBef>
                <a:spcPts val="0"/>
              </a:spcBef>
              <a:buNone/>
            </a:pPr>
            <a:r>
              <a:rPr lang="en-US" sz="2500" dirty="0" smtClean="0">
                <a:latin typeface="+mj-lt"/>
              </a:rPr>
              <a:t>9. The king </a:t>
            </a:r>
            <a:r>
              <a:rPr lang="en-US" sz="2500" dirty="0" err="1" smtClean="0">
                <a:latin typeface="+mj-lt"/>
              </a:rPr>
              <a:t>honours</a:t>
            </a:r>
            <a:r>
              <a:rPr lang="en-US" sz="2500" dirty="0" smtClean="0">
                <a:latin typeface="+mj-lt"/>
              </a:rPr>
              <a:t> Mordecai - </a:t>
            </a:r>
            <a:r>
              <a:rPr lang="en-US" sz="2500" b="1" dirty="0" smtClean="0">
                <a:latin typeface="+mj-lt"/>
              </a:rPr>
              <a:t>6:1-13</a:t>
            </a:r>
          </a:p>
          <a:p>
            <a:pPr marL="0" indent="0">
              <a:spcBef>
                <a:spcPts val="0"/>
              </a:spcBef>
              <a:buNone/>
            </a:pPr>
            <a:r>
              <a:rPr lang="en-US" sz="2500" dirty="0" smtClean="0">
                <a:latin typeface="+mj-lt"/>
              </a:rPr>
              <a:t>10. Esther reveals Haman’s plot - </a:t>
            </a:r>
            <a:r>
              <a:rPr lang="en-US" sz="2500" b="1" dirty="0" smtClean="0">
                <a:latin typeface="+mj-lt"/>
              </a:rPr>
              <a:t>6:14-7:6</a:t>
            </a:r>
          </a:p>
          <a:p>
            <a:pPr marL="0" indent="0">
              <a:spcBef>
                <a:spcPts val="0"/>
              </a:spcBef>
              <a:buNone/>
            </a:pPr>
            <a:r>
              <a:rPr lang="en-US" sz="2500" dirty="0" smtClean="0">
                <a:latin typeface="+mj-lt"/>
              </a:rPr>
              <a:t>11. Haman is hanged </a:t>
            </a:r>
            <a:r>
              <a:rPr lang="en-US" sz="2500" b="1" dirty="0" smtClean="0">
                <a:latin typeface="+mj-lt"/>
              </a:rPr>
              <a:t>- 7:7-10</a:t>
            </a:r>
          </a:p>
          <a:p>
            <a:pPr marL="0" indent="0">
              <a:spcBef>
                <a:spcPts val="0"/>
              </a:spcBef>
              <a:buNone/>
            </a:pPr>
            <a:r>
              <a:rPr lang="en-US" sz="2500" dirty="0" smtClean="0">
                <a:latin typeface="+mj-lt"/>
              </a:rPr>
              <a:t>12. Esther saves the Jews - </a:t>
            </a:r>
            <a:r>
              <a:rPr lang="en-US" sz="2500" b="1" dirty="0" smtClean="0">
                <a:latin typeface="+mj-lt"/>
              </a:rPr>
              <a:t>8</a:t>
            </a:r>
          </a:p>
          <a:p>
            <a:pPr marL="0" indent="0">
              <a:spcBef>
                <a:spcPts val="0"/>
              </a:spcBef>
              <a:buNone/>
            </a:pPr>
            <a:r>
              <a:rPr lang="en-US" sz="2500" dirty="0" smtClean="0">
                <a:latin typeface="+mj-lt"/>
              </a:rPr>
              <a:t>13. The Jews destroy their enemies - </a:t>
            </a:r>
            <a:r>
              <a:rPr lang="en-US" sz="2500" b="1" dirty="0" smtClean="0">
                <a:latin typeface="+mj-lt"/>
              </a:rPr>
              <a:t>9:1-19</a:t>
            </a:r>
          </a:p>
          <a:p>
            <a:pPr marL="0" indent="0">
              <a:spcBef>
                <a:spcPts val="0"/>
              </a:spcBef>
              <a:buNone/>
            </a:pPr>
            <a:r>
              <a:rPr lang="en-US" sz="2500" dirty="0" smtClean="0">
                <a:latin typeface="+mj-lt"/>
              </a:rPr>
              <a:t>14. The feast of Purim inaugurated - </a:t>
            </a:r>
            <a:r>
              <a:rPr lang="en-US" sz="2500" b="1" dirty="0" smtClean="0">
                <a:latin typeface="+mj-lt"/>
              </a:rPr>
              <a:t>9:20-32</a:t>
            </a:r>
          </a:p>
          <a:p>
            <a:pPr marL="0" indent="0">
              <a:spcBef>
                <a:spcPts val="0"/>
              </a:spcBef>
              <a:buNone/>
            </a:pPr>
            <a:r>
              <a:rPr lang="en-US" sz="2500" dirty="0" smtClean="0">
                <a:latin typeface="+mj-lt"/>
              </a:rPr>
              <a:t>15. The greatness of Mordecai - </a:t>
            </a:r>
            <a:r>
              <a:rPr lang="en-US" sz="2500" b="1" dirty="0" smtClean="0">
                <a:latin typeface="+mj-lt"/>
              </a:rPr>
              <a:t>10:1-3</a:t>
            </a:r>
          </a:p>
        </p:txBody>
      </p:sp>
      <p:sp>
        <p:nvSpPr>
          <p:cNvPr id="4" name="Title 1"/>
          <p:cNvSpPr txBox="1">
            <a:spLocks/>
          </p:cNvSpPr>
          <p:nvPr/>
        </p:nvSpPr>
        <p:spPr>
          <a:xfrm>
            <a:off x="439780" y="416967"/>
            <a:ext cx="11032641" cy="824003"/>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The book of Esther…</a:t>
            </a:r>
            <a:endParaRPr lang="en-US" dirty="0"/>
          </a:p>
        </p:txBody>
      </p:sp>
      <p:sp>
        <p:nvSpPr>
          <p:cNvPr id="5" name="Title 1"/>
          <p:cNvSpPr txBox="1">
            <a:spLocks/>
          </p:cNvSpPr>
          <p:nvPr/>
        </p:nvSpPr>
        <p:spPr>
          <a:xfrm>
            <a:off x="6562281" y="1240970"/>
            <a:ext cx="4910141" cy="37242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smtClean="0"/>
              <a:t>Esther 9:1</a:t>
            </a:r>
          </a:p>
          <a:p>
            <a:r>
              <a:rPr lang="en-US" sz="2400" dirty="0" smtClean="0"/>
              <a:t>Now in the twelfth month, which is the month of Adar, on the thirteenth day of the same, when the king’s command and edict were about to be carried out, on the very day when the enemies of the Jews hoped to gain the mastery over them, the reverse occurred: the Jews gained mastery over those who hated them.</a:t>
            </a:r>
          </a:p>
        </p:txBody>
      </p:sp>
      <p:sp>
        <p:nvSpPr>
          <p:cNvPr id="6" name="Title 1"/>
          <p:cNvSpPr txBox="1">
            <a:spLocks/>
          </p:cNvSpPr>
          <p:nvPr/>
        </p:nvSpPr>
        <p:spPr>
          <a:xfrm>
            <a:off x="6562281" y="4965216"/>
            <a:ext cx="4910141" cy="1647498"/>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And I tell you, you are Peter, and on this rock[a] I will build my church, and the gates of hell shall not prevail against it… </a:t>
            </a:r>
            <a:r>
              <a:rPr lang="en-US" sz="2400" b="1" dirty="0" smtClean="0"/>
              <a:t>Matthew 16:18</a:t>
            </a:r>
            <a:endParaRPr lang="en-US" sz="2400" dirty="0" smtClean="0"/>
          </a:p>
        </p:txBody>
      </p:sp>
    </p:spTree>
    <p:extLst>
      <p:ext uri="{BB962C8B-B14F-4D97-AF65-F5344CB8AC3E}">
        <p14:creationId xmlns:p14="http://schemas.microsoft.com/office/powerpoint/2010/main" val="1696966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2955" y="218364"/>
            <a:ext cx="10515600" cy="709684"/>
          </a:xfrm>
          <a:solidFill>
            <a:schemeClr val="bg1"/>
          </a:solidFill>
        </p:spPr>
        <p:txBody>
          <a:bodyPr>
            <a:normAutofit/>
          </a:bodyPr>
          <a:lstStyle/>
          <a:p>
            <a:r>
              <a:rPr lang="en-US" dirty="0" smtClean="0"/>
              <a:t>Key Characters in the book of Esther…</a:t>
            </a:r>
            <a:endParaRPr lang="en-US" dirty="0"/>
          </a:p>
        </p:txBody>
      </p:sp>
      <p:sp>
        <p:nvSpPr>
          <p:cNvPr id="3" name="Content Placeholder 2"/>
          <p:cNvSpPr>
            <a:spLocks noGrp="1"/>
          </p:cNvSpPr>
          <p:nvPr>
            <p:ph idx="1"/>
          </p:nvPr>
        </p:nvSpPr>
        <p:spPr>
          <a:xfrm>
            <a:off x="272955" y="895350"/>
            <a:ext cx="11627893" cy="5696519"/>
          </a:xfrm>
        </p:spPr>
        <p:txBody>
          <a:bodyPr>
            <a:noAutofit/>
          </a:bodyPr>
          <a:lstStyle/>
          <a:p>
            <a:pPr marL="914400" lvl="2" indent="0">
              <a:spcBef>
                <a:spcPts val="0"/>
              </a:spcBef>
              <a:buNone/>
            </a:pPr>
            <a:r>
              <a:rPr lang="en-US" sz="2400" b="1" dirty="0" smtClean="0">
                <a:latin typeface="+mj-lt"/>
              </a:rPr>
              <a:t>1. King Ahasuerus</a:t>
            </a:r>
          </a:p>
          <a:p>
            <a:pPr marL="0" indent="0">
              <a:spcBef>
                <a:spcPts val="0"/>
              </a:spcBef>
              <a:buNone/>
            </a:pPr>
            <a:r>
              <a:rPr lang="en-US" sz="2400" b="1" dirty="0" smtClean="0">
                <a:latin typeface="+mj-lt"/>
              </a:rPr>
              <a:t>Esther 1:1-2 </a:t>
            </a:r>
            <a:r>
              <a:rPr lang="en-US" sz="2400" dirty="0" smtClean="0">
                <a:latin typeface="+mj-lt"/>
              </a:rPr>
              <a:t>Now in the days of Ahasuerus, the Ahasuerus who reigned from India to Ethiopia over 127 provinces, in those days when King Ahasuerus sat on his royal throne in Susa, the citadel,</a:t>
            </a:r>
          </a:p>
          <a:p>
            <a:pPr marL="914400" lvl="2" indent="0">
              <a:spcBef>
                <a:spcPts val="0"/>
              </a:spcBef>
              <a:buNone/>
            </a:pPr>
            <a:r>
              <a:rPr lang="en-US" sz="2400" b="1" dirty="0" smtClean="0">
                <a:latin typeface="+mj-lt"/>
              </a:rPr>
              <a:t>2. Queen Vashti </a:t>
            </a:r>
          </a:p>
          <a:p>
            <a:pPr marL="0" indent="0">
              <a:spcBef>
                <a:spcPts val="0"/>
              </a:spcBef>
              <a:buNone/>
            </a:pPr>
            <a:r>
              <a:rPr lang="en-US" sz="2400" b="1" dirty="0" smtClean="0">
                <a:latin typeface="+mj-lt"/>
              </a:rPr>
              <a:t>Esther 1:12 </a:t>
            </a:r>
            <a:r>
              <a:rPr lang="en-US" sz="2400" dirty="0" smtClean="0">
                <a:latin typeface="+mj-lt"/>
              </a:rPr>
              <a:t>But Queen Vashti refused to come at the king’s command delivered by the eunuchs. At this the king became enraged, and his anger burned within him.</a:t>
            </a:r>
          </a:p>
          <a:p>
            <a:pPr marL="914400" lvl="2" indent="0">
              <a:spcBef>
                <a:spcPts val="0"/>
              </a:spcBef>
              <a:buNone/>
            </a:pPr>
            <a:r>
              <a:rPr lang="en-US" sz="2400" b="1" dirty="0" smtClean="0">
                <a:latin typeface="+mj-lt"/>
              </a:rPr>
              <a:t>3. Haman </a:t>
            </a:r>
          </a:p>
          <a:p>
            <a:pPr marL="0" indent="0">
              <a:spcBef>
                <a:spcPts val="0"/>
              </a:spcBef>
              <a:buNone/>
            </a:pPr>
            <a:r>
              <a:rPr lang="en-US" sz="2400" b="1" dirty="0" smtClean="0">
                <a:latin typeface="+mj-lt"/>
              </a:rPr>
              <a:t>Esther 3:1 </a:t>
            </a:r>
            <a:r>
              <a:rPr lang="en-US" sz="2400" dirty="0" smtClean="0">
                <a:latin typeface="+mj-lt"/>
              </a:rPr>
              <a:t>After these things King Ahasuerus promoted Haman the </a:t>
            </a:r>
            <a:r>
              <a:rPr lang="en-US" sz="2400" dirty="0" err="1" smtClean="0">
                <a:latin typeface="+mj-lt"/>
              </a:rPr>
              <a:t>Agagite</a:t>
            </a:r>
            <a:r>
              <a:rPr lang="en-US" sz="2400" dirty="0" smtClean="0">
                <a:latin typeface="+mj-lt"/>
              </a:rPr>
              <a:t>, the son of </a:t>
            </a:r>
            <a:r>
              <a:rPr lang="en-US" sz="2400" dirty="0" err="1" smtClean="0">
                <a:latin typeface="+mj-lt"/>
              </a:rPr>
              <a:t>Hammedatha</a:t>
            </a:r>
            <a:r>
              <a:rPr lang="en-US" sz="2400" dirty="0" smtClean="0">
                <a:latin typeface="+mj-lt"/>
              </a:rPr>
              <a:t>, and advanced him and set his throne above all the officials who were with him.</a:t>
            </a:r>
          </a:p>
          <a:p>
            <a:pPr marL="914400" lvl="2" indent="0">
              <a:spcBef>
                <a:spcPts val="0"/>
              </a:spcBef>
              <a:buNone/>
            </a:pPr>
            <a:r>
              <a:rPr lang="en-US" sz="2400" b="1" dirty="0" smtClean="0">
                <a:latin typeface="+mj-lt"/>
              </a:rPr>
              <a:t>4. </a:t>
            </a:r>
            <a:r>
              <a:rPr lang="en-US" sz="2400" b="1" dirty="0" err="1" smtClean="0">
                <a:latin typeface="+mj-lt"/>
              </a:rPr>
              <a:t>Zeresh</a:t>
            </a:r>
            <a:r>
              <a:rPr lang="en-US" sz="2400" b="1" dirty="0" smtClean="0">
                <a:latin typeface="+mj-lt"/>
              </a:rPr>
              <a:t> </a:t>
            </a:r>
          </a:p>
          <a:p>
            <a:pPr marL="0" indent="0">
              <a:spcBef>
                <a:spcPts val="0"/>
              </a:spcBef>
              <a:buNone/>
            </a:pPr>
            <a:r>
              <a:rPr lang="en-US" sz="2400" b="1" dirty="0" smtClean="0">
                <a:latin typeface="+mj-lt"/>
              </a:rPr>
              <a:t>Esther 5:14 </a:t>
            </a:r>
            <a:r>
              <a:rPr lang="en-US" sz="2400" dirty="0" smtClean="0">
                <a:latin typeface="+mj-lt"/>
              </a:rPr>
              <a:t>Then his wife </a:t>
            </a:r>
            <a:r>
              <a:rPr lang="en-US" sz="2400" dirty="0" err="1" smtClean="0">
                <a:latin typeface="+mj-lt"/>
              </a:rPr>
              <a:t>Zeresh</a:t>
            </a:r>
            <a:r>
              <a:rPr lang="en-US" sz="2400" dirty="0" smtClean="0">
                <a:latin typeface="+mj-lt"/>
              </a:rPr>
              <a:t> and all his friends said to him, “Let a gallows fifty cubits high be made, and in the morning tell the king to have Mordecai hanged upon it. Then go joyfully with the king to the feast.” This idea pleased Haman, and he had the gallows made.</a:t>
            </a:r>
          </a:p>
          <a:p>
            <a:pPr marL="914400" lvl="2" indent="0">
              <a:spcBef>
                <a:spcPts val="0"/>
              </a:spcBef>
              <a:buNone/>
            </a:pPr>
            <a:r>
              <a:rPr lang="en-US" sz="2400" b="1" dirty="0" smtClean="0">
                <a:latin typeface="+mj-lt"/>
              </a:rPr>
              <a:t>5. Mordecai </a:t>
            </a:r>
          </a:p>
          <a:p>
            <a:pPr marL="0" indent="0">
              <a:spcBef>
                <a:spcPts val="0"/>
              </a:spcBef>
              <a:buNone/>
            </a:pPr>
            <a:r>
              <a:rPr lang="en-US" sz="2400" b="1" dirty="0" smtClean="0">
                <a:latin typeface="+mj-lt"/>
              </a:rPr>
              <a:t>Esther 2:23 </a:t>
            </a:r>
            <a:r>
              <a:rPr lang="en-US" sz="2400" dirty="0" smtClean="0">
                <a:latin typeface="+mj-lt"/>
              </a:rPr>
              <a:t>When the affair was investigated and found to be so, the men were both hanged on the gallows. And it was recorded in the book of the chronicles in the presence of the king.</a:t>
            </a:r>
          </a:p>
          <a:p>
            <a:pPr marL="0" indent="0">
              <a:spcBef>
                <a:spcPts val="0"/>
              </a:spcBef>
              <a:buNone/>
            </a:pPr>
            <a:endParaRPr lang="en-US" sz="2400" dirty="0">
              <a:latin typeface="+mj-lt"/>
            </a:endParaRPr>
          </a:p>
        </p:txBody>
      </p:sp>
    </p:spTree>
    <p:extLst>
      <p:ext uri="{BB962C8B-B14F-4D97-AF65-F5344CB8AC3E}">
        <p14:creationId xmlns:p14="http://schemas.microsoft.com/office/powerpoint/2010/main" val="3139997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2955" y="191067"/>
            <a:ext cx="10515600" cy="696036"/>
          </a:xfrm>
          <a:solidFill>
            <a:schemeClr val="bg1"/>
          </a:solidFill>
        </p:spPr>
        <p:txBody>
          <a:bodyPr>
            <a:normAutofit/>
          </a:bodyPr>
          <a:lstStyle/>
          <a:p>
            <a:r>
              <a:rPr lang="en-US" dirty="0" smtClean="0"/>
              <a:t>A review of Esther: The Jew and Queen….</a:t>
            </a:r>
            <a:endParaRPr lang="en-US" dirty="0"/>
          </a:p>
        </p:txBody>
      </p:sp>
      <p:sp>
        <p:nvSpPr>
          <p:cNvPr id="3" name="Content Placeholder 2"/>
          <p:cNvSpPr>
            <a:spLocks noGrp="1"/>
          </p:cNvSpPr>
          <p:nvPr>
            <p:ph idx="1"/>
          </p:nvPr>
        </p:nvSpPr>
        <p:spPr>
          <a:xfrm>
            <a:off x="272955" y="887103"/>
            <a:ext cx="11573301" cy="5704765"/>
          </a:xfrm>
        </p:spPr>
        <p:txBody>
          <a:bodyPr>
            <a:noAutofit/>
          </a:bodyPr>
          <a:lstStyle/>
          <a:p>
            <a:pPr marL="514350" indent="-514350">
              <a:spcBef>
                <a:spcPts val="0"/>
              </a:spcBef>
              <a:buAutoNum type="arabicPeriod"/>
            </a:pPr>
            <a:r>
              <a:rPr lang="en-US" sz="2600" dirty="0" smtClean="0">
                <a:latin typeface="+mj-lt"/>
              </a:rPr>
              <a:t>Esther was an orphan…</a:t>
            </a:r>
          </a:p>
          <a:p>
            <a:pPr marL="0" indent="0">
              <a:spcBef>
                <a:spcPts val="0"/>
              </a:spcBef>
              <a:buNone/>
            </a:pPr>
            <a:r>
              <a:rPr lang="en-US" sz="2600" dirty="0">
                <a:latin typeface="+mj-lt"/>
              </a:rPr>
              <a:t>	</a:t>
            </a:r>
            <a:r>
              <a:rPr lang="en-US" sz="2600" b="1" dirty="0" smtClean="0">
                <a:latin typeface="+mj-lt"/>
              </a:rPr>
              <a:t>(Esther 2:7)</a:t>
            </a:r>
          </a:p>
          <a:p>
            <a:pPr marL="0" indent="0">
              <a:spcBef>
                <a:spcPts val="0"/>
              </a:spcBef>
              <a:buNone/>
            </a:pPr>
            <a:endParaRPr lang="en-US" sz="2600" dirty="0" smtClean="0">
              <a:latin typeface="+mj-lt"/>
            </a:endParaRPr>
          </a:p>
          <a:p>
            <a:pPr marL="0" indent="0">
              <a:spcBef>
                <a:spcPts val="0"/>
              </a:spcBef>
              <a:buNone/>
            </a:pPr>
            <a:r>
              <a:rPr lang="en-US" sz="2600" dirty="0" smtClean="0">
                <a:latin typeface="+mj-lt"/>
              </a:rPr>
              <a:t>2. Esther understood authority and listened to Mordecai…</a:t>
            </a:r>
          </a:p>
          <a:p>
            <a:pPr marL="0" indent="0">
              <a:spcBef>
                <a:spcPts val="0"/>
              </a:spcBef>
              <a:buNone/>
            </a:pPr>
            <a:r>
              <a:rPr lang="en-US" sz="2600" dirty="0" smtClean="0">
                <a:latin typeface="+mj-lt"/>
              </a:rPr>
              <a:t> </a:t>
            </a:r>
            <a:r>
              <a:rPr lang="en-US" sz="2600" dirty="0">
                <a:latin typeface="+mj-lt"/>
              </a:rPr>
              <a:t>	</a:t>
            </a:r>
            <a:r>
              <a:rPr lang="en-US" sz="2600" b="1" dirty="0" smtClean="0">
                <a:latin typeface="+mj-lt"/>
              </a:rPr>
              <a:t>(Esther 2:15, 4:14)</a:t>
            </a:r>
          </a:p>
          <a:p>
            <a:pPr marL="0" indent="0">
              <a:spcBef>
                <a:spcPts val="0"/>
              </a:spcBef>
              <a:buNone/>
            </a:pPr>
            <a:endParaRPr lang="en-US" sz="2600" dirty="0" smtClean="0">
              <a:latin typeface="+mj-lt"/>
            </a:endParaRPr>
          </a:p>
          <a:p>
            <a:pPr marL="0" indent="0">
              <a:spcBef>
                <a:spcPts val="0"/>
              </a:spcBef>
              <a:buNone/>
            </a:pPr>
            <a:r>
              <a:rPr lang="en-US" sz="2600" dirty="0" smtClean="0">
                <a:latin typeface="+mj-lt"/>
              </a:rPr>
              <a:t>3. Esther had understanding to her assignment and sought the help of the Lord.. </a:t>
            </a:r>
          </a:p>
          <a:p>
            <a:pPr marL="914400" lvl="2" indent="0">
              <a:spcBef>
                <a:spcPts val="0"/>
              </a:spcBef>
              <a:buNone/>
            </a:pPr>
            <a:r>
              <a:rPr lang="en-US" sz="2600" b="1" dirty="0" smtClean="0">
                <a:latin typeface="+mj-lt"/>
              </a:rPr>
              <a:t>(Esther 4:16) </a:t>
            </a:r>
            <a:r>
              <a:rPr lang="en-US" sz="2600" dirty="0" smtClean="0">
                <a:latin typeface="+mj-lt"/>
              </a:rPr>
              <a:t>“Go, gather all the Jews to be found in Susa, and hold a fast on my behalf, and do not eat or drink for three days, night or day. I and my young women will also fast as you do. Then I will go to the king, though it is against the law, and if I perish, I perish.”	</a:t>
            </a:r>
          </a:p>
          <a:p>
            <a:pPr marL="0" indent="0">
              <a:spcBef>
                <a:spcPts val="0"/>
              </a:spcBef>
              <a:buNone/>
            </a:pPr>
            <a:endParaRPr lang="en-US" sz="2600" dirty="0" smtClean="0">
              <a:latin typeface="+mj-lt"/>
            </a:endParaRPr>
          </a:p>
          <a:p>
            <a:pPr marL="0" indent="0">
              <a:spcBef>
                <a:spcPts val="0"/>
              </a:spcBef>
              <a:buNone/>
            </a:pPr>
            <a:r>
              <a:rPr lang="en-US" sz="2600" dirty="0" smtClean="0">
                <a:latin typeface="+mj-lt"/>
              </a:rPr>
              <a:t>4. Esther utilized her opportunities… </a:t>
            </a:r>
          </a:p>
          <a:p>
            <a:pPr marL="0" indent="0">
              <a:spcBef>
                <a:spcPts val="0"/>
              </a:spcBef>
              <a:buNone/>
            </a:pPr>
            <a:endParaRPr lang="en-US" sz="2600" dirty="0">
              <a:latin typeface="+mj-lt"/>
            </a:endParaRPr>
          </a:p>
          <a:p>
            <a:pPr marL="0" indent="0">
              <a:spcBef>
                <a:spcPts val="0"/>
              </a:spcBef>
              <a:buNone/>
            </a:pPr>
            <a:r>
              <a:rPr lang="en-US" sz="2600" dirty="0" smtClean="0">
                <a:latin typeface="+mj-lt"/>
              </a:rPr>
              <a:t>5. Esther played a role in the celebration of Purim… </a:t>
            </a:r>
          </a:p>
          <a:p>
            <a:pPr marL="0" indent="0">
              <a:spcBef>
                <a:spcPts val="0"/>
              </a:spcBef>
              <a:buNone/>
            </a:pPr>
            <a:r>
              <a:rPr lang="en-US" sz="2600" dirty="0">
                <a:latin typeface="+mj-lt"/>
              </a:rPr>
              <a:t>	</a:t>
            </a:r>
            <a:r>
              <a:rPr lang="en-US" sz="2600" b="1" dirty="0" smtClean="0">
                <a:latin typeface="+mj-lt"/>
              </a:rPr>
              <a:t>(Esther 9:29)</a:t>
            </a:r>
          </a:p>
        </p:txBody>
      </p:sp>
    </p:spTree>
    <p:extLst>
      <p:ext uri="{BB962C8B-B14F-4D97-AF65-F5344CB8AC3E}">
        <p14:creationId xmlns:p14="http://schemas.microsoft.com/office/powerpoint/2010/main" val="1533910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5370" y="868056"/>
            <a:ext cx="10729413" cy="928048"/>
          </a:xfrm>
          <a:solidFill>
            <a:schemeClr val="bg1"/>
          </a:solidFill>
        </p:spPr>
        <p:txBody>
          <a:bodyPr>
            <a:normAutofit/>
          </a:bodyPr>
          <a:lstStyle/>
          <a:p>
            <a:r>
              <a:rPr lang="en-US" dirty="0" smtClean="0"/>
              <a:t>Living a life of purpose…. </a:t>
            </a:r>
            <a:endParaRPr lang="en-US" dirty="0"/>
          </a:p>
        </p:txBody>
      </p:sp>
      <p:sp>
        <p:nvSpPr>
          <p:cNvPr id="3" name="Content Placeholder 2"/>
          <p:cNvSpPr>
            <a:spLocks noGrp="1"/>
          </p:cNvSpPr>
          <p:nvPr>
            <p:ph idx="1"/>
          </p:nvPr>
        </p:nvSpPr>
        <p:spPr>
          <a:xfrm>
            <a:off x="272955" y="2069058"/>
            <a:ext cx="11614245" cy="1315587"/>
          </a:xfrm>
        </p:spPr>
        <p:txBody>
          <a:bodyPr>
            <a:noAutofit/>
          </a:bodyPr>
          <a:lstStyle/>
          <a:p>
            <a:pPr marL="0" indent="0">
              <a:spcBef>
                <a:spcPts val="0"/>
              </a:spcBef>
              <a:buNone/>
            </a:pPr>
            <a:r>
              <a:rPr lang="en-US" sz="2600" dirty="0" smtClean="0">
                <a:latin typeface="+mj-lt"/>
              </a:rPr>
              <a:t>For if you keep silent at this time, relief and deliverance will rise for the Jews from another place, but you and your father’s house will perish. And who knows whether you have not come to the kingdom for such a time as this?” </a:t>
            </a:r>
            <a:r>
              <a:rPr lang="en-US" sz="2600" dirty="0"/>
              <a:t>Esther </a:t>
            </a:r>
            <a:r>
              <a:rPr lang="en-US" sz="2600" dirty="0" smtClean="0"/>
              <a:t>4:14</a:t>
            </a:r>
            <a:endParaRPr lang="en-US" sz="2600" dirty="0" smtClean="0">
              <a:latin typeface="+mj-lt"/>
            </a:endParaRPr>
          </a:p>
          <a:p>
            <a:pPr marL="0" indent="0">
              <a:spcBef>
                <a:spcPts val="0"/>
              </a:spcBef>
              <a:buNone/>
            </a:pPr>
            <a:endParaRPr lang="en-US" sz="2600" dirty="0" smtClean="0">
              <a:latin typeface="+mj-lt"/>
            </a:endParaRPr>
          </a:p>
        </p:txBody>
      </p:sp>
      <p:sp>
        <p:nvSpPr>
          <p:cNvPr id="4" name="Content Placeholder 2"/>
          <p:cNvSpPr txBox="1">
            <a:spLocks/>
          </p:cNvSpPr>
          <p:nvPr/>
        </p:nvSpPr>
        <p:spPr>
          <a:xfrm>
            <a:off x="715370" y="3657599"/>
            <a:ext cx="10729414" cy="2386081"/>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2600" dirty="0" smtClean="0">
                <a:latin typeface="+mj-lt"/>
              </a:rPr>
              <a:t>1. A life of purpose is a life submitted to the plans and will of God… </a:t>
            </a:r>
          </a:p>
          <a:p>
            <a:pPr marL="0" indent="0">
              <a:spcBef>
                <a:spcPts val="0"/>
              </a:spcBef>
              <a:buNone/>
            </a:pPr>
            <a:r>
              <a:rPr lang="en-US" sz="2600" dirty="0" smtClean="0">
                <a:latin typeface="+mj-lt"/>
              </a:rPr>
              <a:t>2. A life of purpose understands the place of challenges and the need to overcome them…</a:t>
            </a:r>
          </a:p>
          <a:p>
            <a:pPr marL="0" indent="0">
              <a:spcBef>
                <a:spcPts val="0"/>
              </a:spcBef>
              <a:buNone/>
            </a:pPr>
            <a:r>
              <a:rPr lang="en-US" sz="2600" dirty="0" smtClean="0">
                <a:latin typeface="+mj-lt"/>
              </a:rPr>
              <a:t>3. A life of purpose thinks about others and is not selfish… </a:t>
            </a:r>
          </a:p>
          <a:p>
            <a:pPr marL="0" indent="0">
              <a:spcBef>
                <a:spcPts val="0"/>
              </a:spcBef>
              <a:buNone/>
            </a:pPr>
            <a:r>
              <a:rPr lang="en-US" sz="2600" dirty="0" smtClean="0">
                <a:latin typeface="+mj-lt"/>
              </a:rPr>
              <a:t>4. A life of purpose understands the power of decisions and it’s implications… </a:t>
            </a:r>
          </a:p>
          <a:p>
            <a:pPr marL="0" indent="0">
              <a:spcBef>
                <a:spcPts val="0"/>
              </a:spcBef>
              <a:buNone/>
            </a:pPr>
            <a:r>
              <a:rPr lang="en-US" sz="2600" dirty="0" smtClean="0">
                <a:latin typeface="+mj-lt"/>
              </a:rPr>
              <a:t>5. A life of purpose brings glory to God…</a:t>
            </a:r>
          </a:p>
        </p:txBody>
      </p:sp>
    </p:spTree>
    <p:extLst>
      <p:ext uri="{BB962C8B-B14F-4D97-AF65-F5344CB8AC3E}">
        <p14:creationId xmlns:p14="http://schemas.microsoft.com/office/powerpoint/2010/main" val="1066481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8424" y="2560378"/>
            <a:ext cx="9478370" cy="928048"/>
          </a:xfrm>
          <a:solidFill>
            <a:schemeClr val="bg1"/>
          </a:solidFill>
        </p:spPr>
        <p:txBody>
          <a:bodyPr>
            <a:normAutofit/>
          </a:bodyPr>
          <a:lstStyle/>
          <a:p>
            <a:r>
              <a:rPr lang="en-US" dirty="0" smtClean="0"/>
              <a:t>Let us pray….</a:t>
            </a:r>
            <a:endParaRPr lang="en-US" dirty="0"/>
          </a:p>
        </p:txBody>
      </p:sp>
    </p:spTree>
    <p:extLst>
      <p:ext uri="{BB962C8B-B14F-4D97-AF65-F5344CB8AC3E}">
        <p14:creationId xmlns:p14="http://schemas.microsoft.com/office/powerpoint/2010/main" val="562105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661</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Living a life of purpose!!</vt:lpstr>
      <vt:lpstr>PowerPoint Presentation</vt:lpstr>
      <vt:lpstr>Key Characters in the book of Esther…</vt:lpstr>
      <vt:lpstr>A review of Esther: The Jew and Queen….</vt:lpstr>
      <vt:lpstr>Living a life of purpose…. </vt:lpstr>
      <vt:lpstr>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cp:lastModifiedBy>
  <cp:revision>11</cp:revision>
  <dcterms:created xsi:type="dcterms:W3CDTF">2023-02-17T11:37:10Z</dcterms:created>
  <dcterms:modified xsi:type="dcterms:W3CDTF">2023-02-18T14:12:50Z</dcterms:modified>
</cp:coreProperties>
</file>