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0"/>
  </p:notesMasterIdLst>
  <p:sldIdLst>
    <p:sldId id="256" r:id="rId2"/>
    <p:sldId id="269" r:id="rId3"/>
    <p:sldId id="257" r:id="rId4"/>
    <p:sldId id="258" r:id="rId5"/>
    <p:sldId id="266" r:id="rId6"/>
    <p:sldId id="259" r:id="rId7"/>
    <p:sldId id="267" r:id="rId8"/>
    <p:sldId id="260" r:id="rId9"/>
    <p:sldId id="265" r:id="rId10"/>
    <p:sldId id="272" r:id="rId11"/>
    <p:sldId id="284" r:id="rId12"/>
    <p:sldId id="276" r:id="rId13"/>
    <p:sldId id="278" r:id="rId14"/>
    <p:sldId id="279" r:id="rId15"/>
    <p:sldId id="281" r:id="rId16"/>
    <p:sldId id="277" r:id="rId17"/>
    <p:sldId id="280" r:id="rId18"/>
    <p:sldId id="268" r:id="rId19"/>
    <p:sldId id="275" r:id="rId20"/>
    <p:sldId id="283" r:id="rId21"/>
    <p:sldId id="262" r:id="rId22"/>
    <p:sldId id="286" r:id="rId23"/>
    <p:sldId id="273" r:id="rId24"/>
    <p:sldId id="274" r:id="rId25"/>
    <p:sldId id="285" r:id="rId26"/>
    <p:sldId id="287" r:id="rId27"/>
    <p:sldId id="288" r:id="rId28"/>
    <p:sldId id="263"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61986"/>
  </p:normalViewPr>
  <p:slideViewPr>
    <p:cSldViewPr snapToGrid="0" snapToObjects="1">
      <p:cViewPr varScale="1">
        <p:scale>
          <a:sx n="59" d="100"/>
          <a:sy n="59" d="100"/>
        </p:scale>
        <p:origin x="196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E5E036-C8FC-8C4D-80AD-A2EADA968725}" type="datetimeFigureOut">
              <a:rPr lang="en-US" smtClean="0"/>
              <a:t>3/4/23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60D688-9BCE-CD42-B08C-D226F1F25D58}" type="slidenum">
              <a:rPr lang="en-US" smtClean="0"/>
              <a:t>‹#›</a:t>
            </a:fld>
            <a:endParaRPr lang="en-US"/>
          </a:p>
        </p:txBody>
      </p:sp>
    </p:spTree>
    <p:extLst>
      <p:ext uri="{BB962C8B-B14F-4D97-AF65-F5344CB8AC3E}">
        <p14:creationId xmlns:p14="http://schemas.microsoft.com/office/powerpoint/2010/main" val="826923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we’re going to talk about Sin. Now I know you guys have all been wondering – when can we get together and hear someone remind us of how broken and hopeless we are on our own?</a:t>
            </a:r>
          </a:p>
          <a:p>
            <a:endParaRPr lang="en-US" dirty="0"/>
          </a:p>
          <a:p>
            <a:r>
              <a:rPr lang="en-US" dirty="0"/>
              <a:t>Few of us – maybe thinking of a friend or spouse – oh no, you’re definitely going to church this Sunday – you need to hear this talk.</a:t>
            </a:r>
          </a:p>
          <a:p>
            <a:endParaRPr lang="en-US" dirty="0"/>
          </a:p>
          <a:p>
            <a:r>
              <a:rPr lang="en-US" dirty="0"/>
              <a:t>I labeled the talk “Sin- we’re dying to talk about it” -  because</a:t>
            </a:r>
          </a:p>
          <a:p>
            <a:pPr marL="228600" indent="-228600">
              <a:buAutoNum type="arabicPeriod"/>
            </a:pPr>
            <a:r>
              <a:rPr lang="en-US" dirty="0"/>
              <a:t>Spoiler alert: Sin leads to death, which we’ll elaborate on more</a:t>
            </a:r>
          </a:p>
          <a:p>
            <a:pPr marL="228600" indent="-228600">
              <a:buAutoNum type="arabicPeriod"/>
            </a:pPr>
            <a:r>
              <a:rPr lang="en-US" dirty="0"/>
              <a:t>It’s so hard for us as proud humans to </a:t>
            </a:r>
            <a:r>
              <a:rPr lang="en-US" dirty="0" err="1"/>
              <a:t>admint</a:t>
            </a:r>
            <a:r>
              <a:rPr lang="en-US" dirty="0"/>
              <a:t> our shortcomings (especially when we’re responsible for them) that it usually takes something on the level of DEATH before we’re willing to talk </a:t>
            </a:r>
            <a:r>
              <a:rPr lang="en-US" dirty="0" err="1"/>
              <a:t>ot</a:t>
            </a:r>
            <a:r>
              <a:rPr lang="en-US" dirty="0"/>
              <a:t> or discuss it. </a:t>
            </a:r>
          </a:p>
          <a:p>
            <a:endParaRPr lang="en-US" dirty="0"/>
          </a:p>
          <a:p>
            <a:endParaRPr lang="en-US" dirty="0"/>
          </a:p>
          <a:p>
            <a:r>
              <a:rPr lang="en-US" dirty="0"/>
              <a:t>Théodore </a:t>
            </a:r>
            <a:r>
              <a:rPr lang="en-US" dirty="0" err="1"/>
              <a:t>Géricault</a:t>
            </a:r>
            <a:r>
              <a:rPr lang="en-US" dirty="0"/>
              <a:t> French painter on his deathbed. Because it gives picture of death that won’t freak out small children too much.</a:t>
            </a:r>
          </a:p>
          <a:p>
            <a:endParaRPr lang="en-US" dirty="0"/>
          </a:p>
        </p:txBody>
      </p:sp>
      <p:sp>
        <p:nvSpPr>
          <p:cNvPr id="4" name="Slide Number Placeholder 3"/>
          <p:cNvSpPr>
            <a:spLocks noGrp="1"/>
          </p:cNvSpPr>
          <p:nvPr>
            <p:ph type="sldNum" sz="quarter" idx="5"/>
          </p:nvPr>
        </p:nvSpPr>
        <p:spPr/>
        <p:txBody>
          <a:bodyPr/>
          <a:lstStyle/>
          <a:p>
            <a:fld id="{0960D688-9BCE-CD42-B08C-D226F1F25D58}" type="slidenum">
              <a:rPr lang="en-US" smtClean="0"/>
              <a:t>1</a:t>
            </a:fld>
            <a:endParaRPr lang="en-US"/>
          </a:p>
        </p:txBody>
      </p:sp>
    </p:spTree>
    <p:extLst>
      <p:ext uri="{BB962C8B-B14F-4D97-AF65-F5344CB8AC3E}">
        <p14:creationId xmlns:p14="http://schemas.microsoft.com/office/powerpoint/2010/main" val="116448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context of Chapter 2,</a:t>
            </a:r>
          </a:p>
          <a:p>
            <a:r>
              <a:rPr lang="en-US" dirty="0"/>
              <a:t>	Everyone who makes a Judgment - you're guilty </a:t>
            </a:r>
            <a:r>
              <a:rPr lang="en-US" dirty="0" err="1"/>
              <a:t>becuase</a:t>
            </a:r>
            <a:r>
              <a:rPr lang="en-US" dirty="0"/>
              <a:t> for the most part - most of what you judge others for - you're guilty of that yourself.</a:t>
            </a:r>
          </a:p>
          <a:p>
            <a:r>
              <a:rPr lang="en-US" dirty="0"/>
              <a:t>	Paul basically says – Jews, you have the Law and you’ll be judged by it.</a:t>
            </a:r>
          </a:p>
          <a:p>
            <a:r>
              <a:rPr lang="en-US" dirty="0"/>
              <a:t>	Gentiles (us) you have a law of your conscience and you’ll be judged by it.</a:t>
            </a:r>
          </a:p>
          <a:p>
            <a:endParaRPr lang="en-US" dirty="0"/>
          </a:p>
          <a:p>
            <a:endParaRPr lang="en-US" dirty="0"/>
          </a:p>
          <a:p>
            <a:r>
              <a:rPr lang="en-US" dirty="0"/>
              <a:t>Paul in Romans makes it clear everyone  - regardless your culture and religion, is guilty of sin.</a:t>
            </a:r>
          </a:p>
          <a:p>
            <a:endParaRPr lang="en-US" dirty="0"/>
          </a:p>
          <a:p>
            <a:pPr marL="0" indent="0">
              <a:buNone/>
            </a:pPr>
            <a:r>
              <a:rPr lang="en-US" dirty="0"/>
              <a:t>9 What then? Are we better than they? Not at all; for we have already charged that both Jews and Greeks are all under sin; 10 as it is written,</a:t>
            </a:r>
          </a:p>
          <a:p>
            <a:pPr marL="0" indent="0">
              <a:buNone/>
            </a:pPr>
            <a:r>
              <a:rPr lang="en-US" dirty="0"/>
              <a:t>“THERE IS NONE RIGHTEOUS, NOT EVEN ONE;</a:t>
            </a:r>
          </a:p>
          <a:p>
            <a:pPr marL="0" indent="0">
              <a:buNone/>
            </a:pPr>
            <a:r>
              <a:rPr lang="en-US" dirty="0"/>
              <a:t>11 THERE IS NONE WHO UNDERSTANDS,</a:t>
            </a:r>
          </a:p>
          <a:p>
            <a:pPr marL="0" indent="0">
              <a:buNone/>
            </a:pPr>
            <a:r>
              <a:rPr lang="en-US" dirty="0"/>
              <a:t>THERE IS NONE WHO SEEKS FOR GOD;</a:t>
            </a:r>
          </a:p>
          <a:p>
            <a:pPr marL="0" indent="0">
              <a:buNone/>
            </a:pPr>
            <a:r>
              <a:rPr lang="en-US" dirty="0"/>
              <a:t>12 ALL HAVE TURNED ASIDE, TOGETHER THEY HAVE BECOME USELESS;</a:t>
            </a:r>
          </a:p>
          <a:p>
            <a:pPr marL="0" indent="0">
              <a:buNone/>
            </a:pPr>
            <a:r>
              <a:rPr lang="en-US" dirty="0"/>
              <a:t>THERE IS NONE WHO DOES GOOD,</a:t>
            </a:r>
          </a:p>
          <a:p>
            <a:pPr marL="0" indent="0">
              <a:buNone/>
            </a:pPr>
            <a:r>
              <a:rPr lang="en-US" dirty="0"/>
              <a:t>THERE IS NOT EVEN ONE.”</a:t>
            </a:r>
          </a:p>
          <a:p>
            <a:pPr marL="0" indent="0">
              <a:buNone/>
            </a:pPr>
            <a:r>
              <a:rPr lang="en-US" dirty="0"/>
              <a:t>(Psalm 53)</a:t>
            </a:r>
          </a:p>
          <a:p>
            <a:pPr marL="0" indent="0">
              <a:buNone/>
            </a:pPr>
            <a:endParaRPr lang="en-US" dirty="0"/>
          </a:p>
          <a:p>
            <a:endParaRPr lang="en-US" dirty="0"/>
          </a:p>
          <a:p>
            <a:r>
              <a:rPr lang="en-US" dirty="0"/>
              <a:t>I think one of the most challenging things to sharing the gospel now is we live in a global culture of standpoint epistemology</a:t>
            </a:r>
          </a:p>
          <a:p>
            <a:r>
              <a:rPr lang="en-US" dirty="0"/>
              <a:t>	 - “we Live our own truth”</a:t>
            </a:r>
          </a:p>
          <a:p>
            <a:r>
              <a:rPr lang="en-US" dirty="0"/>
              <a:t>	- everyone has their own story and own truth and that’s equally valid (valid until it encroaches on my story, or the story of someone I care about, right)</a:t>
            </a:r>
          </a:p>
          <a:p>
            <a:pPr marL="0" indent="0">
              <a:buNone/>
            </a:pPr>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960D688-9BCE-CD42-B08C-D226F1F25D58}" type="slidenum">
              <a:rPr lang="en-US" smtClean="0"/>
              <a:t>10</a:t>
            </a:fld>
            <a:endParaRPr lang="en-US"/>
          </a:p>
        </p:txBody>
      </p:sp>
    </p:spTree>
    <p:extLst>
      <p:ext uri="{BB962C8B-B14F-4D97-AF65-F5344CB8AC3E}">
        <p14:creationId xmlns:p14="http://schemas.microsoft.com/office/powerpoint/2010/main" val="36232308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the question for us naturally : Who determines what’s sinful? Who has the authority?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Corinthians 10:10 12 For we are not bold to class or compare ourselves with some of those who commend themselves; but when they measure themselves by themselves and compare themselves with themselves, they are without understanding.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can find someone I’m better than, I’m probably that person of which someone else is doing the same – see I’m better than Rob.</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the same goes for you.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what is the standard? Can we have the standard?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I’m pulled over for drunk driving in Xiamen, if the Law is 0% alcohol when Driving -  I can’t tell a cop that for me My standard of alcohol level is 2%, so he doesn’t get to send me to jail.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don’t get to make the standard, because I’m not the ruler of the universe. God is and he’s revealed to me and you some standard of goodness to which we’re accountable.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Standard has him as the reference point, not 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the person who makes the rules makes the standard – and if we’re honest, the important rules, we all really know, right?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Everyone here has at some point in their life said something or done something, that when we're thinking clearly and not trying to protect ourselves - something we know was sinful.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Anyone here: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intentionally say something passive aggressively to harm or manipulate another person?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Waste time on Taobao?</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Not disciplined in what you eat? when you go to bed?</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Misrepresent yourself (lie about your past) to advance a relationship with someone with whom you’re attracted to?</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Misrepresent the numbers in your work report?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Exaggerate or lie on your resume?</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that means you’re normal. But normal is one thing to us and another thing to God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0960D688-9BCE-CD42-B08C-D226F1F25D58}" type="slidenum">
              <a:rPr lang="en-US" smtClean="0"/>
              <a:t>11</a:t>
            </a:fld>
            <a:endParaRPr lang="en-US"/>
          </a:p>
        </p:txBody>
      </p:sp>
    </p:spTree>
    <p:extLst>
      <p:ext uri="{BB962C8B-B14F-4D97-AF65-F5344CB8AC3E}">
        <p14:creationId xmlns:p14="http://schemas.microsoft.com/office/powerpoint/2010/main" val="18366409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60D688-9BCE-CD42-B08C-D226F1F25D58}" type="slidenum">
              <a:rPr lang="en-US" smtClean="0"/>
              <a:t>12</a:t>
            </a:fld>
            <a:endParaRPr lang="en-US"/>
          </a:p>
        </p:txBody>
      </p:sp>
    </p:spTree>
    <p:extLst>
      <p:ext uri="{BB962C8B-B14F-4D97-AF65-F5344CB8AC3E}">
        <p14:creationId xmlns:p14="http://schemas.microsoft.com/office/powerpoint/2010/main" val="36852610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60D688-9BCE-CD42-B08C-D226F1F25D58}" type="slidenum">
              <a:rPr lang="en-US" smtClean="0"/>
              <a:t>13</a:t>
            </a:fld>
            <a:endParaRPr lang="en-US"/>
          </a:p>
        </p:txBody>
      </p:sp>
    </p:spTree>
    <p:extLst>
      <p:ext uri="{BB962C8B-B14F-4D97-AF65-F5344CB8AC3E}">
        <p14:creationId xmlns:p14="http://schemas.microsoft.com/office/powerpoint/2010/main" val="15327692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Anybody see Wreck-it Ralph</a:t>
            </a:r>
          </a:p>
          <a:p>
            <a:r>
              <a:rPr lang="en-US" dirty="0"/>
              <a:t>There’s this character called Glitch who makes the game unplayable – and she glitches because the code of the game is corrupted, and it becomes more unplayable as the game goes on. One character's sin and deception spreads through the whole game and threatens to destroy everything.</a:t>
            </a:r>
          </a:p>
          <a:p>
            <a:endParaRPr lang="en-US" dirty="0"/>
          </a:p>
          <a:p>
            <a:r>
              <a:rPr lang="en-US" dirty="0"/>
              <a:t>It’s a great picture of the corruption of sin. When we sin, we’re trying to re-</a:t>
            </a:r>
            <a:r>
              <a:rPr lang="en-US" dirty="0" err="1"/>
              <a:t>allign</a:t>
            </a:r>
            <a:r>
              <a:rPr lang="en-US" dirty="0"/>
              <a:t> the world around ourselves and life gets buggy and perverted.</a:t>
            </a:r>
          </a:p>
          <a:p>
            <a:endParaRPr lang="en-US" dirty="0"/>
          </a:p>
          <a:p>
            <a:r>
              <a:rPr lang="en-US" dirty="0"/>
              <a:t>Per Version – means another ILLEGETIMATE version – a lesser version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create identities for ourselves apart from the reference point of God,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and claim a right to those identities.</a:t>
            </a:r>
          </a:p>
          <a:p>
            <a:endParaRPr lang="en-US" dirty="0"/>
          </a:p>
          <a:p>
            <a:r>
              <a:rPr lang="en-US" dirty="0"/>
              <a:t>This is basically idolatry – it’s the consequence of the sin of transgression – It’s the result of is Saying to God – I don’t’ want to submit to your order of the universe. I want to create my own version – my PER version.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 read Romans</a:t>
            </a:r>
          </a:p>
          <a:p>
            <a:endParaRPr lang="en-US" dirty="0"/>
          </a:p>
          <a:p>
            <a:r>
              <a:rPr lang="en-US" dirty="0"/>
              <a:t>In Romans 1 – we down-grade our lives:</a:t>
            </a:r>
          </a:p>
          <a:p>
            <a:pPr marL="171450" indent="-171450">
              <a:buFontTx/>
              <a:buChar char="-"/>
            </a:pPr>
            <a:r>
              <a:rPr lang="en-US" dirty="0"/>
              <a:t>Exchange a relationship with a glorious beautiful God…. For a limited finite physical practical world</a:t>
            </a:r>
          </a:p>
          <a:p>
            <a:pPr marL="171450" indent="-171450">
              <a:buFontTx/>
              <a:buChar char="-"/>
            </a:pPr>
            <a:r>
              <a:rPr lang="en-US" dirty="0"/>
              <a:t>In stead of submitting and wrestling through our desires that tempt us – we give into them, and they then rule over us.</a:t>
            </a:r>
          </a:p>
          <a:p>
            <a:pPr marL="171450" indent="-171450">
              <a:buFontTx/>
              <a:buChar char="-"/>
            </a:pPr>
            <a:r>
              <a:rPr lang="en-US" dirty="0"/>
              <a:t>Our bodies become dishonored</a:t>
            </a:r>
          </a:p>
          <a:p>
            <a:pPr marL="171450" indent="-171450">
              <a:buFontTx/>
              <a:buChar char="-"/>
            </a:pPr>
            <a:r>
              <a:rPr lang="en-US" dirty="0"/>
              <a:t>We live for a lie ( the lie of our own world revolving around us) and lose the ability to perceive the truth.</a:t>
            </a:r>
          </a:p>
          <a:p>
            <a:pPr marL="171450" indent="-171450">
              <a:buFontTx/>
              <a:buChar char="-"/>
            </a:pPr>
            <a:r>
              <a:rPr lang="en-US" dirty="0"/>
              <a:t>We still worship- we were made to worship – but we worship that which is inferior, inadequate, and unsatisfying.</a:t>
            </a:r>
          </a:p>
          <a:p>
            <a:endParaRPr lang="en-US" dirty="0"/>
          </a:p>
        </p:txBody>
      </p:sp>
      <p:sp>
        <p:nvSpPr>
          <p:cNvPr id="4" name="Slide Number Placeholder 3"/>
          <p:cNvSpPr>
            <a:spLocks noGrp="1"/>
          </p:cNvSpPr>
          <p:nvPr>
            <p:ph type="sldNum" sz="quarter" idx="5"/>
          </p:nvPr>
        </p:nvSpPr>
        <p:spPr/>
        <p:txBody>
          <a:bodyPr/>
          <a:lstStyle/>
          <a:p>
            <a:fld id="{0960D688-9BCE-CD42-B08C-D226F1F25D58}" type="slidenum">
              <a:rPr lang="en-US" smtClean="0"/>
              <a:t>14</a:t>
            </a:fld>
            <a:endParaRPr lang="en-US"/>
          </a:p>
        </p:txBody>
      </p:sp>
    </p:spTree>
    <p:extLst>
      <p:ext uri="{BB962C8B-B14F-4D97-AF65-F5344CB8AC3E}">
        <p14:creationId xmlns:p14="http://schemas.microsoft.com/office/powerpoint/2010/main" val="30563182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r>
              <a:rPr lang="en-US" dirty="0"/>
              <a:t>And after we’re perverted and degraded, we find ourselves enslaved.</a:t>
            </a:r>
          </a:p>
          <a:p>
            <a:r>
              <a:rPr lang="en-US" dirty="0"/>
              <a:t>We see this all around us</a:t>
            </a:r>
          </a:p>
          <a:p>
            <a:r>
              <a:rPr lang="en-US" dirty="0"/>
              <a:t>- Those things in our life we struggle desperately to overcome, that at first were easy to stop when we wanted to</a:t>
            </a:r>
          </a:p>
          <a:p>
            <a:r>
              <a:rPr lang="en-US" dirty="0"/>
              <a:t>	but now – we can’t stop</a:t>
            </a:r>
          </a:p>
          <a:p>
            <a:pPr marL="171450" indent="-171450">
              <a:buFontTx/>
              <a:buChar char="-"/>
            </a:pPr>
            <a:r>
              <a:rPr lang="en-US" dirty="0"/>
              <a:t>Alcohol</a:t>
            </a:r>
          </a:p>
          <a:p>
            <a:pPr marL="171450" indent="-171450">
              <a:buFontTx/>
              <a:buChar char="-"/>
            </a:pPr>
            <a:r>
              <a:rPr lang="en-US" dirty="0"/>
              <a:t>Online media</a:t>
            </a:r>
          </a:p>
          <a:p>
            <a:pPr marL="171450" indent="-171450">
              <a:buFontTx/>
              <a:buChar char="-"/>
            </a:pPr>
            <a:r>
              <a:rPr lang="en-US" dirty="0"/>
              <a:t>Shopping</a:t>
            </a:r>
          </a:p>
          <a:p>
            <a:pPr marL="171450" indent="-171450">
              <a:buFontTx/>
              <a:buChar char="-"/>
            </a:pPr>
            <a:r>
              <a:rPr lang="en-US" dirty="0"/>
              <a:t>Nagging</a:t>
            </a:r>
          </a:p>
          <a:p>
            <a:pPr marL="171450" indent="-171450">
              <a:buFontTx/>
              <a:buChar char="-"/>
            </a:pPr>
            <a:r>
              <a:rPr lang="en-US" dirty="0"/>
              <a:t>Bringing up an offense</a:t>
            </a:r>
          </a:p>
          <a:p>
            <a:pPr marL="171450" indent="-171450">
              <a:buFontTx/>
              <a:buChar char="-"/>
            </a:pPr>
            <a:r>
              <a:rPr lang="en-US" dirty="0"/>
              <a:t>Complex puzzle of lies we tell to those around us that we have to maintain because we feel they won’t love us if they knew how fallen we are.</a:t>
            </a:r>
          </a:p>
          <a:p>
            <a:pPr marL="171450" indent="-171450">
              <a:buFontTx/>
              <a:buChar char="-"/>
            </a:pPr>
            <a:endParaRPr lang="en-US" dirty="0"/>
          </a:p>
          <a:p>
            <a:pPr marL="171450" indent="-171450">
              <a:buFontTx/>
              <a:buChar char="-"/>
            </a:pPr>
            <a:r>
              <a:rPr lang="en-US" dirty="0"/>
              <a:t>And it ends up</a:t>
            </a:r>
          </a:p>
          <a:p>
            <a:pPr marL="171450" indent="-171450">
              <a:buFontTx/>
              <a:buChar char="-"/>
            </a:pPr>
            <a:endParaRPr lang="en-US" dirty="0"/>
          </a:p>
          <a:p>
            <a:pPr marL="171450" indent="-171450">
              <a:buFontTx/>
              <a:buChar char="-"/>
            </a:pPr>
            <a:r>
              <a:rPr lang="en-US" dirty="0"/>
              <a:t>READ TEXT</a:t>
            </a:r>
          </a:p>
        </p:txBody>
      </p:sp>
      <p:sp>
        <p:nvSpPr>
          <p:cNvPr id="4" name="Slide Number Placeholder 3"/>
          <p:cNvSpPr>
            <a:spLocks noGrp="1"/>
          </p:cNvSpPr>
          <p:nvPr>
            <p:ph type="sldNum" sz="quarter" idx="5"/>
          </p:nvPr>
        </p:nvSpPr>
        <p:spPr/>
        <p:txBody>
          <a:bodyPr/>
          <a:lstStyle/>
          <a:p>
            <a:fld id="{0960D688-9BCE-CD42-B08C-D226F1F25D58}" type="slidenum">
              <a:rPr lang="en-US" smtClean="0"/>
              <a:t>15</a:t>
            </a:fld>
            <a:endParaRPr lang="en-US"/>
          </a:p>
        </p:txBody>
      </p:sp>
    </p:spTree>
    <p:extLst>
      <p:ext uri="{BB962C8B-B14F-4D97-AF65-F5344CB8AC3E}">
        <p14:creationId xmlns:p14="http://schemas.microsoft.com/office/powerpoint/2010/main" val="25980091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 as we’re enslaved to our sins – we find we hurt those around us</a:t>
            </a:r>
          </a:p>
          <a:p>
            <a:endParaRPr lang="en-US" dirty="0"/>
          </a:p>
          <a:p>
            <a:r>
              <a:rPr lang="en-US" dirty="0"/>
              <a:t>Exodus 34 Used to always bother me till I understood that it’s a necessary consequence for our decisions to have real meaning in life.</a:t>
            </a:r>
          </a:p>
          <a:p>
            <a:pPr marL="171450" indent="-171450">
              <a:buFontTx/>
              <a:buChar char="-"/>
            </a:pPr>
            <a:r>
              <a:rPr lang="en-US" dirty="0"/>
              <a:t>For my choice to sin or obey to be significant – it must have a consequence, and in so far as I live with others – </a:t>
            </a:r>
            <a:r>
              <a:rPr lang="en-US" dirty="0" err="1"/>
              <a:t>theyre</a:t>
            </a:r>
            <a:r>
              <a:rPr lang="en-US" dirty="0"/>
              <a:t>’ affected.</a:t>
            </a:r>
          </a:p>
          <a:p>
            <a:pPr marL="171450" indent="-171450">
              <a:buFontTx/>
              <a:buChar char="-"/>
            </a:pPr>
            <a:r>
              <a:rPr lang="en-US" dirty="0"/>
              <a:t>My children – and their children… are all impacted by my iniquity.</a:t>
            </a:r>
          </a:p>
          <a:p>
            <a:pPr marL="171450" indent="-171450">
              <a:buFontTx/>
              <a:buChar char="-"/>
            </a:pPr>
            <a:r>
              <a:rPr lang="en-US" dirty="0"/>
              <a:t>Hurt people hurt people</a:t>
            </a:r>
          </a:p>
          <a:p>
            <a:pPr marL="171450" indent="-171450">
              <a:buFontTx/>
              <a:buChar char="-"/>
            </a:pPr>
            <a:r>
              <a:rPr lang="en-US" dirty="0"/>
              <a:t>Children of Alcoholics tend to be what…?</a:t>
            </a:r>
          </a:p>
          <a:p>
            <a:pPr marL="171450" indent="-171450">
              <a:buFontTx/>
              <a:buChar char="-"/>
            </a:pPr>
            <a:r>
              <a:rPr lang="en-US" dirty="0"/>
              <a:t>Parents with abusive tempers…</a:t>
            </a:r>
          </a:p>
          <a:p>
            <a:pPr marL="0" indent="0">
              <a:buFontTx/>
              <a:buNone/>
            </a:pPr>
            <a:endParaRPr lang="en-US" dirty="0"/>
          </a:p>
          <a:p>
            <a:pPr marL="0" indent="0">
              <a:buFontTx/>
              <a:buNone/>
            </a:pPr>
            <a:r>
              <a:rPr lang="en-US" dirty="0"/>
              <a:t>Romans 6: our members are instruments of </a:t>
            </a:r>
            <a:r>
              <a:rPr lang="en-US" dirty="0" err="1"/>
              <a:t>urighteousness</a:t>
            </a:r>
            <a:r>
              <a:rPr lang="en-US" dirty="0"/>
              <a:t> – WEAPONS</a:t>
            </a:r>
          </a:p>
          <a:p>
            <a:pPr marL="0" indent="0">
              <a:buFontTx/>
              <a:buNone/>
            </a:pPr>
            <a:r>
              <a:rPr lang="en-US" dirty="0"/>
              <a:t>- Weapons can be used both ways – to advance a godly kingdom in our lives and the lives of those around us – or to tear down and hurt those around us.</a:t>
            </a:r>
          </a:p>
        </p:txBody>
      </p:sp>
      <p:sp>
        <p:nvSpPr>
          <p:cNvPr id="4" name="Slide Number Placeholder 3"/>
          <p:cNvSpPr>
            <a:spLocks noGrp="1"/>
          </p:cNvSpPr>
          <p:nvPr>
            <p:ph type="sldNum" sz="quarter" idx="5"/>
          </p:nvPr>
        </p:nvSpPr>
        <p:spPr/>
        <p:txBody>
          <a:bodyPr/>
          <a:lstStyle/>
          <a:p>
            <a:fld id="{0960D688-9BCE-CD42-B08C-D226F1F25D58}" type="slidenum">
              <a:rPr lang="en-US" smtClean="0"/>
              <a:t>16</a:t>
            </a:fld>
            <a:endParaRPr lang="en-US"/>
          </a:p>
        </p:txBody>
      </p:sp>
    </p:spTree>
    <p:extLst>
      <p:ext uri="{BB962C8B-B14F-4D97-AF65-F5344CB8AC3E}">
        <p14:creationId xmlns:p14="http://schemas.microsoft.com/office/powerpoint/2010/main" val="30155042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Christians care about the </a:t>
            </a:r>
            <a:r>
              <a:rPr lang="en-US" dirty="0" err="1"/>
              <a:t>invironment</a:t>
            </a:r>
            <a:r>
              <a:rPr lang="en-US" dirty="0"/>
              <a:t> not because they're fearful about a worldwide climate catastrophe</a:t>
            </a:r>
          </a:p>
          <a:p>
            <a:endParaRPr lang="en-US" dirty="0"/>
          </a:p>
          <a:p>
            <a:r>
              <a:rPr lang="en-US" dirty="0"/>
              <a:t>Regardless of that.</a:t>
            </a:r>
          </a:p>
          <a:p>
            <a:endParaRPr lang="en-US" dirty="0"/>
          </a:p>
          <a:p>
            <a:r>
              <a:rPr lang="en-US" dirty="0"/>
              <a:t>We as Christians were created to Rule and steward this world - we're supposed to take care of it, manage it well, help it flourish. Adam before the fall had a relationship with the animals. Caring about the environment and animals is a thoroughly Christian idea.</a:t>
            </a:r>
          </a:p>
        </p:txBody>
      </p:sp>
      <p:sp>
        <p:nvSpPr>
          <p:cNvPr id="4" name="Slide Number Placeholder 3"/>
          <p:cNvSpPr>
            <a:spLocks noGrp="1"/>
          </p:cNvSpPr>
          <p:nvPr>
            <p:ph type="sldNum" sz="quarter" idx="5"/>
          </p:nvPr>
        </p:nvSpPr>
        <p:spPr/>
        <p:txBody>
          <a:bodyPr/>
          <a:lstStyle/>
          <a:p>
            <a:fld id="{0960D688-9BCE-CD42-B08C-D226F1F25D58}" type="slidenum">
              <a:rPr lang="en-US" smtClean="0"/>
              <a:t>17</a:t>
            </a:fld>
            <a:endParaRPr lang="en-US"/>
          </a:p>
        </p:txBody>
      </p:sp>
    </p:spTree>
    <p:extLst>
      <p:ext uri="{BB962C8B-B14F-4D97-AF65-F5344CB8AC3E}">
        <p14:creationId xmlns:p14="http://schemas.microsoft.com/office/powerpoint/2010/main" val="25957293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Romans 1:18 – talks about the fallenness of the world now – which is judgment for our sin and the systemic sinfulness around us.</a:t>
            </a:r>
          </a:p>
          <a:p>
            <a:endParaRPr lang="en-US" dirty="0"/>
          </a:p>
          <a:p>
            <a:r>
              <a:rPr lang="en-US" dirty="0"/>
              <a:t>READ</a:t>
            </a:r>
          </a:p>
          <a:p>
            <a:endParaRPr lang="en-US" dirty="0"/>
          </a:p>
          <a:p>
            <a:r>
              <a:rPr lang="en-US" dirty="0"/>
              <a:t>There’s a lot of talk about systemic racism, or systemic injustice – with the hope that we tear down these structures and build anew.</a:t>
            </a:r>
          </a:p>
          <a:p>
            <a:endParaRPr lang="en-US" dirty="0"/>
          </a:p>
          <a:p>
            <a:r>
              <a:rPr lang="en-US" dirty="0"/>
              <a:t>So naïve – Rousseau is wrong – we’re not messed up because of our structures in society. WE MADE THESE STRUCTURES – they’re from us.</a:t>
            </a:r>
          </a:p>
          <a:p>
            <a:endParaRPr lang="en-US" dirty="0"/>
          </a:p>
          <a:p>
            <a:r>
              <a:rPr lang="en-US" dirty="0"/>
              <a:t>The God’s Wrath is giving us the consequences that </a:t>
            </a:r>
            <a:r>
              <a:rPr lang="en-US" dirty="0" err="1"/>
              <a:t>naturallry</a:t>
            </a:r>
            <a:r>
              <a:rPr lang="en-US" dirty="0"/>
              <a:t> follow from crafting a life apart from him.</a:t>
            </a:r>
          </a:p>
          <a:p>
            <a:endParaRPr lang="en-US" dirty="0"/>
          </a:p>
          <a:p>
            <a:r>
              <a:rPr lang="en-US" dirty="0"/>
              <a:t>And the ultimate result is death.</a:t>
            </a:r>
          </a:p>
          <a:p>
            <a:endParaRPr lang="en-US" dirty="0"/>
          </a:p>
          <a:p>
            <a:r>
              <a:rPr lang="en-US" dirty="0"/>
              <a:t>ROMANS 6:23  Death is the ultimate trajectory and consequence of sin. Death means separation from life and flourishing.</a:t>
            </a:r>
          </a:p>
        </p:txBody>
      </p:sp>
      <p:sp>
        <p:nvSpPr>
          <p:cNvPr id="4" name="Slide Number Placeholder 3"/>
          <p:cNvSpPr>
            <a:spLocks noGrp="1"/>
          </p:cNvSpPr>
          <p:nvPr>
            <p:ph type="sldNum" sz="quarter" idx="5"/>
          </p:nvPr>
        </p:nvSpPr>
        <p:spPr/>
        <p:txBody>
          <a:bodyPr/>
          <a:lstStyle/>
          <a:p>
            <a:fld id="{0960D688-9BCE-CD42-B08C-D226F1F25D58}" type="slidenum">
              <a:rPr lang="en-US" smtClean="0"/>
              <a:t>18</a:t>
            </a:fld>
            <a:endParaRPr lang="en-US"/>
          </a:p>
        </p:txBody>
      </p:sp>
    </p:spTree>
    <p:extLst>
      <p:ext uri="{BB962C8B-B14F-4D97-AF65-F5344CB8AC3E}">
        <p14:creationId xmlns:p14="http://schemas.microsoft.com/office/powerpoint/2010/main" val="28697034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Which comes to my last point:</a:t>
            </a:r>
          </a:p>
          <a:p>
            <a:pPr marL="171450" indent="-171450">
              <a:buFontTx/>
              <a:buChar char="-"/>
            </a:pPr>
            <a:r>
              <a:rPr lang="en-US" dirty="0"/>
              <a:t>There are a lot of things I’m uncertain about in my eschatology.</a:t>
            </a:r>
          </a:p>
          <a:p>
            <a:pPr marL="171450" indent="-171450">
              <a:buFontTx/>
              <a:buChar char="-"/>
            </a:pPr>
            <a:r>
              <a:rPr lang="en-US" dirty="0"/>
              <a:t>But one thing I’m sure of:</a:t>
            </a:r>
          </a:p>
          <a:p>
            <a:pPr marL="171450" indent="-171450">
              <a:buFontTx/>
              <a:buChar char="-"/>
            </a:pPr>
            <a:r>
              <a:rPr lang="en-US" dirty="0"/>
              <a:t>There will be a time of Judgment and Reconning:</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dirty="0"/>
              <a:t>Jesus: John 5:28 Do not marvel at this; for an hour is coming, in which all who are in the tombs will hear His voice, 29 and will come forth; those who did the good deeds to a resurrection of life, those who committed the evil deeds </a:t>
            </a:r>
            <a:r>
              <a:rPr lang="en-US" b="1" i="1" dirty="0"/>
              <a:t>to a resurrection of judgment.</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b="0" i="1" dirty="0"/>
              <a:t>Paul</a:t>
            </a:r>
            <a:r>
              <a:rPr lang="en-US" b="1" i="1" dirty="0"/>
              <a:t>: </a:t>
            </a:r>
            <a:r>
              <a:rPr lang="en-US" dirty="0"/>
              <a:t>Romans 2:14 For when Gentiles who do not have the Law do instinctively the things of the Law, these, not having the Law, are a law to themselves, 15 in that they show the work of the Law written in their hearts, their conscience bearing witness and their thoughts alternately accusing or else defending them, 16 </a:t>
            </a:r>
            <a:r>
              <a:rPr lang="en-US" b="1" i="1" dirty="0"/>
              <a:t>on the day when, according to my gospel, God will judge the secrets of men through Christ Jesus.</a:t>
            </a:r>
          </a:p>
          <a:p>
            <a:pPr marL="628650" marR="0" lvl="1" indent="-171450" algn="l" defTabSz="914400" rtl="0" eaLnBrk="1" fontAlgn="auto" latinLnBrk="0" hangingPunct="1">
              <a:lnSpc>
                <a:spcPct val="100000"/>
              </a:lnSpc>
              <a:spcBef>
                <a:spcPts val="0"/>
              </a:spcBef>
              <a:spcAft>
                <a:spcPts val="0"/>
              </a:spcAft>
              <a:buClrTx/>
              <a:buSzTx/>
              <a:buFontTx/>
              <a:buChar char="-"/>
              <a:tabLst/>
              <a:defRPr/>
            </a:pPr>
            <a:endParaRPr lang="en-US" b="1" i="1"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1" i="1" dirty="0"/>
              <a:t>There will come a day when the Stories we tell, the Truth we try to spin – if it is a truth that’s fabricated – we will unable to escape from it.</a:t>
            </a:r>
          </a:p>
          <a:p>
            <a:pPr marL="628650" lvl="1" indent="-171450">
              <a:buFontTx/>
              <a:buChar char="-"/>
            </a:pPr>
            <a:endParaRPr lang="en-US" dirty="0"/>
          </a:p>
          <a:p>
            <a:pPr marL="171450" indent="-171450">
              <a:buFontTx/>
              <a:buChar char="-"/>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0960D688-9BCE-CD42-B08C-D226F1F25D58}" type="slidenum">
              <a:rPr lang="en-US" smtClean="0"/>
              <a:t>19</a:t>
            </a:fld>
            <a:endParaRPr lang="en-US"/>
          </a:p>
        </p:txBody>
      </p:sp>
    </p:spTree>
    <p:extLst>
      <p:ext uri="{BB962C8B-B14F-4D97-AF65-F5344CB8AC3E}">
        <p14:creationId xmlns:p14="http://schemas.microsoft.com/office/powerpoint/2010/main" val="789308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in a series on the main themes of Romans:</a:t>
            </a:r>
          </a:p>
          <a:p>
            <a:endParaRPr lang="en-US" dirty="0"/>
          </a:p>
          <a:p>
            <a:r>
              <a:rPr lang="en-US" dirty="0"/>
              <a:t>Romans series - Sin</a:t>
            </a:r>
          </a:p>
          <a:p>
            <a:r>
              <a:rPr lang="en-US" dirty="0"/>
              <a:t>Romans series - Salvation</a:t>
            </a:r>
          </a:p>
          <a:p>
            <a:r>
              <a:rPr lang="en-US" dirty="0"/>
              <a:t>Romans series - Sanctification</a:t>
            </a:r>
          </a:p>
          <a:p>
            <a:r>
              <a:rPr lang="en-US" dirty="0"/>
              <a:t>Romans series - GOD's sovereignty</a:t>
            </a:r>
          </a:p>
          <a:p>
            <a:endParaRPr lang="en-US" dirty="0"/>
          </a:p>
          <a:p>
            <a:r>
              <a:rPr lang="en-US" dirty="0"/>
              <a:t>Trend in modern popular preachers to take a historical critical approach to scripture that pits the old testament against the new testament.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so what I’m going to do initially is lay a clear foundation to show how coherent the bible is as a whole on the concept of Sin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Ans  in how it depicts sin and it’s implications on us as individuals </a:t>
            </a:r>
          </a:p>
          <a:p>
            <a:endParaRPr lang="en-US" dirty="0"/>
          </a:p>
        </p:txBody>
      </p:sp>
      <p:sp>
        <p:nvSpPr>
          <p:cNvPr id="4" name="Slide Number Placeholder 3"/>
          <p:cNvSpPr>
            <a:spLocks noGrp="1"/>
          </p:cNvSpPr>
          <p:nvPr>
            <p:ph type="sldNum" sz="quarter" idx="5"/>
          </p:nvPr>
        </p:nvSpPr>
        <p:spPr/>
        <p:txBody>
          <a:bodyPr/>
          <a:lstStyle/>
          <a:p>
            <a:fld id="{0960D688-9BCE-CD42-B08C-D226F1F25D58}" type="slidenum">
              <a:rPr lang="en-US" smtClean="0"/>
              <a:t>2</a:t>
            </a:fld>
            <a:endParaRPr lang="en-US"/>
          </a:p>
        </p:txBody>
      </p:sp>
    </p:spTree>
    <p:extLst>
      <p:ext uri="{BB962C8B-B14F-4D97-AF65-F5344CB8AC3E}">
        <p14:creationId xmlns:p14="http://schemas.microsoft.com/office/powerpoint/2010/main" val="18376479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seriousness of sin is revealed by the seriousness of the punishment that it necessitates.</a:t>
            </a:r>
          </a:p>
          <a:p>
            <a:endParaRPr lang="en-US" dirty="0"/>
          </a:p>
          <a:p>
            <a:r>
              <a:rPr lang="en-US" dirty="0"/>
              <a:t>Wages of Sin is?  … Death</a:t>
            </a:r>
          </a:p>
          <a:p>
            <a:endParaRPr lang="en-US" dirty="0"/>
          </a:p>
          <a:p>
            <a:r>
              <a:rPr lang="en-US" dirty="0"/>
              <a:t>Your sin, my sin, necessitates this.</a:t>
            </a:r>
          </a:p>
          <a:p>
            <a:endParaRPr lang="en-US" dirty="0"/>
          </a:p>
          <a:p>
            <a:r>
              <a:rPr lang="en-US" dirty="0"/>
              <a:t>You deserve death, I deserve death - </a:t>
            </a:r>
          </a:p>
          <a:p>
            <a:endParaRPr lang="en-US" dirty="0"/>
          </a:p>
          <a:p>
            <a:r>
              <a:rPr lang="en-US" dirty="0"/>
              <a:t>I put this iconic picture of the crucifixion here, but I wanted to take something from Mel Gibson’s movie the Passion of the Christ.</a:t>
            </a:r>
          </a:p>
          <a:p>
            <a:endParaRPr lang="en-US" dirty="0"/>
          </a:p>
          <a:p>
            <a:r>
              <a:rPr lang="en-US" dirty="0"/>
              <a:t>It’s important that we reflect on this.</a:t>
            </a:r>
          </a:p>
          <a:p>
            <a:endParaRPr lang="en-US" dirty="0"/>
          </a:p>
          <a:p>
            <a:r>
              <a:rPr lang="en-US" dirty="0"/>
              <a:t>Your Sin My Sin is so serious and so reprehensible to God. The Cost is so high - we cannot pay it. We cannot atone for the guilt of our sin.</a:t>
            </a:r>
          </a:p>
          <a:p>
            <a:endParaRPr lang="en-US" dirty="0"/>
          </a:p>
          <a:p>
            <a:r>
              <a:rPr lang="en-US" dirty="0"/>
              <a:t>Only a perfect and holy God can. It took the only good person who ever lived - the only completely beautiful person - the King of the Universe. it took him, humbling himself to die for you and me. It took this to deal with my sin - this is the only way we can be able to have a relationship with God.</a:t>
            </a:r>
          </a:p>
          <a:p>
            <a:endParaRPr lang="en-US" dirty="0"/>
          </a:p>
          <a:p>
            <a:r>
              <a:rPr lang="en-US" dirty="0"/>
              <a:t>CLICK!!!</a:t>
            </a:r>
          </a:p>
          <a:p>
            <a:endParaRPr lang="en-US" dirty="0"/>
          </a:p>
          <a:p>
            <a:r>
              <a:rPr lang="en-US" dirty="0"/>
              <a:t> 8 But God demonstrates His own love toward us, in that while we were yet sinners, Christ died for us. 9 Much more then, having now been justified by His blood, we shall be saved from the wrath of God through Him. 10 For if while we were enemies we were reconciled to God through the death of His Son, much more, having been reconciled, we shall be saved by His life.</a:t>
            </a:r>
          </a:p>
          <a:p>
            <a:endParaRPr lang="en-US" dirty="0"/>
          </a:p>
          <a:p>
            <a:r>
              <a:rPr lang="en-US" dirty="0"/>
              <a:t>CLICK</a:t>
            </a:r>
          </a:p>
          <a:p>
            <a:endParaRPr lang="en-US" dirty="0"/>
          </a:p>
          <a:p>
            <a:r>
              <a:rPr lang="en-US" dirty="0"/>
              <a:t>Our joy as Christians is proportional to the degree to which we understand the depth of our guilt, and the height of His grace for us.</a:t>
            </a:r>
          </a:p>
          <a:p>
            <a:endParaRPr lang="en-US" dirty="0"/>
          </a:p>
          <a:p>
            <a:endParaRPr lang="en-US" dirty="0"/>
          </a:p>
        </p:txBody>
      </p:sp>
      <p:sp>
        <p:nvSpPr>
          <p:cNvPr id="4" name="Slide Number Placeholder 3"/>
          <p:cNvSpPr>
            <a:spLocks noGrp="1"/>
          </p:cNvSpPr>
          <p:nvPr>
            <p:ph type="sldNum" sz="quarter" idx="5"/>
          </p:nvPr>
        </p:nvSpPr>
        <p:spPr/>
        <p:txBody>
          <a:bodyPr/>
          <a:lstStyle/>
          <a:p>
            <a:fld id="{0960D688-9BCE-CD42-B08C-D226F1F25D58}" type="slidenum">
              <a:rPr lang="en-US" smtClean="0"/>
              <a:t>20</a:t>
            </a:fld>
            <a:endParaRPr lang="en-US"/>
          </a:p>
        </p:txBody>
      </p:sp>
    </p:spTree>
    <p:extLst>
      <p:ext uri="{BB962C8B-B14F-4D97-AF65-F5344CB8AC3E}">
        <p14:creationId xmlns:p14="http://schemas.microsoft.com/office/powerpoint/2010/main" val="18729127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this Grace is a central theme of the entire Bible - not just the New Testament. the New Testament completes the hope for redemption in the old testament.</a:t>
            </a:r>
          </a:p>
          <a:p>
            <a:endParaRPr lang="en-US" dirty="0"/>
          </a:p>
          <a:p>
            <a:r>
              <a:rPr lang="en-US" dirty="0"/>
              <a:t>This Isaiah 53 passage was translated into the </a:t>
            </a:r>
            <a:r>
              <a:rPr lang="en-US" dirty="0" err="1"/>
              <a:t>Septuagent</a:t>
            </a:r>
            <a:r>
              <a:rPr lang="en-US" dirty="0"/>
              <a:t> 300 years before the birth of Jesus (written about 6-700 years before)</a:t>
            </a:r>
          </a:p>
          <a:p>
            <a:endParaRPr lang="en-US" dirty="0"/>
          </a:p>
          <a:p>
            <a:r>
              <a:rPr lang="en-US" dirty="0"/>
              <a:t>This hope of the forgiveness of sin in the Psalms and the prophets – all hinges upon the death and resurrection of Christ and his atonement for our sin.</a:t>
            </a:r>
          </a:p>
        </p:txBody>
      </p:sp>
      <p:sp>
        <p:nvSpPr>
          <p:cNvPr id="4" name="Slide Number Placeholder 3"/>
          <p:cNvSpPr>
            <a:spLocks noGrp="1"/>
          </p:cNvSpPr>
          <p:nvPr>
            <p:ph type="sldNum" sz="quarter" idx="5"/>
          </p:nvPr>
        </p:nvSpPr>
        <p:spPr/>
        <p:txBody>
          <a:bodyPr/>
          <a:lstStyle/>
          <a:p>
            <a:fld id="{0960D688-9BCE-CD42-B08C-D226F1F25D58}" type="slidenum">
              <a:rPr lang="en-US" smtClean="0"/>
              <a:t>21</a:t>
            </a:fld>
            <a:endParaRPr lang="en-US"/>
          </a:p>
        </p:txBody>
      </p:sp>
    </p:spTree>
    <p:extLst>
      <p:ext uri="{BB962C8B-B14F-4D97-AF65-F5344CB8AC3E}">
        <p14:creationId xmlns:p14="http://schemas.microsoft.com/office/powerpoint/2010/main" val="9384921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Separated from God</a:t>
            </a:r>
          </a:p>
          <a:p>
            <a:endParaRPr lang="en-US" dirty="0"/>
          </a:p>
          <a:p>
            <a:r>
              <a:rPr lang="en-US" dirty="0"/>
              <a:t>CLICK</a:t>
            </a:r>
          </a:p>
          <a:p>
            <a:r>
              <a:rPr lang="en-US" dirty="0"/>
              <a:t>Our Sin results in death and separation from God in this life and it continues on into the next.</a:t>
            </a:r>
          </a:p>
          <a:p>
            <a:endParaRPr lang="en-US" dirty="0"/>
          </a:p>
          <a:p>
            <a:r>
              <a:rPr lang="en-US" dirty="0"/>
              <a:t>We separate people from us in our society</a:t>
            </a:r>
          </a:p>
          <a:p>
            <a:endParaRPr lang="en-US" dirty="0"/>
          </a:p>
          <a:p>
            <a:r>
              <a:rPr lang="en-US" dirty="0"/>
              <a:t>CLICK</a:t>
            </a:r>
          </a:p>
          <a:p>
            <a:endParaRPr lang="en-US" dirty="0"/>
          </a:p>
          <a:p>
            <a:r>
              <a:rPr lang="en-US" dirty="0"/>
              <a:t>But is’ in the Cross of Christ that we find Grace.</a:t>
            </a:r>
          </a:p>
        </p:txBody>
      </p:sp>
      <p:sp>
        <p:nvSpPr>
          <p:cNvPr id="4" name="Slide Number Placeholder 3"/>
          <p:cNvSpPr>
            <a:spLocks noGrp="1"/>
          </p:cNvSpPr>
          <p:nvPr>
            <p:ph type="sldNum" sz="quarter" idx="5"/>
          </p:nvPr>
        </p:nvSpPr>
        <p:spPr/>
        <p:txBody>
          <a:bodyPr/>
          <a:lstStyle/>
          <a:p>
            <a:fld id="{0960D688-9BCE-CD42-B08C-D226F1F25D58}" type="slidenum">
              <a:rPr lang="en-US" smtClean="0"/>
              <a:t>22</a:t>
            </a:fld>
            <a:endParaRPr lang="en-US"/>
          </a:p>
        </p:txBody>
      </p:sp>
    </p:spTree>
    <p:extLst>
      <p:ext uri="{BB962C8B-B14F-4D97-AF65-F5344CB8AC3E}">
        <p14:creationId xmlns:p14="http://schemas.microsoft.com/office/powerpoint/2010/main" val="27807836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Brent Hanson Tells the story about a Pastor who was struggling with looking at inappropriate magazines. (probably 20 years ago)</a:t>
            </a:r>
          </a:p>
          <a:p>
            <a:r>
              <a:rPr lang="en-US" dirty="0"/>
              <a:t>Struggled with an addiction to this:</a:t>
            </a:r>
          </a:p>
          <a:p>
            <a:r>
              <a:rPr lang="en-US" dirty="0"/>
              <a:t>	- look and feel guilty – look and feel guilty</a:t>
            </a:r>
          </a:p>
          <a:p>
            <a:r>
              <a:rPr lang="en-US" dirty="0"/>
              <a:t>	- wife went away on business trip so he decided to finally throw them away</a:t>
            </a:r>
          </a:p>
          <a:p>
            <a:r>
              <a:rPr lang="en-US" dirty="0"/>
              <a:t>	- took them down to the dumpster and threw them away</a:t>
            </a:r>
          </a:p>
          <a:p>
            <a:r>
              <a:rPr lang="en-US" dirty="0"/>
              <a:t>	- back in his house, he had second thoughts – tempted again.</a:t>
            </a:r>
          </a:p>
          <a:p>
            <a:r>
              <a:rPr lang="en-US" dirty="0"/>
              <a:t>	- went back to get them out of the dumpster – dove in, broke his arm and was stuck there.</a:t>
            </a:r>
          </a:p>
          <a:p>
            <a:r>
              <a:rPr lang="en-US" dirty="0"/>
              <a:t>	- a pastor stuck there in a dumpster with his dirty magazines.</a:t>
            </a:r>
          </a:p>
          <a:p>
            <a:r>
              <a:rPr lang="en-US" dirty="0"/>
              <a:t>No where to hide, and his wife had to help pull him out.</a:t>
            </a:r>
          </a:p>
          <a:p>
            <a:endParaRPr lang="en-US" dirty="0"/>
          </a:p>
          <a:p>
            <a:r>
              <a:rPr lang="en-US" dirty="0"/>
              <a:t>Brent goes on to talk about what would it be like if we had a church full of dumpster pastors?</a:t>
            </a:r>
          </a:p>
          <a:p>
            <a:endParaRPr lang="en-US" dirty="0"/>
          </a:p>
          <a:p>
            <a:r>
              <a:rPr lang="en-US" dirty="0"/>
              <a:t>I like this story because it’s a great metaphor of all of us.</a:t>
            </a:r>
          </a:p>
          <a:p>
            <a:r>
              <a:rPr lang="en-US" dirty="0"/>
              <a:t>We are all just like this dumpster pastor.</a:t>
            </a:r>
          </a:p>
          <a:p>
            <a:endParaRPr lang="en-US" dirty="0"/>
          </a:p>
          <a:p>
            <a:r>
              <a:rPr lang="en-US" dirty="0"/>
              <a:t>Totally busted, with no escape – our sin must be dealt with, and Grace is the only solution.</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960D688-9BCE-CD42-B08C-D226F1F25D58}" type="slidenum">
              <a:rPr lang="en-US" smtClean="0"/>
              <a:t>23</a:t>
            </a:fld>
            <a:endParaRPr lang="en-US"/>
          </a:p>
        </p:txBody>
      </p:sp>
    </p:spTree>
    <p:extLst>
      <p:ext uri="{BB962C8B-B14F-4D97-AF65-F5344CB8AC3E}">
        <p14:creationId xmlns:p14="http://schemas.microsoft.com/office/powerpoint/2010/main" val="33900725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if our church really was like a bunch of dumpster pastors? It’s probably be one of the most freeing places in the world to be.</a:t>
            </a:r>
          </a:p>
          <a:p>
            <a:endParaRPr lang="en-US" dirty="0"/>
          </a:p>
          <a:p>
            <a:r>
              <a:rPr lang="en-US" dirty="0"/>
              <a:t>Probably like an Alcoholics anonymous group where someone walks in and says – I know what you did! You’re an alcoholic!</a:t>
            </a:r>
          </a:p>
          <a:p>
            <a:endParaRPr lang="en-US" dirty="0"/>
          </a:p>
          <a:p>
            <a:r>
              <a:rPr lang="en-US" dirty="0"/>
              <a:t>The group would probably stare for a minute, and then bust out </a:t>
            </a:r>
            <a:r>
              <a:rPr lang="en-US" dirty="0" err="1"/>
              <a:t>laughint</a:t>
            </a:r>
            <a:r>
              <a:rPr lang="en-US" dirty="0"/>
              <a:t>. Yes – this is the place alcoholics go and we’re all in the recovery process.</a:t>
            </a:r>
          </a:p>
        </p:txBody>
      </p:sp>
      <p:sp>
        <p:nvSpPr>
          <p:cNvPr id="4" name="Slide Number Placeholder 3"/>
          <p:cNvSpPr>
            <a:spLocks noGrp="1"/>
          </p:cNvSpPr>
          <p:nvPr>
            <p:ph type="sldNum" sz="quarter" idx="5"/>
          </p:nvPr>
        </p:nvSpPr>
        <p:spPr/>
        <p:txBody>
          <a:bodyPr/>
          <a:lstStyle/>
          <a:p>
            <a:fld id="{0960D688-9BCE-CD42-B08C-D226F1F25D58}" type="slidenum">
              <a:rPr lang="en-US" smtClean="0"/>
              <a:t>24</a:t>
            </a:fld>
            <a:endParaRPr lang="en-US"/>
          </a:p>
        </p:txBody>
      </p:sp>
    </p:spTree>
    <p:extLst>
      <p:ext uri="{BB962C8B-B14F-4D97-AF65-F5344CB8AC3E}">
        <p14:creationId xmlns:p14="http://schemas.microsoft.com/office/powerpoint/2010/main" val="15758707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I’ve studied most of the major world religions, and most of the modern philosophies. </a:t>
            </a:r>
          </a:p>
          <a:p>
            <a:endParaRPr lang="en-US" dirty="0"/>
          </a:p>
          <a:p>
            <a:r>
              <a:rPr lang="en-US" dirty="0"/>
              <a:t>The difference between Christianity and all of them is this:</a:t>
            </a:r>
          </a:p>
          <a:p>
            <a:pPr marL="228600" indent="-228600">
              <a:buAutoNum type="arabicParenR"/>
            </a:pPr>
            <a:r>
              <a:rPr lang="en-US" dirty="0"/>
              <a:t>Brutal honesty about my sin</a:t>
            </a:r>
          </a:p>
          <a:p>
            <a:pPr marL="228600" indent="-228600">
              <a:buAutoNum type="arabicParenR"/>
            </a:pPr>
            <a:r>
              <a:rPr lang="en-US" dirty="0"/>
              <a:t>Hope for real grace – rooted in a historical fact of the death and resurrection of Jesus Christ</a:t>
            </a:r>
          </a:p>
          <a:p>
            <a:pPr marL="0" indent="0">
              <a:buNone/>
            </a:pPr>
            <a:endParaRPr lang="en-US" dirty="0"/>
          </a:p>
          <a:p>
            <a:pPr marL="0" indent="0">
              <a:buNone/>
            </a:pPr>
            <a:r>
              <a:rPr lang="en-US" dirty="0"/>
              <a:t>Here in the East philosophies of </a:t>
            </a:r>
            <a:r>
              <a:rPr lang="en-US" dirty="0" err="1"/>
              <a:t>Buddism</a:t>
            </a:r>
            <a:r>
              <a:rPr lang="en-US" dirty="0"/>
              <a:t> and Taoism are popular (in the west as well)</a:t>
            </a:r>
          </a:p>
          <a:p>
            <a:pPr marL="0" indent="0">
              <a:buNone/>
            </a:pPr>
            <a:r>
              <a:rPr lang="en-US" dirty="0"/>
              <a:t>Buddhism tells me my solution is desire – end my desire and I find unity and peace. </a:t>
            </a:r>
          </a:p>
          <a:p>
            <a:pPr marL="0" indent="0">
              <a:buNone/>
            </a:pPr>
            <a:r>
              <a:rPr lang="en-US" dirty="0"/>
              <a:t>But Jesus tells me my problem is not in my having desire, but in the bentness and </a:t>
            </a:r>
            <a:r>
              <a:rPr lang="en-US" dirty="0" err="1"/>
              <a:t>crookendness</a:t>
            </a:r>
            <a:r>
              <a:rPr lang="en-US" dirty="0"/>
              <a:t> and perversion of my desire. What I need is not to end that desire but to have a new heart.</a:t>
            </a:r>
          </a:p>
          <a:p>
            <a:pPr marL="0" indent="0">
              <a:buNone/>
            </a:pPr>
            <a:endParaRPr lang="en-US" dirty="0"/>
          </a:p>
          <a:p>
            <a:pPr marL="0" indent="0">
              <a:buNone/>
            </a:pPr>
            <a:r>
              <a:rPr lang="en-US" dirty="0"/>
              <a:t>Jesus satisfies what we know most about ourselves: We’re sinful and need help, it’s messing us up and everything around us -  and we can’t fix ourselves.</a:t>
            </a:r>
          </a:p>
          <a:p>
            <a:pPr marL="0" indent="0">
              <a:buNone/>
            </a:pPr>
            <a:endParaRPr lang="en-US" dirty="0"/>
          </a:p>
          <a:p>
            <a:r>
              <a:rPr lang="en-US" dirty="0"/>
              <a:t>Romans 6:23 For the wages of sin is death, but the free gift of God is eternal life in Christ Jesus our Lord.</a:t>
            </a:r>
          </a:p>
          <a:p>
            <a:endParaRPr lang="en-US" dirty="0"/>
          </a:p>
          <a:p>
            <a:r>
              <a:rPr lang="en-US" dirty="0"/>
              <a:t>Romans 10:9 if you confess with your mouth Jesus as Lord, and believe in your heart that God raised Him from the dead, you will be saved</a:t>
            </a:r>
          </a:p>
          <a:p>
            <a:endParaRPr lang="en-US" dirty="0"/>
          </a:p>
          <a:p>
            <a:r>
              <a:rPr lang="en-US" dirty="0"/>
              <a:t>Acts 2:38 “Repent, and each of you be baptized in the name of Jesus Christ for the forgiveness of your sins; and you will receive the gift of the Holy Spirit.</a:t>
            </a:r>
          </a:p>
        </p:txBody>
      </p:sp>
      <p:sp>
        <p:nvSpPr>
          <p:cNvPr id="4" name="Slide Number Placeholder 3"/>
          <p:cNvSpPr>
            <a:spLocks noGrp="1"/>
          </p:cNvSpPr>
          <p:nvPr>
            <p:ph type="sldNum" sz="quarter" idx="5"/>
          </p:nvPr>
        </p:nvSpPr>
        <p:spPr/>
        <p:txBody>
          <a:bodyPr/>
          <a:lstStyle/>
          <a:p>
            <a:fld id="{0960D688-9BCE-CD42-B08C-D226F1F25D58}" type="slidenum">
              <a:rPr lang="en-US" smtClean="0"/>
              <a:t>25</a:t>
            </a:fld>
            <a:endParaRPr lang="en-US"/>
          </a:p>
        </p:txBody>
      </p:sp>
    </p:spTree>
    <p:extLst>
      <p:ext uri="{BB962C8B-B14F-4D97-AF65-F5344CB8AC3E}">
        <p14:creationId xmlns:p14="http://schemas.microsoft.com/office/powerpoint/2010/main" val="18711199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Sinner’s prayer here</a:t>
            </a:r>
          </a:p>
          <a:p>
            <a:endParaRPr lang="en-US" dirty="0"/>
          </a:p>
          <a:p>
            <a:r>
              <a:rPr lang="en-US" sz="1200" b="0" i="1" kern="1200" dirty="0">
                <a:solidFill>
                  <a:schemeClr val="tx1"/>
                </a:solidFill>
                <a:effectLst/>
                <a:latin typeface="+mn-lt"/>
                <a:ea typeface="+mn-ea"/>
                <a:cs typeface="+mn-cs"/>
              </a:rPr>
              <a:t> “It’s not the prayer that saves; it’s the repentance and faith behind the prayer that lays hold of salvation.</a:t>
            </a:r>
            <a:endParaRPr lang="en-US" dirty="0"/>
          </a:p>
        </p:txBody>
      </p:sp>
      <p:sp>
        <p:nvSpPr>
          <p:cNvPr id="4" name="Slide Number Placeholder 3"/>
          <p:cNvSpPr>
            <a:spLocks noGrp="1"/>
          </p:cNvSpPr>
          <p:nvPr>
            <p:ph type="sldNum" sz="quarter" idx="5"/>
          </p:nvPr>
        </p:nvSpPr>
        <p:spPr/>
        <p:txBody>
          <a:bodyPr/>
          <a:lstStyle/>
          <a:p>
            <a:fld id="{FE72D86D-1431-1244-8260-2CC45CD74825}" type="slidenum">
              <a:rPr lang="en-US" smtClean="0"/>
              <a:t>26</a:t>
            </a:fld>
            <a:endParaRPr lang="en-US"/>
          </a:p>
        </p:txBody>
      </p:sp>
    </p:spTree>
    <p:extLst>
      <p:ext uri="{BB962C8B-B14F-4D97-AF65-F5344CB8AC3E}">
        <p14:creationId xmlns:p14="http://schemas.microsoft.com/office/powerpoint/2010/main" val="37330241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60D688-9BCE-CD42-B08C-D226F1F25D58}" type="slidenum">
              <a:rPr lang="en-US" smtClean="0"/>
              <a:t>27</a:t>
            </a:fld>
            <a:endParaRPr lang="en-US"/>
          </a:p>
        </p:txBody>
      </p:sp>
    </p:spTree>
    <p:extLst>
      <p:ext uri="{BB962C8B-B14F-4D97-AF65-F5344CB8AC3E}">
        <p14:creationId xmlns:p14="http://schemas.microsoft.com/office/powerpoint/2010/main" val="21970041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Take a minute to pray and ask God if there’s anything in your life that is hindering, diminishing, or enslaving you? Take time to confess, ask forgiveness, and repent. Share with a close friend if you can.</a:t>
            </a:r>
          </a:p>
          <a:p>
            <a:endParaRPr lang="en-US" dirty="0"/>
          </a:p>
        </p:txBody>
      </p:sp>
      <p:sp>
        <p:nvSpPr>
          <p:cNvPr id="4" name="Slide Number Placeholder 3"/>
          <p:cNvSpPr>
            <a:spLocks noGrp="1"/>
          </p:cNvSpPr>
          <p:nvPr>
            <p:ph type="sldNum" sz="quarter" idx="5"/>
          </p:nvPr>
        </p:nvSpPr>
        <p:spPr/>
        <p:txBody>
          <a:bodyPr/>
          <a:lstStyle/>
          <a:p>
            <a:fld id="{0960D688-9BCE-CD42-B08C-D226F1F25D58}" type="slidenum">
              <a:rPr lang="en-US" smtClean="0"/>
              <a:t>28</a:t>
            </a:fld>
            <a:endParaRPr lang="en-US"/>
          </a:p>
        </p:txBody>
      </p:sp>
    </p:spTree>
    <p:extLst>
      <p:ext uri="{BB962C8B-B14F-4D97-AF65-F5344CB8AC3E}">
        <p14:creationId xmlns:p14="http://schemas.microsoft.com/office/powerpoint/2010/main" val="2587623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Passage where Moses Meets God the second time after the first tablets were destroyed, the golden calf idol was destroyed ground up into powder and they drank it, and many people died.</a:t>
            </a:r>
          </a:p>
          <a:p>
            <a:pPr marL="171450" indent="-171450">
              <a:buFontTx/>
              <a:buChar char="-"/>
            </a:pPr>
            <a:r>
              <a:rPr lang="en-US" dirty="0"/>
              <a:t>Moses meets up with God and when he comes down Moses has to literally wear a veal because the people are afraid of the radiance of his face.</a:t>
            </a:r>
          </a:p>
          <a:p>
            <a:pPr marL="171450" indent="-171450">
              <a:buFontTx/>
              <a:buChar char="-"/>
            </a:pPr>
            <a:r>
              <a:rPr lang="en-US" dirty="0"/>
              <a:t>And we hear how God describes himself and his relationship with us.</a:t>
            </a:r>
          </a:p>
          <a:p>
            <a:pPr marL="171450" indent="-171450">
              <a:buFontTx/>
              <a:buChar char="-"/>
            </a:pPr>
            <a:endParaRPr lang="en-US" dirty="0"/>
          </a:p>
          <a:p>
            <a:pPr marL="171450" indent="-171450">
              <a:buFontTx/>
              <a:buChar char="-"/>
            </a:pPr>
            <a:r>
              <a:rPr lang="en-US" dirty="0"/>
              <a:t>There’s a lot to unpack in this, but for today, we’re focusing on Sin – three words used here, and they carry through the entire Bible:</a:t>
            </a:r>
          </a:p>
          <a:p>
            <a:pPr marL="171450" indent="-171450">
              <a:buFontTx/>
              <a:buChar char="-"/>
            </a:pPr>
            <a:r>
              <a:rPr lang="en-US" dirty="0"/>
              <a:t>Iniquity</a:t>
            </a:r>
          </a:p>
          <a:p>
            <a:pPr marL="171450" indent="-171450">
              <a:buFontTx/>
              <a:buChar char="-"/>
            </a:pPr>
            <a:r>
              <a:rPr lang="en-US" dirty="0"/>
              <a:t>Transgression</a:t>
            </a:r>
          </a:p>
          <a:p>
            <a:pPr marL="171450" indent="-171450">
              <a:buFontTx/>
              <a:buChar char="-"/>
            </a:pPr>
            <a:r>
              <a:rPr lang="en-US" dirty="0"/>
              <a:t>Sin</a:t>
            </a:r>
          </a:p>
        </p:txBody>
      </p:sp>
      <p:sp>
        <p:nvSpPr>
          <p:cNvPr id="4" name="Slide Number Placeholder 3"/>
          <p:cNvSpPr>
            <a:spLocks noGrp="1"/>
          </p:cNvSpPr>
          <p:nvPr>
            <p:ph type="sldNum" sz="quarter" idx="5"/>
          </p:nvPr>
        </p:nvSpPr>
        <p:spPr/>
        <p:txBody>
          <a:bodyPr/>
          <a:lstStyle/>
          <a:p>
            <a:fld id="{0960D688-9BCE-CD42-B08C-D226F1F25D58}" type="slidenum">
              <a:rPr lang="en-US" smtClean="0"/>
              <a:t>3</a:t>
            </a:fld>
            <a:endParaRPr lang="en-US"/>
          </a:p>
        </p:txBody>
      </p:sp>
    </p:spTree>
    <p:extLst>
      <p:ext uri="{BB962C8B-B14F-4D97-AF65-F5344CB8AC3E}">
        <p14:creationId xmlns:p14="http://schemas.microsoft.com/office/powerpoint/2010/main" val="3570953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a:p>
            <a:pPr marL="0" indent="0">
              <a:buNone/>
            </a:pPr>
            <a:r>
              <a:rPr lang="en-US" dirty="0"/>
              <a:t>Lamentations 3: crooked paths</a:t>
            </a:r>
          </a:p>
          <a:p>
            <a:pPr marL="0" indent="0">
              <a:buNone/>
            </a:pPr>
            <a:endParaRPr lang="en-US" dirty="0"/>
          </a:p>
          <a:p>
            <a:pPr marL="0" indent="0">
              <a:buNone/>
            </a:pPr>
            <a:r>
              <a:rPr lang="en-US" dirty="0"/>
              <a:t>Isaiah 59: corrupt leaders</a:t>
            </a:r>
          </a:p>
          <a:p>
            <a:pPr marL="0" indent="0">
              <a:buNone/>
            </a:pPr>
            <a:endParaRPr lang="en-US" dirty="0"/>
          </a:p>
          <a:p>
            <a:pPr marL="0" indent="0">
              <a:buNone/>
            </a:pPr>
            <a:r>
              <a:rPr lang="en-US" dirty="0"/>
              <a:t>To Punish – means to visit someone’s </a:t>
            </a:r>
            <a:r>
              <a:rPr lang="en-US" dirty="0" err="1"/>
              <a:t>avon</a:t>
            </a:r>
            <a:r>
              <a:rPr lang="en-US" dirty="0"/>
              <a:t> upon them: let them sit in the consequences of their crookedness.</a:t>
            </a:r>
          </a:p>
          <a:p>
            <a:pPr marL="0" indent="0">
              <a:buNone/>
            </a:pPr>
            <a:r>
              <a:rPr lang="en-US" dirty="0"/>
              <a:t>In Reformed lingo – it’s what we mean by “The Depravity of People”  Original Sin.</a:t>
            </a:r>
          </a:p>
          <a:p>
            <a:pPr marL="0" indent="0">
              <a:buNone/>
            </a:pPr>
            <a:r>
              <a:rPr lang="en-US" dirty="0"/>
              <a:t>It’s a word you’d used to describe a cracked foundation that would destroy a house</a:t>
            </a:r>
          </a:p>
          <a:p>
            <a:pPr marL="0" indent="0">
              <a:buNone/>
            </a:pPr>
            <a:r>
              <a:rPr lang="en-US" dirty="0"/>
              <a:t>CLICK</a:t>
            </a:r>
          </a:p>
          <a:p>
            <a:pPr marL="0" indent="0">
              <a:buNone/>
            </a:pPr>
            <a:r>
              <a:rPr lang="en-US" dirty="0"/>
              <a:t>Systemic corruption in government</a:t>
            </a:r>
          </a:p>
          <a:p>
            <a:pPr marL="0" indent="0">
              <a:buNone/>
            </a:pPr>
            <a:r>
              <a:rPr lang="en-US" dirty="0"/>
              <a:t>CLICK</a:t>
            </a:r>
          </a:p>
          <a:p>
            <a:pPr marL="0" indent="0">
              <a:buNone/>
            </a:pPr>
            <a:r>
              <a:rPr lang="en-US" dirty="0"/>
              <a:t>A tooth that’s decaying</a:t>
            </a:r>
          </a:p>
          <a:p>
            <a:pPr marL="0" indent="0">
              <a:buNone/>
            </a:pPr>
            <a:r>
              <a:rPr lang="en-US" dirty="0"/>
              <a:t>Click</a:t>
            </a:r>
          </a:p>
          <a:p>
            <a:pPr marL="0" indent="0">
              <a:buNone/>
            </a:pPr>
            <a:r>
              <a:rPr lang="en-US" dirty="0"/>
              <a:t>A skeletal structure that renders one feeling helpless or useless</a:t>
            </a:r>
          </a:p>
          <a:p>
            <a:pPr marL="0" indent="0">
              <a:buNone/>
            </a:pPr>
            <a:endParaRPr lang="en-US" dirty="0"/>
          </a:p>
          <a:p>
            <a:pPr marL="0" indent="0">
              <a:buNone/>
            </a:pPr>
            <a:r>
              <a:rPr lang="en-US" dirty="0"/>
              <a:t>Iniquity is something that not just disfigures or diminishes us, it’s a corruption spreads into every area of our lives</a:t>
            </a:r>
          </a:p>
          <a:p>
            <a:pPr marL="0" indent="0">
              <a:buNone/>
            </a:pPr>
            <a:endParaRPr lang="en-US" dirty="0"/>
          </a:p>
          <a:p>
            <a:endParaRPr lang="en-US" dirty="0"/>
          </a:p>
        </p:txBody>
      </p:sp>
      <p:sp>
        <p:nvSpPr>
          <p:cNvPr id="4" name="Slide Number Placeholder 3"/>
          <p:cNvSpPr>
            <a:spLocks noGrp="1"/>
          </p:cNvSpPr>
          <p:nvPr>
            <p:ph type="sldNum" sz="quarter" idx="5"/>
          </p:nvPr>
        </p:nvSpPr>
        <p:spPr/>
        <p:txBody>
          <a:bodyPr/>
          <a:lstStyle/>
          <a:p>
            <a:fld id="{0960D688-9BCE-CD42-B08C-D226F1F25D58}" type="slidenum">
              <a:rPr lang="en-US" smtClean="0"/>
              <a:t>4</a:t>
            </a:fld>
            <a:endParaRPr lang="en-US"/>
          </a:p>
        </p:txBody>
      </p:sp>
    </p:spTree>
    <p:extLst>
      <p:ext uri="{BB962C8B-B14F-4D97-AF65-F5344CB8AC3E}">
        <p14:creationId xmlns:p14="http://schemas.microsoft.com/office/powerpoint/2010/main" val="184564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p>
          <a:p>
            <a:r>
              <a:rPr lang="en-US" b="0" i="0" dirty="0"/>
              <a:t>If you’re into overlanding – off-roading to go camping, and you’re going to go hundreds of miles off road – you’re going to be looking at only a few brands of vehicles</a:t>
            </a:r>
          </a:p>
          <a:p>
            <a:pPr marL="171450" indent="-171450">
              <a:buFontTx/>
              <a:buChar char="-"/>
            </a:pPr>
            <a:r>
              <a:rPr lang="en-US" b="0" i="0" dirty="0"/>
              <a:t>Number one is Toyota – and what’s the main characteristic you’re looking for?  Durability – incorruptibility.</a:t>
            </a:r>
          </a:p>
          <a:p>
            <a:pPr marL="0" indent="0">
              <a:buFontTx/>
              <a:buNone/>
            </a:pPr>
            <a:endParaRPr lang="en-US" b="0" i="0" dirty="0"/>
          </a:p>
          <a:p>
            <a:pPr marL="0" indent="0">
              <a:buFontTx/>
              <a:buNone/>
            </a:pPr>
            <a:endParaRPr lang="en-US" b="0" i="0" dirty="0"/>
          </a:p>
          <a:p>
            <a:r>
              <a:rPr lang="en-US" dirty="0"/>
              <a:t>It’s the same idea Jesus talks about when he describes when someone is defiled.</a:t>
            </a:r>
          </a:p>
          <a:p>
            <a:endParaRPr lang="en-US" dirty="0"/>
          </a:p>
          <a:p>
            <a:r>
              <a:rPr lang="en-US" dirty="0"/>
              <a:t>READ TEXT</a:t>
            </a:r>
          </a:p>
          <a:p>
            <a:endParaRPr lang="en-US" dirty="0"/>
          </a:p>
          <a:p>
            <a:r>
              <a:rPr lang="en-US" dirty="0"/>
              <a:t>Defiled – </a:t>
            </a:r>
            <a:r>
              <a:rPr lang="en-US" dirty="0" err="1"/>
              <a:t>Koinoosai</a:t>
            </a:r>
            <a:r>
              <a:rPr lang="en-US" dirty="0"/>
              <a:t> (</a:t>
            </a:r>
            <a:r>
              <a:rPr lang="en-US" dirty="0" err="1"/>
              <a:t>Koinae</a:t>
            </a:r>
            <a:r>
              <a:rPr lang="en-US" dirty="0"/>
              <a:t> Greek) – the common Greek,  in Latin we use the word Vulgar - normal</a:t>
            </a:r>
          </a:p>
          <a:p>
            <a:r>
              <a:rPr lang="en-US" dirty="0"/>
              <a:t>Strange that Jesus says that these evil things proceeding from our heart make us </a:t>
            </a:r>
            <a:r>
              <a:rPr lang="en-US" b="1" i="1" dirty="0"/>
              <a:t>normal</a:t>
            </a:r>
          </a:p>
          <a:p>
            <a:endParaRPr lang="en-US" b="1" i="1" dirty="0"/>
          </a:p>
          <a:p>
            <a:r>
              <a:rPr lang="en-US" b="1" i="1" dirty="0"/>
              <a:t>So in Jesus’s mind – Corruption is the normal state of people left to their own device.</a:t>
            </a:r>
          </a:p>
          <a:p>
            <a:endParaRPr lang="en-US" b="1"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Rick </a:t>
            </a:r>
            <a:r>
              <a:rPr lang="en-US" b="0" i="0" dirty="0" err="1"/>
              <a:t>Laymon</a:t>
            </a:r>
            <a:r>
              <a:rPr lang="en-US" b="0" i="0" dirty="0"/>
              <a:t> once told me - Apart from Jesus - Everything breaks, everything changes.</a:t>
            </a:r>
          </a:p>
          <a:p>
            <a:endParaRPr lang="en-US" b="1" i="1" dirty="0"/>
          </a:p>
          <a:p>
            <a:r>
              <a:rPr lang="en-US" b="1" i="1" dirty="0"/>
              <a:t>Even that Toyota Prado - it's going to become normal - it's going to break and decay.</a:t>
            </a:r>
          </a:p>
          <a:p>
            <a:endParaRPr lang="en-US" b="1" i="1" dirty="0"/>
          </a:p>
        </p:txBody>
      </p:sp>
      <p:sp>
        <p:nvSpPr>
          <p:cNvPr id="4" name="Slide Number Placeholder 3"/>
          <p:cNvSpPr>
            <a:spLocks noGrp="1"/>
          </p:cNvSpPr>
          <p:nvPr>
            <p:ph type="sldNum" sz="quarter" idx="5"/>
          </p:nvPr>
        </p:nvSpPr>
        <p:spPr/>
        <p:txBody>
          <a:bodyPr/>
          <a:lstStyle/>
          <a:p>
            <a:fld id="{0960D688-9BCE-CD42-B08C-D226F1F25D58}" type="slidenum">
              <a:rPr lang="en-US" smtClean="0"/>
              <a:t>5</a:t>
            </a:fld>
            <a:endParaRPr lang="en-US"/>
          </a:p>
        </p:txBody>
      </p:sp>
    </p:spTree>
    <p:extLst>
      <p:ext uri="{BB962C8B-B14F-4D97-AF65-F5344CB8AC3E}">
        <p14:creationId xmlns:p14="http://schemas.microsoft.com/office/powerpoint/2010/main" val="1264410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Transgression, Rebellion, Trespass</a:t>
            </a:r>
          </a:p>
          <a:p>
            <a:pPr marL="171450" indent="-171450">
              <a:buFontTx/>
              <a:buChar char="-"/>
            </a:pPr>
            <a:r>
              <a:rPr lang="en-US" dirty="0"/>
              <a:t>Violates the trust or honor of another person</a:t>
            </a:r>
          </a:p>
          <a:p>
            <a:pPr marL="171450" indent="-171450">
              <a:buFontTx/>
              <a:buChar char="-"/>
            </a:pPr>
            <a:r>
              <a:rPr lang="en-US" dirty="0"/>
              <a:t>Transgression happens happens in a relationship context.</a:t>
            </a:r>
          </a:p>
          <a:p>
            <a:pPr marL="628650" lvl="1" indent="-171450">
              <a:buFontTx/>
              <a:buChar char="-"/>
            </a:pPr>
            <a:r>
              <a:rPr lang="en-US" dirty="0"/>
              <a:t>If someone robs a house, it’s robbery, but if a neighbor robs a house it would be </a:t>
            </a:r>
            <a:r>
              <a:rPr lang="en-US" dirty="0" err="1"/>
              <a:t>Pesha</a:t>
            </a:r>
            <a:r>
              <a:rPr lang="en-US" dirty="0"/>
              <a:t> – </a:t>
            </a:r>
          </a:p>
          <a:p>
            <a:pPr marL="628650" lvl="1" indent="-171450">
              <a:buFontTx/>
              <a:buChar char="-"/>
            </a:pPr>
            <a:r>
              <a:rPr lang="en-US" dirty="0"/>
              <a:t>If you break a contract, </a:t>
            </a:r>
          </a:p>
          <a:p>
            <a:pPr marL="628650" lvl="1" indent="-171450">
              <a:buFontTx/>
              <a:buChar char="-"/>
            </a:pPr>
            <a:r>
              <a:rPr lang="en-US" dirty="0"/>
              <a:t>If a nation breaks a treaty with another, they’ve transgressed</a:t>
            </a:r>
          </a:p>
          <a:p>
            <a:pPr marL="628650" lvl="1" indent="-171450">
              <a:buFontTx/>
              <a:buChar char="-"/>
            </a:pPr>
            <a:r>
              <a:rPr lang="en-US" dirty="0"/>
              <a:t>Idolatry is transgression against god – we’re violating our proper relationship with him</a:t>
            </a:r>
          </a:p>
          <a:p>
            <a:pPr marL="628650" lvl="1" indent="-171450">
              <a:buFontTx/>
              <a:buChar char="-"/>
            </a:pPr>
            <a:r>
              <a:rPr lang="en-US" dirty="0"/>
              <a:t>Amos – accuses Israel of </a:t>
            </a:r>
            <a:r>
              <a:rPr lang="en-US" dirty="0" err="1"/>
              <a:t>Pesha</a:t>
            </a:r>
            <a:r>
              <a:rPr lang="en-US" dirty="0"/>
              <a:t> </a:t>
            </a:r>
          </a:p>
          <a:p>
            <a:pPr marL="1085850" lvl="2" indent="-171450">
              <a:buFontTx/>
              <a:buChar char="-"/>
            </a:pPr>
            <a:r>
              <a:rPr lang="en-US" dirty="0"/>
              <a:t>Against God - for idolatry</a:t>
            </a:r>
          </a:p>
          <a:p>
            <a:pPr marL="1085850" lvl="2" indent="-171450">
              <a:buFontTx/>
              <a:buChar char="-"/>
            </a:pPr>
            <a:r>
              <a:rPr lang="en-US" dirty="0"/>
              <a:t>Against people – for selling innocent people into slavery. </a:t>
            </a:r>
          </a:p>
          <a:p>
            <a:pPr marL="171450" lvl="0" indent="-171450">
              <a:buFontTx/>
              <a:buChar char="-"/>
            </a:pPr>
            <a:r>
              <a:rPr lang="en-US" dirty="0"/>
              <a:t>Violation of the natural way a relationship should be</a:t>
            </a:r>
          </a:p>
          <a:p>
            <a:pPr marL="628650" lvl="1" indent="-171450">
              <a:buFontTx/>
              <a:buChar char="-"/>
            </a:pPr>
            <a:r>
              <a:rPr lang="en-US" dirty="0"/>
              <a:t>Between people – dignity and love between equals made in the image of God</a:t>
            </a:r>
          </a:p>
          <a:p>
            <a:pPr marL="628650" lvl="1" indent="-171450">
              <a:buFontTx/>
              <a:buChar char="-"/>
            </a:pPr>
            <a:r>
              <a:rPr lang="en-US" dirty="0"/>
              <a:t>Between us and God – he’s to be adored as our greatest pleasure and good, and not anything else.</a:t>
            </a:r>
          </a:p>
        </p:txBody>
      </p:sp>
      <p:sp>
        <p:nvSpPr>
          <p:cNvPr id="4" name="Slide Number Placeholder 3"/>
          <p:cNvSpPr>
            <a:spLocks noGrp="1"/>
          </p:cNvSpPr>
          <p:nvPr>
            <p:ph type="sldNum" sz="quarter" idx="5"/>
          </p:nvPr>
        </p:nvSpPr>
        <p:spPr/>
        <p:txBody>
          <a:bodyPr/>
          <a:lstStyle/>
          <a:p>
            <a:fld id="{0960D688-9BCE-CD42-B08C-D226F1F25D58}" type="slidenum">
              <a:rPr lang="en-US" smtClean="0"/>
              <a:t>6</a:t>
            </a:fld>
            <a:endParaRPr lang="en-US"/>
          </a:p>
        </p:txBody>
      </p:sp>
    </p:spTree>
    <p:extLst>
      <p:ext uri="{BB962C8B-B14F-4D97-AF65-F5344CB8AC3E}">
        <p14:creationId xmlns:p14="http://schemas.microsoft.com/office/powerpoint/2010/main" val="27438810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new Testament, the word Lawlessness is used: </a:t>
            </a:r>
          </a:p>
          <a:p>
            <a:endParaRPr lang="en-US" dirty="0"/>
          </a:p>
          <a:p>
            <a:r>
              <a:rPr lang="en-US" dirty="0"/>
              <a:t>Matthew 22:37 And He said to him, “ ‘YOU SHALL LOVE THE LORD YOUR GOD WITH ALL YOUR HEART, AND WITH ALL YOUR SOUL, AND WITH ALL YOUR MIND.’ …, ‘YOU SHALL LOVE YOUR NEIGHBOR AS YOURSELF.’</a:t>
            </a:r>
          </a:p>
          <a:p>
            <a:endParaRPr lang="en-US" dirty="0"/>
          </a:p>
          <a:p>
            <a:r>
              <a:rPr lang="en-US" dirty="0"/>
              <a:t>- Jesus expounded on the purpose of the law</a:t>
            </a:r>
          </a:p>
          <a:p>
            <a:r>
              <a:rPr lang="en-US" dirty="0"/>
              <a:t>	- Implied that behavior towards another that's not rooted in  Love towards another or God, is a form of Transgression</a:t>
            </a:r>
          </a:p>
          <a:p>
            <a:endParaRPr lang="en-US" dirty="0"/>
          </a:p>
          <a:p>
            <a:r>
              <a:rPr lang="en-US" dirty="0"/>
              <a:t>Matthew 13:41 The Son of Man will send forth His angels, and they will gather out of His kingdom all stumbling blocks, and those who commit lawlessness,</a:t>
            </a:r>
          </a:p>
          <a:p>
            <a:pPr marL="171450" indent="-171450">
              <a:buFontTx/>
              <a:buChar char="-"/>
            </a:pPr>
            <a:r>
              <a:rPr lang="en-US" dirty="0"/>
              <a:t>Parable of the wheat and weeds sown by the enemy</a:t>
            </a:r>
          </a:p>
          <a:p>
            <a:pPr marL="171450" indent="-171450">
              <a:buFontTx/>
              <a:buChar char="-"/>
            </a:pPr>
            <a:r>
              <a:rPr lang="en-US" dirty="0"/>
              <a:t>Those among us who are still unrepentant and bent are sinners to be dealt with at the final judgment</a:t>
            </a:r>
          </a:p>
          <a:p>
            <a:pPr marL="171450" indent="-171450">
              <a:buFontTx/>
              <a:buChar char="-"/>
            </a:pPr>
            <a:r>
              <a:rPr lang="en-US" dirty="0"/>
              <a:t>Luke 11 - </a:t>
            </a:r>
          </a:p>
          <a:p>
            <a:endParaRPr lang="en-US" dirty="0"/>
          </a:p>
          <a:p>
            <a:r>
              <a:rPr lang="en-US" dirty="0"/>
              <a:t>Luke 11: “Teacher, tell my brother to divide the family inheritance with me.”</a:t>
            </a:r>
          </a:p>
          <a:p>
            <a:endParaRPr lang="en-US" dirty="0"/>
          </a:p>
          <a:p>
            <a:r>
              <a:rPr lang="en-US" dirty="0"/>
              <a:t>- Jesus tells this guy, his attitude is wrong – his relationship with his brother is not merely transactional – it should be loving.</a:t>
            </a:r>
          </a:p>
          <a:p>
            <a:endParaRPr lang="en-US" dirty="0"/>
          </a:p>
        </p:txBody>
      </p:sp>
      <p:sp>
        <p:nvSpPr>
          <p:cNvPr id="4" name="Slide Number Placeholder 3"/>
          <p:cNvSpPr>
            <a:spLocks noGrp="1"/>
          </p:cNvSpPr>
          <p:nvPr>
            <p:ph type="sldNum" sz="quarter" idx="5"/>
          </p:nvPr>
        </p:nvSpPr>
        <p:spPr/>
        <p:txBody>
          <a:bodyPr/>
          <a:lstStyle/>
          <a:p>
            <a:fld id="{0960D688-9BCE-CD42-B08C-D226F1F25D58}" type="slidenum">
              <a:rPr lang="en-US" smtClean="0"/>
              <a:t>7</a:t>
            </a:fld>
            <a:endParaRPr lang="en-US"/>
          </a:p>
        </p:txBody>
      </p:sp>
    </p:spTree>
    <p:extLst>
      <p:ext uri="{BB962C8B-B14F-4D97-AF65-F5344CB8AC3E}">
        <p14:creationId xmlns:p14="http://schemas.microsoft.com/office/powerpoint/2010/main" val="10810832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Fail or miss the goal</a:t>
            </a:r>
          </a:p>
          <a:p>
            <a:endParaRPr lang="en-US" dirty="0"/>
          </a:p>
          <a:p>
            <a:r>
              <a:rPr lang="en-US" dirty="0"/>
              <a:t>Make hasty decisions in travel – miss your way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181818"/>
              </a:solidFill>
              <a:effectLst/>
              <a:latin typeface="IBM Plex Sans"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181818"/>
                </a:solidFill>
                <a:effectLst/>
                <a:latin typeface="IBM Plex Sans" panose="020F0502020204030204" pitchFamily="34" charset="0"/>
              </a:rPr>
              <a:t>Pilgrims Progress: The same idea is visited again when Christian and his friend Hopeful stray from the path, resulting in their capture by the ruthless Giant Despair (a literal giant) who dwells in Doubting Castle. This part of the story highlights how there is only one true path: all other paths leads to </a:t>
            </a:r>
            <a:r>
              <a:rPr lang="en-US" b="0" i="1" dirty="0">
                <a:solidFill>
                  <a:srgbClr val="181818"/>
                </a:solidFill>
                <a:effectLst/>
                <a:latin typeface="IBM Plex Sans" panose="020F0502020204030204" pitchFamily="34" charset="0"/>
              </a:rPr>
              <a:t>despair</a:t>
            </a:r>
            <a:r>
              <a:rPr lang="en-US" b="0" i="0" dirty="0">
                <a:solidFill>
                  <a:srgbClr val="181818"/>
                </a:solidFill>
                <a:effectLst/>
                <a:latin typeface="IBM Plex Sans" panose="020F0502020204030204" pitchFamily="34" charset="0"/>
              </a:rPr>
              <a:t> and </a:t>
            </a:r>
            <a:r>
              <a:rPr lang="en-US" b="0" i="1" dirty="0">
                <a:solidFill>
                  <a:srgbClr val="181818"/>
                </a:solidFill>
                <a:effectLst/>
                <a:latin typeface="IBM Plex Sans" panose="020F0502020204030204" pitchFamily="34" charset="0"/>
              </a:rPr>
              <a:t>doubt</a:t>
            </a:r>
            <a:r>
              <a:rPr lang="en-US" b="0" i="0" dirty="0">
                <a:solidFill>
                  <a:srgbClr val="181818"/>
                </a:solidFill>
                <a:effectLst/>
                <a:latin typeface="IBM Plex Sans" panose="020F0502020204030204" pitchFamily="34" charset="0"/>
              </a:rPr>
              <a:t>. </a:t>
            </a:r>
            <a:endParaRPr lang="en-US" dirty="0"/>
          </a:p>
          <a:p>
            <a:endParaRPr lang="en-US" dirty="0"/>
          </a:p>
          <a:p>
            <a:r>
              <a:rPr lang="en-US" dirty="0"/>
              <a:t>Failure to fulfill your goal:</a:t>
            </a:r>
          </a:p>
          <a:p>
            <a:endParaRPr lang="en-US" dirty="0"/>
          </a:p>
          <a:p>
            <a:r>
              <a:rPr lang="en-US" dirty="0"/>
              <a:t>What’s the Goal? What is the mark we’re supposed to Hit? </a:t>
            </a:r>
          </a:p>
          <a:p>
            <a:endParaRPr lang="en-US" dirty="0"/>
          </a:p>
          <a:p>
            <a:r>
              <a:rPr lang="en-US" dirty="0"/>
              <a:t>Love. We were made to Love.</a:t>
            </a:r>
          </a:p>
          <a:p>
            <a:r>
              <a:rPr lang="en-US" dirty="0"/>
              <a:t>CLICK</a:t>
            </a:r>
          </a:p>
          <a:p>
            <a:endParaRPr lang="en-US" dirty="0"/>
          </a:p>
          <a:p>
            <a:r>
              <a:rPr lang="en-US" dirty="0"/>
              <a:t>1 Timothy 3:5 – The goal of our instruction is love from a pure heart, clean conscience, sincere faith.</a:t>
            </a:r>
          </a:p>
          <a:p>
            <a:endParaRPr lang="en-US" dirty="0"/>
          </a:p>
          <a:p>
            <a:r>
              <a:rPr lang="en-US" dirty="0"/>
              <a:t>CLICK</a:t>
            </a:r>
          </a:p>
          <a:p>
            <a:endParaRPr lang="en-US" dirty="0"/>
          </a:p>
          <a:p>
            <a:r>
              <a:rPr lang="en-US" dirty="0"/>
              <a:t>Matthew 22: “Teacher, which is the great commandment in the Law?” 37 And He said to him, “ ‘YOU SHALL LOVE THE LORD YOUR GOD WITH ALL YOUR HEART, AND WITH ALL YOUR SOUL, AND WITH ALL YOUR MIND.’ 38 This is the great and foremost commandment. 39 The second is like it, ‘YOU SHALL LOVE YOUR NEIGHBOR AS YOURSELF.’ 40 On these two commandments depend the whole Law and the Prophets.”</a:t>
            </a:r>
          </a:p>
          <a:p>
            <a:endParaRPr lang="en-US" dirty="0"/>
          </a:p>
          <a:p>
            <a:r>
              <a:rPr lang="en-US" dirty="0"/>
              <a:t>CLICK</a:t>
            </a:r>
          </a:p>
          <a:p>
            <a:endParaRPr lang="en-US" dirty="0"/>
          </a:p>
          <a:p>
            <a:r>
              <a:rPr lang="en-US" dirty="0"/>
              <a:t>10 commandments – 1</a:t>
            </a:r>
            <a:r>
              <a:rPr lang="en-US" baseline="30000" dirty="0"/>
              <a:t>st</a:t>
            </a:r>
            <a:r>
              <a:rPr lang="en-US" dirty="0"/>
              <a:t> 5 deal with loving God, 2nd 5 deal with loving </a:t>
            </a:r>
            <a:r>
              <a:rPr lang="en-US" dirty="0" err="1"/>
              <a:t>eachother</a:t>
            </a:r>
            <a:r>
              <a:rPr lang="en-US" dirty="0"/>
              <a:t>.</a:t>
            </a:r>
          </a:p>
          <a:p>
            <a:endParaRPr lang="en-US" dirty="0"/>
          </a:p>
          <a:p>
            <a:r>
              <a:rPr lang="en-US" dirty="0"/>
              <a:t>So life at its core is about love - and we miss the mark of Love when we sin.</a:t>
            </a:r>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960D688-9BCE-CD42-B08C-D226F1F25D58}" type="slidenum">
              <a:rPr lang="en-US" smtClean="0"/>
              <a:t>8</a:t>
            </a:fld>
            <a:endParaRPr lang="en-US"/>
          </a:p>
        </p:txBody>
      </p:sp>
    </p:spTree>
    <p:extLst>
      <p:ext uri="{BB962C8B-B14F-4D97-AF65-F5344CB8AC3E}">
        <p14:creationId xmlns:p14="http://schemas.microsoft.com/office/powerpoint/2010/main" val="25600143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Harmartia</a:t>
            </a:r>
            <a:r>
              <a:rPr lang="en-US" dirty="0"/>
              <a:t>: a – not, </a:t>
            </a:r>
            <a:r>
              <a:rPr lang="en-US" dirty="0" err="1"/>
              <a:t>meros</a:t>
            </a:r>
            <a:r>
              <a:rPr lang="en-US" dirty="0"/>
              <a:t> – part of of something</a:t>
            </a:r>
          </a:p>
          <a:p>
            <a:pPr lvl="1"/>
            <a:endParaRPr lang="en-US" dirty="0"/>
          </a:p>
          <a:p>
            <a:pPr lvl="1"/>
            <a:r>
              <a:rPr lang="en-US" dirty="0"/>
              <a:t>Loss resulting from missing a mark</a:t>
            </a:r>
          </a:p>
          <a:p>
            <a:endParaRPr lang="en-US" dirty="0"/>
          </a:p>
          <a:p>
            <a:r>
              <a:rPr lang="en-US" dirty="0"/>
              <a:t>So Jesus uses this idea,</a:t>
            </a:r>
          </a:p>
          <a:p>
            <a:pPr marL="171450" indent="-171450">
              <a:buFontTx/>
              <a:buChar char="-"/>
            </a:pPr>
            <a:r>
              <a:rPr lang="en-US" dirty="0"/>
              <a:t>If we life without belief in Him, we’ll die not just having a life that missed the mark, but a life in a state of missing the mark.</a:t>
            </a:r>
          </a:p>
          <a:p>
            <a:pPr marL="171450" indent="-171450">
              <a:buFontTx/>
              <a:buChar char="-"/>
            </a:pPr>
            <a:r>
              <a:rPr lang="en-US" dirty="0"/>
              <a:t>If sin were merely consequential in this life, Jesus wouldn’t be warning about the loss to be experienced on our deathbed that comes from a life of sinning.</a:t>
            </a:r>
          </a:p>
        </p:txBody>
      </p:sp>
      <p:sp>
        <p:nvSpPr>
          <p:cNvPr id="4" name="Slide Number Placeholder 3"/>
          <p:cNvSpPr>
            <a:spLocks noGrp="1"/>
          </p:cNvSpPr>
          <p:nvPr>
            <p:ph type="sldNum" sz="quarter" idx="5"/>
          </p:nvPr>
        </p:nvSpPr>
        <p:spPr/>
        <p:txBody>
          <a:bodyPr/>
          <a:lstStyle/>
          <a:p>
            <a:fld id="{0960D688-9BCE-CD42-B08C-D226F1F25D58}" type="slidenum">
              <a:rPr lang="en-US" smtClean="0"/>
              <a:t>9</a:t>
            </a:fld>
            <a:endParaRPr lang="en-US"/>
          </a:p>
        </p:txBody>
      </p:sp>
    </p:spTree>
    <p:extLst>
      <p:ext uri="{BB962C8B-B14F-4D97-AF65-F5344CB8AC3E}">
        <p14:creationId xmlns:p14="http://schemas.microsoft.com/office/powerpoint/2010/main" val="1170945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6D594DF-7357-C34C-ACF0-03CE82446FFA}" type="datetimeFigureOut">
              <a:rPr lang="en-US" smtClean="0"/>
              <a:t>3/4/23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4C0BA9-DD95-7948-97F7-9614CAD6FE7B}" type="slidenum">
              <a:rPr lang="en-US" smtClean="0"/>
              <a:t>‹#›</a:t>
            </a:fld>
            <a:endParaRPr lang="en-US"/>
          </a:p>
        </p:txBody>
      </p:sp>
    </p:spTree>
    <p:extLst>
      <p:ext uri="{BB962C8B-B14F-4D97-AF65-F5344CB8AC3E}">
        <p14:creationId xmlns:p14="http://schemas.microsoft.com/office/powerpoint/2010/main" val="4271621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D594DF-7357-C34C-ACF0-03CE82446FFA}" type="datetimeFigureOut">
              <a:rPr lang="en-US" smtClean="0"/>
              <a:t>3/4/23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4C0BA9-DD95-7948-97F7-9614CAD6FE7B}" type="slidenum">
              <a:rPr lang="en-US" smtClean="0"/>
              <a:t>‹#›</a:t>
            </a:fld>
            <a:endParaRPr lang="en-US"/>
          </a:p>
        </p:txBody>
      </p:sp>
    </p:spTree>
    <p:extLst>
      <p:ext uri="{BB962C8B-B14F-4D97-AF65-F5344CB8AC3E}">
        <p14:creationId xmlns:p14="http://schemas.microsoft.com/office/powerpoint/2010/main" val="2753948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D594DF-7357-C34C-ACF0-03CE82446FFA}" type="datetimeFigureOut">
              <a:rPr lang="en-US" smtClean="0"/>
              <a:t>3/4/23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4C0BA9-DD95-7948-97F7-9614CAD6FE7B}" type="slidenum">
              <a:rPr lang="en-US" smtClean="0"/>
              <a:t>‹#›</a:t>
            </a:fld>
            <a:endParaRPr lang="en-US"/>
          </a:p>
        </p:txBody>
      </p:sp>
    </p:spTree>
    <p:extLst>
      <p:ext uri="{BB962C8B-B14F-4D97-AF65-F5344CB8AC3E}">
        <p14:creationId xmlns:p14="http://schemas.microsoft.com/office/powerpoint/2010/main" val="889018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D594DF-7357-C34C-ACF0-03CE82446FFA}" type="datetimeFigureOut">
              <a:rPr lang="en-US" smtClean="0"/>
              <a:t>3/4/23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4C0BA9-DD95-7948-97F7-9614CAD6FE7B}" type="slidenum">
              <a:rPr lang="en-US" smtClean="0"/>
              <a:t>‹#›</a:t>
            </a:fld>
            <a:endParaRPr lang="en-US"/>
          </a:p>
        </p:txBody>
      </p:sp>
    </p:spTree>
    <p:extLst>
      <p:ext uri="{BB962C8B-B14F-4D97-AF65-F5344CB8AC3E}">
        <p14:creationId xmlns:p14="http://schemas.microsoft.com/office/powerpoint/2010/main" val="211651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D594DF-7357-C34C-ACF0-03CE82446FFA}" type="datetimeFigureOut">
              <a:rPr lang="en-US" smtClean="0"/>
              <a:t>3/4/23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4C0BA9-DD95-7948-97F7-9614CAD6FE7B}" type="slidenum">
              <a:rPr lang="en-US" smtClean="0"/>
              <a:t>‹#›</a:t>
            </a:fld>
            <a:endParaRPr lang="en-US"/>
          </a:p>
        </p:txBody>
      </p:sp>
    </p:spTree>
    <p:extLst>
      <p:ext uri="{BB962C8B-B14F-4D97-AF65-F5344CB8AC3E}">
        <p14:creationId xmlns:p14="http://schemas.microsoft.com/office/powerpoint/2010/main" val="1653947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6D594DF-7357-C34C-ACF0-03CE82446FFA}" type="datetimeFigureOut">
              <a:rPr lang="en-US" smtClean="0"/>
              <a:t>3/4/23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4C0BA9-DD95-7948-97F7-9614CAD6FE7B}" type="slidenum">
              <a:rPr lang="en-US" smtClean="0"/>
              <a:t>‹#›</a:t>
            </a:fld>
            <a:endParaRPr lang="en-US"/>
          </a:p>
        </p:txBody>
      </p:sp>
    </p:spTree>
    <p:extLst>
      <p:ext uri="{BB962C8B-B14F-4D97-AF65-F5344CB8AC3E}">
        <p14:creationId xmlns:p14="http://schemas.microsoft.com/office/powerpoint/2010/main" val="3349493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6D594DF-7357-C34C-ACF0-03CE82446FFA}" type="datetimeFigureOut">
              <a:rPr lang="en-US" smtClean="0"/>
              <a:t>3/4/23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4C0BA9-DD95-7948-97F7-9614CAD6FE7B}" type="slidenum">
              <a:rPr lang="en-US" smtClean="0"/>
              <a:t>‹#›</a:t>
            </a:fld>
            <a:endParaRPr lang="en-US"/>
          </a:p>
        </p:txBody>
      </p:sp>
    </p:spTree>
    <p:extLst>
      <p:ext uri="{BB962C8B-B14F-4D97-AF65-F5344CB8AC3E}">
        <p14:creationId xmlns:p14="http://schemas.microsoft.com/office/powerpoint/2010/main" val="272000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6D594DF-7357-C34C-ACF0-03CE82446FFA}" type="datetimeFigureOut">
              <a:rPr lang="en-US" smtClean="0"/>
              <a:t>3/4/23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4C0BA9-DD95-7948-97F7-9614CAD6FE7B}" type="slidenum">
              <a:rPr lang="en-US" smtClean="0"/>
              <a:t>‹#›</a:t>
            </a:fld>
            <a:endParaRPr lang="en-US"/>
          </a:p>
        </p:txBody>
      </p:sp>
    </p:spTree>
    <p:extLst>
      <p:ext uri="{BB962C8B-B14F-4D97-AF65-F5344CB8AC3E}">
        <p14:creationId xmlns:p14="http://schemas.microsoft.com/office/powerpoint/2010/main" val="4258098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D594DF-7357-C34C-ACF0-03CE82446FFA}" type="datetimeFigureOut">
              <a:rPr lang="en-US" smtClean="0"/>
              <a:t>3/4/23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4C0BA9-DD95-7948-97F7-9614CAD6FE7B}" type="slidenum">
              <a:rPr lang="en-US" smtClean="0"/>
              <a:t>‹#›</a:t>
            </a:fld>
            <a:endParaRPr lang="en-US"/>
          </a:p>
        </p:txBody>
      </p:sp>
    </p:spTree>
    <p:extLst>
      <p:ext uri="{BB962C8B-B14F-4D97-AF65-F5344CB8AC3E}">
        <p14:creationId xmlns:p14="http://schemas.microsoft.com/office/powerpoint/2010/main" val="1245729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6D594DF-7357-C34C-ACF0-03CE82446FFA}" type="datetimeFigureOut">
              <a:rPr lang="en-US" smtClean="0"/>
              <a:t>3/4/23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4C0BA9-DD95-7948-97F7-9614CAD6FE7B}" type="slidenum">
              <a:rPr lang="en-US" smtClean="0"/>
              <a:t>‹#›</a:t>
            </a:fld>
            <a:endParaRPr lang="en-US"/>
          </a:p>
        </p:txBody>
      </p:sp>
    </p:spTree>
    <p:extLst>
      <p:ext uri="{BB962C8B-B14F-4D97-AF65-F5344CB8AC3E}">
        <p14:creationId xmlns:p14="http://schemas.microsoft.com/office/powerpoint/2010/main" val="168693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6D594DF-7357-C34C-ACF0-03CE82446FFA}" type="datetimeFigureOut">
              <a:rPr lang="en-US" smtClean="0"/>
              <a:t>3/4/23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4C0BA9-DD95-7948-97F7-9614CAD6FE7B}" type="slidenum">
              <a:rPr lang="en-US" smtClean="0"/>
              <a:t>‹#›</a:t>
            </a:fld>
            <a:endParaRPr lang="en-US"/>
          </a:p>
        </p:txBody>
      </p:sp>
    </p:spTree>
    <p:extLst>
      <p:ext uri="{BB962C8B-B14F-4D97-AF65-F5344CB8AC3E}">
        <p14:creationId xmlns:p14="http://schemas.microsoft.com/office/powerpoint/2010/main" val="3418718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D594DF-7357-C34C-ACF0-03CE82446FFA}" type="datetimeFigureOut">
              <a:rPr lang="en-US" smtClean="0"/>
              <a:t>3/4/23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4C0BA9-DD95-7948-97F7-9614CAD6FE7B}" type="slidenum">
              <a:rPr lang="en-US" smtClean="0"/>
              <a:t>‹#›</a:t>
            </a:fld>
            <a:endParaRPr lang="en-US"/>
          </a:p>
        </p:txBody>
      </p:sp>
    </p:spTree>
    <p:extLst>
      <p:ext uri="{BB962C8B-B14F-4D97-AF65-F5344CB8AC3E}">
        <p14:creationId xmlns:p14="http://schemas.microsoft.com/office/powerpoint/2010/main" val="29864493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tif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07967-D158-7741-81AC-47CD4ED84088}"/>
              </a:ext>
            </a:extLst>
          </p:cNvPr>
          <p:cNvSpPr>
            <a:spLocks noGrp="1"/>
          </p:cNvSpPr>
          <p:nvPr>
            <p:ph type="ctrTitle"/>
          </p:nvPr>
        </p:nvSpPr>
        <p:spPr>
          <a:xfrm>
            <a:off x="5598460" y="487680"/>
            <a:ext cx="3065480" cy="5928360"/>
          </a:xfrm>
        </p:spPr>
        <p:txBody>
          <a:bodyPr anchor="ctr">
            <a:normAutofit/>
          </a:bodyPr>
          <a:lstStyle/>
          <a:p>
            <a:r>
              <a:rPr lang="en-US" sz="5600" dirty="0">
                <a:effectLst/>
                <a:latin typeface="Helvetica Neue" panose="02000503000000020004" pitchFamily="2" charset="0"/>
              </a:rPr>
              <a:t>Sin</a:t>
            </a:r>
            <a:br>
              <a:rPr lang="en-US" sz="5600" dirty="0">
                <a:effectLst/>
                <a:latin typeface="Helvetica Neue" panose="02000503000000020004" pitchFamily="2" charset="0"/>
              </a:rPr>
            </a:br>
            <a:r>
              <a:rPr lang="en-US" sz="5600" dirty="0">
                <a:effectLst/>
                <a:latin typeface="Helvetica Neue" panose="02000503000000020004" pitchFamily="2" charset="0"/>
              </a:rPr>
              <a:t>-</a:t>
            </a:r>
            <a:br>
              <a:rPr lang="en-US" sz="4300" dirty="0">
                <a:effectLst/>
                <a:latin typeface="Helvetica Neue" panose="02000503000000020004" pitchFamily="2" charset="0"/>
              </a:rPr>
            </a:br>
            <a:r>
              <a:rPr lang="en-US" sz="4300" dirty="0">
                <a:effectLst/>
                <a:latin typeface="Helvetica Neue" panose="02000503000000020004" pitchFamily="2" charset="0"/>
              </a:rPr>
              <a:t> We're Dying to Talk About It</a:t>
            </a:r>
            <a:endParaRPr lang="en-US" sz="4300" dirty="0"/>
          </a:p>
        </p:txBody>
      </p:sp>
      <p:sp>
        <p:nvSpPr>
          <p:cNvPr id="4103" name="Freeform: Shape 4102">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5391039"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098" name="Picture 2" descr="Théodore Géricault on His Deathbed | The Art Institute of Chicago">
            <a:extLst>
              <a:ext uri="{FF2B5EF4-FFF2-40B4-BE49-F238E27FC236}">
                <a16:creationId xmlns:a16="http://schemas.microsoft.com/office/drawing/2014/main" id="{77AEEF9C-5079-0948-8737-B44F2EC49F2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236" r="20313" b="2"/>
          <a:stretch/>
        </p:blipFill>
        <p:spPr bwMode="auto">
          <a:xfrm>
            <a:off x="20" y="10"/>
            <a:ext cx="5271352"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467354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6BAE1-3E00-8A4D-92D6-51BF9B47457D}"/>
              </a:ext>
            </a:extLst>
          </p:cNvPr>
          <p:cNvSpPr>
            <a:spLocks noGrp="1"/>
          </p:cNvSpPr>
          <p:nvPr>
            <p:ph type="title"/>
          </p:nvPr>
        </p:nvSpPr>
        <p:spPr/>
        <p:txBody>
          <a:bodyPr/>
          <a:lstStyle/>
          <a:p>
            <a:r>
              <a:rPr lang="en-US" dirty="0"/>
              <a:t>Romans 3: Everyone Is Sinful</a:t>
            </a:r>
          </a:p>
        </p:txBody>
      </p:sp>
      <p:sp>
        <p:nvSpPr>
          <p:cNvPr id="3" name="Content Placeholder 2">
            <a:extLst>
              <a:ext uri="{FF2B5EF4-FFF2-40B4-BE49-F238E27FC236}">
                <a16:creationId xmlns:a16="http://schemas.microsoft.com/office/drawing/2014/main" id="{17641369-12DA-3749-9893-E94C7E1935B8}"/>
              </a:ext>
            </a:extLst>
          </p:cNvPr>
          <p:cNvSpPr>
            <a:spLocks noGrp="1"/>
          </p:cNvSpPr>
          <p:nvPr>
            <p:ph idx="1"/>
          </p:nvPr>
        </p:nvSpPr>
        <p:spPr/>
        <p:txBody>
          <a:bodyPr>
            <a:normAutofit fontScale="92500" lnSpcReduction="20000"/>
          </a:bodyPr>
          <a:lstStyle/>
          <a:p>
            <a:pPr marL="0" indent="0">
              <a:buNone/>
            </a:pPr>
            <a:r>
              <a:rPr lang="en-US" dirty="0"/>
              <a:t>9 What then? Are we better than they? Not at all; for we have already charged that both Jews and Greeks are all under sin; 10 as it is written,</a:t>
            </a:r>
          </a:p>
          <a:p>
            <a:pPr marL="0" indent="0">
              <a:buNone/>
            </a:pPr>
            <a:r>
              <a:rPr lang="en-US" dirty="0"/>
              <a:t>“THERE IS NONE RIGHTEOUS, NOT EVEN ONE;</a:t>
            </a:r>
          </a:p>
          <a:p>
            <a:pPr marL="0" indent="0">
              <a:buNone/>
            </a:pPr>
            <a:r>
              <a:rPr lang="en-US" dirty="0"/>
              <a:t>11 THERE IS NONE WHO UNDERSTANDS,</a:t>
            </a:r>
          </a:p>
          <a:p>
            <a:pPr marL="0" indent="0">
              <a:buNone/>
            </a:pPr>
            <a:r>
              <a:rPr lang="en-US" dirty="0"/>
              <a:t>THERE IS NONE WHO SEEKS FOR GOD;</a:t>
            </a:r>
          </a:p>
          <a:p>
            <a:pPr marL="0" indent="0">
              <a:buNone/>
            </a:pPr>
            <a:r>
              <a:rPr lang="en-US" dirty="0"/>
              <a:t>12 ALL HAVE TURNED ASIDE, TOGETHER THEY HAVE BECOME USELESS;</a:t>
            </a:r>
          </a:p>
          <a:p>
            <a:pPr marL="0" indent="0">
              <a:buNone/>
            </a:pPr>
            <a:r>
              <a:rPr lang="en-US" dirty="0"/>
              <a:t>THERE IS NONE WHO DOES GOOD,</a:t>
            </a:r>
          </a:p>
          <a:p>
            <a:pPr marL="0" indent="0">
              <a:buNone/>
            </a:pPr>
            <a:r>
              <a:rPr lang="en-US" dirty="0"/>
              <a:t>THERE IS NOT EVEN ONE.”</a:t>
            </a:r>
          </a:p>
          <a:p>
            <a:pPr marL="0" indent="0">
              <a:buNone/>
            </a:pPr>
            <a:r>
              <a:rPr lang="en-US" dirty="0"/>
              <a:t>(Psalm 53)</a:t>
            </a:r>
          </a:p>
        </p:txBody>
      </p:sp>
    </p:spTree>
    <p:extLst>
      <p:ext uri="{BB962C8B-B14F-4D97-AF65-F5344CB8AC3E}">
        <p14:creationId xmlns:p14="http://schemas.microsoft.com/office/powerpoint/2010/main" val="1586335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14C53-4B6C-A342-BE9B-456B9751C34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196EA8D-6F17-044E-BE3C-CC2FFF6ED340}"/>
              </a:ext>
            </a:extLst>
          </p:cNvPr>
          <p:cNvSpPr>
            <a:spLocks noGrp="1"/>
          </p:cNvSpPr>
          <p:nvPr>
            <p:ph idx="1"/>
          </p:nvPr>
        </p:nvSpPr>
        <p:spPr>
          <a:xfrm>
            <a:off x="0" y="5148262"/>
            <a:ext cx="9144000" cy="1709737"/>
          </a:xfrm>
        </p:spPr>
        <p:txBody>
          <a:bodyPr>
            <a:normAutofit fontScale="92500"/>
          </a:bodyPr>
          <a:lstStyle/>
          <a:p>
            <a:pPr marL="0" indent="0">
              <a:buNone/>
            </a:pPr>
            <a:r>
              <a:rPr lang="en-US" dirty="0"/>
              <a:t>2 Corinthians 10:10 12 For we are not bold to class or compare ourselves with some of those who commend themselves; but when they measure themselves by themselves and compare themselves with themselves, they are without understanding.</a:t>
            </a:r>
          </a:p>
          <a:p>
            <a:endParaRPr lang="en-US" dirty="0"/>
          </a:p>
          <a:p>
            <a:endParaRPr lang="en-US" dirty="0"/>
          </a:p>
        </p:txBody>
      </p:sp>
      <p:pic>
        <p:nvPicPr>
          <p:cNvPr id="10246" name="Picture 6" descr="Field Sobriety - Minnesota DWI Basics | Leverson Budke">
            <a:extLst>
              <a:ext uri="{FF2B5EF4-FFF2-40B4-BE49-F238E27FC236}">
                <a16:creationId xmlns:a16="http://schemas.microsoft.com/office/drawing/2014/main" id="{80E32675-E56F-AF46-9704-ADF664CB81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826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E01CD97-FAC9-2147-9E13-36F64291E031}"/>
              </a:ext>
            </a:extLst>
          </p:cNvPr>
          <p:cNvSpPr txBox="1"/>
          <p:nvPr/>
        </p:nvSpPr>
        <p:spPr>
          <a:xfrm>
            <a:off x="628650" y="201478"/>
            <a:ext cx="4169155" cy="707886"/>
          </a:xfrm>
          <a:prstGeom prst="rect">
            <a:avLst/>
          </a:prstGeom>
          <a:noFill/>
        </p:spPr>
        <p:txBody>
          <a:bodyPr wrap="none" rtlCol="0">
            <a:spAutoFit/>
          </a:bodyPr>
          <a:lstStyle/>
          <a:p>
            <a:r>
              <a:rPr lang="en-US" sz="4000" dirty="0">
                <a:solidFill>
                  <a:schemeClr val="bg1"/>
                </a:solidFill>
              </a:rPr>
              <a:t>By What Standard?</a:t>
            </a:r>
          </a:p>
        </p:txBody>
      </p:sp>
    </p:spTree>
    <p:extLst>
      <p:ext uri="{BB962C8B-B14F-4D97-AF65-F5344CB8AC3E}">
        <p14:creationId xmlns:p14="http://schemas.microsoft.com/office/powerpoint/2010/main" val="2662770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1C113-A2BB-634E-93CD-6EB6566ED50B}"/>
              </a:ext>
            </a:extLst>
          </p:cNvPr>
          <p:cNvSpPr>
            <a:spLocks noGrp="1"/>
          </p:cNvSpPr>
          <p:nvPr>
            <p:ph type="title"/>
          </p:nvPr>
        </p:nvSpPr>
        <p:spPr>
          <a:xfrm>
            <a:off x="628650" y="365127"/>
            <a:ext cx="7886700" cy="859240"/>
          </a:xfrm>
        </p:spPr>
        <p:txBody>
          <a:bodyPr/>
          <a:lstStyle/>
          <a:p>
            <a:r>
              <a:rPr lang="en-US" dirty="0"/>
              <a:t>Review: Sin Is</a:t>
            </a:r>
          </a:p>
        </p:txBody>
      </p:sp>
      <p:sp>
        <p:nvSpPr>
          <p:cNvPr id="3" name="Content Placeholder 2">
            <a:extLst>
              <a:ext uri="{FF2B5EF4-FFF2-40B4-BE49-F238E27FC236}">
                <a16:creationId xmlns:a16="http://schemas.microsoft.com/office/drawing/2014/main" id="{44DE25A8-3704-044A-8A47-1DA66C8B9D9A}"/>
              </a:ext>
            </a:extLst>
          </p:cNvPr>
          <p:cNvSpPr>
            <a:spLocks noGrp="1"/>
          </p:cNvSpPr>
          <p:nvPr>
            <p:ph idx="1"/>
          </p:nvPr>
        </p:nvSpPr>
        <p:spPr>
          <a:xfrm>
            <a:off x="628650" y="1224367"/>
            <a:ext cx="7886700" cy="4952596"/>
          </a:xfrm>
        </p:spPr>
        <p:txBody>
          <a:bodyPr>
            <a:normAutofit fontScale="92500" lnSpcReduction="20000"/>
          </a:bodyPr>
          <a:lstStyle/>
          <a:p>
            <a:pPr marL="514350" indent="-514350">
              <a:buFont typeface="+mj-lt"/>
              <a:buAutoNum type="arabicPeriod"/>
            </a:pPr>
            <a:r>
              <a:rPr lang="en-US" dirty="0"/>
              <a:t>Missing the Mark:  Sin – doing something that makes us less than what we were made to be</a:t>
            </a:r>
          </a:p>
          <a:p>
            <a:pPr marL="914400" lvl="1" indent="-457200">
              <a:buFont typeface="+mj-lt"/>
              <a:buAutoNum type="arabicPeriod"/>
            </a:pPr>
            <a:r>
              <a:rPr lang="el-GR" b="0" i="0" dirty="0" err="1">
                <a:solidFill>
                  <a:srgbClr val="001320"/>
                </a:solidFill>
                <a:effectLst/>
                <a:latin typeface="Cardo"/>
              </a:rPr>
              <a:t>ἁμαρτίαις</a:t>
            </a:r>
            <a:r>
              <a:rPr lang="en-US" b="0" i="0" dirty="0">
                <a:solidFill>
                  <a:srgbClr val="001320"/>
                </a:solidFill>
                <a:effectLst/>
                <a:latin typeface="Cardo"/>
              </a:rPr>
              <a:t>  </a:t>
            </a:r>
          </a:p>
          <a:p>
            <a:pPr marL="914400" lvl="1" indent="-457200">
              <a:buFont typeface="+mj-lt"/>
              <a:buAutoNum type="arabicPeriod"/>
            </a:pPr>
            <a:r>
              <a:rPr lang="en-US" b="0" i="0" dirty="0" err="1">
                <a:solidFill>
                  <a:srgbClr val="001320"/>
                </a:solidFill>
                <a:effectLst/>
                <a:latin typeface="Cardo"/>
              </a:rPr>
              <a:t>Khata</a:t>
            </a:r>
            <a:r>
              <a:rPr lang="en-US" b="0" i="0" dirty="0">
                <a:solidFill>
                  <a:srgbClr val="001320"/>
                </a:solidFill>
                <a:effectLst/>
                <a:latin typeface="Cardo"/>
              </a:rPr>
              <a:t> </a:t>
            </a:r>
            <a:r>
              <a:rPr lang="he-IL" dirty="0"/>
              <a:t>חטא</a:t>
            </a:r>
            <a:endParaRPr lang="en-US" dirty="0"/>
          </a:p>
          <a:p>
            <a:pPr marL="514350" indent="-514350">
              <a:buFont typeface="+mj-lt"/>
              <a:buAutoNum type="arabicPeriod"/>
            </a:pPr>
            <a:r>
              <a:rPr lang="en-US" dirty="0"/>
              <a:t>Transgression/Lawlessness – violating/betraying a relationship</a:t>
            </a:r>
          </a:p>
          <a:p>
            <a:pPr marL="914400" lvl="1" indent="-457200">
              <a:buFont typeface="+mj-lt"/>
              <a:buAutoNum type="arabicPeriod"/>
            </a:pPr>
            <a:r>
              <a:rPr lang="el-GR" dirty="0" err="1"/>
              <a:t>ἀνομίαν</a:t>
            </a:r>
            <a:endParaRPr lang="en-US" dirty="0"/>
          </a:p>
          <a:p>
            <a:pPr marL="914400" lvl="1" indent="-457200">
              <a:buFont typeface="+mj-lt"/>
              <a:buAutoNum type="arabicPeriod"/>
            </a:pPr>
            <a:r>
              <a:rPr lang="en-US" dirty="0" err="1"/>
              <a:t>Pesha</a:t>
            </a:r>
            <a:r>
              <a:rPr lang="en-US" dirty="0"/>
              <a:t>	</a:t>
            </a:r>
            <a:r>
              <a:rPr lang="he-IL" dirty="0"/>
              <a:t>פֶּשַׁע</a:t>
            </a:r>
            <a:endParaRPr lang="en-US" dirty="0"/>
          </a:p>
          <a:p>
            <a:pPr marL="514350" indent="-514350">
              <a:buFont typeface="+mj-lt"/>
              <a:buAutoNum type="arabicPeriod"/>
            </a:pPr>
            <a:r>
              <a:rPr lang="en-US" dirty="0"/>
              <a:t>Iniquity – Corruption, </a:t>
            </a:r>
          </a:p>
          <a:p>
            <a:pPr marL="914400" lvl="1" indent="-457200">
              <a:buFont typeface="+mj-lt"/>
              <a:buAutoNum type="arabicPeriod"/>
            </a:pPr>
            <a:r>
              <a:rPr lang="el-GR" b="0" i="0" dirty="0" err="1">
                <a:solidFill>
                  <a:srgbClr val="001320"/>
                </a:solidFill>
                <a:effectLst/>
                <a:latin typeface="Cardo"/>
              </a:rPr>
              <a:t>κοινῶσαι</a:t>
            </a:r>
            <a:r>
              <a:rPr lang="en-US" b="0" i="0" dirty="0">
                <a:solidFill>
                  <a:srgbClr val="001320"/>
                </a:solidFill>
                <a:effectLst/>
                <a:latin typeface="Cardo"/>
              </a:rPr>
              <a:t>  - to make common</a:t>
            </a:r>
          </a:p>
          <a:p>
            <a:pPr marL="914400" lvl="1" indent="-457200">
              <a:buFont typeface="+mj-lt"/>
              <a:buAutoNum type="arabicPeriod"/>
            </a:pPr>
            <a:r>
              <a:rPr lang="en-US" b="0" i="0" dirty="0">
                <a:solidFill>
                  <a:srgbClr val="001320"/>
                </a:solidFill>
                <a:effectLst/>
                <a:latin typeface="Cardo"/>
              </a:rPr>
              <a:t>(</a:t>
            </a:r>
            <a:r>
              <a:rPr lang="he-IL" dirty="0"/>
              <a:t>עָווֹן.</a:t>
            </a:r>
            <a:r>
              <a:rPr lang="en-US" dirty="0"/>
              <a:t>   (Avon))</a:t>
            </a:r>
          </a:p>
          <a:p>
            <a:pPr marL="914400" lvl="1" indent="-457200">
              <a:buFont typeface="+mj-lt"/>
              <a:buAutoNum type="arabicPeriod"/>
            </a:pPr>
            <a:r>
              <a:rPr lang="en-US" dirty="0"/>
              <a:t>Not merely something we do, but something that has corrupted or infected us</a:t>
            </a:r>
          </a:p>
          <a:p>
            <a:pPr marL="514350" indent="-514350">
              <a:buFont typeface="+mj-lt"/>
              <a:buAutoNum type="arabicPeriod"/>
            </a:pPr>
            <a:r>
              <a:rPr lang="en-US" dirty="0"/>
              <a:t>Everyone is Guilty of Sin</a:t>
            </a:r>
          </a:p>
          <a:p>
            <a:pPr>
              <a:buFontTx/>
              <a:buChar char="-"/>
            </a:pPr>
            <a:endParaRPr lang="en-US" dirty="0"/>
          </a:p>
          <a:p>
            <a:pPr lvl="2"/>
            <a:endParaRPr lang="en-US" dirty="0"/>
          </a:p>
          <a:p>
            <a:pPr lvl="1"/>
            <a:endParaRPr lang="en-US" dirty="0"/>
          </a:p>
          <a:p>
            <a:endParaRPr lang="en-US" dirty="0"/>
          </a:p>
          <a:p>
            <a:endParaRPr lang="en-US" dirty="0"/>
          </a:p>
          <a:p>
            <a:endParaRPr lang="en-US" dirty="0"/>
          </a:p>
        </p:txBody>
      </p:sp>
    </p:spTree>
    <p:extLst>
      <p:ext uri="{BB962C8B-B14F-4D97-AF65-F5344CB8AC3E}">
        <p14:creationId xmlns:p14="http://schemas.microsoft.com/office/powerpoint/2010/main" val="21677267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D10E3-ECF2-8C4E-B960-32FCC9FB805B}"/>
              </a:ext>
            </a:extLst>
          </p:cNvPr>
          <p:cNvSpPr>
            <a:spLocks noGrp="1"/>
          </p:cNvSpPr>
          <p:nvPr>
            <p:ph type="title"/>
          </p:nvPr>
        </p:nvSpPr>
        <p:spPr>
          <a:xfrm>
            <a:off x="628650" y="365126"/>
            <a:ext cx="7886700" cy="779461"/>
          </a:xfrm>
        </p:spPr>
        <p:txBody>
          <a:bodyPr/>
          <a:lstStyle/>
          <a:p>
            <a:pPr algn="ctr"/>
            <a:r>
              <a:rPr lang="en-US" b="1" i="1" dirty="0"/>
              <a:t>Part II: The Consequences of Sin</a:t>
            </a:r>
          </a:p>
        </p:txBody>
      </p:sp>
      <p:sp>
        <p:nvSpPr>
          <p:cNvPr id="3" name="Content Placeholder 2">
            <a:extLst>
              <a:ext uri="{FF2B5EF4-FFF2-40B4-BE49-F238E27FC236}">
                <a16:creationId xmlns:a16="http://schemas.microsoft.com/office/drawing/2014/main" id="{A4D7758E-B4AE-8242-AEFC-989F7DA5B075}"/>
              </a:ext>
            </a:extLst>
          </p:cNvPr>
          <p:cNvSpPr>
            <a:spLocks noGrp="1"/>
          </p:cNvSpPr>
          <p:nvPr>
            <p:ph idx="1"/>
          </p:nvPr>
        </p:nvSpPr>
        <p:spPr/>
        <p:txBody>
          <a:bodyPr/>
          <a:lstStyle/>
          <a:p>
            <a:endParaRPr lang="en-US"/>
          </a:p>
        </p:txBody>
      </p:sp>
      <p:pic>
        <p:nvPicPr>
          <p:cNvPr id="13314" name="Picture 2" descr="Why Jesus? Why choose Christianity?">
            <a:extLst>
              <a:ext uri="{FF2B5EF4-FFF2-40B4-BE49-F238E27FC236}">
                <a16:creationId xmlns:a16="http://schemas.microsoft.com/office/drawing/2014/main" id="{02CE93DB-0409-964F-9379-1384E3B8B7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866" y="1436915"/>
            <a:ext cx="9705404" cy="5421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16576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83F0A-C0A6-8D4A-9055-33A75CD1FD7E}"/>
              </a:ext>
            </a:extLst>
          </p:cNvPr>
          <p:cNvSpPr>
            <a:spLocks noGrp="1"/>
          </p:cNvSpPr>
          <p:nvPr>
            <p:ph type="title"/>
          </p:nvPr>
        </p:nvSpPr>
        <p:spPr/>
        <p:txBody>
          <a:bodyPr>
            <a:normAutofit/>
          </a:bodyPr>
          <a:lstStyle/>
          <a:p>
            <a:r>
              <a:rPr lang="en-US" dirty="0"/>
              <a:t>Sin: Corrupts and Perverts US to serving degraded pleasures</a:t>
            </a:r>
          </a:p>
        </p:txBody>
      </p:sp>
      <p:sp>
        <p:nvSpPr>
          <p:cNvPr id="3" name="Content Placeholder 2">
            <a:extLst>
              <a:ext uri="{FF2B5EF4-FFF2-40B4-BE49-F238E27FC236}">
                <a16:creationId xmlns:a16="http://schemas.microsoft.com/office/drawing/2014/main" id="{498B8CDB-C3EB-714A-A9C2-C90469B9E449}"/>
              </a:ext>
            </a:extLst>
          </p:cNvPr>
          <p:cNvSpPr>
            <a:spLocks noGrp="1"/>
          </p:cNvSpPr>
          <p:nvPr>
            <p:ph idx="1"/>
          </p:nvPr>
        </p:nvSpPr>
        <p:spPr/>
        <p:txBody>
          <a:bodyPr/>
          <a:lstStyle/>
          <a:p>
            <a:r>
              <a:rPr lang="en-US" dirty="0"/>
              <a:t>Romans 1:23 and </a:t>
            </a:r>
            <a:r>
              <a:rPr lang="en-US" b="1" i="1" dirty="0"/>
              <a:t>exchanged</a:t>
            </a:r>
            <a:r>
              <a:rPr lang="en-US" dirty="0"/>
              <a:t> the glory of the incorruptible God </a:t>
            </a:r>
            <a:r>
              <a:rPr lang="en-US" b="1" i="1" dirty="0"/>
              <a:t>for an image in the form of corruptible man</a:t>
            </a:r>
            <a:r>
              <a:rPr lang="en-US" dirty="0"/>
              <a:t> and of birds and four-footed animals and crawling creatures. 24 Therefore God </a:t>
            </a:r>
            <a:r>
              <a:rPr lang="en-US" b="1" i="1" dirty="0"/>
              <a:t>gave them over in the lusts of their hearts to impurity</a:t>
            </a:r>
            <a:r>
              <a:rPr lang="en-US" dirty="0"/>
              <a:t>, so that their </a:t>
            </a:r>
            <a:r>
              <a:rPr lang="en-US" b="1" i="1" dirty="0"/>
              <a:t>bodies would be dishonored </a:t>
            </a:r>
            <a:r>
              <a:rPr lang="en-US" dirty="0"/>
              <a:t>among them. 25 For they exchanged the </a:t>
            </a:r>
            <a:r>
              <a:rPr lang="en-US" b="1" i="1" dirty="0"/>
              <a:t>truth of God for a lie</a:t>
            </a:r>
            <a:r>
              <a:rPr lang="en-US" dirty="0"/>
              <a:t>, and worshiped and served the creature rather than the Creator, who is blessed forever. Amen.</a:t>
            </a:r>
          </a:p>
          <a:p>
            <a:endParaRPr lang="en-US" dirty="0"/>
          </a:p>
        </p:txBody>
      </p:sp>
      <p:pic>
        <p:nvPicPr>
          <p:cNvPr id="14338" name="Picture 2" descr="Vanellope from Wreck-it-Ralph...this is what it feels like | Wreck it ralph,  Disney and dreamworks, Yearbook themes">
            <a:extLst>
              <a:ext uri="{FF2B5EF4-FFF2-40B4-BE49-F238E27FC236}">
                <a16:creationId xmlns:a16="http://schemas.microsoft.com/office/drawing/2014/main" id="{FB8363F2-719F-C042-954A-1DF4129662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90689"/>
            <a:ext cx="9144000" cy="5367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2187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xit" presetSubtype="4" fill="hold" nodeType="clickEffect">
                                  <p:stCondLst>
                                    <p:cond delay="0"/>
                                  </p:stCondLst>
                                  <p:childTnLst>
                                    <p:anim calcmode="lin" valueType="num">
                                      <p:cBhvr additive="base">
                                        <p:cTn id="6" dur="500"/>
                                        <p:tgtEl>
                                          <p:spTgt spid="14338"/>
                                        </p:tgtEl>
                                        <p:attrNameLst>
                                          <p:attrName>ppt_y</p:attrName>
                                        </p:attrNameLst>
                                      </p:cBhvr>
                                      <p:tavLst>
                                        <p:tav tm="0">
                                          <p:val>
                                            <p:strVal val="#ppt_y"/>
                                          </p:val>
                                        </p:tav>
                                        <p:tav tm="100000">
                                          <p:val>
                                            <p:strVal val="#ppt_y+#ppt_h*1.125000"/>
                                          </p:val>
                                        </p:tav>
                                      </p:tavLst>
                                    </p:anim>
                                    <p:animEffect transition="out" filter="wipe(down)">
                                      <p:cBhvr>
                                        <p:cTn id="7" dur="500"/>
                                        <p:tgtEl>
                                          <p:spTgt spid="14338"/>
                                        </p:tgtEl>
                                      </p:cBhvr>
                                    </p:animEffect>
                                    <p:set>
                                      <p:cBhvr>
                                        <p:cTn id="8" dur="1" fill="hold">
                                          <p:stCondLst>
                                            <p:cond delay="499"/>
                                          </p:stCondLst>
                                        </p:cTn>
                                        <p:tgtEl>
                                          <p:spTgt spid="143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362" name="Picture 2" descr="Slavery, Slaves Chain, Wood Engraving, Late 19th Century, Chains, Historic,  Historical, Additional-Rights-Clearences-Not Available Stock Photo Alamy |  mbcoworking.com.br">
            <a:extLst>
              <a:ext uri="{FF2B5EF4-FFF2-40B4-BE49-F238E27FC236}">
                <a16:creationId xmlns:a16="http://schemas.microsoft.com/office/drawing/2014/main" id="{55CEB4F7-E775-D048-AEA5-2063DA9A72A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274" b="1"/>
          <a:stretch/>
        </p:blipFill>
        <p:spPr bwMode="auto">
          <a:xfrm>
            <a:off x="20" y="548958"/>
            <a:ext cx="9143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5372" name="Rectangle 15371">
            <a:extLst>
              <a:ext uri="{FF2B5EF4-FFF2-40B4-BE49-F238E27FC236}">
                <a16:creationId xmlns:a16="http://schemas.microsoft.com/office/drawing/2014/main" id="{86C7B4A1-154A-4DF0-AC46-F88D75A2E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21176"/>
            <a:ext cx="5398329"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2D900B-7706-DE43-946F-8A3E34765DCB}"/>
              </a:ext>
            </a:extLst>
          </p:cNvPr>
          <p:cNvSpPr>
            <a:spLocks noGrp="1"/>
          </p:cNvSpPr>
          <p:nvPr>
            <p:ph type="title"/>
          </p:nvPr>
        </p:nvSpPr>
        <p:spPr>
          <a:xfrm>
            <a:off x="446103" y="640263"/>
            <a:ext cx="4964858" cy="1344975"/>
          </a:xfrm>
        </p:spPr>
        <p:txBody>
          <a:bodyPr>
            <a:normAutofit/>
          </a:bodyPr>
          <a:lstStyle/>
          <a:p>
            <a:r>
              <a:rPr lang="en-US" sz="3500"/>
              <a:t>Sin: Enslaves Us</a:t>
            </a:r>
          </a:p>
        </p:txBody>
      </p:sp>
      <p:sp>
        <p:nvSpPr>
          <p:cNvPr id="3" name="Content Placeholder 2">
            <a:extLst>
              <a:ext uri="{FF2B5EF4-FFF2-40B4-BE49-F238E27FC236}">
                <a16:creationId xmlns:a16="http://schemas.microsoft.com/office/drawing/2014/main" id="{7AD66E50-C840-FA4B-9AF0-3BE656C412D7}"/>
              </a:ext>
            </a:extLst>
          </p:cNvPr>
          <p:cNvSpPr>
            <a:spLocks noGrp="1"/>
          </p:cNvSpPr>
          <p:nvPr>
            <p:ph idx="1"/>
          </p:nvPr>
        </p:nvSpPr>
        <p:spPr>
          <a:xfrm>
            <a:off x="445581" y="2121763"/>
            <a:ext cx="5205411" cy="3773010"/>
          </a:xfrm>
        </p:spPr>
        <p:txBody>
          <a:bodyPr>
            <a:normAutofit/>
          </a:bodyPr>
          <a:lstStyle/>
          <a:p>
            <a:r>
              <a:rPr lang="en-US" sz="2500" dirty="0"/>
              <a:t>John 8: 34 Jesus answered them, “Truly, truly, I say to you, everyone who commits sin is the slave of sin.</a:t>
            </a:r>
          </a:p>
          <a:p>
            <a:r>
              <a:rPr lang="en-US" sz="2500" dirty="0"/>
              <a:t>Romans 6:12 Therefore do not let sin reign in your mortal body so that you obey its lusts, 13 and do not go on presenting the members of your body to sin as instruments of unrighteousness;</a:t>
            </a:r>
          </a:p>
        </p:txBody>
      </p:sp>
    </p:spTree>
    <p:extLst>
      <p:ext uri="{BB962C8B-B14F-4D97-AF65-F5344CB8AC3E}">
        <p14:creationId xmlns:p14="http://schemas.microsoft.com/office/powerpoint/2010/main" val="41243623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391" name="Rectangle 1639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386" name="Picture 2" descr="Child Abuse | Signs, symptoms, indicators, neglect &amp; types of abuse">
            <a:extLst>
              <a:ext uri="{FF2B5EF4-FFF2-40B4-BE49-F238E27FC236}">
                <a16:creationId xmlns:a16="http://schemas.microsoft.com/office/drawing/2014/main" id="{1EF437E4-F1AC-5040-AEE0-574D48171CE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505"/>
          <a:stretch/>
        </p:blipFill>
        <p:spPr bwMode="auto">
          <a:xfrm>
            <a:off x="-758332" y="10"/>
            <a:ext cx="6941418" cy="6857990"/>
          </a:xfrm>
          <a:prstGeom prst="rect">
            <a:avLst/>
          </a:prstGeom>
          <a:noFill/>
          <a:extLst>
            <a:ext uri="{909E8E84-426E-40DD-AFC4-6F175D3DCCD1}">
              <a14:hiddenFill xmlns:a14="http://schemas.microsoft.com/office/drawing/2010/main">
                <a:solidFill>
                  <a:srgbClr val="FFFFFF"/>
                </a:solidFill>
              </a14:hiddenFill>
            </a:ext>
          </a:extLst>
        </p:spPr>
      </p:pic>
      <p:sp>
        <p:nvSpPr>
          <p:cNvPr id="16393" name="Rectangle 1639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0"/>
            <a:ext cx="530023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65A9105-D4BD-3F4B-85BA-C5DAEF126FBE}"/>
              </a:ext>
            </a:extLst>
          </p:cNvPr>
          <p:cNvSpPr>
            <a:spLocks noGrp="1"/>
          </p:cNvSpPr>
          <p:nvPr>
            <p:ph type="title"/>
          </p:nvPr>
        </p:nvSpPr>
        <p:spPr>
          <a:xfrm>
            <a:off x="2525486" y="365125"/>
            <a:ext cx="6444343" cy="1093561"/>
          </a:xfrm>
        </p:spPr>
        <p:txBody>
          <a:bodyPr>
            <a:normAutofit/>
          </a:bodyPr>
          <a:lstStyle/>
          <a:p>
            <a:r>
              <a:rPr lang="en-US" sz="3500" b="1" dirty="0"/>
              <a:t>Sin: Harms Others Around us</a:t>
            </a:r>
          </a:p>
        </p:txBody>
      </p:sp>
      <p:sp>
        <p:nvSpPr>
          <p:cNvPr id="3" name="Content Placeholder 2">
            <a:extLst>
              <a:ext uri="{FF2B5EF4-FFF2-40B4-BE49-F238E27FC236}">
                <a16:creationId xmlns:a16="http://schemas.microsoft.com/office/drawing/2014/main" id="{016F7F07-B1C1-7F4D-B3C7-2C812674D7D4}"/>
              </a:ext>
            </a:extLst>
          </p:cNvPr>
          <p:cNvSpPr>
            <a:spLocks noGrp="1"/>
          </p:cNvSpPr>
          <p:nvPr>
            <p:ph idx="1"/>
          </p:nvPr>
        </p:nvSpPr>
        <p:spPr>
          <a:xfrm>
            <a:off x="5073887" y="1458686"/>
            <a:ext cx="3981884" cy="4423789"/>
          </a:xfrm>
        </p:spPr>
        <p:txBody>
          <a:bodyPr>
            <a:noAutofit/>
          </a:bodyPr>
          <a:lstStyle/>
          <a:p>
            <a:r>
              <a:rPr lang="en-US" sz="2500" dirty="0"/>
              <a:t>Exodus 34: visiting the iniquity of fathers on the children and on the grandchildren to the third and fourth generations.”</a:t>
            </a:r>
          </a:p>
          <a:p>
            <a:r>
              <a:rPr lang="en-US" sz="2500" dirty="0"/>
              <a:t>Romans 6: 12 Therefore do not let sin reign in your mortal body so that you obey its lusts, 13 and do not go on presenting the members of your body to sin as instruments of unrighteousness</a:t>
            </a:r>
          </a:p>
          <a:p>
            <a:r>
              <a:rPr lang="en-US" sz="2500" dirty="0"/>
              <a:t>Instruments=weapons</a:t>
            </a:r>
          </a:p>
          <a:p>
            <a:endParaRPr lang="en-US" sz="2500" dirty="0"/>
          </a:p>
          <a:p>
            <a:endParaRPr lang="en-US" sz="2500" dirty="0"/>
          </a:p>
          <a:p>
            <a:endParaRPr lang="en-US" sz="2500" dirty="0"/>
          </a:p>
        </p:txBody>
      </p:sp>
    </p:spTree>
    <p:extLst>
      <p:ext uri="{BB962C8B-B14F-4D97-AF65-F5344CB8AC3E}">
        <p14:creationId xmlns:p14="http://schemas.microsoft.com/office/powerpoint/2010/main" val="29303596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415" name="Rectangle 1741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410" name="Picture 2" descr="Confronting the Plastic Pollution Pandemic | International Institute for  Sustainable Development">
            <a:extLst>
              <a:ext uri="{FF2B5EF4-FFF2-40B4-BE49-F238E27FC236}">
                <a16:creationId xmlns:a16="http://schemas.microsoft.com/office/drawing/2014/main" id="{7C06E353-3D6E-684E-B2A9-35CABE4B74B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521" r="9156"/>
          <a:stretch/>
        </p:blipFill>
        <p:spPr bwMode="auto">
          <a:xfrm>
            <a:off x="1891767" y="10"/>
            <a:ext cx="7252231" cy="6857990"/>
          </a:xfrm>
          <a:prstGeom prst="rect">
            <a:avLst/>
          </a:prstGeom>
          <a:noFill/>
          <a:extLst>
            <a:ext uri="{909E8E84-426E-40DD-AFC4-6F175D3DCCD1}">
              <a14:hiddenFill xmlns:a14="http://schemas.microsoft.com/office/drawing/2010/main">
                <a:solidFill>
                  <a:srgbClr val="FFFFFF"/>
                </a:solidFill>
              </a14:hiddenFill>
            </a:ext>
          </a:extLst>
        </p:spPr>
      </p:pic>
      <p:sp>
        <p:nvSpPr>
          <p:cNvPr id="17417" name="Rectangle 1741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42696"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3BFA34D-F3BC-F749-8EEA-198B6BDA3FFA}"/>
              </a:ext>
            </a:extLst>
          </p:cNvPr>
          <p:cNvSpPr>
            <a:spLocks noGrp="1"/>
          </p:cNvSpPr>
          <p:nvPr>
            <p:ph type="title"/>
          </p:nvPr>
        </p:nvSpPr>
        <p:spPr>
          <a:xfrm>
            <a:off x="30308" y="14514"/>
            <a:ext cx="3722914" cy="1333046"/>
          </a:xfrm>
        </p:spPr>
        <p:txBody>
          <a:bodyPr>
            <a:normAutofit/>
          </a:bodyPr>
          <a:lstStyle/>
          <a:p>
            <a:r>
              <a:rPr lang="en-US" sz="3500" b="1" dirty="0"/>
              <a:t>Sin: Harms Nature</a:t>
            </a:r>
          </a:p>
        </p:txBody>
      </p:sp>
      <p:sp>
        <p:nvSpPr>
          <p:cNvPr id="3" name="Content Placeholder 2">
            <a:extLst>
              <a:ext uri="{FF2B5EF4-FFF2-40B4-BE49-F238E27FC236}">
                <a16:creationId xmlns:a16="http://schemas.microsoft.com/office/drawing/2014/main" id="{C54EDEEC-75B7-8F46-AD12-9D3A5E7C9717}"/>
              </a:ext>
            </a:extLst>
          </p:cNvPr>
          <p:cNvSpPr>
            <a:spLocks noGrp="1"/>
          </p:cNvSpPr>
          <p:nvPr>
            <p:ph idx="1"/>
          </p:nvPr>
        </p:nvSpPr>
        <p:spPr>
          <a:xfrm>
            <a:off x="0" y="1698171"/>
            <a:ext cx="3722914" cy="4478792"/>
          </a:xfrm>
        </p:spPr>
        <p:txBody>
          <a:bodyPr>
            <a:noAutofit/>
          </a:bodyPr>
          <a:lstStyle/>
          <a:p>
            <a:r>
              <a:rPr lang="en-US" sz="2500" dirty="0"/>
              <a:t>19 For the anxious longing of the creation waits eagerly for the revealing of the sons of God. 20 For the creation was subjected to futility, not willingly, but because of Him who subjected it, in hope 21 that the creation itself also will be set free from its slavery to corruption into the freedom of the glory of the children of God.</a:t>
            </a:r>
          </a:p>
        </p:txBody>
      </p:sp>
    </p:spTree>
    <p:extLst>
      <p:ext uri="{BB962C8B-B14F-4D97-AF65-F5344CB8AC3E}">
        <p14:creationId xmlns:p14="http://schemas.microsoft.com/office/powerpoint/2010/main" val="10324055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E805A-0D24-2342-BFE6-96952D4CCC7E}"/>
              </a:ext>
            </a:extLst>
          </p:cNvPr>
          <p:cNvSpPr>
            <a:spLocks noGrp="1"/>
          </p:cNvSpPr>
          <p:nvPr>
            <p:ph type="title"/>
          </p:nvPr>
        </p:nvSpPr>
        <p:spPr/>
        <p:txBody>
          <a:bodyPr/>
          <a:lstStyle/>
          <a:p>
            <a:r>
              <a:rPr lang="en-US" dirty="0"/>
              <a:t>Sin: Brings Death &amp; God’s Wrath Now</a:t>
            </a:r>
          </a:p>
        </p:txBody>
      </p:sp>
      <p:sp>
        <p:nvSpPr>
          <p:cNvPr id="3" name="Content Placeholder 2">
            <a:extLst>
              <a:ext uri="{FF2B5EF4-FFF2-40B4-BE49-F238E27FC236}">
                <a16:creationId xmlns:a16="http://schemas.microsoft.com/office/drawing/2014/main" id="{7F2BA56B-4BEA-D84B-B977-B6E60A7D1D65}"/>
              </a:ext>
            </a:extLst>
          </p:cNvPr>
          <p:cNvSpPr>
            <a:spLocks noGrp="1"/>
          </p:cNvSpPr>
          <p:nvPr>
            <p:ph idx="1"/>
          </p:nvPr>
        </p:nvSpPr>
        <p:spPr/>
        <p:txBody>
          <a:bodyPr>
            <a:normAutofit lnSpcReduction="10000"/>
          </a:bodyPr>
          <a:lstStyle/>
          <a:p>
            <a:pPr marL="0" indent="0">
              <a:buNone/>
            </a:pPr>
            <a:r>
              <a:rPr lang="en-US" dirty="0"/>
              <a:t>Romans 1: 18 For the wrath of God is revealed from heaven against all ungodliness and unrighteousness of men who suppress the truth in unrighteousness, 19 because that which is known about God is evident within them; for God made it evident to them. 20 For since the creation of the world His invisible attributes, His eternal power and divine nature, have been clearly seen, being understood through what has been made, so that they are without excuse.</a:t>
            </a:r>
          </a:p>
          <a:p>
            <a:pPr marL="0" indent="0">
              <a:buNone/>
            </a:pPr>
            <a:endParaRPr lang="en-US" dirty="0"/>
          </a:p>
          <a:p>
            <a:pPr marL="0" indent="0">
              <a:buNone/>
            </a:pPr>
            <a:r>
              <a:rPr lang="en-US" dirty="0"/>
              <a:t>Romans 6:23 For the wages of sin is death</a:t>
            </a:r>
          </a:p>
        </p:txBody>
      </p:sp>
    </p:spTree>
    <p:extLst>
      <p:ext uri="{BB962C8B-B14F-4D97-AF65-F5344CB8AC3E}">
        <p14:creationId xmlns:p14="http://schemas.microsoft.com/office/powerpoint/2010/main" val="6678575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1337B-F604-2242-A9E3-88C6BEE8E4AD}"/>
              </a:ext>
            </a:extLst>
          </p:cNvPr>
          <p:cNvSpPr>
            <a:spLocks noGrp="1"/>
          </p:cNvSpPr>
          <p:nvPr>
            <p:ph type="title"/>
          </p:nvPr>
        </p:nvSpPr>
        <p:spPr/>
        <p:txBody>
          <a:bodyPr/>
          <a:lstStyle/>
          <a:p>
            <a:r>
              <a:rPr lang="en-US" dirty="0"/>
              <a:t>Sin Brings a Day of Judgement</a:t>
            </a:r>
          </a:p>
        </p:txBody>
      </p:sp>
      <p:sp>
        <p:nvSpPr>
          <p:cNvPr id="3" name="Content Placeholder 2">
            <a:extLst>
              <a:ext uri="{FF2B5EF4-FFF2-40B4-BE49-F238E27FC236}">
                <a16:creationId xmlns:a16="http://schemas.microsoft.com/office/drawing/2014/main" id="{ED9FE01F-BDFF-0D4C-9C17-819F820BD73E}"/>
              </a:ext>
            </a:extLst>
          </p:cNvPr>
          <p:cNvSpPr>
            <a:spLocks noGrp="1"/>
          </p:cNvSpPr>
          <p:nvPr>
            <p:ph idx="1"/>
          </p:nvPr>
        </p:nvSpPr>
        <p:spPr>
          <a:xfrm>
            <a:off x="628650" y="1524000"/>
            <a:ext cx="7886700" cy="4968873"/>
          </a:xfrm>
        </p:spPr>
        <p:txBody>
          <a:bodyPr>
            <a:normAutofit fontScale="92500" lnSpcReduction="10000"/>
          </a:bodyPr>
          <a:lstStyle/>
          <a:p>
            <a:r>
              <a:rPr lang="en-US" dirty="0"/>
              <a:t>John 5:28 Do not marvel at this; for an hour is coming, in which all who are in the tombs will hear His voice, 29 and will come forth; those who did the good deeds to a resurrection of life, those who committed the evil deeds </a:t>
            </a:r>
            <a:r>
              <a:rPr lang="en-US" b="1" i="1" dirty="0"/>
              <a:t>to a resurrection of judgment.</a:t>
            </a:r>
          </a:p>
          <a:p>
            <a:r>
              <a:rPr lang="en-US" dirty="0"/>
              <a:t>Romans 2:14 For when Gentiles who do not have the Law do instinctively the things of the Law, these, not having the Law, are a law to themselves, 15 in that they show the work of the Law written in their hearts, their conscience bearing witness and their thoughts alternately accusing or else defending them, 16 </a:t>
            </a:r>
            <a:r>
              <a:rPr lang="en-US" b="1" i="1" dirty="0"/>
              <a:t>on the day when, according to my gospel, God will judge the secrets of men through Christ Jesus.</a:t>
            </a:r>
          </a:p>
          <a:p>
            <a:r>
              <a:rPr lang="en-US" b="1" i="1" dirty="0"/>
              <a:t>Romans 6:23 For the wages of sin is death</a:t>
            </a:r>
          </a:p>
          <a:p>
            <a:pPr marL="0" indent="0">
              <a:buNone/>
            </a:pPr>
            <a:endParaRPr lang="en-US" b="1" i="1" dirty="0"/>
          </a:p>
          <a:p>
            <a:endParaRPr lang="en-US" b="1" i="1" dirty="0"/>
          </a:p>
          <a:p>
            <a:endParaRPr lang="en-US" dirty="0"/>
          </a:p>
        </p:txBody>
      </p:sp>
    </p:spTree>
    <p:extLst>
      <p:ext uri="{BB962C8B-B14F-4D97-AF65-F5344CB8AC3E}">
        <p14:creationId xmlns:p14="http://schemas.microsoft.com/office/powerpoint/2010/main" val="1042526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4" name="Picture 4" descr="An Allegory of the Old and New Testaments | National Galleries of Scotland">
            <a:extLst>
              <a:ext uri="{FF2B5EF4-FFF2-40B4-BE49-F238E27FC236}">
                <a16:creationId xmlns:a16="http://schemas.microsoft.com/office/drawing/2014/main" id="{BFB091E3-D566-744A-8942-F3F1DD3BE748}"/>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8257"/>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5129" name="Rectangle 512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03FC28-55DB-F048-A9B4-2FC1B9411172}"/>
              </a:ext>
            </a:extLst>
          </p:cNvPr>
          <p:cNvSpPr>
            <a:spLocks noGrp="1"/>
          </p:cNvSpPr>
          <p:nvPr>
            <p:ph type="title"/>
          </p:nvPr>
        </p:nvSpPr>
        <p:spPr>
          <a:xfrm>
            <a:off x="392906" y="5317240"/>
            <a:ext cx="8408194" cy="744836"/>
          </a:xfrm>
        </p:spPr>
        <p:txBody>
          <a:bodyPr vert="horz" lIns="91440" tIns="45720" rIns="91440" bIns="45720" rtlCol="0" anchor="ctr">
            <a:normAutofit fontScale="90000"/>
          </a:bodyPr>
          <a:lstStyle/>
          <a:p>
            <a:pPr algn="ctr"/>
            <a:r>
              <a:rPr lang="en-US" sz="3100" dirty="0">
                <a:solidFill>
                  <a:schemeClr val="tx1">
                    <a:lumMod val="85000"/>
                    <a:lumOff val="15000"/>
                  </a:schemeClr>
                </a:solidFill>
              </a:rPr>
              <a:t>Part 1: What is Sin</a:t>
            </a:r>
            <a:br>
              <a:rPr lang="en-US" sz="3100" dirty="0">
                <a:solidFill>
                  <a:schemeClr val="tx1">
                    <a:lumMod val="85000"/>
                    <a:lumOff val="15000"/>
                  </a:schemeClr>
                </a:solidFill>
              </a:rPr>
            </a:br>
            <a:r>
              <a:rPr lang="en-US" sz="3100" dirty="0">
                <a:solidFill>
                  <a:schemeClr val="tx1">
                    <a:lumMod val="85000"/>
                    <a:lumOff val="15000"/>
                  </a:schemeClr>
                </a:solidFill>
              </a:rPr>
              <a:t>(Sin in the Old and Tew Testament)</a:t>
            </a:r>
          </a:p>
        </p:txBody>
      </p:sp>
      <p:cxnSp>
        <p:nvCxnSpPr>
          <p:cNvPr id="5131" name="Straight Connector 513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5133" name="Straight Connector 513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16504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18" name="Picture 2" descr="The Crucifixion: Understanding the Death of Jesus Christ by Fleming  Rutledge | Goodreads">
            <a:extLst>
              <a:ext uri="{FF2B5EF4-FFF2-40B4-BE49-F238E27FC236}">
                <a16:creationId xmlns:a16="http://schemas.microsoft.com/office/drawing/2014/main" id="{3BC89A3E-4C83-8649-9BB4-342874870DA7}"/>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7608" r="-2" b="2366"/>
          <a:stretch/>
        </p:blipFill>
        <p:spPr bwMode="auto">
          <a:xfrm>
            <a:off x="-1123" y="0"/>
            <a:ext cx="9143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9223" name="Rectangle 922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extBox 3">
            <a:extLst>
              <a:ext uri="{FF2B5EF4-FFF2-40B4-BE49-F238E27FC236}">
                <a16:creationId xmlns:a16="http://schemas.microsoft.com/office/drawing/2014/main" id="{D013B160-EF4B-4746-9471-ABE9AA9343F1}"/>
              </a:ext>
            </a:extLst>
          </p:cNvPr>
          <p:cNvSpPr txBox="1"/>
          <p:nvPr/>
        </p:nvSpPr>
        <p:spPr>
          <a:xfrm>
            <a:off x="-1" y="-1282"/>
            <a:ext cx="9141713" cy="4939814"/>
          </a:xfrm>
          <a:prstGeom prst="rect">
            <a:avLst/>
          </a:prstGeom>
          <a:solidFill>
            <a:schemeClr val="tx1">
              <a:alpha val="69000"/>
            </a:schemeClr>
          </a:solidFill>
        </p:spPr>
        <p:txBody>
          <a:bodyPr wrap="square" rtlCol="0">
            <a:spAutoFit/>
          </a:bodyPr>
          <a:lstStyle/>
          <a:p>
            <a:r>
              <a:rPr lang="en-US" sz="3500" dirty="0">
                <a:solidFill>
                  <a:schemeClr val="bg1"/>
                </a:solidFill>
              </a:rPr>
              <a:t>Romans 5:8 But God demonstrates His own love toward us, in that while we were yet sinners, Christ died for us. 9 Much more then, having now been justified by His blood, we shall be saved from the wrath of God through Him. 10 For if while we were enemies we were reconciled to God through the death of His Son, much more, having been reconciled, we shall be saved by His life.</a:t>
            </a:r>
          </a:p>
        </p:txBody>
      </p:sp>
    </p:spTree>
    <p:extLst>
      <p:ext uri="{BB962C8B-B14F-4D97-AF65-F5344CB8AC3E}">
        <p14:creationId xmlns:p14="http://schemas.microsoft.com/office/powerpoint/2010/main" val="1124337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xit" presetSubtype="0" fill="hold" grpId="1" nodeType="clickEffect">
                                  <p:stCondLst>
                                    <p:cond delay="0"/>
                                  </p:stCondLst>
                                  <p:childTnLst>
                                    <p:animEffect transition="out" filter="dissolve">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807C8-DBBF-BD4D-8F15-79ADCE7A41F2}"/>
              </a:ext>
            </a:extLst>
          </p:cNvPr>
          <p:cNvSpPr>
            <a:spLocks noGrp="1"/>
          </p:cNvSpPr>
          <p:nvPr>
            <p:ph type="title"/>
          </p:nvPr>
        </p:nvSpPr>
        <p:spPr>
          <a:xfrm>
            <a:off x="187570" y="365126"/>
            <a:ext cx="8768860" cy="779463"/>
          </a:xfrm>
        </p:spPr>
        <p:txBody>
          <a:bodyPr/>
          <a:lstStyle/>
          <a:p>
            <a:r>
              <a:rPr lang="en-US" dirty="0"/>
              <a:t>Grace and Forgiveness Foreshadowed</a:t>
            </a:r>
          </a:p>
        </p:txBody>
      </p:sp>
      <p:sp>
        <p:nvSpPr>
          <p:cNvPr id="3" name="Content Placeholder 2">
            <a:extLst>
              <a:ext uri="{FF2B5EF4-FFF2-40B4-BE49-F238E27FC236}">
                <a16:creationId xmlns:a16="http://schemas.microsoft.com/office/drawing/2014/main" id="{485D306B-5A45-D547-BEAE-AD63C2DF6291}"/>
              </a:ext>
            </a:extLst>
          </p:cNvPr>
          <p:cNvSpPr>
            <a:spLocks noGrp="1"/>
          </p:cNvSpPr>
          <p:nvPr>
            <p:ph idx="1"/>
          </p:nvPr>
        </p:nvSpPr>
        <p:spPr>
          <a:xfrm>
            <a:off x="187570" y="1144589"/>
            <a:ext cx="4384430" cy="5032374"/>
          </a:xfrm>
        </p:spPr>
        <p:txBody>
          <a:bodyPr>
            <a:normAutofit/>
          </a:bodyPr>
          <a:lstStyle/>
          <a:p>
            <a:pPr marL="0" indent="0">
              <a:buNone/>
            </a:pPr>
            <a:r>
              <a:rPr lang="en-US" sz="3000" dirty="0"/>
              <a:t>Isaiah 53: He was crushed for our iniquities; The chastening for our well-being fell upon Him, And by His scourging we are healed.6 All of us like sheep have gone astray, Each of us has turned to his own way; But the LORD has caused the iniquity of us all To fall on Him.</a:t>
            </a:r>
          </a:p>
          <a:p>
            <a:pPr marL="0" indent="0">
              <a:buNone/>
            </a:pPr>
            <a:endParaRPr lang="en-US" sz="3000" dirty="0"/>
          </a:p>
          <a:p>
            <a:pPr marL="0" indent="0">
              <a:buNone/>
            </a:pPr>
            <a:endParaRPr lang="en-US" sz="3000" dirty="0"/>
          </a:p>
          <a:p>
            <a:pPr marL="0" indent="0">
              <a:buNone/>
            </a:pPr>
            <a:endParaRPr lang="en-US" sz="3000" dirty="0"/>
          </a:p>
        </p:txBody>
      </p:sp>
      <p:sp>
        <p:nvSpPr>
          <p:cNvPr id="4" name="Content Placeholder 2">
            <a:extLst>
              <a:ext uri="{FF2B5EF4-FFF2-40B4-BE49-F238E27FC236}">
                <a16:creationId xmlns:a16="http://schemas.microsoft.com/office/drawing/2014/main" id="{404B09E4-5548-7242-997A-D9A75CA9BF45}"/>
              </a:ext>
            </a:extLst>
          </p:cNvPr>
          <p:cNvSpPr txBox="1">
            <a:spLocks/>
          </p:cNvSpPr>
          <p:nvPr/>
        </p:nvSpPr>
        <p:spPr>
          <a:xfrm>
            <a:off x="4833257" y="1144590"/>
            <a:ext cx="4123173" cy="57134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Psalm 32:How blessed is he whose transgression is forgiven, Whose sin is covered!</a:t>
            </a:r>
          </a:p>
          <a:p>
            <a:pPr marL="0" indent="0">
              <a:buNone/>
            </a:pPr>
            <a:r>
              <a:rPr lang="en-US" dirty="0"/>
              <a:t>…</a:t>
            </a:r>
          </a:p>
          <a:p>
            <a:pPr marL="0" indent="0">
              <a:buNone/>
            </a:pPr>
            <a:r>
              <a:rPr lang="en-US" dirty="0"/>
              <a:t>5 I acknowledged my sin to You, And my iniquity I did not hide; I said, “I will confess my transgressions to the LORD”; And You forgave the guilt of my sin.</a:t>
            </a:r>
          </a:p>
        </p:txBody>
      </p:sp>
    </p:spTree>
    <p:extLst>
      <p:ext uri="{BB962C8B-B14F-4D97-AF65-F5344CB8AC3E}">
        <p14:creationId xmlns:p14="http://schemas.microsoft.com/office/powerpoint/2010/main" val="8057153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B726E-5A74-3A44-84F3-B6F3A810AD6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E53D6C5-50CB-2144-A08A-F6D3EB681723}"/>
              </a:ext>
            </a:extLst>
          </p:cNvPr>
          <p:cNvSpPr>
            <a:spLocks noGrp="1"/>
          </p:cNvSpPr>
          <p:nvPr>
            <p:ph idx="1"/>
          </p:nvPr>
        </p:nvSpPr>
        <p:spPr/>
        <p:txBody>
          <a:bodyPr/>
          <a:lstStyle/>
          <a:p>
            <a:endParaRPr lang="en-US"/>
          </a:p>
        </p:txBody>
      </p:sp>
      <p:pic>
        <p:nvPicPr>
          <p:cNvPr id="4" name="Picture 2" descr="Why Jesus? Why choose Christianity?">
            <a:extLst>
              <a:ext uri="{FF2B5EF4-FFF2-40B4-BE49-F238E27FC236}">
                <a16:creationId xmlns:a16="http://schemas.microsoft.com/office/drawing/2014/main" id="{3168E30F-1F40-B941-80DA-ACE9D91413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866" y="1436915"/>
            <a:ext cx="9705404" cy="5421086"/>
          </a:xfrm>
          <a:prstGeom prst="rect">
            <a:avLst/>
          </a:prstGeom>
          <a:noFill/>
          <a:extLst>
            <a:ext uri="{909E8E84-426E-40DD-AFC4-6F175D3DCCD1}">
              <a14:hiddenFill xmlns:a14="http://schemas.microsoft.com/office/drawing/2010/main">
                <a:solidFill>
                  <a:srgbClr val="FFFFFF"/>
                </a:solidFill>
              </a14:hiddenFill>
            </a:ext>
          </a:extLst>
        </p:spPr>
      </p:pic>
      <p:pic>
        <p:nvPicPr>
          <p:cNvPr id="18434" name="Picture 2">
            <a:extLst>
              <a:ext uri="{FF2B5EF4-FFF2-40B4-BE49-F238E27FC236}">
                <a16:creationId xmlns:a16="http://schemas.microsoft.com/office/drawing/2014/main" id="{5AF33340-A089-DD4D-AE35-115011A7C7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866" y="1436915"/>
            <a:ext cx="9705404" cy="6488756"/>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Jesus Christ The Bridge">
            <a:extLst>
              <a:ext uri="{FF2B5EF4-FFF2-40B4-BE49-F238E27FC236}">
                <a16:creationId xmlns:a16="http://schemas.microsoft.com/office/drawing/2014/main" id="{B533E666-33BE-0D4E-8FB5-A556C25793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866" y="1436915"/>
            <a:ext cx="9705404" cy="6488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0307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Beginner's Guide To Dumpster Diving">
            <a:extLst>
              <a:ext uri="{FF2B5EF4-FFF2-40B4-BE49-F238E27FC236}">
                <a16:creationId xmlns:a16="http://schemas.microsoft.com/office/drawing/2014/main" id="{6F29A357-8195-FF41-B936-FAB8612F1B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4625"/>
            <a:ext cx="9144000" cy="65071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85BE3DD-D6E3-4A40-8CBE-0FFA852AEB62}"/>
              </a:ext>
            </a:extLst>
          </p:cNvPr>
          <p:cNvSpPr>
            <a:spLocks noGrp="1"/>
          </p:cNvSpPr>
          <p:nvPr>
            <p:ph type="title"/>
          </p:nvPr>
        </p:nvSpPr>
        <p:spPr>
          <a:xfrm>
            <a:off x="628650" y="365126"/>
            <a:ext cx="7886700" cy="679903"/>
          </a:xfrm>
          <a:solidFill>
            <a:schemeClr val="tx1">
              <a:alpha val="56501"/>
            </a:schemeClr>
          </a:solidFill>
        </p:spPr>
        <p:txBody>
          <a:bodyPr>
            <a:normAutofit fontScale="90000"/>
          </a:bodyPr>
          <a:lstStyle/>
          <a:p>
            <a:pPr algn="ctr"/>
            <a:r>
              <a:rPr lang="en-US" sz="5000" b="1" dirty="0">
                <a:solidFill>
                  <a:schemeClr val="bg1"/>
                </a:solidFill>
              </a:rPr>
              <a:t>Dumpster Pastor</a:t>
            </a:r>
          </a:p>
        </p:txBody>
      </p:sp>
      <p:sp>
        <p:nvSpPr>
          <p:cNvPr id="3" name="Content Placeholder 2">
            <a:extLst>
              <a:ext uri="{FF2B5EF4-FFF2-40B4-BE49-F238E27FC236}">
                <a16:creationId xmlns:a16="http://schemas.microsoft.com/office/drawing/2014/main" id="{C62B1CFE-417D-F54F-B66D-540C424007A0}"/>
              </a:ext>
            </a:extLst>
          </p:cNvPr>
          <p:cNvSpPr>
            <a:spLocks noGrp="1"/>
          </p:cNvSpPr>
          <p:nvPr>
            <p:ph idx="1"/>
          </p:nvPr>
        </p:nvSpPr>
        <p:spPr/>
        <p:txBody>
          <a:bodyPr/>
          <a:lstStyle/>
          <a:p>
            <a:endParaRPr lang="en-US" dirty="0"/>
          </a:p>
        </p:txBody>
      </p:sp>
      <p:pic>
        <p:nvPicPr>
          <p:cNvPr id="6148" name="Picture 4" descr="Unoffendable: How Just One Change Can Make All of Life Better (updated with  two new chapters) - Kindle edition by Hansen, Brant. Religion &amp;  Spirituality Kindle eBooks @ Amazon.com.">
            <a:extLst>
              <a:ext uri="{FF2B5EF4-FFF2-40B4-BE49-F238E27FC236}">
                <a16:creationId xmlns:a16="http://schemas.microsoft.com/office/drawing/2014/main" id="{4B30FD48-263D-7048-9A52-F811ECD130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31122" y="2974974"/>
            <a:ext cx="2311400" cy="3517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70328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4CA13-078B-6A47-A29A-981BA3F3706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64AA74B-71C1-D04D-8566-577C1EAD41A4}"/>
              </a:ext>
            </a:extLst>
          </p:cNvPr>
          <p:cNvSpPr>
            <a:spLocks noGrp="1"/>
          </p:cNvSpPr>
          <p:nvPr>
            <p:ph idx="1"/>
          </p:nvPr>
        </p:nvSpPr>
        <p:spPr/>
        <p:txBody>
          <a:bodyPr/>
          <a:lstStyle/>
          <a:p>
            <a:endParaRPr lang="en-US"/>
          </a:p>
        </p:txBody>
      </p:sp>
      <p:pic>
        <p:nvPicPr>
          <p:cNvPr id="7172" name="Picture 4" descr="Amid coronavirus, recovery community urges: Even if you skip 12-step  meetings, stay connected - Los Angeles Times">
            <a:extLst>
              <a:ext uri="{FF2B5EF4-FFF2-40B4-BE49-F238E27FC236}">
                <a16:creationId xmlns:a16="http://schemas.microsoft.com/office/drawing/2014/main" id="{20970A74-50F1-6244-87E6-2E2848F79C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3225"/>
            <a:ext cx="9144000" cy="6049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18478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D5726-03F6-FD49-89B1-D9DC723CE375}"/>
              </a:ext>
            </a:extLst>
          </p:cNvPr>
          <p:cNvSpPr>
            <a:spLocks noGrp="1"/>
          </p:cNvSpPr>
          <p:nvPr>
            <p:ph type="title"/>
          </p:nvPr>
        </p:nvSpPr>
        <p:spPr/>
        <p:txBody>
          <a:bodyPr/>
          <a:lstStyle/>
          <a:p>
            <a:r>
              <a:rPr lang="en-US" dirty="0"/>
              <a:t>Grace and a New Heart</a:t>
            </a:r>
          </a:p>
        </p:txBody>
      </p:sp>
      <p:sp>
        <p:nvSpPr>
          <p:cNvPr id="3" name="Content Placeholder 2">
            <a:extLst>
              <a:ext uri="{FF2B5EF4-FFF2-40B4-BE49-F238E27FC236}">
                <a16:creationId xmlns:a16="http://schemas.microsoft.com/office/drawing/2014/main" id="{0F3C59AF-D127-EC47-99EA-11F12DE0F4A9}"/>
              </a:ext>
            </a:extLst>
          </p:cNvPr>
          <p:cNvSpPr>
            <a:spLocks noGrp="1"/>
          </p:cNvSpPr>
          <p:nvPr>
            <p:ph idx="1"/>
          </p:nvPr>
        </p:nvSpPr>
        <p:spPr>
          <a:xfrm>
            <a:off x="628650" y="1825625"/>
            <a:ext cx="7886700" cy="4351338"/>
          </a:xfrm>
        </p:spPr>
        <p:txBody>
          <a:bodyPr>
            <a:normAutofit/>
          </a:bodyPr>
          <a:lstStyle/>
          <a:p>
            <a:r>
              <a:rPr lang="en-US" dirty="0"/>
              <a:t>Romans 6:23 For the wages of sin is death, but the free gift of God is eternal life in Christ Jesus our Lord.</a:t>
            </a:r>
          </a:p>
          <a:p>
            <a:r>
              <a:rPr lang="en-US" dirty="0"/>
              <a:t>Romans 10:9 if you confess with your mouth Jesus as Lord, and believe in your heart that God raised Him from the dead, you will be saved</a:t>
            </a:r>
          </a:p>
          <a:p>
            <a:r>
              <a:rPr lang="en-US" dirty="0"/>
              <a:t>Acts 2:38 “Repent, and each of you be baptized in the name of Jesus Christ for the forgiveness of your sins; and you will receive the gift of the Holy Spirit.</a:t>
            </a:r>
          </a:p>
        </p:txBody>
      </p:sp>
    </p:spTree>
    <p:extLst>
      <p:ext uri="{BB962C8B-B14F-4D97-AF65-F5344CB8AC3E}">
        <p14:creationId xmlns:p14="http://schemas.microsoft.com/office/powerpoint/2010/main" val="1374203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OW TO CONQUER A CITY – PRAYER POWER – Africa Unite Conference">
            <a:extLst>
              <a:ext uri="{FF2B5EF4-FFF2-40B4-BE49-F238E27FC236}">
                <a16:creationId xmlns:a16="http://schemas.microsoft.com/office/drawing/2014/main" id="{CC83EBE9-AA94-4744-AFC9-F2CB0D337687}"/>
              </a:ext>
            </a:extLst>
          </p:cNvPr>
          <p:cNvPicPr>
            <a:picLocks noGrp="1" noChangeAspect="1" noChangeArrowheads="1"/>
          </p:cNvPicPr>
          <p:nvPr>
            <p:ph idx="1"/>
          </p:nvPr>
        </p:nvPicPr>
        <p:blipFill>
          <a:blip r:embed="rId3">
            <a:alphaModFix amt="57000"/>
            <a:extLst>
              <a:ext uri="{28A0092B-C50C-407E-A947-70E740481C1C}">
                <a14:useLocalDpi xmlns:a14="http://schemas.microsoft.com/office/drawing/2010/main" val="0"/>
              </a:ext>
            </a:extLst>
          </a:blip>
          <a:srcRect/>
          <a:stretch>
            <a:fillRect/>
          </a:stretch>
        </p:blipFill>
        <p:spPr bwMode="auto">
          <a:xfrm>
            <a:off x="-2816454" y="0"/>
            <a:ext cx="15034561" cy="704681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2C0AEDF-570C-A04A-991C-A0D266B27C09}"/>
              </a:ext>
            </a:extLst>
          </p:cNvPr>
          <p:cNvSpPr txBox="1"/>
          <p:nvPr/>
        </p:nvSpPr>
        <p:spPr>
          <a:xfrm>
            <a:off x="270933" y="302359"/>
            <a:ext cx="5610578" cy="6555641"/>
          </a:xfrm>
          <a:prstGeom prst="rect">
            <a:avLst/>
          </a:prstGeom>
          <a:noFill/>
        </p:spPr>
        <p:txBody>
          <a:bodyPr wrap="square" rtlCol="0">
            <a:spAutoFit/>
          </a:bodyPr>
          <a:lstStyle/>
          <a:p>
            <a:r>
              <a:rPr lang="en-US" sz="3000" dirty="0"/>
              <a:t>Lord, I admit I am a sinner. I need and want Your forgiveness. I accept Your death as the penalty for my sin, and recognize that Your mercy and grace is a gift You offer to me because of Your great love, not based on anything I have done. Cleanse me and make me Your child. By faith I receive You into my heart as the Son of God and as Savior and Lord of my life. From now on, help me live for You, with You in control.</a:t>
            </a:r>
          </a:p>
          <a:p>
            <a:r>
              <a:rPr lang="en-US" sz="3000" dirty="0"/>
              <a:t>In Your precious name, Amen</a:t>
            </a:r>
          </a:p>
        </p:txBody>
      </p:sp>
    </p:spTree>
    <p:extLst>
      <p:ext uri="{BB962C8B-B14F-4D97-AF65-F5344CB8AC3E}">
        <p14:creationId xmlns:p14="http://schemas.microsoft.com/office/powerpoint/2010/main" val="4293358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463" name="Rectangle 19462">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7BDE8A-3277-714F-89F1-09F7A90B849F}"/>
              </a:ext>
            </a:extLst>
          </p:cNvPr>
          <p:cNvSpPr>
            <a:spLocks noGrp="1"/>
          </p:cNvSpPr>
          <p:nvPr>
            <p:ph type="title"/>
          </p:nvPr>
        </p:nvSpPr>
        <p:spPr>
          <a:xfrm>
            <a:off x="191734" y="325369"/>
            <a:ext cx="3564777" cy="1956841"/>
          </a:xfrm>
        </p:spPr>
        <p:txBody>
          <a:bodyPr anchor="b">
            <a:normAutofit fontScale="90000"/>
          </a:bodyPr>
          <a:lstStyle/>
          <a:p>
            <a:r>
              <a:rPr lang="en-US" sz="4300" b="1" dirty="0"/>
              <a:t>Repent and Enter Fellowship with the Lord and US</a:t>
            </a:r>
          </a:p>
        </p:txBody>
      </p:sp>
      <p:sp>
        <p:nvSpPr>
          <p:cNvPr id="1946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2586994"/>
            <a:ext cx="2606040" cy="18288"/>
          </a:xfrm>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 name="connsiteX0" fmla="*/ 0 w 2606040"/>
              <a:gd name="connsiteY0" fmla="*/ 0 h 18288"/>
              <a:gd name="connsiteX1" fmla="*/ 599389 w 2606040"/>
              <a:gd name="connsiteY1" fmla="*/ 0 h 18288"/>
              <a:gd name="connsiteX2" fmla="*/ 1303020 w 2606040"/>
              <a:gd name="connsiteY2" fmla="*/ 0 h 18288"/>
              <a:gd name="connsiteX3" fmla="*/ 1876349 w 2606040"/>
              <a:gd name="connsiteY3" fmla="*/ 0 h 18288"/>
              <a:gd name="connsiteX4" fmla="*/ 2606040 w 2606040"/>
              <a:gd name="connsiteY4" fmla="*/ 0 h 18288"/>
              <a:gd name="connsiteX5" fmla="*/ 2606040 w 2606040"/>
              <a:gd name="connsiteY5" fmla="*/ 18288 h 18288"/>
              <a:gd name="connsiteX6" fmla="*/ 1980590 w 2606040"/>
              <a:gd name="connsiteY6" fmla="*/ 18288 h 18288"/>
              <a:gd name="connsiteX7" fmla="*/ 1276960 w 2606040"/>
              <a:gd name="connsiteY7" fmla="*/ 18288 h 18288"/>
              <a:gd name="connsiteX8" fmla="*/ 65151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11079" y="-22080"/>
                  <a:pt x="479378" y="-26537"/>
                  <a:pt x="625450" y="0"/>
                </a:cubicBezTo>
                <a:cubicBezTo>
                  <a:pt x="925937" y="-4758"/>
                  <a:pt x="973176" y="15739"/>
                  <a:pt x="1224839" y="0"/>
                </a:cubicBezTo>
                <a:cubicBezTo>
                  <a:pt x="1479663" y="-11328"/>
                  <a:pt x="1566636" y="18697"/>
                  <a:pt x="1824228" y="0"/>
                </a:cubicBezTo>
                <a:cubicBezTo>
                  <a:pt x="2086799" y="-72665"/>
                  <a:pt x="2306223" y="-891"/>
                  <a:pt x="2606040" y="0"/>
                </a:cubicBezTo>
                <a:cubicBezTo>
                  <a:pt x="2606645" y="4461"/>
                  <a:pt x="2607031" y="13181"/>
                  <a:pt x="2606040" y="18288"/>
                </a:cubicBezTo>
                <a:cubicBezTo>
                  <a:pt x="2260204" y="29342"/>
                  <a:pt x="2175708" y="5614"/>
                  <a:pt x="1902409" y="18288"/>
                </a:cubicBezTo>
                <a:cubicBezTo>
                  <a:pt x="1638502" y="41064"/>
                  <a:pt x="1460923" y="-16269"/>
                  <a:pt x="1276960" y="18288"/>
                </a:cubicBezTo>
                <a:cubicBezTo>
                  <a:pt x="1057717" y="14361"/>
                  <a:pt x="867956" y="2320"/>
                  <a:pt x="677570" y="18288"/>
                </a:cubicBezTo>
                <a:cubicBezTo>
                  <a:pt x="457951" y="33373"/>
                  <a:pt x="189752" y="55388"/>
                  <a:pt x="0" y="18288"/>
                </a:cubicBezTo>
                <a:cubicBezTo>
                  <a:pt x="1586" y="13022"/>
                  <a:pt x="-95" y="4569"/>
                  <a:pt x="0" y="0"/>
                </a:cubicBezTo>
                <a:close/>
              </a:path>
              <a:path w="2606040" h="18288" stroke="0" extrusionOk="0">
                <a:moveTo>
                  <a:pt x="0" y="0"/>
                </a:moveTo>
                <a:cubicBezTo>
                  <a:pt x="172759" y="3236"/>
                  <a:pt x="361166" y="-13413"/>
                  <a:pt x="599389" y="0"/>
                </a:cubicBezTo>
                <a:cubicBezTo>
                  <a:pt x="841226" y="37042"/>
                  <a:pt x="968991" y="14587"/>
                  <a:pt x="1303020" y="0"/>
                </a:cubicBezTo>
                <a:cubicBezTo>
                  <a:pt x="1643101" y="-7120"/>
                  <a:pt x="1717813" y="7213"/>
                  <a:pt x="1876349" y="0"/>
                </a:cubicBezTo>
                <a:cubicBezTo>
                  <a:pt x="2036762" y="-14138"/>
                  <a:pt x="2426397" y="-4451"/>
                  <a:pt x="2606040" y="0"/>
                </a:cubicBezTo>
                <a:cubicBezTo>
                  <a:pt x="2606314" y="8448"/>
                  <a:pt x="2606550" y="14527"/>
                  <a:pt x="2606040" y="18288"/>
                </a:cubicBezTo>
                <a:cubicBezTo>
                  <a:pt x="2344840" y="2643"/>
                  <a:pt x="2192043" y="7399"/>
                  <a:pt x="1980590" y="18288"/>
                </a:cubicBezTo>
                <a:cubicBezTo>
                  <a:pt x="1783984" y="-9745"/>
                  <a:pt x="1487673" y="45908"/>
                  <a:pt x="1276960" y="18288"/>
                </a:cubicBezTo>
                <a:cubicBezTo>
                  <a:pt x="1088134" y="-41257"/>
                  <a:pt x="877974" y="49968"/>
                  <a:pt x="651510" y="18288"/>
                </a:cubicBezTo>
                <a:cubicBezTo>
                  <a:pt x="430798" y="-27764"/>
                  <a:pt x="132889" y="-33467"/>
                  <a:pt x="0" y="18288"/>
                </a:cubicBezTo>
                <a:cubicBezTo>
                  <a:pt x="212" y="10845"/>
                  <a:pt x="-833" y="6193"/>
                  <a:pt x="0" y="0"/>
                </a:cubicBezTo>
                <a:close/>
              </a:path>
              <a:path w="2606040" h="18288" fill="none" stroke="0" extrusionOk="0">
                <a:moveTo>
                  <a:pt x="0" y="0"/>
                </a:moveTo>
                <a:cubicBezTo>
                  <a:pt x="202328" y="-14716"/>
                  <a:pt x="332722" y="-11499"/>
                  <a:pt x="625450" y="0"/>
                </a:cubicBezTo>
                <a:cubicBezTo>
                  <a:pt x="927712" y="6878"/>
                  <a:pt x="971143" y="7084"/>
                  <a:pt x="1224839" y="0"/>
                </a:cubicBezTo>
                <a:cubicBezTo>
                  <a:pt x="1477775" y="-16815"/>
                  <a:pt x="1569904" y="19146"/>
                  <a:pt x="1824228" y="0"/>
                </a:cubicBezTo>
                <a:cubicBezTo>
                  <a:pt x="2055206" y="24867"/>
                  <a:pt x="2317192" y="-62872"/>
                  <a:pt x="2606040" y="0"/>
                </a:cubicBezTo>
                <a:cubicBezTo>
                  <a:pt x="2606166" y="3680"/>
                  <a:pt x="2606905" y="11461"/>
                  <a:pt x="2606040" y="18288"/>
                </a:cubicBezTo>
                <a:cubicBezTo>
                  <a:pt x="2234648" y="26976"/>
                  <a:pt x="2180202" y="-10361"/>
                  <a:pt x="1902409" y="18288"/>
                </a:cubicBezTo>
                <a:cubicBezTo>
                  <a:pt x="1635562" y="47194"/>
                  <a:pt x="1477339" y="4794"/>
                  <a:pt x="1276960" y="18288"/>
                </a:cubicBezTo>
                <a:cubicBezTo>
                  <a:pt x="1058094" y="66922"/>
                  <a:pt x="904206" y="-20636"/>
                  <a:pt x="677570" y="18288"/>
                </a:cubicBezTo>
                <a:cubicBezTo>
                  <a:pt x="485746" y="14713"/>
                  <a:pt x="195925" y="33005"/>
                  <a:pt x="0" y="18288"/>
                </a:cubicBezTo>
                <a:cubicBezTo>
                  <a:pt x="1168" y="12774"/>
                  <a:pt x="-229" y="374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C4E177A-8FB0-DD4C-9A7C-9308D1EAC432}"/>
              </a:ext>
            </a:extLst>
          </p:cNvPr>
          <p:cNvSpPr>
            <a:spLocks noGrp="1"/>
          </p:cNvSpPr>
          <p:nvPr>
            <p:ph idx="1"/>
          </p:nvPr>
        </p:nvSpPr>
        <p:spPr>
          <a:xfrm>
            <a:off x="191734" y="2882655"/>
            <a:ext cx="3564777" cy="3320668"/>
          </a:xfrm>
        </p:spPr>
        <p:txBody>
          <a:bodyPr>
            <a:noAutofit/>
          </a:bodyPr>
          <a:lstStyle/>
          <a:p>
            <a:pPr marL="0" indent="0">
              <a:buNone/>
            </a:pPr>
            <a:r>
              <a:rPr lang="en-US" sz="3000" dirty="0"/>
              <a:t>Acts 3:19 19 Therefore repent and return, so that your sins may be wiped away, in order that times of refreshing may come from the presence of the Lord;</a:t>
            </a:r>
          </a:p>
        </p:txBody>
      </p:sp>
      <p:pic>
        <p:nvPicPr>
          <p:cNvPr id="19458" name="Picture 2" descr="Refreshing Photos, Download The BEST Free Refreshing Stock Photos &amp; HD  Images">
            <a:extLst>
              <a:ext uri="{FF2B5EF4-FFF2-40B4-BE49-F238E27FC236}">
                <a16:creationId xmlns:a16="http://schemas.microsoft.com/office/drawing/2014/main" id="{072B9E98-2F00-924A-A922-4F5EC4CD3A0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580" r="-2" b="8687"/>
          <a:stretch/>
        </p:blipFill>
        <p:spPr bwMode="auto">
          <a:xfrm>
            <a:off x="3983776"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990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DB7F5-F0FA-C448-A7BE-8704C89ACA63}"/>
              </a:ext>
            </a:extLst>
          </p:cNvPr>
          <p:cNvSpPr>
            <a:spLocks noGrp="1"/>
          </p:cNvSpPr>
          <p:nvPr>
            <p:ph type="title"/>
          </p:nvPr>
        </p:nvSpPr>
        <p:spPr>
          <a:xfrm>
            <a:off x="628650" y="365126"/>
            <a:ext cx="7886700" cy="658131"/>
          </a:xfrm>
        </p:spPr>
        <p:txBody>
          <a:bodyPr>
            <a:normAutofit fontScale="90000"/>
          </a:bodyPr>
          <a:lstStyle/>
          <a:p>
            <a:r>
              <a:rPr lang="en-US" dirty="0"/>
              <a:t>Small Group Questions</a:t>
            </a:r>
          </a:p>
        </p:txBody>
      </p:sp>
      <p:sp>
        <p:nvSpPr>
          <p:cNvPr id="3" name="Content Placeholder 2">
            <a:extLst>
              <a:ext uri="{FF2B5EF4-FFF2-40B4-BE49-F238E27FC236}">
                <a16:creationId xmlns:a16="http://schemas.microsoft.com/office/drawing/2014/main" id="{E50045C9-D5E7-5444-A2CC-02E68143796C}"/>
              </a:ext>
            </a:extLst>
          </p:cNvPr>
          <p:cNvSpPr>
            <a:spLocks noGrp="1"/>
          </p:cNvSpPr>
          <p:nvPr>
            <p:ph idx="1"/>
          </p:nvPr>
        </p:nvSpPr>
        <p:spPr>
          <a:xfrm>
            <a:off x="0" y="1458686"/>
            <a:ext cx="9144000" cy="5399313"/>
          </a:xfrm>
        </p:spPr>
        <p:txBody>
          <a:bodyPr>
            <a:normAutofit fontScale="92500" lnSpcReduction="10000"/>
          </a:bodyPr>
          <a:lstStyle/>
          <a:p>
            <a:pPr marL="514350" indent="-514350">
              <a:buFont typeface="+mj-lt"/>
              <a:buAutoNum type="arabicPeriod"/>
            </a:pPr>
            <a:r>
              <a:rPr lang="en-US" dirty="0"/>
              <a:t>Which aspect of sin did you find worrying for you? Sin, Transgression, Iniquity</a:t>
            </a:r>
          </a:p>
          <a:p>
            <a:pPr marL="514350" indent="-514350">
              <a:buFont typeface="+mj-lt"/>
              <a:buAutoNum type="arabicPeriod"/>
            </a:pPr>
            <a:r>
              <a:rPr lang="en-US" dirty="0"/>
              <a:t>In what ways to you see yourself minimizing the seriousness of sin in your own life or in the lives of others?</a:t>
            </a:r>
          </a:p>
          <a:p>
            <a:pPr marL="514350" indent="-514350">
              <a:buFont typeface="+mj-lt"/>
              <a:buAutoNum type="arabicPeriod"/>
            </a:pPr>
            <a:r>
              <a:rPr lang="en-US" dirty="0"/>
              <a:t>Read Exodus 34:6-8. How do you see God’s heart toward us? Why do you think God takes sin so seriously?</a:t>
            </a:r>
          </a:p>
          <a:p>
            <a:pPr marL="514350" indent="-514350">
              <a:buFont typeface="+mj-lt"/>
              <a:buAutoNum type="arabicPeriod"/>
            </a:pPr>
            <a:r>
              <a:rPr lang="en-US" dirty="0"/>
              <a:t>Have you seen sinful decisions make someone’s life glitchy, complicated, and weary?</a:t>
            </a:r>
          </a:p>
          <a:p>
            <a:pPr marL="514350" indent="-514350">
              <a:buFont typeface="+mj-lt"/>
              <a:buAutoNum type="arabicPeriod"/>
            </a:pPr>
            <a:r>
              <a:rPr lang="en-US" dirty="0"/>
              <a:t>Are there any sins you feel are enslaving you, or could have the potential to do so?</a:t>
            </a:r>
          </a:p>
          <a:p>
            <a:pPr marL="514350" indent="-514350">
              <a:buFont typeface="+mj-lt"/>
              <a:buAutoNum type="arabicPeriod"/>
            </a:pPr>
            <a:r>
              <a:rPr lang="en-US" dirty="0"/>
              <a:t>Take a minute to pray and ask God if there’s anything in your life that is hindering, diminishing, or enslaving you? Take time to confess, ask forgiveness, and repent. Share with a close friend if you can.</a:t>
            </a:r>
          </a:p>
          <a:p>
            <a:pPr marL="514350" indent="-514350">
              <a:buFont typeface="+mj-lt"/>
              <a:buAutoNum type="arabicPeriod"/>
            </a:pPr>
            <a:endParaRPr lang="en-US" dirty="0"/>
          </a:p>
        </p:txBody>
      </p:sp>
    </p:spTree>
    <p:extLst>
      <p:ext uri="{BB962C8B-B14F-4D97-AF65-F5344CB8AC3E}">
        <p14:creationId xmlns:p14="http://schemas.microsoft.com/office/powerpoint/2010/main" val="2739840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76" name="Rectangle 11275">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5C8949-58F7-6144-A0C5-216E0D8829C8}"/>
              </a:ext>
            </a:extLst>
          </p:cNvPr>
          <p:cNvSpPr>
            <a:spLocks noGrp="1"/>
          </p:cNvSpPr>
          <p:nvPr>
            <p:ph type="title"/>
          </p:nvPr>
        </p:nvSpPr>
        <p:spPr>
          <a:xfrm>
            <a:off x="4511312" y="0"/>
            <a:ext cx="4378063" cy="1028960"/>
          </a:xfrm>
        </p:spPr>
        <p:txBody>
          <a:bodyPr>
            <a:normAutofit/>
          </a:bodyPr>
          <a:lstStyle/>
          <a:p>
            <a:r>
              <a:rPr lang="en-US" dirty="0"/>
              <a:t>Exodus 34 (NASB)</a:t>
            </a:r>
          </a:p>
        </p:txBody>
      </p:sp>
      <p:pic>
        <p:nvPicPr>
          <p:cNvPr id="11268" name="Picture 4" descr="1173.) Exodus 24 | DWELLING in the Word">
            <a:extLst>
              <a:ext uri="{FF2B5EF4-FFF2-40B4-BE49-F238E27FC236}">
                <a16:creationId xmlns:a16="http://schemas.microsoft.com/office/drawing/2014/main" id="{86C84E03-4281-C641-9724-9235F144EF7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862" r="39969"/>
          <a:stretch/>
        </p:blipFill>
        <p:spPr bwMode="auto">
          <a:xfrm>
            <a:off x="20" y="10"/>
            <a:ext cx="4122275"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293A63E-9175-8E46-A617-ED9D2DAE782D}"/>
              </a:ext>
            </a:extLst>
          </p:cNvPr>
          <p:cNvSpPr>
            <a:spLocks noGrp="1"/>
          </p:cNvSpPr>
          <p:nvPr>
            <p:ph idx="1"/>
          </p:nvPr>
        </p:nvSpPr>
        <p:spPr>
          <a:xfrm>
            <a:off x="3722914" y="839449"/>
            <a:ext cx="5375803" cy="5337514"/>
          </a:xfrm>
        </p:spPr>
        <p:txBody>
          <a:bodyPr>
            <a:noAutofit/>
          </a:bodyPr>
          <a:lstStyle/>
          <a:p>
            <a:pPr marL="0" indent="0">
              <a:buNone/>
            </a:pPr>
            <a:r>
              <a:rPr lang="en-US" sz="2500" dirty="0"/>
              <a:t>5The LORD descended in the cloud and stood there with him as he called upon the name of the LORD. 6 Then the LORD passed by in front of him and proclaimed, “The LORD, the LORD God, compassionate and gracious, slow to anger, and abounding in lovingkindness and truth; 7 who keeps lovingkindness for thousands, who forgives </a:t>
            </a:r>
            <a:r>
              <a:rPr lang="en-US" sz="3500" b="1" i="1" dirty="0"/>
              <a:t>iniquity, transgression</a:t>
            </a:r>
            <a:r>
              <a:rPr lang="en-US" sz="3500" dirty="0"/>
              <a:t> and </a:t>
            </a:r>
            <a:r>
              <a:rPr lang="en-US" sz="3500" b="1" i="1" dirty="0"/>
              <a:t>sin</a:t>
            </a:r>
            <a:r>
              <a:rPr lang="en-US" sz="2500" dirty="0"/>
              <a:t>; yet He will by no means leave the guilty unpunished, visiting the iniquity of fathers on the children and on the grandchildren to the third and fourth generations.” 8 Moses made haste to bow low toward the earth and worship.</a:t>
            </a:r>
          </a:p>
        </p:txBody>
      </p:sp>
    </p:spTree>
    <p:extLst>
      <p:ext uri="{BB962C8B-B14F-4D97-AF65-F5344CB8AC3E}">
        <p14:creationId xmlns:p14="http://schemas.microsoft.com/office/powerpoint/2010/main" val="2219823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Which Type of Foundation Cracks are Most Serious?">
            <a:extLst>
              <a:ext uri="{FF2B5EF4-FFF2-40B4-BE49-F238E27FC236}">
                <a16:creationId xmlns:a16="http://schemas.microsoft.com/office/drawing/2014/main" id="{46E786A0-4448-684C-8764-38634B807E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370" y="1982462"/>
            <a:ext cx="8031480" cy="535432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C1B9EE9-9D46-EB48-9A25-E6776A482A2A}"/>
              </a:ext>
            </a:extLst>
          </p:cNvPr>
          <p:cNvSpPr>
            <a:spLocks noGrp="1"/>
          </p:cNvSpPr>
          <p:nvPr>
            <p:ph type="title"/>
          </p:nvPr>
        </p:nvSpPr>
        <p:spPr/>
        <p:txBody>
          <a:bodyPr/>
          <a:lstStyle/>
          <a:p>
            <a:r>
              <a:rPr lang="en-US" b="1" dirty="0"/>
              <a:t>Iniquity		  </a:t>
            </a:r>
            <a:r>
              <a:rPr lang="he-IL" b="1" dirty="0"/>
              <a:t>עָווֹן</a:t>
            </a:r>
            <a:r>
              <a:rPr lang="en-US" b="1" dirty="0"/>
              <a:t>	 	  (Avon)</a:t>
            </a:r>
          </a:p>
        </p:txBody>
      </p:sp>
      <p:sp>
        <p:nvSpPr>
          <p:cNvPr id="3" name="Content Placeholder 2">
            <a:extLst>
              <a:ext uri="{FF2B5EF4-FFF2-40B4-BE49-F238E27FC236}">
                <a16:creationId xmlns:a16="http://schemas.microsoft.com/office/drawing/2014/main" id="{ADD8649C-E6C0-184B-B435-A28DA9602773}"/>
              </a:ext>
            </a:extLst>
          </p:cNvPr>
          <p:cNvSpPr>
            <a:spLocks noGrp="1"/>
          </p:cNvSpPr>
          <p:nvPr>
            <p:ph idx="1"/>
          </p:nvPr>
        </p:nvSpPr>
        <p:spPr>
          <a:xfrm>
            <a:off x="628650" y="1503337"/>
            <a:ext cx="7886700" cy="3022944"/>
          </a:xfrm>
        </p:spPr>
        <p:txBody>
          <a:bodyPr>
            <a:normAutofit/>
          </a:bodyPr>
          <a:lstStyle/>
          <a:p>
            <a:pPr marL="0" indent="0">
              <a:buNone/>
            </a:pPr>
            <a:r>
              <a:rPr lang="en-US" dirty="0"/>
              <a:t>wickedness, bentness, crookedness, corrupt</a:t>
            </a:r>
          </a:p>
        </p:txBody>
      </p:sp>
      <p:pic>
        <p:nvPicPr>
          <p:cNvPr id="2050" name="Picture 2" descr="Bribery and Corruption">
            <a:extLst>
              <a:ext uri="{FF2B5EF4-FFF2-40B4-BE49-F238E27FC236}">
                <a16:creationId xmlns:a16="http://schemas.microsoft.com/office/drawing/2014/main" id="{EECE3936-DA28-0441-BF5F-8A34CC8FCA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370" y="1982462"/>
            <a:ext cx="8031480" cy="494292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Tooth decay- Different types and their treatment">
            <a:extLst>
              <a:ext uri="{FF2B5EF4-FFF2-40B4-BE49-F238E27FC236}">
                <a16:creationId xmlns:a16="http://schemas.microsoft.com/office/drawing/2014/main" id="{BD5BC9E0-9A86-E048-885A-8074F7BBFC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0090" y="1972838"/>
            <a:ext cx="8031480" cy="495254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olding man' can finally stand straight after life-changing surgery to fix  his hunched back | Daily Mail Online">
            <a:extLst>
              <a:ext uri="{FF2B5EF4-FFF2-40B4-BE49-F238E27FC236}">
                <a16:creationId xmlns:a16="http://schemas.microsoft.com/office/drawing/2014/main" id="{ADA9E6A5-43A6-6A48-B685-7DB16AB8884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7230" y="1993412"/>
            <a:ext cx="8031480" cy="4952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4724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B7C87-4AE0-0B45-8493-696AE5E1E21C}"/>
              </a:ext>
            </a:extLst>
          </p:cNvPr>
          <p:cNvSpPr>
            <a:spLocks noGrp="1"/>
          </p:cNvSpPr>
          <p:nvPr>
            <p:ph type="title"/>
          </p:nvPr>
        </p:nvSpPr>
        <p:spPr>
          <a:xfrm>
            <a:off x="4716868" y="803325"/>
            <a:ext cx="3944780" cy="2625675"/>
          </a:xfrm>
        </p:spPr>
        <p:txBody>
          <a:bodyPr>
            <a:normAutofit fontScale="90000"/>
          </a:bodyPr>
          <a:lstStyle/>
          <a:p>
            <a:r>
              <a:rPr lang="en-US" sz="3100" dirty="0"/>
              <a:t>Jesus - Iniquity </a:t>
            </a:r>
            <a:r>
              <a:rPr lang="el-GR" sz="3100" b="0" i="0" dirty="0" err="1">
                <a:effectLst/>
                <a:latin typeface="Cardo"/>
              </a:rPr>
              <a:t>κοινῶσαι</a:t>
            </a:r>
            <a:r>
              <a:rPr lang="en-US" sz="3100" b="0" i="0" dirty="0">
                <a:effectLst/>
                <a:latin typeface="Cardo"/>
              </a:rPr>
              <a:t> (</a:t>
            </a:r>
            <a:r>
              <a:rPr lang="he-IL" sz="3100" dirty="0"/>
              <a:t>עָווֹן.</a:t>
            </a:r>
            <a:r>
              <a:rPr lang="en-US" sz="3100" dirty="0"/>
              <a:t>   Avon)</a:t>
            </a:r>
            <a:br>
              <a:rPr lang="en-US" sz="3100" dirty="0"/>
            </a:br>
            <a:br>
              <a:rPr lang="en-US" sz="3100" dirty="0"/>
            </a:br>
            <a:r>
              <a:rPr lang="el-GR" sz="3200" b="0" i="0" dirty="0" err="1">
                <a:effectLst/>
                <a:latin typeface="Cardo"/>
              </a:rPr>
              <a:t>Κοινῶσαι</a:t>
            </a:r>
            <a:r>
              <a:rPr lang="en-US" sz="3200" b="0" i="0" dirty="0">
                <a:effectLst/>
                <a:latin typeface="Roboto" panose="020F0502020204030204" pitchFamily="34" charset="0"/>
              </a:rPr>
              <a:t> – make common</a:t>
            </a:r>
            <a:br>
              <a:rPr lang="en-US" sz="3200" dirty="0"/>
            </a:br>
            <a:endParaRPr lang="en-US" sz="3100" dirty="0"/>
          </a:p>
        </p:txBody>
      </p:sp>
      <p:sp>
        <p:nvSpPr>
          <p:cNvPr id="12295" name="Freeform: Shape 12294">
            <a:extLst>
              <a:ext uri="{FF2B5EF4-FFF2-40B4-BE49-F238E27FC236}">
                <a16:creationId xmlns:a16="http://schemas.microsoft.com/office/drawing/2014/main" id="{357DD0D3-F869-46D0-944C-6EC60E19E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02612"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2290" name="Picture 2" descr="KDJ150-GKFEY - Land Cruiser Prado TXL 3.0L Turbo Diesel 7 seater">
            <a:extLst>
              <a:ext uri="{FF2B5EF4-FFF2-40B4-BE49-F238E27FC236}">
                <a16:creationId xmlns:a16="http://schemas.microsoft.com/office/drawing/2014/main" id="{CADB2655-5901-1948-8D9F-2DE985EDC82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808" r="24697"/>
          <a:stretch/>
        </p:blipFill>
        <p:spPr bwMode="auto">
          <a:xfrm>
            <a:off x="20" y="2"/>
            <a:ext cx="4397771" cy="4984915"/>
          </a:xfrm>
          <a:custGeom>
            <a:avLst/>
            <a:gdLst/>
            <a:ahLst/>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C68C534-A093-5A4A-B85F-AE4EACB12E3D}"/>
              </a:ext>
            </a:extLst>
          </p:cNvPr>
          <p:cNvSpPr>
            <a:spLocks noGrp="1"/>
          </p:cNvSpPr>
          <p:nvPr>
            <p:ph idx="1"/>
          </p:nvPr>
        </p:nvSpPr>
        <p:spPr>
          <a:xfrm>
            <a:off x="3766458" y="2813227"/>
            <a:ext cx="5116285" cy="3696430"/>
          </a:xfrm>
        </p:spPr>
        <p:txBody>
          <a:bodyPr anchor="t">
            <a:noAutofit/>
          </a:bodyPr>
          <a:lstStyle/>
          <a:p>
            <a:pPr marL="0" indent="0">
              <a:buNone/>
            </a:pPr>
            <a:endParaRPr lang="en-US" sz="2500" dirty="0"/>
          </a:p>
          <a:p>
            <a:pPr marL="0" indent="0">
              <a:buNone/>
            </a:pPr>
            <a:r>
              <a:rPr lang="en-US" sz="2500" b="0" i="0" dirty="0">
                <a:effectLst/>
                <a:latin typeface="Roboto" panose="020F0502020204030204" pitchFamily="34" charset="0"/>
              </a:rPr>
              <a:t>Mark 7: For from within, out of the heart of men, proceed the evil thoughts, fornications, thefts, murders, adulteries, 22 deeds of coveting and wickedness, as well as deceit, sensuality, envy, slander, pride and foolishness. 23 All these evil things proceed from within and </a:t>
            </a:r>
            <a:r>
              <a:rPr lang="en-US" sz="2500" b="1" i="1" u="sng" dirty="0">
                <a:effectLst/>
                <a:latin typeface="Roboto" panose="020F0502020204030204" pitchFamily="34" charset="0"/>
              </a:rPr>
              <a:t>defile</a:t>
            </a:r>
            <a:r>
              <a:rPr lang="en-US" sz="2500" b="0" i="0" dirty="0">
                <a:effectLst/>
                <a:latin typeface="Roboto" panose="020F0502020204030204" pitchFamily="34" charset="0"/>
              </a:rPr>
              <a:t> the man.”</a:t>
            </a:r>
          </a:p>
          <a:p>
            <a:pPr marL="0" indent="0">
              <a:buNone/>
            </a:pPr>
            <a:endParaRPr lang="en-US" sz="2500" dirty="0">
              <a:latin typeface="Roboto" panose="020F0502020204030204" pitchFamily="34" charset="0"/>
            </a:endParaRPr>
          </a:p>
        </p:txBody>
      </p:sp>
    </p:spTree>
    <p:extLst>
      <p:ext uri="{BB962C8B-B14F-4D97-AF65-F5344CB8AC3E}">
        <p14:creationId xmlns:p14="http://schemas.microsoft.com/office/powerpoint/2010/main" val="1603787969"/>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CBB3E-46D2-9A4B-B1BB-0A5EE1AE8204}"/>
              </a:ext>
            </a:extLst>
          </p:cNvPr>
          <p:cNvSpPr>
            <a:spLocks noGrp="1"/>
          </p:cNvSpPr>
          <p:nvPr>
            <p:ph type="title"/>
          </p:nvPr>
        </p:nvSpPr>
        <p:spPr/>
        <p:txBody>
          <a:bodyPr/>
          <a:lstStyle/>
          <a:p>
            <a:r>
              <a:rPr lang="en-US" b="1" dirty="0"/>
              <a:t>Transgression	 </a:t>
            </a:r>
            <a:r>
              <a:rPr lang="en-US" b="1" dirty="0" err="1"/>
              <a:t>Pesha</a:t>
            </a:r>
            <a:r>
              <a:rPr lang="en-US" b="1" dirty="0"/>
              <a:t>	</a:t>
            </a:r>
            <a:r>
              <a:rPr lang="he-IL" b="1" dirty="0"/>
              <a:t>פֶּשַׁע</a:t>
            </a:r>
            <a:endParaRPr lang="en-US" b="1" dirty="0"/>
          </a:p>
        </p:txBody>
      </p:sp>
      <p:pic>
        <p:nvPicPr>
          <p:cNvPr id="3076" name="Picture 4" descr="Dealing with trespassers">
            <a:extLst>
              <a:ext uri="{FF2B5EF4-FFF2-40B4-BE49-F238E27FC236}">
                <a16:creationId xmlns:a16="http://schemas.microsoft.com/office/drawing/2014/main" id="{D3F2B1AA-FDBD-6843-B627-3FA0CA58F2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773" y="1402080"/>
            <a:ext cx="9699413" cy="545592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No Trespassing Sign Violators Will Be Shot Survivors Will Be Shot Again gun  sign 717029296351 | eBay">
            <a:extLst>
              <a:ext uri="{FF2B5EF4-FFF2-40B4-BE49-F238E27FC236}">
                <a16:creationId xmlns:a16="http://schemas.microsoft.com/office/drawing/2014/main" id="{9833B681-7E82-8D4C-A7DD-9B7F7B1305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277" y="4860926"/>
            <a:ext cx="2666197" cy="199707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E9C6BBA2-D3BB-5545-A298-9959B24EF1DB}"/>
              </a:ext>
            </a:extLst>
          </p:cNvPr>
          <p:cNvSpPr>
            <a:spLocks noGrp="1"/>
          </p:cNvSpPr>
          <p:nvPr>
            <p:ph idx="1"/>
          </p:nvPr>
        </p:nvSpPr>
        <p:spPr/>
        <p:txBody>
          <a:bodyPr/>
          <a:lstStyle/>
          <a:p>
            <a:r>
              <a:rPr lang="en-US" dirty="0"/>
              <a:t>Transgression, Rebellion, Trespass</a:t>
            </a:r>
          </a:p>
          <a:p>
            <a:r>
              <a:rPr lang="en-US" dirty="0"/>
              <a:t>Violate the trust or honor of others</a:t>
            </a:r>
          </a:p>
        </p:txBody>
      </p:sp>
    </p:spTree>
    <p:extLst>
      <p:ext uri="{BB962C8B-B14F-4D97-AF65-F5344CB8AC3E}">
        <p14:creationId xmlns:p14="http://schemas.microsoft.com/office/powerpoint/2010/main" val="1659792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5326E-DBC3-B54C-9F63-712DB2607065}"/>
              </a:ext>
            </a:extLst>
          </p:cNvPr>
          <p:cNvSpPr>
            <a:spLocks noGrp="1"/>
          </p:cNvSpPr>
          <p:nvPr>
            <p:ph type="title"/>
          </p:nvPr>
        </p:nvSpPr>
        <p:spPr/>
        <p:txBody>
          <a:bodyPr>
            <a:normAutofit/>
          </a:bodyPr>
          <a:lstStyle/>
          <a:p>
            <a:r>
              <a:rPr lang="en-US" dirty="0"/>
              <a:t>Jesus – </a:t>
            </a:r>
            <a:r>
              <a:rPr lang="el-GR" dirty="0" err="1"/>
              <a:t>ἀνομίαν</a:t>
            </a:r>
            <a:r>
              <a:rPr lang="en-US" dirty="0"/>
              <a:t> Transgression/Lawlessness</a:t>
            </a:r>
          </a:p>
        </p:txBody>
      </p:sp>
      <p:sp>
        <p:nvSpPr>
          <p:cNvPr id="3" name="Content Placeholder 2">
            <a:extLst>
              <a:ext uri="{FF2B5EF4-FFF2-40B4-BE49-F238E27FC236}">
                <a16:creationId xmlns:a16="http://schemas.microsoft.com/office/drawing/2014/main" id="{444F9FE8-76D5-8B4D-890E-CC1916F85309}"/>
              </a:ext>
            </a:extLst>
          </p:cNvPr>
          <p:cNvSpPr>
            <a:spLocks noGrp="1"/>
          </p:cNvSpPr>
          <p:nvPr>
            <p:ph idx="1"/>
          </p:nvPr>
        </p:nvSpPr>
        <p:spPr/>
        <p:txBody>
          <a:bodyPr>
            <a:normAutofit lnSpcReduction="10000"/>
          </a:bodyPr>
          <a:lstStyle/>
          <a:p>
            <a:r>
              <a:rPr lang="en-US" dirty="0"/>
              <a:t>Matthew 22:37 And He said to him, “ ‘YOU SHALL LOVE THE LORD YOUR GOD WITH ALL YOUR HEART, AND WITH ALL YOUR SOUL, AND WITH ALL YOUR MIND.’ …, ‘YOU SHALL LOVE YOUR NEIGHBOR AS YOURSELF.’</a:t>
            </a:r>
          </a:p>
          <a:p>
            <a:r>
              <a:rPr lang="en-US" dirty="0"/>
              <a:t>Matthew 13:41 The Son of Man will send forth His angels, and they will gather out of His kingdom all stumbling blocks, and those who commit lawlessness,</a:t>
            </a:r>
          </a:p>
          <a:p>
            <a:r>
              <a:rPr lang="en-US" dirty="0"/>
              <a:t>Luke 11: “Teacher, tell my brother to divide the family inheritance with me.”</a:t>
            </a:r>
          </a:p>
        </p:txBody>
      </p:sp>
    </p:spTree>
    <p:extLst>
      <p:ext uri="{BB962C8B-B14F-4D97-AF65-F5344CB8AC3E}">
        <p14:creationId xmlns:p14="http://schemas.microsoft.com/office/powerpoint/2010/main" val="569798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7A82C-8C4C-AB44-9D41-27B05DE2D180}"/>
              </a:ext>
            </a:extLst>
          </p:cNvPr>
          <p:cNvSpPr>
            <a:spLocks noGrp="1"/>
          </p:cNvSpPr>
          <p:nvPr>
            <p:ph type="title"/>
          </p:nvPr>
        </p:nvSpPr>
        <p:spPr/>
        <p:txBody>
          <a:bodyPr/>
          <a:lstStyle/>
          <a:p>
            <a:r>
              <a:rPr lang="en-US" b="1" dirty="0"/>
              <a:t>Sin  		</a:t>
            </a:r>
            <a:r>
              <a:rPr lang="en-US" b="1" dirty="0" err="1"/>
              <a:t>Khata</a:t>
            </a:r>
            <a:r>
              <a:rPr lang="en-US" b="1" dirty="0"/>
              <a:t> 		 </a:t>
            </a:r>
            <a:r>
              <a:rPr lang="he-IL" b="1" dirty="0"/>
              <a:t>חטא</a:t>
            </a:r>
            <a:endParaRPr lang="en-US" b="1" dirty="0"/>
          </a:p>
        </p:txBody>
      </p:sp>
      <p:pic>
        <p:nvPicPr>
          <p:cNvPr id="1026" name="Picture 2" descr="Hamartanó: Missing The Mark. – Emmaus Road Ministries">
            <a:extLst>
              <a:ext uri="{FF2B5EF4-FFF2-40B4-BE49-F238E27FC236}">
                <a16:creationId xmlns:a16="http://schemas.microsoft.com/office/drawing/2014/main" id="{0AAA1D8A-AAC0-0C41-B52F-DC4D616AD54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07017" y="1690689"/>
            <a:ext cx="11292798" cy="516731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678C7BA-B619-4147-9CFC-71E6AE5F3A3E}"/>
              </a:ext>
            </a:extLst>
          </p:cNvPr>
          <p:cNvSpPr txBox="1"/>
          <p:nvPr/>
        </p:nvSpPr>
        <p:spPr>
          <a:xfrm>
            <a:off x="0" y="1690689"/>
            <a:ext cx="9144000" cy="5632311"/>
          </a:xfrm>
          <a:prstGeom prst="rect">
            <a:avLst/>
          </a:prstGeom>
          <a:solidFill>
            <a:schemeClr val="tx1">
              <a:alpha val="81000"/>
            </a:schemeClr>
          </a:solidFill>
        </p:spPr>
        <p:txBody>
          <a:bodyPr wrap="square" rtlCol="0">
            <a:spAutoFit/>
          </a:bodyPr>
          <a:lstStyle/>
          <a:p>
            <a:r>
              <a:rPr lang="en-US" sz="3000" dirty="0">
                <a:solidFill>
                  <a:schemeClr val="bg1"/>
                </a:solidFill>
              </a:rPr>
              <a:t>Matthew 22: “Teacher, which is the great commandment in the Law?” 37 And He said to him, “ ‘YOU SHALL LOVE THE LORD YOUR GOD WITH ALL YOUR HEART, AND WITH ALL YOUR SOUL, AND WITH ALL YOUR MIND.’ 38 This is the great and foremost commandment. 39 The second is like it, ‘YOU SHALL LOVE YOUR NEIGHBOR AS YOURSELF.’ 40 On these two commandments depend the whole Law and the Prophets.”</a:t>
            </a:r>
          </a:p>
          <a:p>
            <a:endParaRPr lang="en-US" sz="3000" dirty="0">
              <a:solidFill>
                <a:schemeClr val="bg1"/>
              </a:solidFill>
            </a:endParaRPr>
          </a:p>
          <a:p>
            <a:endParaRPr lang="en-US" sz="3000" dirty="0">
              <a:solidFill>
                <a:schemeClr val="bg1"/>
              </a:solidFill>
            </a:endParaRPr>
          </a:p>
          <a:p>
            <a:endParaRPr lang="en-US" sz="3000" dirty="0">
              <a:solidFill>
                <a:schemeClr val="bg1"/>
              </a:solidFill>
            </a:endParaRPr>
          </a:p>
          <a:p>
            <a:endParaRPr lang="en-US" sz="3000" dirty="0">
              <a:solidFill>
                <a:schemeClr val="bg1"/>
              </a:solidFill>
            </a:endParaRPr>
          </a:p>
        </p:txBody>
      </p:sp>
      <p:pic>
        <p:nvPicPr>
          <p:cNvPr id="5" name="Picture 4">
            <a:extLst>
              <a:ext uri="{FF2B5EF4-FFF2-40B4-BE49-F238E27FC236}">
                <a16:creationId xmlns:a16="http://schemas.microsoft.com/office/drawing/2014/main" id="{AA5F490C-3EA7-DA40-A944-ECAC66C9D4A5}"/>
              </a:ext>
            </a:extLst>
          </p:cNvPr>
          <p:cNvPicPr>
            <a:picLocks noChangeAspect="1"/>
          </p:cNvPicPr>
          <p:nvPr/>
        </p:nvPicPr>
        <p:blipFill>
          <a:blip r:embed="rId4"/>
          <a:stretch>
            <a:fillRect/>
          </a:stretch>
        </p:blipFill>
        <p:spPr>
          <a:xfrm>
            <a:off x="6531428" y="5073548"/>
            <a:ext cx="2393043" cy="1819146"/>
          </a:xfrm>
          <a:prstGeom prst="rect">
            <a:avLst/>
          </a:prstGeom>
        </p:spPr>
      </p:pic>
    </p:spTree>
    <p:extLst>
      <p:ext uri="{BB962C8B-B14F-4D97-AF65-F5344CB8AC3E}">
        <p14:creationId xmlns:p14="http://schemas.microsoft.com/office/powerpoint/2010/main" val="347740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94815-7365-F246-B4E5-11BEDEEFCD49}"/>
              </a:ext>
            </a:extLst>
          </p:cNvPr>
          <p:cNvSpPr>
            <a:spLocks noGrp="1"/>
          </p:cNvSpPr>
          <p:nvPr>
            <p:ph type="title"/>
          </p:nvPr>
        </p:nvSpPr>
        <p:spPr/>
        <p:txBody>
          <a:bodyPr/>
          <a:lstStyle/>
          <a:p>
            <a:r>
              <a:rPr lang="en-US" dirty="0"/>
              <a:t>Jesus – Sin </a:t>
            </a:r>
            <a:r>
              <a:rPr lang="el-GR" b="0" i="0" dirty="0" err="1">
                <a:solidFill>
                  <a:srgbClr val="001320"/>
                </a:solidFill>
                <a:effectLst/>
                <a:latin typeface="Cardo"/>
              </a:rPr>
              <a:t>ἁμαρτίαις</a:t>
            </a:r>
            <a:r>
              <a:rPr lang="en-US" b="0" i="0" dirty="0">
                <a:solidFill>
                  <a:srgbClr val="001320"/>
                </a:solidFill>
                <a:effectLst/>
                <a:latin typeface="Cardo"/>
              </a:rPr>
              <a:t>  (</a:t>
            </a:r>
            <a:r>
              <a:rPr lang="en-US" b="0" i="0" dirty="0" err="1">
                <a:solidFill>
                  <a:srgbClr val="001320"/>
                </a:solidFill>
                <a:effectLst/>
                <a:latin typeface="Cardo"/>
              </a:rPr>
              <a:t>Khata</a:t>
            </a:r>
            <a:r>
              <a:rPr lang="en-US" b="0" i="0" dirty="0">
                <a:solidFill>
                  <a:srgbClr val="001320"/>
                </a:solidFill>
                <a:effectLst/>
                <a:latin typeface="Cardo"/>
              </a:rPr>
              <a:t> </a:t>
            </a:r>
            <a:r>
              <a:rPr lang="he-IL" dirty="0"/>
              <a:t>חטא</a:t>
            </a:r>
            <a:r>
              <a:rPr lang="en-US" b="0" i="0" dirty="0">
                <a:solidFill>
                  <a:srgbClr val="001320"/>
                </a:solidFill>
                <a:effectLst/>
                <a:latin typeface="Cardo"/>
              </a:rPr>
              <a:t>)</a:t>
            </a:r>
            <a:endParaRPr lang="en-US" dirty="0"/>
          </a:p>
        </p:txBody>
      </p:sp>
      <p:sp>
        <p:nvSpPr>
          <p:cNvPr id="3" name="Content Placeholder 2">
            <a:extLst>
              <a:ext uri="{FF2B5EF4-FFF2-40B4-BE49-F238E27FC236}">
                <a16:creationId xmlns:a16="http://schemas.microsoft.com/office/drawing/2014/main" id="{6966645A-BD04-B44B-BC6B-55F1C0803212}"/>
              </a:ext>
            </a:extLst>
          </p:cNvPr>
          <p:cNvSpPr>
            <a:spLocks noGrp="1"/>
          </p:cNvSpPr>
          <p:nvPr>
            <p:ph idx="1"/>
          </p:nvPr>
        </p:nvSpPr>
        <p:spPr/>
        <p:txBody>
          <a:bodyPr/>
          <a:lstStyle/>
          <a:p>
            <a:r>
              <a:rPr lang="en-US" dirty="0"/>
              <a:t>John 8:23 And He was saying to them, “You are from below, I am from above; you are of this world, I am not of this world. 24 Therefore I said to you that you will die in your sins; for unless you believe that I am He, you will die in your </a:t>
            </a:r>
            <a:r>
              <a:rPr lang="en-US" b="1" i="1" dirty="0"/>
              <a:t>sins</a:t>
            </a:r>
            <a:r>
              <a:rPr lang="en-US" dirty="0"/>
              <a:t>.</a:t>
            </a:r>
          </a:p>
          <a:p>
            <a:endParaRPr lang="en-US" dirty="0"/>
          </a:p>
          <a:p>
            <a:r>
              <a:rPr lang="en-US" dirty="0" err="1"/>
              <a:t>Harmartia</a:t>
            </a:r>
            <a:r>
              <a:rPr lang="en-US" dirty="0"/>
              <a:t>: a – not, </a:t>
            </a:r>
            <a:r>
              <a:rPr lang="en-US" dirty="0" err="1"/>
              <a:t>meros</a:t>
            </a:r>
            <a:r>
              <a:rPr lang="en-US" dirty="0"/>
              <a:t> – part of</a:t>
            </a:r>
          </a:p>
          <a:p>
            <a:pPr lvl="1"/>
            <a:r>
              <a:rPr lang="en-US" dirty="0"/>
              <a:t>Loss resulting from missing a mark</a:t>
            </a:r>
          </a:p>
        </p:txBody>
      </p:sp>
    </p:spTree>
    <p:extLst>
      <p:ext uri="{BB962C8B-B14F-4D97-AF65-F5344CB8AC3E}">
        <p14:creationId xmlns:p14="http://schemas.microsoft.com/office/powerpoint/2010/main" val="63427260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1459</TotalTime>
  <Words>5761</Words>
  <Application>Microsoft Macintosh PowerPoint</Application>
  <PresentationFormat>On-screen Show (4:3)</PresentationFormat>
  <Paragraphs>465</Paragraphs>
  <Slides>28</Slides>
  <Notes>28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Cardo</vt:lpstr>
      <vt:lpstr>Arial</vt:lpstr>
      <vt:lpstr>Calibri</vt:lpstr>
      <vt:lpstr>Calibri Light</vt:lpstr>
      <vt:lpstr>Helvetica Neue</vt:lpstr>
      <vt:lpstr>IBM Plex Sans</vt:lpstr>
      <vt:lpstr>Roboto</vt:lpstr>
      <vt:lpstr>Office Theme</vt:lpstr>
      <vt:lpstr>Sin -  We're Dying to Talk About It</vt:lpstr>
      <vt:lpstr>Part 1: What is Sin (Sin in the Old and Tew Testament)</vt:lpstr>
      <vt:lpstr>Exodus 34 (NASB)</vt:lpstr>
      <vt:lpstr>Iniquity    עָווֹן     (Avon)</vt:lpstr>
      <vt:lpstr>Jesus - Iniquity κοινῶσαι (עָווֹן.   Avon)  Κοινῶσαι – make common </vt:lpstr>
      <vt:lpstr>Transgression  Pesha פֶּשַׁע</vt:lpstr>
      <vt:lpstr>Jesus – ἀνομίαν Transgression/Lawlessness</vt:lpstr>
      <vt:lpstr>Sin    Khata    חטא</vt:lpstr>
      <vt:lpstr>Jesus – Sin ἁμαρτίαις  (Khata חטא)</vt:lpstr>
      <vt:lpstr>Romans 3: Everyone Is Sinful</vt:lpstr>
      <vt:lpstr>PowerPoint Presentation</vt:lpstr>
      <vt:lpstr>Review: Sin Is</vt:lpstr>
      <vt:lpstr>Part II: The Consequences of Sin</vt:lpstr>
      <vt:lpstr>Sin: Corrupts and Perverts US to serving degraded pleasures</vt:lpstr>
      <vt:lpstr>Sin: Enslaves Us</vt:lpstr>
      <vt:lpstr>Sin: Harms Others Around us</vt:lpstr>
      <vt:lpstr>Sin: Harms Nature</vt:lpstr>
      <vt:lpstr>Sin: Brings Death &amp; God’s Wrath Now</vt:lpstr>
      <vt:lpstr>Sin Brings a Day of Judgement</vt:lpstr>
      <vt:lpstr>PowerPoint Presentation</vt:lpstr>
      <vt:lpstr>Grace and Forgiveness Foreshadowed</vt:lpstr>
      <vt:lpstr>PowerPoint Presentation</vt:lpstr>
      <vt:lpstr>Dumpster Pastor</vt:lpstr>
      <vt:lpstr>PowerPoint Presentation</vt:lpstr>
      <vt:lpstr>Grace and a New Heart</vt:lpstr>
      <vt:lpstr>PowerPoint Presentation</vt:lpstr>
      <vt:lpstr>Repent and Enter Fellowship with the Lord and US</vt:lpstr>
      <vt:lpstr>Small Group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 -  We're Dying to Talk About It</dc:title>
  <dc:creator>rob bailey</dc:creator>
  <cp:lastModifiedBy>rob bailey</cp:lastModifiedBy>
  <cp:revision>9</cp:revision>
  <dcterms:created xsi:type="dcterms:W3CDTF">2023-03-04T01:19:32Z</dcterms:created>
  <dcterms:modified xsi:type="dcterms:W3CDTF">2023-03-05T01:38:37Z</dcterms:modified>
</cp:coreProperties>
</file>