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FF99FF"/>
    <a:srgbClr val="CC99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2" autoAdjust="0"/>
    <p:restoredTop sz="94660"/>
  </p:normalViewPr>
  <p:slideViewPr>
    <p:cSldViewPr snapToGrid="0">
      <p:cViewPr varScale="1">
        <p:scale>
          <a:sx n="73" d="100"/>
          <a:sy n="73" d="100"/>
        </p:scale>
        <p:origin x="5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A412588-DFE0-4BF7-AE6E-ED578890C2ED}" type="datetimeFigureOut">
              <a:rPr lang="en-US" smtClean="0"/>
              <a:t>3/26/23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BFEBA-9D52-4C5B-A093-44DE9198672B}" type="slidenum">
              <a:rPr lang="en-US" smtClean="0"/>
              <a:t>‹#›</a:t>
            </a:fld>
            <a:endParaRPr lang="en-US"/>
          </a:p>
        </p:txBody>
      </p:sp>
    </p:spTree>
    <p:extLst>
      <p:ext uri="{BB962C8B-B14F-4D97-AF65-F5344CB8AC3E}">
        <p14:creationId xmlns:p14="http://schemas.microsoft.com/office/powerpoint/2010/main" val="4053932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2588-DFE0-4BF7-AE6E-ED578890C2ED}" type="datetimeFigureOut">
              <a:rPr lang="en-US" smtClean="0"/>
              <a:t>3/26/23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BFEBA-9D52-4C5B-A093-44DE9198672B}" type="slidenum">
              <a:rPr lang="en-US" smtClean="0"/>
              <a:t>‹#›</a:t>
            </a:fld>
            <a:endParaRPr lang="en-US"/>
          </a:p>
        </p:txBody>
      </p:sp>
    </p:spTree>
    <p:extLst>
      <p:ext uri="{BB962C8B-B14F-4D97-AF65-F5344CB8AC3E}">
        <p14:creationId xmlns:p14="http://schemas.microsoft.com/office/powerpoint/2010/main" val="1952204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2588-DFE0-4BF7-AE6E-ED578890C2ED}" type="datetimeFigureOut">
              <a:rPr lang="en-US" smtClean="0"/>
              <a:t>3/26/23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BFEBA-9D52-4C5B-A093-44DE9198672B}" type="slidenum">
              <a:rPr lang="en-US" smtClean="0"/>
              <a:t>‹#›</a:t>
            </a:fld>
            <a:endParaRPr lang="en-US"/>
          </a:p>
        </p:txBody>
      </p:sp>
    </p:spTree>
    <p:extLst>
      <p:ext uri="{BB962C8B-B14F-4D97-AF65-F5344CB8AC3E}">
        <p14:creationId xmlns:p14="http://schemas.microsoft.com/office/powerpoint/2010/main" val="1375202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412588-DFE0-4BF7-AE6E-ED578890C2ED}" type="datetimeFigureOut">
              <a:rPr lang="en-US" smtClean="0"/>
              <a:t>3/26/23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BFEBA-9D52-4C5B-A093-44DE9198672B}" type="slidenum">
              <a:rPr lang="en-US" smtClean="0"/>
              <a:t>‹#›</a:t>
            </a:fld>
            <a:endParaRPr lang="en-US"/>
          </a:p>
        </p:txBody>
      </p:sp>
    </p:spTree>
    <p:extLst>
      <p:ext uri="{BB962C8B-B14F-4D97-AF65-F5344CB8AC3E}">
        <p14:creationId xmlns:p14="http://schemas.microsoft.com/office/powerpoint/2010/main" val="820446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A412588-DFE0-4BF7-AE6E-ED578890C2ED}" type="datetimeFigureOut">
              <a:rPr lang="en-US" smtClean="0"/>
              <a:t>3/26/23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FBFEBA-9D52-4C5B-A093-44DE9198672B}" type="slidenum">
              <a:rPr lang="en-US" smtClean="0"/>
              <a:t>‹#›</a:t>
            </a:fld>
            <a:endParaRPr lang="en-US"/>
          </a:p>
        </p:txBody>
      </p:sp>
    </p:spTree>
    <p:extLst>
      <p:ext uri="{BB962C8B-B14F-4D97-AF65-F5344CB8AC3E}">
        <p14:creationId xmlns:p14="http://schemas.microsoft.com/office/powerpoint/2010/main" val="3576385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412588-DFE0-4BF7-AE6E-ED578890C2ED}" type="datetimeFigureOut">
              <a:rPr lang="en-US" smtClean="0"/>
              <a:t>3/26/23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BFEBA-9D52-4C5B-A093-44DE9198672B}" type="slidenum">
              <a:rPr lang="en-US" smtClean="0"/>
              <a:t>‹#›</a:t>
            </a:fld>
            <a:endParaRPr lang="en-US"/>
          </a:p>
        </p:txBody>
      </p:sp>
    </p:spTree>
    <p:extLst>
      <p:ext uri="{BB962C8B-B14F-4D97-AF65-F5344CB8AC3E}">
        <p14:creationId xmlns:p14="http://schemas.microsoft.com/office/powerpoint/2010/main" val="28948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412588-DFE0-4BF7-AE6E-ED578890C2ED}" type="datetimeFigureOut">
              <a:rPr lang="en-US" smtClean="0"/>
              <a:t>3/26/23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FBFEBA-9D52-4C5B-A093-44DE9198672B}" type="slidenum">
              <a:rPr lang="en-US" smtClean="0"/>
              <a:t>‹#›</a:t>
            </a:fld>
            <a:endParaRPr lang="en-US"/>
          </a:p>
        </p:txBody>
      </p:sp>
    </p:spTree>
    <p:extLst>
      <p:ext uri="{BB962C8B-B14F-4D97-AF65-F5344CB8AC3E}">
        <p14:creationId xmlns:p14="http://schemas.microsoft.com/office/powerpoint/2010/main" val="27704428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412588-DFE0-4BF7-AE6E-ED578890C2ED}" type="datetimeFigureOut">
              <a:rPr lang="en-US" smtClean="0"/>
              <a:t>3/26/23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FBFEBA-9D52-4C5B-A093-44DE9198672B}" type="slidenum">
              <a:rPr lang="en-US" smtClean="0"/>
              <a:t>‹#›</a:t>
            </a:fld>
            <a:endParaRPr lang="en-US"/>
          </a:p>
        </p:txBody>
      </p:sp>
    </p:spTree>
    <p:extLst>
      <p:ext uri="{BB962C8B-B14F-4D97-AF65-F5344CB8AC3E}">
        <p14:creationId xmlns:p14="http://schemas.microsoft.com/office/powerpoint/2010/main" val="3046242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412588-DFE0-4BF7-AE6E-ED578890C2ED}" type="datetimeFigureOut">
              <a:rPr lang="en-US" smtClean="0"/>
              <a:t>3/26/23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FBFEBA-9D52-4C5B-A093-44DE9198672B}" type="slidenum">
              <a:rPr lang="en-US" smtClean="0"/>
              <a:t>‹#›</a:t>
            </a:fld>
            <a:endParaRPr lang="en-US"/>
          </a:p>
        </p:txBody>
      </p:sp>
    </p:spTree>
    <p:extLst>
      <p:ext uri="{BB962C8B-B14F-4D97-AF65-F5344CB8AC3E}">
        <p14:creationId xmlns:p14="http://schemas.microsoft.com/office/powerpoint/2010/main" val="3654223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412588-DFE0-4BF7-AE6E-ED578890C2ED}" type="datetimeFigureOut">
              <a:rPr lang="en-US" smtClean="0"/>
              <a:t>3/26/23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BFEBA-9D52-4C5B-A093-44DE9198672B}" type="slidenum">
              <a:rPr lang="en-US" smtClean="0"/>
              <a:t>‹#›</a:t>
            </a:fld>
            <a:endParaRPr lang="en-US"/>
          </a:p>
        </p:txBody>
      </p:sp>
    </p:spTree>
    <p:extLst>
      <p:ext uri="{BB962C8B-B14F-4D97-AF65-F5344CB8AC3E}">
        <p14:creationId xmlns:p14="http://schemas.microsoft.com/office/powerpoint/2010/main" val="3678854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A412588-DFE0-4BF7-AE6E-ED578890C2ED}" type="datetimeFigureOut">
              <a:rPr lang="en-US" smtClean="0"/>
              <a:t>3/26/23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FBFEBA-9D52-4C5B-A093-44DE9198672B}" type="slidenum">
              <a:rPr lang="en-US" smtClean="0"/>
              <a:t>‹#›</a:t>
            </a:fld>
            <a:endParaRPr lang="en-US"/>
          </a:p>
        </p:txBody>
      </p:sp>
    </p:spTree>
    <p:extLst>
      <p:ext uri="{BB962C8B-B14F-4D97-AF65-F5344CB8AC3E}">
        <p14:creationId xmlns:p14="http://schemas.microsoft.com/office/powerpoint/2010/main" val="1679269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12588-DFE0-4BF7-AE6E-ED578890C2ED}" type="datetimeFigureOut">
              <a:rPr lang="en-US" smtClean="0"/>
              <a:t>3/26/23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FBFEBA-9D52-4C5B-A093-44DE9198672B}" type="slidenum">
              <a:rPr lang="en-US" smtClean="0"/>
              <a:t>‹#›</a:t>
            </a:fld>
            <a:endParaRPr lang="en-US"/>
          </a:p>
        </p:txBody>
      </p:sp>
    </p:spTree>
    <p:extLst>
      <p:ext uri="{BB962C8B-B14F-4D97-AF65-F5344CB8AC3E}">
        <p14:creationId xmlns:p14="http://schemas.microsoft.com/office/powerpoint/2010/main" val="3097167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30775" y="483327"/>
            <a:ext cx="11730445" cy="940526"/>
          </a:xfrm>
        </p:spPr>
        <p:txBody>
          <a:bodyPr>
            <a:normAutofit/>
          </a:bodyPr>
          <a:lstStyle/>
          <a:p>
            <a:r>
              <a:rPr lang="en-US" dirty="0"/>
              <a:t>God our Sovereign Lord and King!! </a:t>
            </a:r>
          </a:p>
        </p:txBody>
      </p:sp>
      <p:sp>
        <p:nvSpPr>
          <p:cNvPr id="3" name="Subtitle 2"/>
          <p:cNvSpPr>
            <a:spLocks noGrp="1"/>
          </p:cNvSpPr>
          <p:nvPr>
            <p:ph type="subTitle" idx="1"/>
          </p:nvPr>
        </p:nvSpPr>
        <p:spPr>
          <a:xfrm>
            <a:off x="1523999" y="4934449"/>
            <a:ext cx="9144000" cy="1655762"/>
          </a:xfrm>
        </p:spPr>
        <p:txBody>
          <a:bodyPr>
            <a:noAutofit/>
          </a:bodyPr>
          <a:lstStyle/>
          <a:p>
            <a:r>
              <a:rPr lang="en-US" sz="2800" dirty="0">
                <a:latin typeface="+mj-lt"/>
              </a:rPr>
              <a:t>Has the potter no right over the clay, to make out of the same lump one vessel for honorable use and another for dishonorable use?</a:t>
            </a:r>
          </a:p>
          <a:p>
            <a:r>
              <a:rPr lang="en-US" sz="2800" b="1" dirty="0">
                <a:latin typeface="+mj-lt"/>
              </a:rPr>
              <a:t>Romans 9:21</a:t>
            </a:r>
          </a:p>
        </p:txBody>
      </p:sp>
      <p:pic>
        <p:nvPicPr>
          <p:cNvPr id="1026" name="Picture 2" descr="Preaching on Christ the King | Psephiz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2394" y="1735662"/>
            <a:ext cx="5067209" cy="2981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731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39634" y="297271"/>
            <a:ext cx="11573691" cy="3517083"/>
          </a:xfrm>
        </p:spPr>
        <p:txBody>
          <a:bodyPr>
            <a:normAutofit/>
          </a:bodyPr>
          <a:lstStyle/>
          <a:p>
            <a:pPr marL="0" indent="0">
              <a:buNone/>
            </a:pPr>
            <a:r>
              <a:rPr lang="en-US" sz="2600" b="1" dirty="0">
                <a:latin typeface="+mj-lt"/>
              </a:rPr>
              <a:t>Romans 12:1-2…</a:t>
            </a:r>
            <a:r>
              <a:rPr lang="en-US" sz="2600" dirty="0">
                <a:latin typeface="+mj-lt"/>
              </a:rPr>
              <a:t> I appeal to you therefore, brothers, by the mercies of God, to present your bodies as a living sacrifice, holy and acceptable to God, which is your spiritual worship. Do not be conformed to this world, but be transformed by the renewal of your mind, that by testing you may discern what is the will of God, what is good and acceptable and perfect.</a:t>
            </a:r>
          </a:p>
          <a:p>
            <a:pPr marL="0" indent="0">
              <a:buNone/>
            </a:pPr>
            <a:endParaRPr lang="en-US" sz="2600" dirty="0">
              <a:latin typeface="+mj-lt"/>
            </a:endParaRPr>
          </a:p>
          <a:p>
            <a:pPr marL="0" indent="0">
              <a:buNone/>
            </a:pPr>
            <a:r>
              <a:rPr lang="en-US" sz="2600" b="1" dirty="0">
                <a:latin typeface="+mj-lt"/>
              </a:rPr>
              <a:t>Romans 6:1-2… </a:t>
            </a:r>
            <a:r>
              <a:rPr lang="en-US" sz="2600" dirty="0">
                <a:latin typeface="+mj-lt"/>
              </a:rPr>
              <a:t>What shall we say then? Are we to continue in sin that grace may abound? By no means! How can we who died to sin still live in it?</a:t>
            </a:r>
          </a:p>
        </p:txBody>
      </p:sp>
      <p:sp>
        <p:nvSpPr>
          <p:cNvPr id="4" name="Content Placeholder 2"/>
          <p:cNvSpPr txBox="1">
            <a:spLocks/>
          </p:cNvSpPr>
          <p:nvPr/>
        </p:nvSpPr>
        <p:spPr>
          <a:xfrm>
            <a:off x="2370907" y="4127863"/>
            <a:ext cx="7511144" cy="237744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latin typeface="+mj-lt"/>
              </a:rPr>
              <a:t>4 steps to restoration </a:t>
            </a:r>
          </a:p>
          <a:p>
            <a:pPr marL="457200" lvl="1" indent="0">
              <a:buNone/>
            </a:pPr>
            <a:r>
              <a:rPr lang="en-US" sz="2800" dirty="0">
                <a:latin typeface="+mj-lt"/>
              </a:rPr>
              <a:t>1. Self examination - </a:t>
            </a:r>
            <a:r>
              <a:rPr lang="en-US" sz="2800" b="1" dirty="0">
                <a:latin typeface="+mj-lt"/>
              </a:rPr>
              <a:t>2Corinthians 13:5</a:t>
            </a:r>
          </a:p>
          <a:p>
            <a:pPr marL="457200" lvl="1" indent="0">
              <a:buNone/>
            </a:pPr>
            <a:r>
              <a:rPr lang="en-US" sz="2800" dirty="0">
                <a:latin typeface="+mj-lt"/>
              </a:rPr>
              <a:t>2. Brokenness and humility - </a:t>
            </a:r>
            <a:r>
              <a:rPr lang="en-US" sz="2800" b="1" dirty="0">
                <a:latin typeface="+mj-lt"/>
              </a:rPr>
              <a:t>Psalm 51:17</a:t>
            </a:r>
          </a:p>
          <a:p>
            <a:pPr marL="457200" lvl="1" indent="0">
              <a:buNone/>
            </a:pPr>
            <a:r>
              <a:rPr lang="en-US" sz="2800" dirty="0">
                <a:latin typeface="+mj-lt"/>
              </a:rPr>
              <a:t>3. Knowledge - </a:t>
            </a:r>
            <a:r>
              <a:rPr lang="en-US" sz="2800" b="1" dirty="0">
                <a:latin typeface="+mj-lt"/>
              </a:rPr>
              <a:t>Proverbs 11:9 </a:t>
            </a:r>
          </a:p>
          <a:p>
            <a:pPr marL="457200" lvl="1" indent="0">
              <a:buNone/>
            </a:pPr>
            <a:r>
              <a:rPr lang="en-US" sz="2800" dirty="0">
                <a:latin typeface="+mj-lt"/>
              </a:rPr>
              <a:t>4. Being ready to do it. - </a:t>
            </a:r>
            <a:r>
              <a:rPr lang="en-US" sz="2800" b="1" dirty="0">
                <a:latin typeface="+mj-lt"/>
              </a:rPr>
              <a:t>James 2:26</a:t>
            </a:r>
          </a:p>
        </p:txBody>
      </p:sp>
    </p:spTree>
    <p:extLst>
      <p:ext uri="{BB962C8B-B14F-4D97-AF65-F5344CB8AC3E}">
        <p14:creationId xmlns:p14="http://schemas.microsoft.com/office/powerpoint/2010/main" val="3505387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13509" y="1629683"/>
            <a:ext cx="11573691" cy="2432866"/>
          </a:xfrm>
        </p:spPr>
        <p:txBody>
          <a:bodyPr/>
          <a:lstStyle/>
          <a:p>
            <a:pPr marL="0" indent="0">
              <a:buNone/>
            </a:pPr>
            <a:r>
              <a:rPr lang="en-US" b="1" dirty="0">
                <a:latin typeface="+mj-lt"/>
              </a:rPr>
              <a:t>Romans 8:28… </a:t>
            </a:r>
            <a:r>
              <a:rPr lang="en-US" dirty="0">
                <a:latin typeface="+mj-lt"/>
              </a:rPr>
              <a:t>And we know that for those who love God all things work together for good, for those who are called according to his purpose.</a:t>
            </a:r>
          </a:p>
          <a:p>
            <a:pPr marL="0" indent="0">
              <a:buNone/>
            </a:pPr>
            <a:endParaRPr lang="en-US" dirty="0">
              <a:latin typeface="+mj-lt"/>
            </a:endParaRPr>
          </a:p>
          <a:p>
            <a:pPr marL="0" indent="0">
              <a:buNone/>
            </a:pPr>
            <a:r>
              <a:rPr lang="en-US" dirty="0">
                <a:latin typeface="+mj-lt"/>
              </a:rPr>
              <a:t>“God’s sovereignty is his right and power to do all that he decides to do.” 		- </a:t>
            </a:r>
            <a:r>
              <a:rPr lang="en-US" b="1" dirty="0">
                <a:latin typeface="+mj-lt"/>
              </a:rPr>
              <a:t>John Piper. </a:t>
            </a:r>
          </a:p>
        </p:txBody>
      </p:sp>
      <p:sp>
        <p:nvSpPr>
          <p:cNvPr id="5" name="Content Placeholder 2"/>
          <p:cNvSpPr txBox="1">
            <a:spLocks/>
          </p:cNvSpPr>
          <p:nvPr/>
        </p:nvSpPr>
        <p:spPr>
          <a:xfrm>
            <a:off x="465909" y="4420784"/>
            <a:ext cx="11029405" cy="100030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latin typeface="+mj-lt"/>
              </a:rPr>
              <a:t>Romans 9:21…. </a:t>
            </a:r>
            <a:r>
              <a:rPr lang="en-US" dirty="0">
                <a:latin typeface="+mj-lt"/>
              </a:rPr>
              <a:t>Has the potter no right over the clay, to make out of the same lump one vessel for honorable use and another for dishonorable use?</a:t>
            </a:r>
          </a:p>
        </p:txBody>
      </p:sp>
      <p:sp>
        <p:nvSpPr>
          <p:cNvPr id="4" name="Title 1">
            <a:extLst>
              <a:ext uri="{FF2B5EF4-FFF2-40B4-BE49-F238E27FC236}">
                <a16:creationId xmlns:a16="http://schemas.microsoft.com/office/drawing/2014/main" id="{00D972D1-02A2-341D-4B50-7850B0313E19}"/>
              </a:ext>
            </a:extLst>
          </p:cNvPr>
          <p:cNvSpPr>
            <a:spLocks noGrp="1"/>
          </p:cNvSpPr>
          <p:nvPr>
            <p:ph type="title"/>
          </p:nvPr>
        </p:nvSpPr>
        <p:spPr>
          <a:xfrm>
            <a:off x="261257" y="365125"/>
            <a:ext cx="11678194" cy="1137105"/>
          </a:xfrm>
        </p:spPr>
        <p:txBody>
          <a:bodyPr>
            <a:normAutofit/>
          </a:bodyPr>
          <a:lstStyle/>
          <a:p>
            <a:r>
              <a:rPr lang="en-US" sz="3200" dirty="0"/>
              <a:t>The sovereignty of God…. </a:t>
            </a:r>
          </a:p>
        </p:txBody>
      </p:sp>
    </p:spTree>
    <p:extLst>
      <p:ext uri="{BB962C8B-B14F-4D97-AF65-F5344CB8AC3E}">
        <p14:creationId xmlns:p14="http://schemas.microsoft.com/office/powerpoint/2010/main" val="1626863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339634" y="378823"/>
            <a:ext cx="11573691" cy="637467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600" b="1" dirty="0">
                <a:latin typeface="+mj-lt"/>
              </a:rPr>
              <a:t>		1. Omnipotent - All powerful</a:t>
            </a:r>
          </a:p>
          <a:p>
            <a:pPr marL="0" indent="0">
              <a:buNone/>
            </a:pPr>
            <a:r>
              <a:rPr lang="en-US" sz="2600" b="1" dirty="0">
                <a:latin typeface="+mj-lt"/>
              </a:rPr>
              <a:t>Romans 8:37-39… </a:t>
            </a:r>
            <a:r>
              <a:rPr lang="en-US" sz="2600" dirty="0">
                <a:latin typeface="+mj-lt"/>
              </a:rPr>
              <a:t>No, in all these things we are more than conquerors through him who loved us. For I am sure that neither death nor life, nor angels nor rulers, nor things present nor things to come, nor powers, nor height nor depth, nor anything else in all creation, will be able to separate us from the love of God in Christ Jesus our Lord.</a:t>
            </a:r>
          </a:p>
          <a:p>
            <a:pPr marL="0" indent="0">
              <a:buNone/>
            </a:pPr>
            <a:r>
              <a:rPr lang="en-US" sz="2600" b="1" dirty="0">
                <a:latin typeface="+mj-lt"/>
              </a:rPr>
              <a:t>		2. Omniscient - All knowing </a:t>
            </a:r>
          </a:p>
          <a:p>
            <a:pPr marL="0" indent="0">
              <a:buNone/>
            </a:pPr>
            <a:r>
              <a:rPr lang="en-US" sz="2600" b="1" dirty="0">
                <a:latin typeface="+mj-lt"/>
              </a:rPr>
              <a:t>Romans 11:33… </a:t>
            </a:r>
            <a:r>
              <a:rPr lang="en-US" sz="2600" dirty="0">
                <a:latin typeface="+mj-lt"/>
              </a:rPr>
              <a:t>Oh, the depth of the riches and wisdom and knowledge of God! How unsearchable are his judgments and how inscrutable his ways!</a:t>
            </a:r>
          </a:p>
          <a:p>
            <a:pPr marL="0" indent="0">
              <a:buNone/>
            </a:pPr>
            <a:r>
              <a:rPr lang="en-US" sz="2600" b="1" dirty="0">
                <a:latin typeface="+mj-lt"/>
              </a:rPr>
              <a:t>		3. Omnipresent - Everywhere &amp; Not bound my time </a:t>
            </a:r>
          </a:p>
          <a:p>
            <a:pPr marL="0" indent="0">
              <a:buNone/>
            </a:pPr>
            <a:r>
              <a:rPr lang="en-US" sz="2600" b="1" dirty="0">
                <a:latin typeface="+mj-lt"/>
              </a:rPr>
              <a:t>Romans 16:25-26… </a:t>
            </a:r>
            <a:r>
              <a:rPr lang="en-US" sz="2600" dirty="0">
                <a:latin typeface="+mj-lt"/>
              </a:rPr>
              <a:t>Now to him who is able to strengthen you according to my gospel and the preaching of Jesus Christ, according to the revelation of the mystery that was kept secret for long ages but has now been disclosed and through the prophetic writings has been made known to all nations, according to the command of the eternal God, to bring about the obedience of faith.</a:t>
            </a:r>
          </a:p>
        </p:txBody>
      </p:sp>
    </p:spTree>
    <p:extLst>
      <p:ext uri="{BB962C8B-B14F-4D97-AF65-F5344CB8AC3E}">
        <p14:creationId xmlns:p14="http://schemas.microsoft.com/office/powerpoint/2010/main" val="160967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1257" y="365125"/>
            <a:ext cx="11678194" cy="1137105"/>
          </a:xfrm>
        </p:spPr>
        <p:txBody>
          <a:bodyPr>
            <a:normAutofit/>
          </a:bodyPr>
          <a:lstStyle/>
          <a:p>
            <a:r>
              <a:rPr lang="en-US" sz="3600" dirty="0"/>
              <a:t>The expressions of God’s sovereignty… </a:t>
            </a:r>
          </a:p>
        </p:txBody>
      </p:sp>
      <p:sp>
        <p:nvSpPr>
          <p:cNvPr id="3" name="Content Placeholder 2"/>
          <p:cNvSpPr>
            <a:spLocks noGrp="1"/>
          </p:cNvSpPr>
          <p:nvPr>
            <p:ph idx="1"/>
          </p:nvPr>
        </p:nvSpPr>
        <p:spPr>
          <a:xfrm>
            <a:off x="261257" y="1502230"/>
            <a:ext cx="11678194" cy="5016136"/>
          </a:xfrm>
        </p:spPr>
        <p:txBody>
          <a:bodyPr>
            <a:normAutofit/>
          </a:bodyPr>
          <a:lstStyle/>
          <a:p>
            <a:pPr marL="0" indent="0">
              <a:buNone/>
            </a:pPr>
            <a:r>
              <a:rPr lang="en-US" sz="2600" b="1" dirty="0">
                <a:latin typeface="+mj-lt"/>
              </a:rPr>
              <a:t>		1. Plan &amp; purposes for His creation </a:t>
            </a:r>
          </a:p>
          <a:p>
            <a:pPr marL="0" indent="0">
              <a:buNone/>
            </a:pPr>
            <a:r>
              <a:rPr lang="en-US" sz="2600" b="1" dirty="0">
                <a:latin typeface="+mj-lt"/>
              </a:rPr>
              <a:t>Isaiah 46:9-10…</a:t>
            </a:r>
            <a:r>
              <a:rPr lang="en-US" sz="2600" dirty="0">
                <a:latin typeface="+mj-lt"/>
              </a:rPr>
              <a:t> remember the former things of old; for I am God, and there is no other; I am God, and there is none like me, declaring the end from the beginning and from ancient times things not yet done, saying, ‘My counsel shall stand, and I will accomplish all my purpose,’</a:t>
            </a:r>
          </a:p>
          <a:p>
            <a:pPr marL="0" indent="0">
              <a:buNone/>
            </a:pPr>
            <a:r>
              <a:rPr lang="en-US" sz="2600" b="1" dirty="0">
                <a:latin typeface="+mj-lt"/>
              </a:rPr>
              <a:t>		2. Hearts and decisions of humans </a:t>
            </a:r>
          </a:p>
          <a:p>
            <a:pPr marL="0" indent="0">
              <a:buNone/>
            </a:pPr>
            <a:r>
              <a:rPr lang="en-US" sz="2600" b="1" dirty="0">
                <a:latin typeface="+mj-lt"/>
              </a:rPr>
              <a:t>Proverbs 21:1… </a:t>
            </a:r>
            <a:r>
              <a:rPr lang="en-US" sz="2600" dirty="0">
                <a:latin typeface="+mj-lt"/>
              </a:rPr>
              <a:t>The king’s heart is a stream of water in the hand of the LORD; he turns it wherever he will.</a:t>
            </a:r>
          </a:p>
          <a:p>
            <a:pPr marL="0" indent="0">
              <a:buNone/>
            </a:pPr>
            <a:r>
              <a:rPr lang="en-US" sz="2600" b="1" dirty="0">
                <a:latin typeface="+mj-lt"/>
              </a:rPr>
              <a:t>		3. Sufferings of life </a:t>
            </a:r>
          </a:p>
          <a:p>
            <a:pPr marL="0" indent="0">
              <a:buNone/>
            </a:pPr>
            <a:r>
              <a:rPr lang="en-US" sz="2600" b="1" dirty="0">
                <a:latin typeface="+mj-lt"/>
              </a:rPr>
              <a:t>Daniel 4:35… </a:t>
            </a:r>
            <a:r>
              <a:rPr lang="en-US" sz="2600" dirty="0">
                <a:latin typeface="+mj-lt"/>
              </a:rPr>
              <a:t>all the inhabitants of the earth are accounted as nothing, and he does according to his will among the host of heaven and among the inhabitants of the earth; and none can stay his hand or say to him, “What have you done?”</a:t>
            </a:r>
          </a:p>
        </p:txBody>
      </p:sp>
    </p:spTree>
    <p:extLst>
      <p:ext uri="{BB962C8B-B14F-4D97-AF65-F5344CB8AC3E}">
        <p14:creationId xmlns:p14="http://schemas.microsoft.com/office/powerpoint/2010/main" val="2543530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1257" y="365125"/>
            <a:ext cx="11678194" cy="1137105"/>
          </a:xfrm>
        </p:spPr>
        <p:txBody>
          <a:bodyPr>
            <a:normAutofit/>
          </a:bodyPr>
          <a:lstStyle/>
          <a:p>
            <a:r>
              <a:rPr lang="en-US" sz="3600" dirty="0"/>
              <a:t>The expressions of God’s sovereignty… </a:t>
            </a:r>
          </a:p>
        </p:txBody>
      </p:sp>
      <p:sp>
        <p:nvSpPr>
          <p:cNvPr id="3" name="Content Placeholder 2"/>
          <p:cNvSpPr>
            <a:spLocks noGrp="1"/>
          </p:cNvSpPr>
          <p:nvPr>
            <p:ph idx="1"/>
          </p:nvPr>
        </p:nvSpPr>
        <p:spPr>
          <a:xfrm>
            <a:off x="261257" y="1502230"/>
            <a:ext cx="11678194" cy="5016136"/>
          </a:xfrm>
        </p:spPr>
        <p:txBody>
          <a:bodyPr>
            <a:normAutofit/>
          </a:bodyPr>
          <a:lstStyle/>
          <a:p>
            <a:pPr marL="0" indent="0">
              <a:buNone/>
            </a:pPr>
            <a:r>
              <a:rPr lang="en-US" sz="2600" b="1" dirty="0">
                <a:latin typeface="+mj-lt"/>
              </a:rPr>
              <a:t>		4. Nations &amp; Kingdoms</a:t>
            </a:r>
          </a:p>
          <a:p>
            <a:pPr marL="0" indent="0">
              <a:buNone/>
            </a:pPr>
            <a:r>
              <a:rPr lang="en-US" sz="2600" b="1" dirty="0">
                <a:latin typeface="+mj-lt"/>
              </a:rPr>
              <a:t>Psalm 33:10-11… </a:t>
            </a:r>
            <a:r>
              <a:rPr lang="en-US" sz="2600" dirty="0">
                <a:latin typeface="+mj-lt"/>
              </a:rPr>
              <a:t>The LORD brings the counsel of the nations to nothing; he frustrates the plans of the peoples. The counsel of the LORD stands forever, the plans of his heart to all generations.</a:t>
            </a:r>
          </a:p>
          <a:p>
            <a:pPr marL="0" indent="0">
              <a:buNone/>
            </a:pPr>
            <a:r>
              <a:rPr lang="en-US" sz="2600" b="1" dirty="0">
                <a:latin typeface="+mj-lt"/>
              </a:rPr>
              <a:t>		5. Seemingly random events </a:t>
            </a:r>
          </a:p>
          <a:p>
            <a:pPr marL="0" indent="0">
              <a:buNone/>
            </a:pPr>
            <a:r>
              <a:rPr lang="en-US" sz="2600" b="1" dirty="0">
                <a:latin typeface="+mj-lt"/>
              </a:rPr>
              <a:t>Proverbs 16:33… </a:t>
            </a:r>
            <a:r>
              <a:rPr lang="en-US" sz="2600" dirty="0">
                <a:latin typeface="+mj-lt"/>
              </a:rPr>
              <a:t>The lot is cast into the lap, but its every decision is from the LORD.</a:t>
            </a:r>
          </a:p>
          <a:p>
            <a:pPr marL="0" indent="0">
              <a:buNone/>
            </a:pPr>
            <a:r>
              <a:rPr lang="en-US" sz="2600" b="1" dirty="0">
                <a:latin typeface="+mj-lt"/>
              </a:rPr>
              <a:t>		6. Salvation of humanity</a:t>
            </a:r>
          </a:p>
          <a:p>
            <a:pPr marL="0" indent="0">
              <a:buNone/>
            </a:pPr>
            <a:r>
              <a:rPr lang="en-US" sz="2600" b="1" dirty="0">
                <a:latin typeface="+mj-lt"/>
              </a:rPr>
              <a:t>Ephesians 1:11… </a:t>
            </a:r>
            <a:r>
              <a:rPr lang="en-US" sz="2600" dirty="0">
                <a:latin typeface="+mj-lt"/>
              </a:rPr>
              <a:t>In him we have obtained an inheritance, having been predestined according to the purpose of him who works all things according to the counsel of his will,</a:t>
            </a:r>
          </a:p>
        </p:txBody>
      </p:sp>
    </p:spTree>
    <p:extLst>
      <p:ext uri="{BB962C8B-B14F-4D97-AF65-F5344CB8AC3E}">
        <p14:creationId xmlns:p14="http://schemas.microsoft.com/office/powerpoint/2010/main" val="1864132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1257" y="365125"/>
            <a:ext cx="11678194" cy="1137105"/>
          </a:xfrm>
        </p:spPr>
        <p:txBody>
          <a:bodyPr>
            <a:normAutofit/>
          </a:bodyPr>
          <a:lstStyle/>
          <a:p>
            <a:r>
              <a:rPr lang="en-US" sz="3200" dirty="0"/>
              <a:t>The sovereignty of God in the salvation of humanity…. </a:t>
            </a:r>
          </a:p>
        </p:txBody>
      </p:sp>
      <p:sp>
        <p:nvSpPr>
          <p:cNvPr id="3" name="Content Placeholder 2"/>
          <p:cNvSpPr>
            <a:spLocks noGrp="1"/>
          </p:cNvSpPr>
          <p:nvPr>
            <p:ph idx="1"/>
          </p:nvPr>
        </p:nvSpPr>
        <p:spPr>
          <a:xfrm>
            <a:off x="640079" y="1502230"/>
            <a:ext cx="11299371" cy="3357154"/>
          </a:xfrm>
        </p:spPr>
        <p:txBody>
          <a:bodyPr>
            <a:normAutofit/>
          </a:bodyPr>
          <a:lstStyle/>
          <a:p>
            <a:pPr marL="0" indent="0">
              <a:buNone/>
            </a:pPr>
            <a:r>
              <a:rPr lang="en-US" sz="2600" dirty="0">
                <a:latin typeface="+mj-lt"/>
              </a:rPr>
              <a:t>First, then, DIVINE SOVEREIGNTY AS EXEMPLIFIED IN SALVATION. If any man be saved, he is saved by divine grace and by divine grace alone; the reason of his salvation is not to be found in him, but in God. We are not saved as the result of anything that we do or that we will, but we will and do as the result of God’s good pleasure and the work of His grace in our hearts. No sinner can prevent God; that is, he cannot go before Him, cannot anticipate Him. God is always first in the matter of salvation. He is before our convictions, before our desires, before our fears, and before our hopes. All that is good or ever will be good in us is preceded by the grace of God and is the effect of a divine cause within.” - </a:t>
            </a:r>
            <a:r>
              <a:rPr lang="en-US" sz="2600" b="1" dirty="0">
                <a:latin typeface="+mj-lt"/>
              </a:rPr>
              <a:t>Charles H. Spurgeon</a:t>
            </a:r>
          </a:p>
          <a:p>
            <a:pPr marL="0" indent="0">
              <a:buNone/>
            </a:pPr>
            <a:endParaRPr lang="en-US" sz="2600" dirty="0">
              <a:latin typeface="+mj-lt"/>
            </a:endParaRPr>
          </a:p>
        </p:txBody>
      </p:sp>
      <p:sp>
        <p:nvSpPr>
          <p:cNvPr id="4" name="Title 1"/>
          <p:cNvSpPr txBox="1">
            <a:spLocks/>
          </p:cNvSpPr>
          <p:nvPr/>
        </p:nvSpPr>
        <p:spPr>
          <a:xfrm>
            <a:off x="256901" y="5037284"/>
            <a:ext cx="11678194" cy="11371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t>A review of Romans 9 presents a clear picture of how the sovereignty of God is at play in the salvation of all who call on Him…</a:t>
            </a:r>
          </a:p>
        </p:txBody>
      </p:sp>
    </p:spTree>
    <p:extLst>
      <p:ext uri="{BB962C8B-B14F-4D97-AF65-F5344CB8AC3E}">
        <p14:creationId xmlns:p14="http://schemas.microsoft.com/office/powerpoint/2010/main" val="2459038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1257" y="365125"/>
            <a:ext cx="11678194" cy="1137105"/>
          </a:xfrm>
        </p:spPr>
        <p:txBody>
          <a:bodyPr>
            <a:normAutofit/>
          </a:bodyPr>
          <a:lstStyle/>
          <a:p>
            <a:r>
              <a:rPr lang="en-US" sz="3200" dirty="0"/>
              <a:t>Key references from Romans 9….</a:t>
            </a:r>
          </a:p>
        </p:txBody>
      </p:sp>
      <p:sp>
        <p:nvSpPr>
          <p:cNvPr id="3" name="Content Placeholder 2"/>
          <p:cNvSpPr>
            <a:spLocks noGrp="1"/>
          </p:cNvSpPr>
          <p:nvPr>
            <p:ph idx="1"/>
          </p:nvPr>
        </p:nvSpPr>
        <p:spPr>
          <a:xfrm>
            <a:off x="992777" y="1502229"/>
            <a:ext cx="10593977" cy="4976948"/>
          </a:xfrm>
        </p:spPr>
        <p:txBody>
          <a:bodyPr>
            <a:normAutofit/>
          </a:bodyPr>
          <a:lstStyle/>
          <a:p>
            <a:pPr marL="0" indent="0">
              <a:buNone/>
            </a:pPr>
            <a:r>
              <a:rPr lang="en-US" sz="2600" b="1" dirty="0">
                <a:latin typeface="+mj-lt"/>
              </a:rPr>
              <a:t>Romans 9:7-8… </a:t>
            </a:r>
            <a:r>
              <a:rPr lang="en-US" sz="2600" dirty="0">
                <a:latin typeface="+mj-lt"/>
              </a:rPr>
              <a:t>and not all are children of Abraham because they are his offspring, but “Through Isaac shall your offspring be named.” This means that it is not the children of the flesh who are the children of God, but the children of the promise are counted as offspring.</a:t>
            </a:r>
          </a:p>
          <a:p>
            <a:pPr marL="0" indent="0">
              <a:buNone/>
            </a:pPr>
            <a:endParaRPr lang="en-US" sz="2600" dirty="0">
              <a:latin typeface="+mj-lt"/>
            </a:endParaRPr>
          </a:p>
          <a:p>
            <a:pPr marL="0" indent="0">
              <a:buNone/>
            </a:pPr>
            <a:r>
              <a:rPr lang="en-US" sz="2600" b="1" dirty="0">
                <a:latin typeface="+mj-lt"/>
              </a:rPr>
              <a:t>Romans 9:15-16… </a:t>
            </a:r>
            <a:r>
              <a:rPr lang="en-US" sz="2600" dirty="0">
                <a:latin typeface="+mj-lt"/>
              </a:rPr>
              <a:t>For he says to Moses, “I will have mercy on whom I have mercy, and I will have compassion on whom I have compassion.” So then it depends not on human will or exertion, but on God, who has mercy.</a:t>
            </a:r>
          </a:p>
          <a:p>
            <a:pPr marL="0" indent="0">
              <a:buNone/>
            </a:pPr>
            <a:endParaRPr lang="en-US" sz="2600" dirty="0">
              <a:latin typeface="+mj-lt"/>
            </a:endParaRPr>
          </a:p>
          <a:p>
            <a:pPr marL="0" indent="0">
              <a:buNone/>
            </a:pPr>
            <a:r>
              <a:rPr lang="en-US" sz="2600" b="1" dirty="0">
                <a:latin typeface="+mj-lt"/>
              </a:rPr>
              <a:t>Romans 9:21… </a:t>
            </a:r>
            <a:r>
              <a:rPr lang="en-US" sz="2600" dirty="0">
                <a:latin typeface="+mj-lt"/>
              </a:rPr>
              <a:t>Has the potter no right over the clay, to make out of the same lump one vessel for honorable use and another for dishonorable use?</a:t>
            </a:r>
            <a:endParaRPr lang="en-US" sz="2600" b="1" dirty="0">
              <a:latin typeface="+mj-lt"/>
            </a:endParaRPr>
          </a:p>
        </p:txBody>
      </p:sp>
    </p:spTree>
    <p:extLst>
      <p:ext uri="{BB962C8B-B14F-4D97-AF65-F5344CB8AC3E}">
        <p14:creationId xmlns:p14="http://schemas.microsoft.com/office/powerpoint/2010/main" val="2153844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61257" y="365125"/>
            <a:ext cx="11678194" cy="1137105"/>
          </a:xfrm>
        </p:spPr>
        <p:txBody>
          <a:bodyPr>
            <a:normAutofit/>
          </a:bodyPr>
          <a:lstStyle/>
          <a:p>
            <a:r>
              <a:rPr lang="en-US" sz="3200" dirty="0"/>
              <a:t>Conclusion….</a:t>
            </a:r>
          </a:p>
        </p:txBody>
      </p:sp>
      <p:sp>
        <p:nvSpPr>
          <p:cNvPr id="3" name="Content Placeholder 2"/>
          <p:cNvSpPr>
            <a:spLocks noGrp="1"/>
          </p:cNvSpPr>
          <p:nvPr>
            <p:ph idx="1"/>
          </p:nvPr>
        </p:nvSpPr>
        <p:spPr>
          <a:xfrm>
            <a:off x="992777" y="1502229"/>
            <a:ext cx="10593977" cy="3239588"/>
          </a:xfrm>
        </p:spPr>
        <p:txBody>
          <a:bodyPr>
            <a:normAutofit/>
          </a:bodyPr>
          <a:lstStyle/>
          <a:p>
            <a:pPr marL="514350" indent="-514350">
              <a:buAutoNum type="arabicPeriod"/>
            </a:pPr>
            <a:r>
              <a:rPr lang="en-US" dirty="0">
                <a:latin typeface="+mj-lt"/>
              </a:rPr>
              <a:t>We must live a life of total submission to God as our sovereign Lord &amp; King.</a:t>
            </a:r>
          </a:p>
          <a:p>
            <a:pPr marL="514350" indent="-514350">
              <a:buAutoNum type="arabicPeriod"/>
            </a:pPr>
            <a:r>
              <a:rPr lang="en-US" dirty="0">
                <a:latin typeface="+mj-lt"/>
              </a:rPr>
              <a:t>Our knowledge of the sovereignty of God helps deal with our fears &amp; worries!! </a:t>
            </a:r>
          </a:p>
          <a:p>
            <a:pPr marL="514350" indent="-514350">
              <a:buAutoNum type="arabicPeriod"/>
            </a:pPr>
            <a:r>
              <a:rPr lang="en-US" dirty="0">
                <a:latin typeface="+mj-lt"/>
              </a:rPr>
              <a:t>We must learn to trust God through every turn of Life… </a:t>
            </a:r>
          </a:p>
          <a:p>
            <a:pPr marL="514350" indent="-514350">
              <a:buAutoNum type="arabicPeriod"/>
            </a:pPr>
            <a:r>
              <a:rPr lang="en-US" dirty="0">
                <a:latin typeface="+mj-lt"/>
              </a:rPr>
              <a:t>God has a plan of salvation and we must be ready to play our part, we are His workmanship in Christ. </a:t>
            </a:r>
          </a:p>
        </p:txBody>
      </p:sp>
      <p:sp>
        <p:nvSpPr>
          <p:cNvPr id="5" name="Title 1">
            <a:extLst>
              <a:ext uri="{FF2B5EF4-FFF2-40B4-BE49-F238E27FC236}">
                <a16:creationId xmlns:a16="http://schemas.microsoft.com/office/drawing/2014/main" id="{1D9DAADF-91C0-C24C-5F2C-4F5E4F6B8807}"/>
              </a:ext>
            </a:extLst>
          </p:cNvPr>
          <p:cNvSpPr txBox="1">
            <a:spLocks/>
          </p:cNvSpPr>
          <p:nvPr/>
        </p:nvSpPr>
        <p:spPr>
          <a:xfrm>
            <a:off x="256903" y="4940625"/>
            <a:ext cx="11678194" cy="113710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3200" dirty="0"/>
              <a:t>Let us pray</a:t>
            </a:r>
            <a:r>
              <a:rPr lang="en-US" sz="3200" dirty="0"/>
              <a:t>…. </a:t>
            </a:r>
          </a:p>
        </p:txBody>
      </p:sp>
    </p:spTree>
    <p:extLst>
      <p:ext uri="{BB962C8B-B14F-4D97-AF65-F5344CB8AC3E}">
        <p14:creationId xmlns:p14="http://schemas.microsoft.com/office/powerpoint/2010/main" val="16184325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688</Words>
  <Application>Microsoft Office PowerPoint</Application>
  <PresentationFormat>Widescreen</PresentationFormat>
  <Paragraphs>49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God our Sovereign Lord and King!! </vt:lpstr>
      <vt:lpstr>PowerPoint Presentation</vt:lpstr>
      <vt:lpstr>The sovereignty of God…. </vt:lpstr>
      <vt:lpstr>PowerPoint Presentation</vt:lpstr>
      <vt:lpstr>The expressions of God’s sovereignty… </vt:lpstr>
      <vt:lpstr>The expressions of God’s sovereignty… </vt:lpstr>
      <vt:lpstr>The sovereignty of God in the salvation of humanity…. </vt:lpstr>
      <vt:lpstr>Key references from Romans 9….</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 our Sovereign Lord and King!!</dc:title>
  <dc:creator>A</dc:creator>
  <cp:lastModifiedBy>Perry Ackon</cp:lastModifiedBy>
  <cp:revision>7</cp:revision>
  <dcterms:created xsi:type="dcterms:W3CDTF">2023-03-25T16:04:37Z</dcterms:created>
  <dcterms:modified xsi:type="dcterms:W3CDTF">2023-03-25T23:24:44Z</dcterms:modified>
</cp:coreProperties>
</file>