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sldIdLst>
    <p:sldId id="257" r:id="rId2"/>
    <p:sldId id="259" r:id="rId3"/>
    <p:sldId id="336" r:id="rId4"/>
    <p:sldId id="329" r:id="rId5"/>
    <p:sldId id="337" r:id="rId6"/>
    <p:sldId id="338" r:id="rId7"/>
    <p:sldId id="324" r:id="rId8"/>
    <p:sldId id="330" r:id="rId9"/>
    <p:sldId id="332" r:id="rId10"/>
    <p:sldId id="331" r:id="rId11"/>
    <p:sldId id="325" r:id="rId12"/>
    <p:sldId id="314" r:id="rId13"/>
    <p:sldId id="321" r:id="rId14"/>
    <p:sldId id="335" r:id="rId15"/>
    <p:sldId id="304" r:id="rId16"/>
    <p:sldId id="305" r:id="rId17"/>
    <p:sldId id="334" r:id="rId18"/>
    <p:sldId id="301" r:id="rId19"/>
    <p:sldId id="333" r:id="rId20"/>
    <p:sldId id="318" r:id="rId21"/>
  </p:sldIdLst>
  <p:sldSz cx="19010313" cy="10693400"/>
  <p:notesSz cx="7556500" cy="106934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4" userDrawn="1">
          <p15:clr>
            <a:srgbClr val="A4A3A4"/>
          </p15:clr>
        </p15:guide>
        <p15:guide id="2" pos="61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F00"/>
    <a:srgbClr val="FFA1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5" autoAdjust="0"/>
    <p:restoredTop sz="93457" autoAdjust="0"/>
  </p:normalViewPr>
  <p:slideViewPr>
    <p:cSldViewPr>
      <p:cViewPr varScale="1">
        <p:scale>
          <a:sx n="38" d="100"/>
          <a:sy n="38" d="100"/>
        </p:scale>
        <p:origin x="764" y="-120"/>
      </p:cViewPr>
      <p:guideLst>
        <p:guide orient="horz" pos="344"/>
        <p:guide pos="61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23" d="100"/>
          <a:sy n="23" d="100"/>
        </p:scale>
        <p:origin x="3136"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A2BF3456-A29E-41FE-BFB7-B24F24BEE47B}" type="datetimeFigureOut">
              <a:rPr lang="cs-CZ" smtClean="0"/>
              <a:t>12.03.2023</a:t>
            </a:fld>
            <a:endParaRPr lang="cs-CZ"/>
          </a:p>
        </p:txBody>
      </p:sp>
      <p:sp>
        <p:nvSpPr>
          <p:cNvPr id="4" name="Slide Image Placeholder 3"/>
          <p:cNvSpPr>
            <a:spLocks noGrp="1" noRot="1" noChangeAspect="1"/>
          </p:cNvSpPr>
          <p:nvPr>
            <p:ph type="sldImg" idx="2"/>
          </p:nvPr>
        </p:nvSpPr>
        <p:spPr>
          <a:xfrm>
            <a:off x="571500" y="1336675"/>
            <a:ext cx="6413500" cy="3608388"/>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DD95B543-0236-4AEE-9F15-C7CF1150485F}" type="slidenum">
              <a:rPr lang="cs-CZ" smtClean="0"/>
              <a:t>‹#›</a:t>
            </a:fld>
            <a:endParaRPr lang="cs-CZ"/>
          </a:p>
        </p:txBody>
      </p:sp>
    </p:spTree>
    <p:extLst>
      <p:ext uri="{BB962C8B-B14F-4D97-AF65-F5344CB8AC3E}">
        <p14:creationId xmlns:p14="http://schemas.microsoft.com/office/powerpoint/2010/main" val="5225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95B543-0236-4AEE-9F15-C7CF1150485F}" type="slidenum">
              <a:rPr lang="cs-CZ" smtClean="0"/>
              <a:t>6</a:t>
            </a:fld>
            <a:endParaRPr lang="cs-CZ"/>
          </a:p>
        </p:txBody>
      </p:sp>
    </p:spTree>
    <p:extLst>
      <p:ext uri="{BB962C8B-B14F-4D97-AF65-F5344CB8AC3E}">
        <p14:creationId xmlns:p14="http://schemas.microsoft.com/office/powerpoint/2010/main" val="3486886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95B543-0236-4AEE-9F15-C7CF1150485F}" type="slidenum">
              <a:rPr lang="cs-CZ" smtClean="0"/>
              <a:t>11</a:t>
            </a:fld>
            <a:endParaRPr lang="cs-CZ"/>
          </a:p>
        </p:txBody>
      </p:sp>
    </p:spTree>
    <p:extLst>
      <p:ext uri="{BB962C8B-B14F-4D97-AF65-F5344CB8AC3E}">
        <p14:creationId xmlns:p14="http://schemas.microsoft.com/office/powerpoint/2010/main" val="304983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426970" y="3314954"/>
            <a:ext cx="16172344" cy="276999"/>
          </a:xfrm>
          <a:prstGeom prst="rect">
            <a:avLst/>
          </a:prstGeom>
        </p:spPr>
        <p:txBody>
          <a:bodyPr wrap="square" lIns="0" tIns="0" rIns="0" bIns="0">
            <a:spAutoFit/>
          </a:bodyPr>
          <a:lstStyle>
            <a:lvl1pPr>
              <a:defRPr/>
            </a:lvl1pPr>
          </a:lstStyle>
          <a:p>
            <a:r>
              <a:rPr lang="en-GB"/>
              <a:t>Click to edit Master title style</a:t>
            </a:r>
            <a:endParaRPr/>
          </a:p>
        </p:txBody>
      </p:sp>
      <p:sp>
        <p:nvSpPr>
          <p:cNvPr id="3" name="Holder 3"/>
          <p:cNvSpPr>
            <a:spLocks noGrp="1"/>
          </p:cNvSpPr>
          <p:nvPr>
            <p:ph type="subTitle" idx="4"/>
          </p:nvPr>
        </p:nvSpPr>
        <p:spPr>
          <a:xfrm>
            <a:off x="2853943" y="5988304"/>
            <a:ext cx="13318402" cy="276999"/>
          </a:xfrm>
          <a:prstGeom prst="rect">
            <a:avLst/>
          </a:prstGeom>
        </p:spPr>
        <p:txBody>
          <a:bodyPr wrap="square" lIns="0" tIns="0" rIns="0" bIns="0">
            <a:spAutoFit/>
          </a:bodyPr>
          <a:lstStyle>
            <a:lvl1pPr>
              <a:defRPr/>
            </a:lvl1pPr>
          </a:lstStyle>
          <a:p>
            <a:r>
              <a:rPr lang="en-GB"/>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r>
              <a:rPr lang="en-GB"/>
              <a:t>Click to edit Master title style</a:t>
            </a:r>
            <a:endParaRPr/>
          </a:p>
        </p:txBody>
      </p:sp>
      <p:sp>
        <p:nvSpPr>
          <p:cNvPr id="3" name="Holder 3"/>
          <p:cNvSpPr>
            <a:spLocks noGrp="1"/>
          </p:cNvSpPr>
          <p:nvPr>
            <p:ph type="body" idx="1"/>
          </p:nvPr>
        </p:nvSpPr>
        <p:spPr/>
        <p:txBody>
          <a:bodyPr lIns="0" tIns="0" rIns="0" bIns="0"/>
          <a:lstStyle>
            <a:lvl1pPr>
              <a:defRPr/>
            </a:lvl1pPr>
          </a:lstStyle>
          <a:p>
            <a:pPr lvl="0"/>
            <a:r>
              <a:rPr lang="en-GB"/>
              <a:t>Click to 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r>
              <a:rPr lang="en-GB"/>
              <a:t>Click to edit Master title style</a:t>
            </a:r>
            <a:endParaRPr/>
          </a:p>
        </p:txBody>
      </p:sp>
      <p:sp>
        <p:nvSpPr>
          <p:cNvPr id="3" name="Holder 3"/>
          <p:cNvSpPr>
            <a:spLocks noGrp="1"/>
          </p:cNvSpPr>
          <p:nvPr>
            <p:ph sz="half" idx="2"/>
          </p:nvPr>
        </p:nvSpPr>
        <p:spPr>
          <a:xfrm>
            <a:off x="951315" y="2459482"/>
            <a:ext cx="8276433" cy="276999"/>
          </a:xfrm>
          <a:prstGeom prst="rect">
            <a:avLst/>
          </a:prstGeom>
        </p:spPr>
        <p:txBody>
          <a:bodyPr wrap="square" lIns="0" tIns="0" rIns="0" bIns="0">
            <a:spAutoFit/>
          </a:bodyPr>
          <a:lstStyle>
            <a:lvl1pPr>
              <a:defRPr/>
            </a:lvl1pPr>
          </a:lstStyle>
          <a:p>
            <a:pPr lvl="0"/>
            <a:r>
              <a:rPr lang="en-GB"/>
              <a:t>Click to edit Master text styles</a:t>
            </a:r>
          </a:p>
        </p:txBody>
      </p:sp>
      <p:sp>
        <p:nvSpPr>
          <p:cNvPr id="4" name="Holder 4"/>
          <p:cNvSpPr>
            <a:spLocks noGrp="1"/>
          </p:cNvSpPr>
          <p:nvPr>
            <p:ph sz="half" idx="3"/>
          </p:nvPr>
        </p:nvSpPr>
        <p:spPr>
          <a:xfrm>
            <a:off x="9798538" y="2459482"/>
            <a:ext cx="8276433" cy="276999"/>
          </a:xfrm>
          <a:prstGeom prst="rect">
            <a:avLst/>
          </a:prstGeom>
        </p:spPr>
        <p:txBody>
          <a:bodyPr wrap="square" lIns="0" tIns="0" rIns="0" bIns="0">
            <a:spAutoFit/>
          </a:bodyPr>
          <a:lstStyle>
            <a:lvl1pPr>
              <a:defRPr/>
            </a:lvl1pPr>
          </a:lstStyle>
          <a:p>
            <a:pPr lvl="0"/>
            <a:r>
              <a:rPr lang="en-GB"/>
              <a:t>Click to 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r>
              <a:rPr lang="en-GB"/>
              <a:t>Click to edit Master title style</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25774" y="3321886"/>
            <a:ext cx="16158766" cy="276999"/>
          </a:xfrm>
        </p:spPr>
        <p:txBody>
          <a:bodyPr/>
          <a:lstStyle/>
          <a:p>
            <a:r>
              <a:rPr lang="en-US"/>
              <a:t>Click to edit Master title style</a:t>
            </a:r>
          </a:p>
        </p:txBody>
      </p:sp>
      <p:sp>
        <p:nvSpPr>
          <p:cNvPr id="3" name="Subtitle 2"/>
          <p:cNvSpPr>
            <a:spLocks noGrp="1"/>
          </p:cNvSpPr>
          <p:nvPr>
            <p:ph type="subTitle" idx="1"/>
          </p:nvPr>
        </p:nvSpPr>
        <p:spPr>
          <a:xfrm>
            <a:off x="2851547" y="6059593"/>
            <a:ext cx="13307219" cy="276999"/>
          </a:xfrm>
        </p:spPr>
        <p:txBody>
          <a:bodyPr/>
          <a:lstStyle>
            <a:lvl1pPr marL="0" indent="0" algn="ctr">
              <a:buNone/>
              <a:defRPr>
                <a:solidFill>
                  <a:schemeClr val="tx1">
                    <a:tint val="75000"/>
                  </a:schemeClr>
                </a:solidFill>
              </a:defRPr>
            </a:lvl1pPr>
            <a:lvl2pPr marL="712912" indent="0" algn="ctr">
              <a:buNone/>
              <a:defRPr>
                <a:solidFill>
                  <a:schemeClr val="tx1">
                    <a:tint val="75000"/>
                  </a:schemeClr>
                </a:solidFill>
              </a:defRPr>
            </a:lvl2pPr>
            <a:lvl3pPr marL="1425824" indent="0" algn="ctr">
              <a:buNone/>
              <a:defRPr>
                <a:solidFill>
                  <a:schemeClr val="tx1">
                    <a:tint val="75000"/>
                  </a:schemeClr>
                </a:solidFill>
              </a:defRPr>
            </a:lvl3pPr>
            <a:lvl4pPr marL="2138736" indent="0" algn="ctr">
              <a:buNone/>
              <a:defRPr>
                <a:solidFill>
                  <a:schemeClr val="tx1">
                    <a:tint val="75000"/>
                  </a:schemeClr>
                </a:solidFill>
              </a:defRPr>
            </a:lvl4pPr>
            <a:lvl5pPr marL="2851648" indent="0" algn="ctr">
              <a:buNone/>
              <a:defRPr>
                <a:solidFill>
                  <a:schemeClr val="tx1">
                    <a:tint val="75000"/>
                  </a:schemeClr>
                </a:solidFill>
              </a:defRPr>
            </a:lvl5pPr>
            <a:lvl6pPr marL="3564560" indent="0" algn="ctr">
              <a:buNone/>
              <a:defRPr>
                <a:solidFill>
                  <a:schemeClr val="tx1">
                    <a:tint val="75000"/>
                  </a:schemeClr>
                </a:solidFill>
              </a:defRPr>
            </a:lvl6pPr>
            <a:lvl7pPr marL="4277472" indent="0" algn="ctr">
              <a:buNone/>
              <a:defRPr>
                <a:solidFill>
                  <a:schemeClr val="tx1">
                    <a:tint val="75000"/>
                  </a:schemeClr>
                </a:solidFill>
              </a:defRPr>
            </a:lvl7pPr>
            <a:lvl8pPr marL="4990384" indent="0" algn="ctr">
              <a:buNone/>
              <a:defRPr>
                <a:solidFill>
                  <a:schemeClr val="tx1">
                    <a:tint val="75000"/>
                  </a:schemeClr>
                </a:solidFill>
              </a:defRPr>
            </a:lvl8pPr>
            <a:lvl9pPr marL="570329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A41561-8E5B-433F-A709-C92B68D0FFAD}"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8FD21-0332-4C86-9889-5FD80269F792}" type="slidenum">
              <a:rPr lang="en-US" smtClean="0"/>
              <a:t>‹#›</a:t>
            </a:fld>
            <a:endParaRPr lang="en-US"/>
          </a:p>
        </p:txBody>
      </p:sp>
    </p:spTree>
    <p:extLst>
      <p:ext uri="{BB962C8B-B14F-4D97-AF65-F5344CB8AC3E}">
        <p14:creationId xmlns:p14="http://schemas.microsoft.com/office/powerpoint/2010/main" val="31027134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7794922" y="10051413"/>
            <a:ext cx="576699" cy="384175"/>
          </a:xfrm>
          <a:custGeom>
            <a:avLst/>
            <a:gdLst/>
            <a:ahLst/>
            <a:cxnLst/>
            <a:rect l="l" t="t" r="r" b="b"/>
            <a:pathLst>
              <a:path w="229234" h="384175">
                <a:moveTo>
                  <a:pt x="229215" y="0"/>
                </a:moveTo>
                <a:lnTo>
                  <a:pt x="6499" y="145561"/>
                </a:lnTo>
                <a:lnTo>
                  <a:pt x="988" y="145561"/>
                </a:lnTo>
                <a:lnTo>
                  <a:pt x="0" y="379373"/>
                </a:lnTo>
                <a:lnTo>
                  <a:pt x="6499" y="383615"/>
                </a:lnTo>
                <a:lnTo>
                  <a:pt x="229215" y="238054"/>
                </a:lnTo>
                <a:lnTo>
                  <a:pt x="229215" y="145561"/>
                </a:lnTo>
                <a:lnTo>
                  <a:pt x="6499" y="145561"/>
                </a:lnTo>
                <a:lnTo>
                  <a:pt x="1003" y="141966"/>
                </a:lnTo>
                <a:lnTo>
                  <a:pt x="229215" y="141966"/>
                </a:lnTo>
                <a:lnTo>
                  <a:pt x="229215" y="0"/>
                </a:lnTo>
                <a:close/>
              </a:path>
            </a:pathLst>
          </a:custGeom>
          <a:solidFill>
            <a:srgbClr val="FFBF00">
              <a:alpha val="51998"/>
            </a:srgbClr>
          </a:solidFill>
        </p:spPr>
        <p:txBody>
          <a:bodyPr wrap="square" lIns="0" tIns="0" rIns="0" bIns="0" rtlCol="0"/>
          <a:lstStyle/>
          <a:p>
            <a:endParaRPr sz="1800" dirty="0"/>
          </a:p>
        </p:txBody>
      </p:sp>
      <p:sp>
        <p:nvSpPr>
          <p:cNvPr id="17" name="bk object 17"/>
          <p:cNvSpPr/>
          <p:nvPr/>
        </p:nvSpPr>
        <p:spPr>
          <a:xfrm>
            <a:off x="17250971" y="10051416"/>
            <a:ext cx="560724" cy="384175"/>
          </a:xfrm>
          <a:custGeom>
            <a:avLst/>
            <a:gdLst/>
            <a:ahLst/>
            <a:cxnLst/>
            <a:rect l="l" t="t" r="r" b="b"/>
            <a:pathLst>
              <a:path w="222884" h="384175">
                <a:moveTo>
                  <a:pt x="0" y="0"/>
                </a:moveTo>
                <a:lnTo>
                  <a:pt x="0" y="238054"/>
                </a:lnTo>
                <a:lnTo>
                  <a:pt x="222717" y="383615"/>
                </a:lnTo>
                <a:lnTo>
                  <a:pt x="222717" y="145561"/>
                </a:lnTo>
                <a:lnTo>
                  <a:pt x="0" y="0"/>
                </a:lnTo>
                <a:close/>
              </a:path>
            </a:pathLst>
          </a:custGeom>
          <a:solidFill>
            <a:srgbClr val="5FC7FC">
              <a:alpha val="51998"/>
            </a:srgbClr>
          </a:solidFill>
        </p:spPr>
        <p:txBody>
          <a:bodyPr wrap="square" lIns="0" tIns="0" rIns="0" bIns="0" rtlCol="0"/>
          <a:lstStyle/>
          <a:p>
            <a:endParaRPr sz="1800" dirty="0"/>
          </a:p>
        </p:txBody>
      </p:sp>
      <p:sp>
        <p:nvSpPr>
          <p:cNvPr id="18" name="bk object 18"/>
          <p:cNvSpPr/>
          <p:nvPr/>
        </p:nvSpPr>
        <p:spPr>
          <a:xfrm>
            <a:off x="17794922" y="9905820"/>
            <a:ext cx="576699" cy="384175"/>
          </a:xfrm>
          <a:custGeom>
            <a:avLst/>
            <a:gdLst/>
            <a:ahLst/>
            <a:cxnLst/>
            <a:rect l="l" t="t" r="r" b="b"/>
            <a:pathLst>
              <a:path w="229234" h="384175">
                <a:moveTo>
                  <a:pt x="229215" y="238054"/>
                </a:moveTo>
                <a:lnTo>
                  <a:pt x="6499" y="238054"/>
                </a:lnTo>
                <a:lnTo>
                  <a:pt x="229215" y="383628"/>
                </a:lnTo>
                <a:lnTo>
                  <a:pt x="229215" y="238054"/>
                </a:lnTo>
                <a:close/>
              </a:path>
              <a:path w="229234" h="384175">
                <a:moveTo>
                  <a:pt x="6499" y="0"/>
                </a:moveTo>
                <a:lnTo>
                  <a:pt x="0" y="4242"/>
                </a:lnTo>
                <a:lnTo>
                  <a:pt x="0" y="242309"/>
                </a:lnTo>
                <a:lnTo>
                  <a:pt x="6499" y="238054"/>
                </a:lnTo>
                <a:lnTo>
                  <a:pt x="229215" y="238054"/>
                </a:lnTo>
                <a:lnTo>
                  <a:pt x="229215" y="145561"/>
                </a:lnTo>
                <a:lnTo>
                  <a:pt x="6499" y="0"/>
                </a:lnTo>
                <a:close/>
              </a:path>
            </a:pathLst>
          </a:custGeom>
          <a:solidFill>
            <a:srgbClr val="FF8200">
              <a:alpha val="51998"/>
            </a:srgbClr>
          </a:solidFill>
        </p:spPr>
        <p:txBody>
          <a:bodyPr wrap="square" lIns="0" tIns="0" rIns="0" bIns="0" rtlCol="0"/>
          <a:lstStyle/>
          <a:p>
            <a:endParaRPr sz="1800" dirty="0"/>
          </a:p>
        </p:txBody>
      </p:sp>
      <p:sp>
        <p:nvSpPr>
          <p:cNvPr id="19" name="bk object 19"/>
          <p:cNvSpPr/>
          <p:nvPr/>
        </p:nvSpPr>
        <p:spPr>
          <a:xfrm>
            <a:off x="17913434" y="10051416"/>
            <a:ext cx="458484" cy="238125"/>
          </a:xfrm>
          <a:custGeom>
            <a:avLst/>
            <a:gdLst/>
            <a:ahLst/>
            <a:cxnLst/>
            <a:rect l="l" t="t" r="r" b="b"/>
            <a:pathLst>
              <a:path w="182245" h="238125">
                <a:moveTo>
                  <a:pt x="182107" y="0"/>
                </a:moveTo>
                <a:lnTo>
                  <a:pt x="0" y="119014"/>
                </a:lnTo>
                <a:lnTo>
                  <a:pt x="182107" y="238029"/>
                </a:lnTo>
                <a:lnTo>
                  <a:pt x="182107" y="0"/>
                </a:lnTo>
                <a:close/>
              </a:path>
            </a:pathLst>
          </a:custGeom>
          <a:solidFill>
            <a:srgbClr val="FFA100">
              <a:alpha val="51998"/>
            </a:srgbClr>
          </a:solidFill>
        </p:spPr>
        <p:txBody>
          <a:bodyPr wrap="square" lIns="0" tIns="0" rIns="0" bIns="0" rtlCol="0"/>
          <a:lstStyle/>
          <a:p>
            <a:endParaRPr sz="1800" dirty="0"/>
          </a:p>
        </p:txBody>
      </p:sp>
      <p:sp>
        <p:nvSpPr>
          <p:cNvPr id="20" name="bk object 20"/>
          <p:cNvSpPr/>
          <p:nvPr/>
        </p:nvSpPr>
        <p:spPr>
          <a:xfrm>
            <a:off x="17250971" y="9905820"/>
            <a:ext cx="560724" cy="384175"/>
          </a:xfrm>
          <a:custGeom>
            <a:avLst/>
            <a:gdLst/>
            <a:ahLst/>
            <a:cxnLst/>
            <a:rect l="l" t="t" r="r" b="b"/>
            <a:pathLst>
              <a:path w="222884" h="384175">
                <a:moveTo>
                  <a:pt x="222717" y="0"/>
                </a:moveTo>
                <a:lnTo>
                  <a:pt x="0" y="145561"/>
                </a:lnTo>
                <a:lnTo>
                  <a:pt x="0" y="383628"/>
                </a:lnTo>
                <a:lnTo>
                  <a:pt x="222717" y="238054"/>
                </a:lnTo>
                <a:lnTo>
                  <a:pt x="222717" y="0"/>
                </a:lnTo>
                <a:close/>
              </a:path>
            </a:pathLst>
          </a:custGeom>
          <a:solidFill>
            <a:srgbClr val="002E8E">
              <a:alpha val="51998"/>
            </a:srgbClr>
          </a:solidFill>
        </p:spPr>
        <p:txBody>
          <a:bodyPr wrap="square" lIns="0" tIns="0" rIns="0" bIns="0" rtlCol="0"/>
          <a:lstStyle/>
          <a:p>
            <a:endParaRPr sz="1800" dirty="0"/>
          </a:p>
        </p:txBody>
      </p:sp>
      <p:sp>
        <p:nvSpPr>
          <p:cNvPr id="21" name="bk object 21"/>
          <p:cNvSpPr/>
          <p:nvPr/>
        </p:nvSpPr>
        <p:spPr>
          <a:xfrm>
            <a:off x="17250970" y="10051413"/>
            <a:ext cx="458484" cy="238125"/>
          </a:xfrm>
          <a:custGeom>
            <a:avLst/>
            <a:gdLst/>
            <a:ahLst/>
            <a:cxnLst/>
            <a:rect l="l" t="t" r="r" b="b"/>
            <a:pathLst>
              <a:path w="182245" h="238125">
                <a:moveTo>
                  <a:pt x="0" y="0"/>
                </a:moveTo>
                <a:lnTo>
                  <a:pt x="0" y="238029"/>
                </a:lnTo>
                <a:lnTo>
                  <a:pt x="182109" y="119014"/>
                </a:lnTo>
                <a:lnTo>
                  <a:pt x="0" y="0"/>
                </a:lnTo>
                <a:close/>
              </a:path>
            </a:pathLst>
          </a:custGeom>
          <a:solidFill>
            <a:srgbClr val="009EF3">
              <a:alpha val="51998"/>
            </a:srgbClr>
          </a:solidFill>
        </p:spPr>
        <p:txBody>
          <a:bodyPr wrap="square" lIns="0" tIns="0" rIns="0" bIns="0" rtlCol="0"/>
          <a:lstStyle/>
          <a:p>
            <a:endParaRPr sz="1800" dirty="0"/>
          </a:p>
        </p:txBody>
      </p:sp>
      <p:sp>
        <p:nvSpPr>
          <p:cNvPr id="2" name="Holder 2"/>
          <p:cNvSpPr>
            <a:spLocks noGrp="1"/>
          </p:cNvSpPr>
          <p:nvPr>
            <p:ph type="title"/>
          </p:nvPr>
        </p:nvSpPr>
        <p:spPr>
          <a:xfrm>
            <a:off x="951315" y="427736"/>
            <a:ext cx="17123659"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951315" y="2459482"/>
            <a:ext cx="1712365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468938" y="9944862"/>
            <a:ext cx="6088412" cy="276999"/>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951314" y="9944862"/>
            <a:ext cx="4376045"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3/12/2023</a:t>
            </a:fld>
            <a:endParaRPr lang="en-US" dirty="0"/>
          </a:p>
        </p:txBody>
      </p:sp>
      <p:sp>
        <p:nvSpPr>
          <p:cNvPr id="6" name="Holder 6"/>
          <p:cNvSpPr>
            <a:spLocks noGrp="1"/>
          </p:cNvSpPr>
          <p:nvPr>
            <p:ph type="sldNum" sz="quarter" idx="7"/>
          </p:nvPr>
        </p:nvSpPr>
        <p:spPr>
          <a:xfrm>
            <a:off x="13698929" y="9944862"/>
            <a:ext cx="4376045"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2732669" y="2019865"/>
            <a:ext cx="0" cy="71289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613854" y="1901049"/>
            <a:ext cx="5595158" cy="2376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420" dirty="0">
                <a:solidFill>
                  <a:schemeClr val="tx1"/>
                </a:solidFill>
                <a:latin typeface="Trajan Pro 3" pitchFamily="18" charset="0"/>
              </a:rPr>
              <a:t>SERMON:</a:t>
            </a:r>
          </a:p>
        </p:txBody>
      </p:sp>
      <p:sp>
        <p:nvSpPr>
          <p:cNvPr id="2" name="TextBox 1">
            <a:extLst>
              <a:ext uri="{FF2B5EF4-FFF2-40B4-BE49-F238E27FC236}">
                <a16:creationId xmlns:a16="http://schemas.microsoft.com/office/drawing/2014/main" id="{0C6523DD-D68B-4C5F-A3E9-5C1BB1AC4241}"/>
              </a:ext>
            </a:extLst>
          </p:cNvPr>
          <p:cNvSpPr txBox="1"/>
          <p:nvPr/>
        </p:nvSpPr>
        <p:spPr>
          <a:xfrm rot="10800000" flipV="1">
            <a:off x="2637501" y="4523098"/>
            <a:ext cx="16158827" cy="2308324"/>
          </a:xfrm>
          <a:prstGeom prst="rect">
            <a:avLst/>
          </a:prstGeom>
          <a:noFill/>
        </p:spPr>
        <p:txBody>
          <a:bodyPr wrap="square" rtlCol="0">
            <a:spAutoFit/>
          </a:bodyPr>
          <a:lstStyle/>
          <a:p>
            <a:pPr algn="ctr"/>
            <a:r>
              <a:rPr lang="en-US" sz="7200" dirty="0">
                <a:solidFill>
                  <a:schemeClr val="tx2"/>
                </a:solidFill>
              </a:rPr>
              <a:t> THE GOSPEL OF SALVATION:THE GOOD NEWS EVERYONE SHOULD HEAR</a:t>
            </a:r>
            <a:endParaRPr lang="en-GB" sz="7200" dirty="0">
              <a:solidFill>
                <a:schemeClr val="tx2"/>
              </a:solidFill>
            </a:endParaRPr>
          </a:p>
        </p:txBody>
      </p:sp>
      <p:sp>
        <p:nvSpPr>
          <p:cNvPr id="8" name="Rectangle 7">
            <a:extLst>
              <a:ext uri="{FF2B5EF4-FFF2-40B4-BE49-F238E27FC236}">
                <a16:creationId xmlns:a16="http://schemas.microsoft.com/office/drawing/2014/main" id="{F6C07420-A4FD-4AD9-A187-1D7730E51A09}"/>
              </a:ext>
            </a:extLst>
          </p:cNvPr>
          <p:cNvSpPr/>
          <p:nvPr/>
        </p:nvSpPr>
        <p:spPr>
          <a:xfrm>
            <a:off x="3384476" y="9148798"/>
            <a:ext cx="13119954" cy="10693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861" b="1" dirty="0">
                <a:solidFill>
                  <a:schemeClr val="tx1"/>
                </a:solidFill>
                <a:latin typeface="Trajan Pro 3" pitchFamily="18" charset="0"/>
              </a:rPr>
              <a:t>BY: BRO STEPHEN AGYEMAN DUAH</a:t>
            </a:r>
          </a:p>
        </p:txBody>
      </p:sp>
      <p:sp>
        <p:nvSpPr>
          <p:cNvPr id="3" name="Rectangle 2">
            <a:extLst>
              <a:ext uri="{FF2B5EF4-FFF2-40B4-BE49-F238E27FC236}">
                <a16:creationId xmlns:a16="http://schemas.microsoft.com/office/drawing/2014/main" id="{2F4A4E64-5E41-65E4-3113-99D92CB017AA}"/>
              </a:ext>
            </a:extLst>
          </p:cNvPr>
          <p:cNvSpPr/>
          <p:nvPr/>
        </p:nvSpPr>
        <p:spPr>
          <a:xfrm>
            <a:off x="7485292" y="7485380"/>
            <a:ext cx="4277360" cy="7128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42" b="1" baseline="30000" dirty="0">
                <a:solidFill>
                  <a:schemeClr val="tx1"/>
                </a:solidFill>
              </a:rPr>
              <a:t>12TH </a:t>
            </a:r>
            <a:r>
              <a:rPr lang="en-US" sz="3742" b="1" dirty="0">
                <a:solidFill>
                  <a:schemeClr val="tx1"/>
                </a:solidFill>
              </a:rPr>
              <a:t> MARCH 2023</a:t>
            </a:r>
          </a:p>
        </p:txBody>
      </p:sp>
    </p:spTree>
    <p:extLst>
      <p:ext uri="{BB962C8B-B14F-4D97-AF65-F5344CB8AC3E}">
        <p14:creationId xmlns:p14="http://schemas.microsoft.com/office/powerpoint/2010/main" val="391325027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116" y="288731"/>
            <a:ext cx="12097344" cy="828000"/>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319612"/>
            <a:ext cx="10873208"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5. OBEDIENCE OF FAITH</a:t>
            </a:r>
            <a:endParaRPr lang="en-US" sz="4400" b="1" dirty="0">
              <a:cs typeface="Source Sans Pro Light"/>
            </a:endParaRPr>
          </a:p>
        </p:txBody>
      </p:sp>
      <p:sp>
        <p:nvSpPr>
          <p:cNvPr id="7" name="object 7"/>
          <p:cNvSpPr txBox="1"/>
          <p:nvPr/>
        </p:nvSpPr>
        <p:spPr>
          <a:xfrm>
            <a:off x="144116" y="1250743"/>
            <a:ext cx="18722080" cy="11023531"/>
          </a:xfrm>
          <a:prstGeom prst="rect">
            <a:avLst/>
          </a:prstGeom>
        </p:spPr>
        <p:txBody>
          <a:bodyPr vert="horz" wrap="square" lIns="0" tIns="5080" rIns="0" bIns="0" rtlCol="0">
            <a:spAutoFit/>
          </a:bodyPr>
          <a:lstStyle/>
          <a:p>
            <a:pPr algn="l"/>
            <a:r>
              <a:rPr lang="en-US" sz="4000" b="1" dirty="0">
                <a:solidFill>
                  <a:srgbClr val="000000"/>
                </a:solidFill>
                <a:latin typeface="system-ui"/>
              </a:rPr>
              <a:t>Romans 1: 3(ESV)</a:t>
            </a:r>
          </a:p>
          <a:p>
            <a:pPr algn="l"/>
            <a:endParaRPr lang="en-US" sz="4000" b="1" i="0" dirty="0">
              <a:solidFill>
                <a:srgbClr val="000000"/>
              </a:solidFill>
              <a:effectLst/>
              <a:latin typeface="system-ui"/>
            </a:endParaRPr>
          </a:p>
          <a:p>
            <a:pPr algn="l"/>
            <a:r>
              <a:rPr lang="en-US" sz="4000" dirty="0">
                <a:solidFill>
                  <a:srgbClr val="000000"/>
                </a:solidFill>
                <a:latin typeface="system-ui"/>
              </a:rPr>
              <a:t>…</a:t>
            </a:r>
            <a:r>
              <a:rPr lang="en-US" sz="4000" b="0" i="0" dirty="0">
                <a:solidFill>
                  <a:srgbClr val="000000"/>
                </a:solidFill>
                <a:effectLst/>
                <a:latin typeface="system-ui"/>
              </a:rPr>
              <a:t>, </a:t>
            </a:r>
            <a:r>
              <a:rPr kumimoji="0" lang="en-US" sz="4000" b="0" i="0" u="none" strike="noStrike" kern="1200" cap="none" spc="0" normalizeH="0" baseline="0" noProof="0" dirty="0">
                <a:ln>
                  <a:noFill/>
                </a:ln>
                <a:solidFill>
                  <a:srgbClr val="000000"/>
                </a:solidFill>
                <a:effectLst/>
                <a:uLnTx/>
                <a:uFillTx/>
                <a:latin typeface="system-ui"/>
                <a:ea typeface="+mn-ea"/>
                <a:cs typeface="+mn-cs"/>
              </a:rPr>
              <a:t> </a:t>
            </a:r>
            <a:r>
              <a:rPr lang="en-US" sz="4000" b="1" i="0" baseline="30000" dirty="0">
                <a:solidFill>
                  <a:srgbClr val="000000"/>
                </a:solidFill>
                <a:effectLst/>
                <a:latin typeface="system-ui"/>
              </a:rPr>
              <a:t>5 </a:t>
            </a:r>
            <a:r>
              <a:rPr lang="en-US" sz="4000" b="0" i="0" dirty="0">
                <a:solidFill>
                  <a:srgbClr val="000000"/>
                </a:solidFill>
                <a:effectLst/>
                <a:latin typeface="system-ui"/>
              </a:rPr>
              <a:t>through whom we have received grace and apostleship to bring about the obedience of faith for the sake of his name among all the nations,</a:t>
            </a:r>
          </a:p>
          <a:p>
            <a:pPr algn="l"/>
            <a:endParaRPr lang="en-US" sz="4000" baseline="30000" dirty="0">
              <a:solidFill>
                <a:srgbClr val="000000"/>
              </a:solidFill>
              <a:latin typeface="system-ui"/>
            </a:endParaRPr>
          </a:p>
          <a:p>
            <a:pPr algn="l"/>
            <a:endParaRPr lang="en-US" sz="4000" b="1" baseline="30000" dirty="0">
              <a:solidFill>
                <a:srgbClr val="000000"/>
              </a:solidFill>
              <a:latin typeface="system-ui"/>
            </a:endParaRPr>
          </a:p>
          <a:p>
            <a:r>
              <a:rPr lang="en-US" sz="4000" b="1" baseline="30000" dirty="0">
                <a:solidFill>
                  <a:srgbClr val="000000"/>
                </a:solidFill>
                <a:latin typeface="system-ui"/>
              </a:rPr>
              <a:t>	</a:t>
            </a:r>
            <a:r>
              <a:rPr lang="en-US" sz="4000" b="1" dirty="0">
                <a:solidFill>
                  <a:srgbClr val="000000"/>
                </a:solidFill>
                <a:latin typeface="system-ui"/>
              </a:rPr>
              <a:t> Act 17: 29-21(ESV)</a:t>
            </a:r>
            <a:endParaRPr lang="en-US" sz="4000" b="1" baseline="30000" dirty="0">
              <a:solidFill>
                <a:srgbClr val="000000"/>
              </a:solidFill>
              <a:latin typeface="system-ui"/>
            </a:endParaRPr>
          </a:p>
          <a:p>
            <a:pPr algn="l"/>
            <a:endParaRPr lang="en-US" sz="4000" b="1" baseline="30000" dirty="0">
              <a:solidFill>
                <a:srgbClr val="000000"/>
              </a:solidFill>
              <a:latin typeface="system-ui"/>
            </a:endParaRPr>
          </a:p>
          <a:p>
            <a:pPr algn="l"/>
            <a:r>
              <a:rPr lang="en-US" sz="4000" b="1" i="0" baseline="30000" dirty="0">
                <a:solidFill>
                  <a:srgbClr val="000000"/>
                </a:solidFill>
                <a:effectLst/>
                <a:latin typeface="system-ui"/>
              </a:rPr>
              <a:t>29 </a:t>
            </a:r>
            <a:r>
              <a:rPr lang="en-US" sz="4000" b="0" i="0" dirty="0">
                <a:solidFill>
                  <a:srgbClr val="000000"/>
                </a:solidFill>
                <a:effectLst/>
                <a:latin typeface="system-ui"/>
              </a:rPr>
              <a:t>Being then God's offspring, we ought not to think that the divine being is like gold or silver or stone, an image formed by the art and imagination of man. </a:t>
            </a:r>
            <a:r>
              <a:rPr lang="en-US" sz="4000" b="1" i="0" baseline="30000" dirty="0">
                <a:solidFill>
                  <a:srgbClr val="000000"/>
                </a:solidFill>
                <a:effectLst/>
                <a:latin typeface="system-ui"/>
              </a:rPr>
              <a:t>30 </a:t>
            </a:r>
            <a:r>
              <a:rPr lang="en-US" sz="4000" b="0" i="0" dirty="0">
                <a:solidFill>
                  <a:srgbClr val="000000"/>
                </a:solidFill>
                <a:effectLst/>
                <a:latin typeface="system-ui"/>
              </a:rPr>
              <a:t>The times of ignorance God overlooked, but now he commands all people everywhere to repent, </a:t>
            </a:r>
            <a:r>
              <a:rPr lang="en-US" sz="4000" b="1" i="0" baseline="30000" dirty="0">
                <a:solidFill>
                  <a:srgbClr val="000000"/>
                </a:solidFill>
                <a:effectLst/>
                <a:latin typeface="system-ui"/>
              </a:rPr>
              <a:t>31 </a:t>
            </a:r>
            <a:r>
              <a:rPr lang="en-US" sz="4000" b="0" i="0" dirty="0">
                <a:solidFill>
                  <a:srgbClr val="000000"/>
                </a:solidFill>
                <a:effectLst/>
                <a:latin typeface="system-ui"/>
              </a:rPr>
              <a:t>because he has fixed a day on which he will judge the world in righteousness by a man whom he has appointed; and of this he has given assurance to all by raising him from the dead.</a:t>
            </a:r>
            <a:endParaRPr lang="en-US" sz="4000" b="1" baseline="30000" dirty="0">
              <a:solidFill>
                <a:srgbClr val="000000"/>
              </a:solidFill>
              <a:latin typeface="system-ui"/>
            </a:endParaRPr>
          </a:p>
          <a:p>
            <a:pPr algn="l"/>
            <a:endParaRPr lang="en-US" sz="4000" b="1" baseline="30000" dirty="0">
              <a:solidFill>
                <a:srgbClr val="000000"/>
              </a:solidFill>
              <a:latin typeface="system-ui"/>
            </a:endParaRPr>
          </a:p>
          <a:p>
            <a:pPr algn="l"/>
            <a:endParaRPr lang="en-US" sz="4000" b="1" baseline="30000" dirty="0">
              <a:solidFill>
                <a:srgbClr val="000000"/>
              </a:solidFill>
              <a:latin typeface="system-ui"/>
            </a:endParaRPr>
          </a:p>
          <a:p>
            <a:pPr algn="l"/>
            <a:endParaRPr lang="en-US" sz="4000" b="1" baseline="30000" dirty="0">
              <a:solidFill>
                <a:srgbClr val="000000"/>
              </a:solidFill>
              <a:latin typeface="system-ui"/>
            </a:endParaRPr>
          </a:p>
          <a:p>
            <a:pPr algn="l"/>
            <a:endParaRPr lang="en-US" sz="4000" b="1" baseline="30000" dirty="0">
              <a:solidFill>
                <a:srgbClr val="000000"/>
              </a:solidFill>
              <a:latin typeface="system-ui"/>
            </a:endParaRPr>
          </a:p>
          <a:p>
            <a:pPr algn="l"/>
            <a:endParaRPr lang="en-US" sz="4000" b="1" baseline="30000" dirty="0">
              <a:solidFill>
                <a:srgbClr val="000000"/>
              </a:solidFill>
              <a:latin typeface="system-ui"/>
            </a:endParaRPr>
          </a:p>
          <a:p>
            <a:pPr algn="l"/>
            <a:endParaRPr lang="en-US" sz="4000" b="1" i="0" baseline="30000" dirty="0">
              <a:solidFill>
                <a:srgbClr val="000000"/>
              </a:solidFill>
              <a:effectLst/>
              <a:latin typeface="system-ui"/>
            </a:endParaRPr>
          </a:p>
          <a:p>
            <a:pPr algn="l"/>
            <a:endParaRPr lang="en-US" sz="3600" b="0" i="0" dirty="0">
              <a:solidFill>
                <a:srgbClr val="000000"/>
              </a:solidFill>
              <a:effectLst/>
              <a:latin typeface="system-ui"/>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72059" y="10526016"/>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4800"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4800"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GB" sz="4400" dirty="0">
                <a:solidFill>
                  <a:schemeClr val="bg1"/>
                </a:solidFill>
                <a:cs typeface="Source Sans Pro Light"/>
              </a:rPr>
              <a:t>God</a:t>
            </a:r>
          </a:p>
        </p:txBody>
      </p:sp>
      <p:sp>
        <p:nvSpPr>
          <p:cNvPr id="28" name="object 4">
            <a:extLst>
              <a:ext uri="{FF2B5EF4-FFF2-40B4-BE49-F238E27FC236}">
                <a16:creationId xmlns:a16="http://schemas.microsoft.com/office/drawing/2014/main" id="{E85CAE3E-F7D0-43D9-BAA4-A6FCF6CEECEF}"/>
              </a:ext>
            </a:extLst>
          </p:cNvPr>
          <p:cNvSpPr txBox="1"/>
          <p:nvPr/>
        </p:nvSpPr>
        <p:spPr>
          <a:xfrm>
            <a:off x="15030626" y="10433683"/>
            <a:ext cx="3835570" cy="751488"/>
          </a:xfrm>
          <a:prstGeom prst="rect">
            <a:avLst/>
          </a:prstGeom>
        </p:spPr>
        <p:txBody>
          <a:bodyPr vert="horz" wrap="square" lIns="0" tIns="12700" rIns="0" bIns="0" rtlCol="0">
            <a:spAutoFit/>
          </a:bodyPr>
          <a:lstStyle/>
          <a:p>
            <a:pPr marL="12700">
              <a:spcBef>
                <a:spcPts val="100"/>
              </a:spcBef>
            </a:pPr>
            <a:r>
              <a:rPr lang="en-GB" sz="4800" dirty="0">
                <a:solidFill>
                  <a:schemeClr val="bg1"/>
                </a:solidFill>
                <a:cs typeface="Source Sans Pro Light"/>
              </a:rPr>
              <a:t>God’s glory</a:t>
            </a:r>
            <a:r>
              <a:rPr lang="en-GB" sz="2400" dirty="0">
                <a:solidFill>
                  <a:schemeClr val="bg1"/>
                </a:solidFill>
                <a:cs typeface="Source Sans Pro Light"/>
              </a:rPr>
              <a:t> </a:t>
            </a:r>
            <a:endParaRPr sz="4000" dirty="0">
              <a:solidFill>
                <a:schemeClr val="bg1"/>
              </a:solidFill>
              <a:cs typeface="Source Sans Pro Light"/>
            </a:endParaRPr>
          </a:p>
        </p:txBody>
      </p:sp>
      <p:sp>
        <p:nvSpPr>
          <p:cNvPr id="4" name="Rectangle 3">
            <a:extLst>
              <a:ext uri="{FF2B5EF4-FFF2-40B4-BE49-F238E27FC236}">
                <a16:creationId xmlns:a16="http://schemas.microsoft.com/office/drawing/2014/main" id="{FA003A9F-1CF1-4C79-9745-79D1977A7225}"/>
              </a:ext>
            </a:extLst>
          </p:cNvPr>
          <p:cNvSpPr/>
          <p:nvPr/>
        </p:nvSpPr>
        <p:spPr>
          <a:xfrm>
            <a:off x="-1" y="1158406"/>
            <a:ext cx="18866197" cy="1569660"/>
          </a:xfrm>
          <a:prstGeom prst="rect">
            <a:avLst/>
          </a:prstGeom>
        </p:spPr>
        <p:txBody>
          <a:bodyPr wrap="square">
            <a:spAutoFit/>
          </a:bodyPr>
          <a:lstStyle/>
          <a:p>
            <a:pPr lvl="0"/>
            <a:endParaRPr lang="en-US" sz="48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lvl="0"/>
            <a:endParaRPr lang="en-US" sz="4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9274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116" y="288731"/>
            <a:ext cx="9937104" cy="828000"/>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334463"/>
            <a:ext cx="10081120"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B.WHY PUT BY FAITH IN THE GOSPEL ?</a:t>
            </a:r>
            <a:endParaRPr lang="en-US" sz="4400" b="1" dirty="0">
              <a:cs typeface="Source Sans Pro Light"/>
            </a:endParaRPr>
          </a:p>
        </p:txBody>
      </p:sp>
      <p:sp>
        <p:nvSpPr>
          <p:cNvPr id="7" name="object 7"/>
          <p:cNvSpPr txBox="1"/>
          <p:nvPr/>
        </p:nvSpPr>
        <p:spPr>
          <a:xfrm>
            <a:off x="44775" y="1250743"/>
            <a:ext cx="18893479" cy="8571577"/>
          </a:xfrm>
          <a:prstGeom prst="rect">
            <a:avLst/>
          </a:prstGeom>
        </p:spPr>
        <p:txBody>
          <a:bodyPr vert="horz" wrap="square" lIns="0" tIns="5080" rIns="0" bIns="0" rtlCol="0">
            <a:spAutoFit/>
          </a:bodyPr>
          <a:lstStyle/>
          <a:p>
            <a:pPr algn="l"/>
            <a:r>
              <a:rPr lang="en-US" sz="4000" b="1" dirty="0">
                <a:solidFill>
                  <a:schemeClr val="accent1"/>
                </a:solidFill>
                <a:latin typeface="system-ui"/>
              </a:rPr>
              <a:t>Romans 1: 16-17(ESV)</a:t>
            </a:r>
          </a:p>
          <a:p>
            <a:pPr algn="l"/>
            <a:endParaRPr lang="en-US" sz="4000" b="1" i="0" dirty="0">
              <a:solidFill>
                <a:schemeClr val="accent1"/>
              </a:solidFill>
              <a:effectLst/>
              <a:latin typeface="system-ui"/>
            </a:endParaRPr>
          </a:p>
          <a:p>
            <a:pPr algn="l"/>
            <a:r>
              <a:rPr lang="en-US" sz="4000" b="1" i="0" baseline="30000" dirty="0">
                <a:solidFill>
                  <a:srgbClr val="000000"/>
                </a:solidFill>
                <a:effectLst/>
                <a:latin typeface="system-ui"/>
              </a:rPr>
              <a:t>16 </a:t>
            </a:r>
            <a:r>
              <a:rPr lang="en-US" sz="4000" b="0" i="0" dirty="0">
                <a:solidFill>
                  <a:srgbClr val="000000"/>
                </a:solidFill>
                <a:effectLst/>
                <a:latin typeface="system-ui"/>
              </a:rPr>
              <a:t>For I am not ashamed of the gospel, for it is the power of God for salvation to everyone who believes, to the Jew first and also to the Greek. </a:t>
            </a:r>
            <a:r>
              <a:rPr lang="en-US" sz="4000" b="1" i="0" baseline="30000" dirty="0">
                <a:solidFill>
                  <a:srgbClr val="000000"/>
                </a:solidFill>
                <a:effectLst/>
                <a:latin typeface="system-ui"/>
              </a:rPr>
              <a:t>17 </a:t>
            </a:r>
            <a:r>
              <a:rPr lang="en-US" sz="4000" b="0" i="0" dirty="0">
                <a:solidFill>
                  <a:srgbClr val="000000"/>
                </a:solidFill>
                <a:effectLst/>
                <a:latin typeface="system-ui"/>
              </a:rPr>
              <a:t>For in it the righteousness of God is revealed from faith for faith, as it is written, “The righteous shall live by faith.”</a:t>
            </a:r>
            <a:endParaRPr lang="en-US" sz="4000" b="0" i="0" baseline="30000" dirty="0">
              <a:solidFill>
                <a:srgbClr val="000000"/>
              </a:solidFill>
              <a:effectLst/>
              <a:latin typeface="system-ui"/>
            </a:endParaRPr>
          </a:p>
          <a:p>
            <a:pPr algn="l"/>
            <a:endParaRPr lang="en-US" sz="4000" baseline="30000" dirty="0">
              <a:solidFill>
                <a:srgbClr val="000000"/>
              </a:solidFill>
              <a:latin typeface="system-ui"/>
            </a:endParaRPr>
          </a:p>
          <a:p>
            <a:pPr algn="ctr"/>
            <a:r>
              <a:rPr lang="en-US" sz="4000" b="1" i="0" dirty="0">
                <a:effectLst/>
                <a:latin typeface="system-ui"/>
              </a:rPr>
              <a:t>Observation </a:t>
            </a:r>
            <a:endParaRPr lang="en-US" sz="4000" b="1" i="0" dirty="0">
              <a:solidFill>
                <a:srgbClr val="000000"/>
              </a:solidFill>
              <a:effectLst/>
              <a:latin typeface="system-ui"/>
            </a:endParaRPr>
          </a:p>
          <a:p>
            <a:pPr marL="571500" indent="-571500" algn="l">
              <a:buFont typeface="Wingdings" panose="05000000000000000000" pitchFamily="2" charset="2"/>
              <a:buChar char="Ø"/>
            </a:pPr>
            <a:r>
              <a:rPr lang="en-US" sz="4000" dirty="0">
                <a:solidFill>
                  <a:schemeClr val="accent1"/>
                </a:solidFill>
                <a:latin typeface="system-ui"/>
              </a:rPr>
              <a:t>God’s righteousness revealed through the gospel</a:t>
            </a:r>
          </a:p>
          <a:p>
            <a:pPr marL="571500" indent="-571500" algn="l">
              <a:buFont typeface="Wingdings" panose="05000000000000000000" pitchFamily="2" charset="2"/>
              <a:buChar char="Ø"/>
            </a:pPr>
            <a:r>
              <a:rPr lang="en-US" sz="4000" b="0" i="0" dirty="0">
                <a:solidFill>
                  <a:schemeClr val="accent1"/>
                </a:solidFill>
                <a:effectLst/>
                <a:latin typeface="system-ui"/>
              </a:rPr>
              <a:t>Faith for faith</a:t>
            </a:r>
          </a:p>
          <a:p>
            <a:pPr marL="571500" indent="-571500" algn="l">
              <a:buFont typeface="Wingdings" panose="05000000000000000000" pitchFamily="2" charset="2"/>
              <a:buChar char="Ø"/>
            </a:pPr>
            <a:r>
              <a:rPr lang="en-US" sz="4000" dirty="0">
                <a:solidFill>
                  <a:schemeClr val="accent1"/>
                </a:solidFill>
                <a:latin typeface="system-ui"/>
              </a:rPr>
              <a:t>Power of God for salvation </a:t>
            </a:r>
          </a:p>
          <a:p>
            <a:pPr marL="571500" indent="-571500" algn="l">
              <a:buFont typeface="Wingdings" panose="05000000000000000000" pitchFamily="2" charset="2"/>
              <a:buChar char="Ø"/>
            </a:pPr>
            <a:r>
              <a:rPr lang="en-US" sz="4000" b="0" i="0" dirty="0">
                <a:solidFill>
                  <a:schemeClr val="accent1"/>
                </a:solidFill>
                <a:effectLst/>
                <a:latin typeface="system-ui"/>
              </a:rPr>
              <a:t>Hence like Paul we should not be ashamed of the gospel</a:t>
            </a:r>
          </a:p>
          <a:p>
            <a:pPr algn="l"/>
            <a:endParaRPr lang="en-US" sz="4000" dirty="0">
              <a:solidFill>
                <a:schemeClr val="accent1"/>
              </a:solidFill>
              <a:latin typeface="system-ui"/>
            </a:endParaRPr>
          </a:p>
          <a:p>
            <a:pPr algn="ctr"/>
            <a:r>
              <a:rPr lang="en-US" sz="5400" b="0" i="0" dirty="0">
                <a:solidFill>
                  <a:schemeClr val="accent6"/>
                </a:solidFill>
                <a:effectLst/>
                <a:latin typeface="system-ui"/>
              </a:rPr>
              <a:t>Are you </a:t>
            </a:r>
            <a:r>
              <a:rPr lang="en-US" sz="5400" dirty="0">
                <a:solidFill>
                  <a:schemeClr val="accent6"/>
                </a:solidFill>
                <a:latin typeface="system-ui"/>
              </a:rPr>
              <a:t>ashamed of the gospel?</a:t>
            </a:r>
            <a:endParaRPr lang="en-US" sz="5400" b="0" i="0" dirty="0">
              <a:solidFill>
                <a:schemeClr val="accent6"/>
              </a:solidFill>
              <a:effectLst/>
              <a:latin typeface="system-ui"/>
            </a:endParaRPr>
          </a:p>
          <a:p>
            <a:pPr algn="l"/>
            <a:endParaRPr lang="en-US" sz="3600" b="0" i="0" dirty="0">
              <a:solidFill>
                <a:srgbClr val="000000"/>
              </a:solidFill>
              <a:effectLst/>
              <a:latin typeface="system-ui"/>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72059" y="10526016"/>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4800"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4800"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US" sz="4400" dirty="0">
                <a:solidFill>
                  <a:schemeClr val="bg1"/>
                </a:solidFill>
                <a:cs typeface="Source Sans Pro Light"/>
              </a:rPr>
              <a:t>F</a:t>
            </a:r>
            <a:r>
              <a:rPr lang="en-GB" sz="4400" dirty="0" err="1">
                <a:solidFill>
                  <a:schemeClr val="bg1"/>
                </a:solidFill>
                <a:cs typeface="Source Sans Pro Light"/>
              </a:rPr>
              <a:t>aith</a:t>
            </a:r>
            <a:endParaRPr lang="en-GB" sz="4400" dirty="0">
              <a:solidFill>
                <a:schemeClr val="bg1"/>
              </a:solidFill>
              <a:cs typeface="Source Sans Pro Light"/>
            </a:endParaRPr>
          </a:p>
        </p:txBody>
      </p:sp>
      <p:sp>
        <p:nvSpPr>
          <p:cNvPr id="28" name="object 4">
            <a:extLst>
              <a:ext uri="{FF2B5EF4-FFF2-40B4-BE49-F238E27FC236}">
                <a16:creationId xmlns:a16="http://schemas.microsoft.com/office/drawing/2014/main" id="{E85CAE3E-F7D0-43D9-BAA4-A6FCF6CEECEF}"/>
              </a:ext>
            </a:extLst>
          </p:cNvPr>
          <p:cNvSpPr txBox="1"/>
          <p:nvPr/>
        </p:nvSpPr>
        <p:spPr>
          <a:xfrm>
            <a:off x="15030626" y="10433683"/>
            <a:ext cx="3835570" cy="751488"/>
          </a:xfrm>
          <a:prstGeom prst="rect">
            <a:avLst/>
          </a:prstGeom>
        </p:spPr>
        <p:txBody>
          <a:bodyPr vert="horz" wrap="square" lIns="0" tIns="12700" rIns="0" bIns="0" rtlCol="0">
            <a:spAutoFit/>
          </a:bodyPr>
          <a:lstStyle/>
          <a:p>
            <a:pPr marL="12700">
              <a:spcBef>
                <a:spcPts val="100"/>
              </a:spcBef>
            </a:pPr>
            <a:r>
              <a:rPr lang="en-GB" sz="4800" dirty="0">
                <a:solidFill>
                  <a:schemeClr val="bg1"/>
                </a:solidFill>
                <a:cs typeface="Source Sans Pro Light"/>
              </a:rPr>
              <a:t>Salvation</a:t>
            </a:r>
            <a:r>
              <a:rPr lang="en-GB" sz="2400" dirty="0">
                <a:solidFill>
                  <a:schemeClr val="bg1"/>
                </a:solidFill>
                <a:cs typeface="Source Sans Pro Light"/>
              </a:rPr>
              <a:t> </a:t>
            </a:r>
            <a:endParaRPr sz="4000" dirty="0">
              <a:solidFill>
                <a:schemeClr val="bg1"/>
              </a:solidFill>
              <a:cs typeface="Source Sans Pro Light"/>
            </a:endParaRPr>
          </a:p>
        </p:txBody>
      </p:sp>
      <p:sp>
        <p:nvSpPr>
          <p:cNvPr id="4" name="Rectangle 3">
            <a:extLst>
              <a:ext uri="{FF2B5EF4-FFF2-40B4-BE49-F238E27FC236}">
                <a16:creationId xmlns:a16="http://schemas.microsoft.com/office/drawing/2014/main" id="{FA003A9F-1CF1-4C79-9745-79D1977A7225}"/>
              </a:ext>
            </a:extLst>
          </p:cNvPr>
          <p:cNvSpPr/>
          <p:nvPr/>
        </p:nvSpPr>
        <p:spPr>
          <a:xfrm>
            <a:off x="-1" y="1158406"/>
            <a:ext cx="18866197" cy="1569660"/>
          </a:xfrm>
          <a:prstGeom prst="rect">
            <a:avLst/>
          </a:prstGeom>
        </p:spPr>
        <p:txBody>
          <a:bodyPr wrap="square">
            <a:spAutoFit/>
          </a:bodyPr>
          <a:lstStyle/>
          <a:p>
            <a:pPr lvl="0"/>
            <a:endParaRPr lang="en-US" sz="48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lvl="0"/>
            <a:endParaRPr lang="en-US" sz="4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8366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116" y="288730"/>
            <a:ext cx="13321480" cy="1097529"/>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334462"/>
            <a:ext cx="12961440"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C. WHAT HAPPENED WHEN I PUT MY FAITH IN JESUS</a:t>
            </a:r>
            <a:endParaRPr lang="en-US" sz="4400" b="1" dirty="0">
              <a:cs typeface="Source Sans Pro Light"/>
            </a:endParaRPr>
          </a:p>
        </p:txBody>
      </p:sp>
      <p:sp>
        <p:nvSpPr>
          <p:cNvPr id="7" name="object 7"/>
          <p:cNvSpPr txBox="1"/>
          <p:nvPr/>
        </p:nvSpPr>
        <p:spPr>
          <a:xfrm>
            <a:off x="36029" y="1298701"/>
            <a:ext cx="18938254" cy="9060237"/>
          </a:xfrm>
          <a:prstGeom prst="rect">
            <a:avLst/>
          </a:prstGeom>
        </p:spPr>
        <p:txBody>
          <a:bodyPr vert="horz" wrap="square" lIns="0" tIns="5080" rIns="0" bIns="0" rtlCol="0">
            <a:spAutoFit/>
          </a:bodyPr>
          <a:lstStyle/>
          <a:p>
            <a:pPr algn="just">
              <a:lnSpc>
                <a:spcPct val="150000"/>
              </a:lnSpc>
            </a:pPr>
            <a:r>
              <a:rPr lang="en-US"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Romans 3:21-26(ESV)</a:t>
            </a:r>
            <a:endParaRPr lang="en-US" sz="3600" b="1" i="0" baseline="30000" dirty="0">
              <a:solidFill>
                <a:srgbClr val="000000"/>
              </a:solidFill>
              <a:effectLst/>
              <a:latin typeface="system-ui"/>
            </a:endParaRPr>
          </a:p>
          <a:p>
            <a:pPr algn="just">
              <a:lnSpc>
                <a:spcPct val="150000"/>
              </a:lnSpc>
            </a:pPr>
            <a:r>
              <a:rPr lang="en-US" sz="3600" b="1" i="0" baseline="30000" dirty="0">
                <a:solidFill>
                  <a:srgbClr val="000000"/>
                </a:solidFill>
                <a:effectLst/>
                <a:latin typeface="system-ui"/>
              </a:rPr>
              <a:t>21 </a:t>
            </a:r>
            <a:r>
              <a:rPr lang="en-US" sz="3600" b="0" i="0" dirty="0">
                <a:solidFill>
                  <a:srgbClr val="000000"/>
                </a:solidFill>
                <a:effectLst/>
                <a:latin typeface="system-ui"/>
              </a:rPr>
              <a:t>But now the righteousness of God has been manifested apart from the law, although the Law and the Prophets bear witness to it— </a:t>
            </a:r>
            <a:r>
              <a:rPr lang="en-US" sz="3600" b="1" i="0" baseline="30000" dirty="0">
                <a:solidFill>
                  <a:srgbClr val="000000"/>
                </a:solidFill>
                <a:effectLst/>
                <a:latin typeface="system-ui"/>
              </a:rPr>
              <a:t>22 </a:t>
            </a:r>
            <a:r>
              <a:rPr lang="en-US" sz="3600" b="0" i="0" dirty="0">
                <a:solidFill>
                  <a:srgbClr val="000000"/>
                </a:solidFill>
                <a:effectLst/>
                <a:latin typeface="system-ui"/>
              </a:rPr>
              <a:t>the righteousness of </a:t>
            </a:r>
            <a:r>
              <a:rPr lang="en-US" sz="3600" b="0" i="0" dirty="0">
                <a:solidFill>
                  <a:srgbClr val="FF0000"/>
                </a:solidFill>
                <a:effectLst/>
                <a:latin typeface="system-ui"/>
              </a:rPr>
              <a:t>God through faith in Jesus Christ for all who believe.</a:t>
            </a:r>
            <a:r>
              <a:rPr lang="en-US" sz="3600" b="0" i="0" dirty="0">
                <a:solidFill>
                  <a:srgbClr val="000000"/>
                </a:solidFill>
                <a:effectLst/>
                <a:latin typeface="system-ui"/>
              </a:rPr>
              <a:t> For there is no distinction: </a:t>
            </a:r>
            <a:r>
              <a:rPr lang="en-US" sz="3600" b="1" i="0" baseline="30000" dirty="0">
                <a:solidFill>
                  <a:srgbClr val="000000"/>
                </a:solidFill>
                <a:effectLst/>
                <a:latin typeface="system-ui"/>
              </a:rPr>
              <a:t>23 </a:t>
            </a:r>
            <a:r>
              <a:rPr lang="en-US" sz="3600" b="0" i="0" dirty="0">
                <a:solidFill>
                  <a:srgbClr val="000000"/>
                </a:solidFill>
                <a:effectLst/>
                <a:latin typeface="system-ui"/>
              </a:rPr>
              <a:t>for all have sinned and fall short of the glory of God, </a:t>
            </a:r>
            <a:r>
              <a:rPr lang="en-US" sz="3600" b="1" i="0" baseline="30000" dirty="0">
                <a:solidFill>
                  <a:srgbClr val="000000"/>
                </a:solidFill>
                <a:effectLst/>
                <a:latin typeface="system-ui"/>
              </a:rPr>
              <a:t>24 </a:t>
            </a:r>
            <a:r>
              <a:rPr lang="en-US" sz="3600" b="0" i="0" dirty="0">
                <a:solidFill>
                  <a:srgbClr val="000000"/>
                </a:solidFill>
                <a:effectLst/>
                <a:latin typeface="system-ui"/>
              </a:rPr>
              <a:t>and are justified by his grace as a gift, through the redemption that is in Christ Jesus, </a:t>
            </a:r>
            <a:r>
              <a:rPr lang="en-US" sz="3600" b="1" i="0" baseline="30000" dirty="0">
                <a:solidFill>
                  <a:srgbClr val="000000"/>
                </a:solidFill>
                <a:effectLst/>
                <a:latin typeface="system-ui"/>
              </a:rPr>
              <a:t>25 </a:t>
            </a:r>
            <a:r>
              <a:rPr lang="en-US" sz="3600" b="0" i="0" dirty="0">
                <a:solidFill>
                  <a:srgbClr val="000000"/>
                </a:solidFill>
                <a:effectLst/>
                <a:latin typeface="system-ui"/>
              </a:rPr>
              <a:t>whom God put forward as a propitiation by his blood, to be received by faith. This was to show God's righteousness, because in his divine forbearance he had passed over former sins. </a:t>
            </a:r>
            <a:r>
              <a:rPr lang="en-US" sz="3600" b="1" i="0" baseline="30000" dirty="0">
                <a:solidFill>
                  <a:srgbClr val="000000"/>
                </a:solidFill>
                <a:effectLst/>
                <a:latin typeface="system-ui"/>
              </a:rPr>
              <a:t>26 </a:t>
            </a:r>
            <a:r>
              <a:rPr lang="en-US" sz="3600" b="0" i="0" dirty="0">
                <a:solidFill>
                  <a:srgbClr val="000000"/>
                </a:solidFill>
                <a:effectLst/>
                <a:latin typeface="system-ui"/>
              </a:rPr>
              <a:t>It was to show his righteousness at the present time, so that he might be just and the justifier of the one who has faith in Jesus.</a:t>
            </a:r>
          </a:p>
          <a:p>
            <a:pPr algn="just">
              <a:lnSpc>
                <a:spcPct val="150000"/>
              </a:lnSpc>
            </a:pPr>
            <a:endParaRPr lang="en-US" sz="3600" dirty="0">
              <a:solidFill>
                <a:srgbClr val="000000"/>
              </a:solidFill>
              <a:latin typeface="system-ui"/>
            </a:endParaRPr>
          </a:p>
          <a:p>
            <a:pPr marL="571500" indent="-571500" algn="just">
              <a:lnSpc>
                <a:spcPct val="150000"/>
              </a:lnSpc>
              <a:buFont typeface="Wingdings" panose="05000000000000000000" pitchFamily="2" charset="2"/>
              <a:buChar char="Ø"/>
            </a:pPr>
            <a:r>
              <a:rPr lang="en-US" sz="3600" dirty="0">
                <a:solidFill>
                  <a:srgbClr val="000000"/>
                </a:solidFill>
                <a:latin typeface="system-ui"/>
              </a:rPr>
              <a:t>Receive the righteousness of Christ—imputed righteousness</a:t>
            </a:r>
          </a:p>
          <a:p>
            <a:pPr marL="571500" indent="-571500" algn="just">
              <a:lnSpc>
                <a:spcPct val="150000"/>
              </a:lnSpc>
              <a:buFont typeface="Wingdings" panose="05000000000000000000" pitchFamily="2" charset="2"/>
              <a:buChar char="Ø"/>
            </a:pPr>
            <a:r>
              <a:rPr lang="en-US" sz="3600" dirty="0">
                <a:solidFill>
                  <a:srgbClr val="000000"/>
                </a:solidFill>
                <a:latin typeface="system-ui"/>
              </a:rPr>
              <a:t>Justified by God —saved from penalty of sin</a:t>
            </a:r>
            <a:endParaRPr lang="en-US" sz="3600" dirty="0"/>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72059" y="10526016"/>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4800"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4800"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US" sz="4400" dirty="0">
                <a:solidFill>
                  <a:schemeClr val="bg1"/>
                </a:solidFill>
                <a:cs typeface="Source Sans Pro Light"/>
              </a:rPr>
              <a:t>J</a:t>
            </a:r>
            <a:r>
              <a:rPr lang="en-GB" sz="4400" dirty="0" err="1">
                <a:solidFill>
                  <a:schemeClr val="bg1"/>
                </a:solidFill>
                <a:cs typeface="Source Sans Pro Light"/>
              </a:rPr>
              <a:t>ustification</a:t>
            </a:r>
            <a:endParaRPr lang="en-GB" sz="4400" dirty="0">
              <a:solidFill>
                <a:schemeClr val="bg1"/>
              </a:solidFill>
              <a:cs typeface="Source Sans Pro Light"/>
            </a:endParaRPr>
          </a:p>
        </p:txBody>
      </p:sp>
      <p:sp>
        <p:nvSpPr>
          <p:cNvPr id="28" name="object 4">
            <a:extLst>
              <a:ext uri="{FF2B5EF4-FFF2-40B4-BE49-F238E27FC236}">
                <a16:creationId xmlns:a16="http://schemas.microsoft.com/office/drawing/2014/main" id="{E85CAE3E-F7D0-43D9-BAA4-A6FCF6CEECEF}"/>
              </a:ext>
            </a:extLst>
          </p:cNvPr>
          <p:cNvSpPr txBox="1"/>
          <p:nvPr/>
        </p:nvSpPr>
        <p:spPr>
          <a:xfrm>
            <a:off x="15030626" y="10433683"/>
            <a:ext cx="3835570" cy="751488"/>
          </a:xfrm>
          <a:prstGeom prst="rect">
            <a:avLst/>
          </a:prstGeom>
        </p:spPr>
        <p:txBody>
          <a:bodyPr vert="horz" wrap="square" lIns="0" tIns="12700" rIns="0" bIns="0" rtlCol="0">
            <a:spAutoFit/>
          </a:bodyPr>
          <a:lstStyle/>
          <a:p>
            <a:pPr marL="12700">
              <a:spcBef>
                <a:spcPts val="100"/>
              </a:spcBef>
            </a:pPr>
            <a:r>
              <a:rPr lang="en-GB" sz="4800" dirty="0">
                <a:solidFill>
                  <a:schemeClr val="bg1"/>
                </a:solidFill>
                <a:cs typeface="Source Sans Pro Light"/>
              </a:rPr>
              <a:t>Righteousness</a:t>
            </a:r>
            <a:r>
              <a:rPr lang="en-GB" sz="2400" dirty="0">
                <a:solidFill>
                  <a:schemeClr val="bg1"/>
                </a:solidFill>
                <a:cs typeface="Source Sans Pro Light"/>
              </a:rPr>
              <a:t> </a:t>
            </a:r>
            <a:endParaRPr sz="4000" dirty="0">
              <a:solidFill>
                <a:schemeClr val="bg1"/>
              </a:solidFill>
              <a:cs typeface="Source Sans Pro Light"/>
            </a:endParaRPr>
          </a:p>
        </p:txBody>
      </p:sp>
      <p:sp>
        <p:nvSpPr>
          <p:cNvPr id="4" name="Rectangle 3">
            <a:extLst>
              <a:ext uri="{FF2B5EF4-FFF2-40B4-BE49-F238E27FC236}">
                <a16:creationId xmlns:a16="http://schemas.microsoft.com/office/drawing/2014/main" id="{FA003A9F-1CF1-4C79-9745-79D1977A7225}"/>
              </a:ext>
            </a:extLst>
          </p:cNvPr>
          <p:cNvSpPr/>
          <p:nvPr/>
        </p:nvSpPr>
        <p:spPr>
          <a:xfrm>
            <a:off x="-1" y="1158406"/>
            <a:ext cx="18866197" cy="1569660"/>
          </a:xfrm>
          <a:prstGeom prst="rect">
            <a:avLst/>
          </a:prstGeom>
        </p:spPr>
        <p:txBody>
          <a:bodyPr wrap="square">
            <a:spAutoFit/>
          </a:bodyPr>
          <a:lstStyle/>
          <a:p>
            <a:endParaRPr lang="en-US" sz="4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endParaRPr lang="en-US" sz="4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720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0589" y="679411"/>
            <a:ext cx="11263937" cy="1138898"/>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748445"/>
            <a:ext cx="10369152" cy="689932"/>
          </a:xfrm>
          <a:prstGeom prst="rect">
            <a:avLst/>
          </a:prstGeom>
        </p:spPr>
        <p:txBody>
          <a:bodyPr vert="horz" wrap="square" lIns="0" tIns="12700" rIns="0" bIns="0" rtlCol="0">
            <a:spAutoFit/>
          </a:bodyPr>
          <a:lstStyle/>
          <a:p>
            <a:pPr algn="l"/>
            <a:r>
              <a:rPr lang="en-US" sz="4400" b="1" i="0" dirty="0">
                <a:solidFill>
                  <a:schemeClr val="bg1"/>
                </a:solidFill>
                <a:effectLst/>
                <a:latin typeface="system-ui"/>
              </a:rPr>
              <a:t>Justification </a:t>
            </a: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107821" y="10624664"/>
            <a:ext cx="19040902"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GB" sz="4400" dirty="0">
                <a:solidFill>
                  <a:schemeClr val="bg1"/>
                </a:solidFill>
                <a:cs typeface="Source Sans Pro Light"/>
              </a:rPr>
              <a:t>JUSTIFICATION </a:t>
            </a:r>
          </a:p>
        </p:txBody>
      </p:sp>
      <p:sp>
        <p:nvSpPr>
          <p:cNvPr id="2" name="Rectangle 1">
            <a:extLst>
              <a:ext uri="{FF2B5EF4-FFF2-40B4-BE49-F238E27FC236}">
                <a16:creationId xmlns:a16="http://schemas.microsoft.com/office/drawing/2014/main" id="{90068928-660F-4C02-BB64-7454707F02C1}"/>
              </a:ext>
            </a:extLst>
          </p:cNvPr>
          <p:cNvSpPr/>
          <p:nvPr/>
        </p:nvSpPr>
        <p:spPr>
          <a:xfrm>
            <a:off x="144116" y="1818309"/>
            <a:ext cx="18794138" cy="646331"/>
          </a:xfrm>
          <a:prstGeom prst="rect">
            <a:avLst/>
          </a:prstGeom>
        </p:spPr>
        <p:txBody>
          <a:bodyPr wrap="square">
            <a:spAutoFit/>
          </a:bodyPr>
          <a:lstStyle/>
          <a:p>
            <a:pPr algn="l"/>
            <a:endParaRPr lang="en-US" sz="3600" b="0" i="0" dirty="0">
              <a:solidFill>
                <a:srgbClr val="000000"/>
              </a:solidFill>
              <a:effectLst/>
              <a:latin typeface="system-ui"/>
            </a:endParaRPr>
          </a:p>
        </p:txBody>
      </p:sp>
      <p:sp>
        <p:nvSpPr>
          <p:cNvPr id="19" name="TextBox 18">
            <a:extLst>
              <a:ext uri="{FF2B5EF4-FFF2-40B4-BE49-F238E27FC236}">
                <a16:creationId xmlns:a16="http://schemas.microsoft.com/office/drawing/2014/main" id="{4177DA9D-7707-44B5-ACD1-1876F0C62CBB}"/>
              </a:ext>
            </a:extLst>
          </p:cNvPr>
          <p:cNvSpPr txBox="1"/>
          <p:nvPr/>
        </p:nvSpPr>
        <p:spPr>
          <a:xfrm>
            <a:off x="-222344" y="1669514"/>
            <a:ext cx="18963670" cy="9417963"/>
          </a:xfrm>
          <a:prstGeom prst="rect">
            <a:avLst/>
          </a:prstGeom>
          <a:noFill/>
        </p:spPr>
        <p:txBody>
          <a:bodyPr wrap="square">
            <a:spAutoFit/>
          </a:bodyPr>
          <a:lstStyle/>
          <a:p>
            <a:pPr marL="571500" lvl="0" indent="-571500">
              <a:buFont typeface="Wingdings" panose="05000000000000000000" pitchFamily="2" charset="2"/>
              <a:buChar char="Ø"/>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Justification is the judicial act of God whereby He justly declares the believer righteous upon the basis of the imputed righteousness of Christ. (Rom 3:24,4:5; 5:1; 8:31-33;Gal 2:16;Phil 3:9)</a:t>
            </a:r>
          </a:p>
          <a:p>
            <a:pPr lvl="0"/>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buFont typeface="Wingdings" panose="05000000000000000000" pitchFamily="2" charset="2"/>
              <a:buChar char="Ø"/>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Justification is bestowed solely through faith in the Redeemer’s shed blood. (Rom 5:1, 9;  Eph 2:8-9;  Rom 3:24-31) </a:t>
            </a:r>
          </a:p>
          <a:p>
            <a:pPr marL="571500" lvl="0" indent="-571500">
              <a:buFont typeface="Wingdings" panose="05000000000000000000" pitchFamily="2" charset="2"/>
              <a:buChar char="Ø"/>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Justification is not based on any works of righteousness which we have done. (Gal 2:16;    Titus 3:5) </a:t>
            </a:r>
          </a:p>
          <a:p>
            <a:pPr lvl="0" algn="ctr"/>
            <a:r>
              <a:rPr lang="en-US" sz="60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What problem do we face with Justification?</a:t>
            </a:r>
          </a:p>
          <a:p>
            <a:pPr lvl="0" algn="ctr"/>
            <a:endParaRPr lang="en-US" sz="5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r>
              <a:rPr lang="en-US" sz="5400" b="0" i="0" dirty="0">
                <a:solidFill>
                  <a:srgbClr val="000000"/>
                </a:solidFill>
                <a:effectLst/>
                <a:latin typeface="system-ui"/>
              </a:rPr>
              <a:t>‘‘For I will be merciful toward their iniquities, and I will remember their sins no more’’.(Hebrews 8:12,ESV)</a:t>
            </a:r>
            <a:endParaRPr lang="en-US" sz="5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3200" dirty="0">
              <a:solidFill>
                <a:prstClr val="black"/>
              </a:solidFill>
              <a:latin typeface="Times New Roman" panose="02020603050405020304" pitchFamily="18" charset="0"/>
              <a:cs typeface="Times New Roman" panose="02020603050405020304" pitchFamily="18" charset="0"/>
            </a:endParaRPr>
          </a:p>
          <a:p>
            <a:endParaRPr lang="en-US" sz="3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9040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07266" y="19227"/>
            <a:ext cx="15301054" cy="1213076"/>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288132" y="378148"/>
            <a:ext cx="14905656"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SALVATION: WORK OF GOD’S GRACE RECEIVED BY FAITH ALONE</a:t>
            </a:r>
            <a:endParaRPr lang="en-US" sz="4400" b="1" dirty="0">
              <a:cs typeface="Source Sans Pro Light"/>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72059" y="10526016"/>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GB" sz="4400" dirty="0">
                <a:solidFill>
                  <a:schemeClr val="bg1"/>
                </a:solidFill>
                <a:cs typeface="Source Sans Pro Light"/>
              </a:rPr>
              <a:t>By Grace </a:t>
            </a:r>
          </a:p>
        </p:txBody>
      </p:sp>
      <p:sp>
        <p:nvSpPr>
          <p:cNvPr id="28" name="object 4">
            <a:extLst>
              <a:ext uri="{FF2B5EF4-FFF2-40B4-BE49-F238E27FC236}">
                <a16:creationId xmlns:a16="http://schemas.microsoft.com/office/drawing/2014/main" id="{E85CAE3E-F7D0-43D9-BAA4-A6FCF6CEECEF}"/>
              </a:ext>
            </a:extLst>
          </p:cNvPr>
          <p:cNvSpPr txBox="1"/>
          <p:nvPr/>
        </p:nvSpPr>
        <p:spPr>
          <a:xfrm>
            <a:off x="15030626" y="10433683"/>
            <a:ext cx="3835570" cy="751488"/>
          </a:xfrm>
          <a:prstGeom prst="rect">
            <a:avLst/>
          </a:prstGeom>
        </p:spPr>
        <p:txBody>
          <a:bodyPr vert="horz" wrap="square" lIns="0" tIns="12700" rIns="0" bIns="0" rtlCol="0">
            <a:spAutoFit/>
          </a:bodyPr>
          <a:lstStyle/>
          <a:p>
            <a:pPr marL="12700">
              <a:spcBef>
                <a:spcPts val="100"/>
              </a:spcBef>
            </a:pPr>
            <a:r>
              <a:rPr lang="en-GB" sz="4800" dirty="0">
                <a:solidFill>
                  <a:schemeClr val="bg1"/>
                </a:solidFill>
                <a:cs typeface="Source Sans Pro Light"/>
              </a:rPr>
              <a:t>Through Faith</a:t>
            </a:r>
            <a:r>
              <a:rPr lang="en-GB" sz="2400" dirty="0">
                <a:solidFill>
                  <a:schemeClr val="bg1"/>
                </a:solidFill>
                <a:cs typeface="Source Sans Pro Light"/>
              </a:rPr>
              <a:t> </a:t>
            </a:r>
            <a:endParaRPr sz="4000" dirty="0">
              <a:solidFill>
                <a:schemeClr val="bg1"/>
              </a:solidFill>
              <a:cs typeface="Source Sans Pro Light"/>
            </a:endParaRPr>
          </a:p>
        </p:txBody>
      </p:sp>
      <p:sp>
        <p:nvSpPr>
          <p:cNvPr id="2" name="Rectangle 1">
            <a:extLst>
              <a:ext uri="{FF2B5EF4-FFF2-40B4-BE49-F238E27FC236}">
                <a16:creationId xmlns:a16="http://schemas.microsoft.com/office/drawing/2014/main" id="{90068928-660F-4C02-BB64-7454707F02C1}"/>
              </a:ext>
            </a:extLst>
          </p:cNvPr>
          <p:cNvSpPr/>
          <p:nvPr/>
        </p:nvSpPr>
        <p:spPr>
          <a:xfrm>
            <a:off x="72059" y="1229582"/>
            <a:ext cx="18938254" cy="9325630"/>
          </a:xfrm>
          <a:prstGeom prst="rect">
            <a:avLst/>
          </a:prstGeom>
        </p:spPr>
        <p:txBody>
          <a:bodyPr wrap="square">
            <a:spAutoFit/>
          </a:bodyPr>
          <a:lstStyle/>
          <a:p>
            <a:pPr lvl="0"/>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4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Ephesians 2:8-9(ESV)</a:t>
            </a:r>
          </a:p>
          <a:p>
            <a:pPr algn="ct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‘‘For </a:t>
            </a:r>
            <a:r>
              <a:rPr lang="en-US" sz="4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by grace </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you have been saved </a:t>
            </a:r>
            <a:r>
              <a:rPr lang="en-US" sz="4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through faith</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this is not your own doing; it is </a:t>
            </a:r>
            <a:r>
              <a:rPr lang="en-US" sz="4000" dirty="0">
                <a:solidFill>
                  <a:schemeClr val="accent3"/>
                </a:solidFill>
                <a:latin typeface="Times New Roman" panose="02020603050405020304" pitchFamily="18" charset="0"/>
                <a:ea typeface="Calibri" panose="020F0502020204030204" pitchFamily="34" charset="0"/>
                <a:cs typeface="Times New Roman" panose="02020603050405020304" pitchFamily="18" charset="0"/>
              </a:rPr>
              <a:t>the gift of God</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4000"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not a result of works</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so</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that no one may boast.’’</a:t>
            </a:r>
          </a:p>
          <a:p>
            <a:pPr lvl="0"/>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4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2 Thessalonians 2:13(ESV)</a:t>
            </a:r>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r>
              <a:rPr lang="en-US" sz="4000" b="1" baseline="30000" dirty="0">
                <a:solidFill>
                  <a:srgbClr val="000000"/>
                </a:solidFill>
                <a:latin typeface="system-ui"/>
              </a:rPr>
              <a:t>‘‘</a:t>
            </a:r>
            <a:r>
              <a:rPr lang="en-US" sz="4000" b="1" i="0" baseline="30000" dirty="0">
                <a:solidFill>
                  <a:srgbClr val="000000"/>
                </a:solidFill>
                <a:effectLst/>
                <a:latin typeface="system-ui"/>
              </a:rPr>
              <a:t> </a:t>
            </a:r>
            <a:r>
              <a:rPr lang="en-US" sz="4000" b="0" i="0" dirty="0">
                <a:solidFill>
                  <a:srgbClr val="000000"/>
                </a:solidFill>
                <a:effectLst/>
                <a:latin typeface="system-ui"/>
              </a:rPr>
              <a:t>But we ought always to give thanks to God for you, brothers beloved by the Lord, because God </a:t>
            </a:r>
            <a:r>
              <a:rPr lang="en-US" sz="4000" b="0" i="0" dirty="0">
                <a:solidFill>
                  <a:schemeClr val="accent1"/>
                </a:solidFill>
                <a:effectLst/>
                <a:latin typeface="system-ui"/>
              </a:rPr>
              <a:t>chose you </a:t>
            </a:r>
            <a:r>
              <a:rPr lang="en-US" sz="4000" b="0" i="0" dirty="0">
                <a:solidFill>
                  <a:srgbClr val="000000"/>
                </a:solidFill>
                <a:effectLst/>
                <a:latin typeface="system-ui"/>
              </a:rPr>
              <a:t>as the </a:t>
            </a:r>
            <a:r>
              <a:rPr lang="en-US" sz="4000" b="0" i="0" dirty="0">
                <a:solidFill>
                  <a:schemeClr val="accent1"/>
                </a:solidFill>
                <a:effectLst/>
                <a:latin typeface="system-ui"/>
              </a:rPr>
              <a:t>first fruits</a:t>
            </a:r>
            <a:r>
              <a:rPr lang="en-US" sz="4000" baseline="30000" dirty="0">
                <a:solidFill>
                  <a:schemeClr val="accent1"/>
                </a:solidFill>
                <a:latin typeface="system-ui"/>
              </a:rPr>
              <a:t> </a:t>
            </a:r>
            <a:r>
              <a:rPr lang="en-US" sz="4000" b="0" i="0" dirty="0">
                <a:solidFill>
                  <a:schemeClr val="accent1"/>
                </a:solidFill>
                <a:effectLst/>
                <a:latin typeface="system-ui"/>
              </a:rPr>
              <a:t>to be saved</a:t>
            </a:r>
            <a:r>
              <a:rPr lang="en-US" sz="4000" b="0" i="0" dirty="0">
                <a:solidFill>
                  <a:srgbClr val="000000"/>
                </a:solidFill>
                <a:effectLst/>
                <a:latin typeface="system-ui"/>
              </a:rPr>
              <a:t>, </a:t>
            </a:r>
            <a:r>
              <a:rPr lang="en-US" sz="4000" b="0" i="0" dirty="0">
                <a:solidFill>
                  <a:schemeClr val="accent1"/>
                </a:solidFill>
                <a:effectLst/>
                <a:latin typeface="system-ui"/>
              </a:rPr>
              <a:t>through sanctification by the Spirit </a:t>
            </a:r>
            <a:r>
              <a:rPr lang="en-US" sz="4000" b="0" i="0" dirty="0">
                <a:solidFill>
                  <a:srgbClr val="000000"/>
                </a:solidFill>
                <a:effectLst/>
                <a:latin typeface="system-ui"/>
              </a:rPr>
              <a:t>and </a:t>
            </a:r>
            <a:r>
              <a:rPr lang="en-US" sz="4000" b="0" i="0" dirty="0">
                <a:solidFill>
                  <a:schemeClr val="accent1"/>
                </a:solidFill>
                <a:effectLst/>
                <a:latin typeface="system-ui"/>
              </a:rPr>
              <a:t>belief in the truth</a:t>
            </a:r>
            <a:r>
              <a:rPr lang="en-US" sz="4000" b="0" i="0" dirty="0">
                <a:solidFill>
                  <a:srgbClr val="000000"/>
                </a:solidFill>
                <a:effectLst/>
                <a:latin typeface="system-ui"/>
              </a:rPr>
              <a:t>’’</a:t>
            </a:r>
          </a:p>
          <a:p>
            <a:pPr algn="ctr"/>
            <a:r>
              <a:rPr lang="en-US" sz="4000" dirty="0">
                <a:solidFill>
                  <a:schemeClr val="accent1"/>
                </a:solidFill>
                <a:latin typeface="system-ui"/>
              </a:rPr>
              <a:t>Titus 3:5-6</a:t>
            </a:r>
            <a:r>
              <a:rPr lang="en-US" sz="4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(ESV)</a:t>
            </a:r>
            <a:endParaRPr lang="en-US" sz="4000" dirty="0">
              <a:solidFill>
                <a:schemeClr val="accent1"/>
              </a:solidFill>
              <a:latin typeface="system-ui"/>
            </a:endParaRPr>
          </a:p>
          <a:p>
            <a:pPr lvl="0"/>
            <a:r>
              <a:rPr lang="en-US" sz="4000" b="0" i="0" dirty="0">
                <a:solidFill>
                  <a:srgbClr val="000000"/>
                </a:solidFill>
                <a:effectLst/>
                <a:latin typeface="system-ui"/>
              </a:rPr>
              <a:t> ‘‘he saved us, not because of works done by us in righteousness, but according to his own mercy, </a:t>
            </a:r>
            <a:r>
              <a:rPr lang="en-US" sz="4000" b="0" i="0" dirty="0">
                <a:solidFill>
                  <a:schemeClr val="accent1"/>
                </a:solidFill>
                <a:effectLst/>
                <a:latin typeface="system-ui"/>
              </a:rPr>
              <a:t>by the washing of regeneration and renewal of the Holy Spirit</a:t>
            </a:r>
            <a:r>
              <a:rPr lang="en-US" sz="4000" b="0" i="0" dirty="0">
                <a:solidFill>
                  <a:srgbClr val="000000"/>
                </a:solidFill>
                <a:effectLst/>
                <a:latin typeface="system-ui"/>
              </a:rPr>
              <a:t>, whom he poured out on us richly through </a:t>
            </a:r>
            <a:r>
              <a:rPr lang="en-US" sz="4000" b="0" i="0" dirty="0">
                <a:solidFill>
                  <a:schemeClr val="accent1"/>
                </a:solidFill>
                <a:effectLst/>
                <a:latin typeface="system-ui"/>
              </a:rPr>
              <a:t>Jesus Christ our Savior,</a:t>
            </a:r>
            <a:r>
              <a:rPr lang="en-US" sz="4000" b="0" i="0" dirty="0">
                <a:solidFill>
                  <a:srgbClr val="000000"/>
                </a:solidFill>
                <a:effectLst/>
                <a:latin typeface="system-ui"/>
              </a:rPr>
              <a:t>’’</a:t>
            </a:r>
          </a:p>
          <a:p>
            <a:pPr lvl="0"/>
            <a:endParaRPr lang="en-US" sz="4000" b="0" i="0" dirty="0">
              <a:solidFill>
                <a:srgbClr val="000000"/>
              </a:solidFill>
              <a:effectLst/>
              <a:latin typeface="system-ui"/>
            </a:endParaRPr>
          </a:p>
          <a:p>
            <a:pPr lvl="0"/>
            <a:endParaRPr lang="en-US" sz="4000" b="0" i="0" dirty="0">
              <a:solidFill>
                <a:srgbClr val="000000"/>
              </a:solidFill>
              <a:effectLst/>
              <a:latin typeface="system-ui"/>
            </a:endParaRPr>
          </a:p>
        </p:txBody>
      </p:sp>
    </p:spTree>
    <p:extLst>
      <p:ext uri="{BB962C8B-B14F-4D97-AF65-F5344CB8AC3E}">
        <p14:creationId xmlns:p14="http://schemas.microsoft.com/office/powerpoint/2010/main" val="3861029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72059" y="65743"/>
            <a:ext cx="13177615" cy="1213076"/>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288132" y="325659"/>
            <a:ext cx="12601400"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D.HOW DO I GET SAVED?</a:t>
            </a:r>
            <a:endParaRPr lang="en-US" sz="4400" b="1" dirty="0">
              <a:cs typeface="Source Sans Pro Light"/>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93536" y="10526016"/>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GB" sz="4400" dirty="0">
                <a:solidFill>
                  <a:schemeClr val="bg1"/>
                </a:solidFill>
                <a:cs typeface="Source Sans Pro Light"/>
              </a:rPr>
              <a:t>Believe </a:t>
            </a:r>
          </a:p>
        </p:txBody>
      </p:sp>
      <p:sp>
        <p:nvSpPr>
          <p:cNvPr id="28" name="object 4">
            <a:extLst>
              <a:ext uri="{FF2B5EF4-FFF2-40B4-BE49-F238E27FC236}">
                <a16:creationId xmlns:a16="http://schemas.microsoft.com/office/drawing/2014/main" id="{E85CAE3E-F7D0-43D9-BAA4-A6FCF6CEECEF}"/>
              </a:ext>
            </a:extLst>
          </p:cNvPr>
          <p:cNvSpPr txBox="1"/>
          <p:nvPr/>
        </p:nvSpPr>
        <p:spPr>
          <a:xfrm>
            <a:off x="15030626" y="10433683"/>
            <a:ext cx="3835570" cy="751488"/>
          </a:xfrm>
          <a:prstGeom prst="rect">
            <a:avLst/>
          </a:prstGeom>
        </p:spPr>
        <p:txBody>
          <a:bodyPr vert="horz" wrap="square" lIns="0" tIns="12700" rIns="0" bIns="0" rtlCol="0">
            <a:spAutoFit/>
          </a:bodyPr>
          <a:lstStyle/>
          <a:p>
            <a:pPr marL="12700">
              <a:spcBef>
                <a:spcPts val="100"/>
              </a:spcBef>
            </a:pPr>
            <a:r>
              <a:rPr lang="en-GB" sz="4800" dirty="0">
                <a:solidFill>
                  <a:schemeClr val="bg1"/>
                </a:solidFill>
                <a:cs typeface="Source Sans Pro Light"/>
              </a:rPr>
              <a:t>Confess</a:t>
            </a:r>
            <a:r>
              <a:rPr lang="en-GB" sz="2400" dirty="0">
                <a:solidFill>
                  <a:schemeClr val="bg1"/>
                </a:solidFill>
                <a:cs typeface="Source Sans Pro Light"/>
              </a:rPr>
              <a:t> </a:t>
            </a:r>
            <a:endParaRPr sz="4000" dirty="0">
              <a:solidFill>
                <a:schemeClr val="bg1"/>
              </a:solidFill>
              <a:cs typeface="Source Sans Pro Light"/>
            </a:endParaRPr>
          </a:p>
        </p:txBody>
      </p:sp>
      <p:sp>
        <p:nvSpPr>
          <p:cNvPr id="2" name="Rectangle 1">
            <a:extLst>
              <a:ext uri="{FF2B5EF4-FFF2-40B4-BE49-F238E27FC236}">
                <a16:creationId xmlns:a16="http://schemas.microsoft.com/office/drawing/2014/main" id="{90068928-660F-4C02-BB64-7454707F02C1}"/>
              </a:ext>
            </a:extLst>
          </p:cNvPr>
          <p:cNvSpPr/>
          <p:nvPr/>
        </p:nvSpPr>
        <p:spPr>
          <a:xfrm>
            <a:off x="72059" y="1229582"/>
            <a:ext cx="18938254" cy="9325630"/>
          </a:xfrm>
          <a:prstGeom prst="rect">
            <a:avLst/>
          </a:prstGeom>
        </p:spPr>
        <p:txBody>
          <a:bodyPr wrap="square">
            <a:spAutoFit/>
          </a:bodyPr>
          <a:lstStyle/>
          <a:p>
            <a:pPr lvl="0"/>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4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Romans 10:5-13 (ESV)</a:t>
            </a:r>
          </a:p>
          <a:p>
            <a:pPr algn="ct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4000" b="1" i="0" baseline="30000" dirty="0">
                <a:solidFill>
                  <a:srgbClr val="000000"/>
                </a:solidFill>
                <a:effectLst/>
                <a:latin typeface="system-ui"/>
              </a:rPr>
              <a:t>5 </a:t>
            </a:r>
            <a:r>
              <a:rPr lang="en-US" sz="4000" b="0" i="0" dirty="0">
                <a:solidFill>
                  <a:srgbClr val="000000"/>
                </a:solidFill>
                <a:effectLst/>
                <a:latin typeface="system-ui"/>
              </a:rPr>
              <a:t>For Moses writes about the righteousness that is based on the law, that the person who does the commandments shall live by them. </a:t>
            </a:r>
            <a:r>
              <a:rPr lang="en-US" sz="4000" b="1" i="0" baseline="30000" dirty="0">
                <a:solidFill>
                  <a:srgbClr val="000000"/>
                </a:solidFill>
                <a:effectLst/>
                <a:latin typeface="system-ui"/>
              </a:rPr>
              <a:t>6 </a:t>
            </a:r>
            <a:r>
              <a:rPr lang="en-US" sz="4000" b="0" i="0" dirty="0">
                <a:solidFill>
                  <a:srgbClr val="000000"/>
                </a:solidFill>
                <a:effectLst/>
                <a:latin typeface="system-ui"/>
              </a:rPr>
              <a:t>But the righteousness based on faith says, “Do not say in your heart, ‘Who will ascend into heaven?’” (that is, to bring Christ down) </a:t>
            </a:r>
            <a:r>
              <a:rPr lang="en-US" sz="4000" b="1" i="0" baseline="30000" dirty="0">
                <a:solidFill>
                  <a:srgbClr val="000000"/>
                </a:solidFill>
                <a:effectLst/>
                <a:latin typeface="system-ui"/>
              </a:rPr>
              <a:t>7 </a:t>
            </a:r>
            <a:r>
              <a:rPr lang="en-US" sz="4000" b="0" i="0" dirty="0">
                <a:solidFill>
                  <a:srgbClr val="000000"/>
                </a:solidFill>
                <a:effectLst/>
                <a:latin typeface="system-ui"/>
              </a:rPr>
              <a:t>“or ‘Who will descend into the abyss?’” (that is, to bring Christ up from the dead). </a:t>
            </a:r>
            <a:r>
              <a:rPr lang="en-US" sz="4000" b="1" i="0" baseline="30000" dirty="0">
                <a:solidFill>
                  <a:srgbClr val="000000"/>
                </a:solidFill>
                <a:effectLst/>
                <a:latin typeface="system-ui"/>
              </a:rPr>
              <a:t>8 </a:t>
            </a:r>
            <a:r>
              <a:rPr lang="en-US" sz="4000" b="0" i="0" dirty="0">
                <a:solidFill>
                  <a:srgbClr val="000000"/>
                </a:solidFill>
                <a:effectLst/>
                <a:latin typeface="system-ui"/>
              </a:rPr>
              <a:t>But what does it say? “The word is near you, in your mouth and in your heart” (that is, the word of faith that we proclaim); </a:t>
            </a:r>
            <a:r>
              <a:rPr lang="en-US" sz="4000" b="1" i="0" baseline="30000" dirty="0">
                <a:solidFill>
                  <a:srgbClr val="000000"/>
                </a:solidFill>
                <a:effectLst/>
                <a:latin typeface="system-ui"/>
              </a:rPr>
              <a:t>9 </a:t>
            </a:r>
            <a:r>
              <a:rPr lang="en-US" sz="4000" b="0" i="0" dirty="0">
                <a:solidFill>
                  <a:srgbClr val="000000"/>
                </a:solidFill>
                <a:effectLst/>
                <a:latin typeface="system-ui"/>
              </a:rPr>
              <a:t>because, if you confess with your mouth that Jesus is Lord and believe in your heart that God raised him from the dead, you will be saved. </a:t>
            </a:r>
            <a:r>
              <a:rPr lang="en-US" sz="4000" b="1" i="0" baseline="30000" dirty="0">
                <a:solidFill>
                  <a:srgbClr val="000000"/>
                </a:solidFill>
                <a:effectLst/>
                <a:latin typeface="system-ui"/>
              </a:rPr>
              <a:t>10 </a:t>
            </a:r>
            <a:r>
              <a:rPr lang="en-US" sz="4000" b="0" i="0" dirty="0">
                <a:solidFill>
                  <a:srgbClr val="000000"/>
                </a:solidFill>
                <a:effectLst/>
                <a:latin typeface="system-ui"/>
              </a:rPr>
              <a:t>For with the heart one believes and is justified, and with the mouth one confesses and is saved. </a:t>
            </a:r>
            <a:r>
              <a:rPr lang="en-US" sz="4000" b="1" i="0" baseline="30000" dirty="0">
                <a:solidFill>
                  <a:srgbClr val="000000"/>
                </a:solidFill>
                <a:effectLst/>
                <a:latin typeface="system-ui"/>
              </a:rPr>
              <a:t>11 </a:t>
            </a:r>
            <a:r>
              <a:rPr lang="en-US" sz="4000" b="0" i="0" dirty="0">
                <a:solidFill>
                  <a:srgbClr val="000000"/>
                </a:solidFill>
                <a:effectLst/>
                <a:latin typeface="system-ui"/>
              </a:rPr>
              <a:t>For the Scripture says, “Everyone who believes in him will not be put to shame.” </a:t>
            </a:r>
            <a:r>
              <a:rPr lang="en-US" sz="4000" b="1" i="0" baseline="30000" dirty="0">
                <a:solidFill>
                  <a:srgbClr val="000000"/>
                </a:solidFill>
                <a:effectLst/>
                <a:latin typeface="system-ui"/>
              </a:rPr>
              <a:t>12 </a:t>
            </a:r>
            <a:r>
              <a:rPr lang="en-US" sz="4000" b="0" i="0" dirty="0">
                <a:solidFill>
                  <a:srgbClr val="000000"/>
                </a:solidFill>
                <a:effectLst/>
                <a:latin typeface="system-ui"/>
              </a:rPr>
              <a:t>For there is no distinction between Jew and Greek; for the same Lord is Lord of all, bestowing his riches on all who call on him. </a:t>
            </a:r>
            <a:r>
              <a:rPr lang="en-US" sz="4000" b="1" i="0" baseline="30000" dirty="0">
                <a:solidFill>
                  <a:srgbClr val="000000"/>
                </a:solidFill>
                <a:effectLst/>
                <a:latin typeface="system-ui"/>
              </a:rPr>
              <a:t>13 </a:t>
            </a:r>
            <a:r>
              <a:rPr lang="en-US" sz="4000" b="0" i="0" dirty="0">
                <a:solidFill>
                  <a:srgbClr val="000000"/>
                </a:solidFill>
                <a:effectLst/>
                <a:latin typeface="system-ui"/>
              </a:rPr>
              <a:t>For “everyone who calls on the name of the Lord will be saved.</a:t>
            </a:r>
          </a:p>
          <a:p>
            <a:pPr lvl="0"/>
            <a:endParaRPr lang="en-US" sz="4000" b="0" i="0" dirty="0">
              <a:solidFill>
                <a:srgbClr val="000000"/>
              </a:solidFill>
              <a:effectLst/>
              <a:latin typeface="system-ui"/>
            </a:endParaRPr>
          </a:p>
        </p:txBody>
      </p:sp>
    </p:spTree>
    <p:extLst>
      <p:ext uri="{BB962C8B-B14F-4D97-AF65-F5344CB8AC3E}">
        <p14:creationId xmlns:p14="http://schemas.microsoft.com/office/powerpoint/2010/main" val="3152989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74800" y="741189"/>
            <a:ext cx="7879561" cy="1138898"/>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748445"/>
            <a:ext cx="7560840"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 What to believe and confess</a:t>
            </a:r>
            <a:endParaRPr lang="en-US" sz="4400" b="1" dirty="0">
              <a:cs typeface="Source Sans Pro Light"/>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72059" y="10526016"/>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GB" sz="4400" dirty="0">
                <a:solidFill>
                  <a:schemeClr val="bg1"/>
                </a:solidFill>
                <a:cs typeface="Source Sans Pro Light"/>
              </a:rPr>
              <a:t>Jesus </a:t>
            </a:r>
          </a:p>
        </p:txBody>
      </p:sp>
      <p:sp>
        <p:nvSpPr>
          <p:cNvPr id="28" name="object 4">
            <a:extLst>
              <a:ext uri="{FF2B5EF4-FFF2-40B4-BE49-F238E27FC236}">
                <a16:creationId xmlns:a16="http://schemas.microsoft.com/office/drawing/2014/main" id="{E85CAE3E-F7D0-43D9-BAA4-A6FCF6CEECEF}"/>
              </a:ext>
            </a:extLst>
          </p:cNvPr>
          <p:cNvSpPr txBox="1"/>
          <p:nvPr/>
        </p:nvSpPr>
        <p:spPr>
          <a:xfrm>
            <a:off x="14905756" y="10428004"/>
            <a:ext cx="3835570" cy="382156"/>
          </a:xfrm>
          <a:prstGeom prst="rect">
            <a:avLst/>
          </a:prstGeom>
        </p:spPr>
        <p:txBody>
          <a:bodyPr vert="horz" wrap="square" lIns="0" tIns="12700" rIns="0" bIns="0" rtlCol="0">
            <a:spAutoFit/>
          </a:bodyPr>
          <a:lstStyle/>
          <a:p>
            <a:pPr marL="12700">
              <a:spcBef>
                <a:spcPts val="100"/>
              </a:spcBef>
            </a:pPr>
            <a:r>
              <a:rPr lang="en-GB" sz="2400" dirty="0">
                <a:solidFill>
                  <a:schemeClr val="bg1"/>
                </a:solidFill>
                <a:cs typeface="Source Sans Pro Light"/>
              </a:rPr>
              <a:t> </a:t>
            </a:r>
            <a:endParaRPr sz="4000" dirty="0">
              <a:solidFill>
                <a:schemeClr val="bg1"/>
              </a:solidFill>
              <a:cs typeface="Source Sans Pro Light"/>
            </a:endParaRPr>
          </a:p>
        </p:txBody>
      </p:sp>
      <p:sp>
        <p:nvSpPr>
          <p:cNvPr id="2" name="Rectangle 1">
            <a:extLst>
              <a:ext uri="{FF2B5EF4-FFF2-40B4-BE49-F238E27FC236}">
                <a16:creationId xmlns:a16="http://schemas.microsoft.com/office/drawing/2014/main" id="{90068928-660F-4C02-BB64-7454707F02C1}"/>
              </a:ext>
            </a:extLst>
          </p:cNvPr>
          <p:cNvSpPr/>
          <p:nvPr/>
        </p:nvSpPr>
        <p:spPr>
          <a:xfrm>
            <a:off x="0" y="1818309"/>
            <a:ext cx="18938254" cy="8710077"/>
          </a:xfrm>
          <a:prstGeom prst="rect">
            <a:avLst/>
          </a:prstGeom>
        </p:spPr>
        <p:txBody>
          <a:bodyPr wrap="square">
            <a:spAutoFit/>
          </a:bodyPr>
          <a:lstStyle/>
          <a:p>
            <a:pPr marL="571500" lvl="0" indent="-571500">
              <a:buFont typeface="Wingdings" panose="05000000000000000000" pitchFamily="2" charset="2"/>
              <a:buChar char="Ø"/>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God send his Son, His divine, eternal son to bear the punishment we deserve(Jn 3:16-17)</a:t>
            </a:r>
          </a:p>
          <a:p>
            <a:pPr marL="571500" lvl="0" indent="-571500">
              <a:buFont typeface="Wingdings" panose="05000000000000000000" pitchFamily="2" charset="2"/>
              <a:buChar char="Ø"/>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God condemn all sin in Christ(Rom 8:3)</a:t>
            </a:r>
          </a:p>
          <a:p>
            <a:pPr marL="571500" lvl="0" indent="-571500">
              <a:buFont typeface="Wingdings" panose="05000000000000000000" pitchFamily="2" charset="2"/>
              <a:buChar char="Ø"/>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No more Condemnation to those who are in Christ (Rom 8:1) </a:t>
            </a:r>
          </a:p>
          <a:p>
            <a:pPr marL="571500" lvl="0" indent="-571500">
              <a:buFont typeface="Wingdings" panose="05000000000000000000" pitchFamily="2" charset="2"/>
              <a:buChar char="Ø"/>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 Christ God has shown us mercy, forgiveness and love through grace(Eph 2:4-5)</a:t>
            </a:r>
          </a:p>
          <a:p>
            <a:pPr marL="571500" lvl="0" indent="-571500">
              <a:buFont typeface="Wingdings" panose="05000000000000000000" pitchFamily="2" charset="2"/>
              <a:buChar char="Ø"/>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Offered us free Gift of eternal life which we must accept(Rom 6:23)</a:t>
            </a:r>
          </a:p>
          <a:p>
            <a:pPr marL="571500" lvl="0" indent="-571500">
              <a:buFont typeface="Wingdings" panose="05000000000000000000" pitchFamily="2" charset="2"/>
              <a:buChar char="Ø"/>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That is the way we can get save from our sinful nature. No other way</a:t>
            </a:r>
          </a:p>
          <a:p>
            <a:pPr marL="571500" lvl="0" indent="-571500">
              <a:buFont typeface="Wingdings" panose="05000000000000000000" pitchFamily="2" charset="2"/>
              <a:buChar char="Ø"/>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This is good news!!!! </a:t>
            </a:r>
          </a:p>
          <a:p>
            <a:pPr lvl="0" algn="ctr"/>
            <a:r>
              <a:rPr lang="en-US" sz="4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WHAT GOD DID</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pPr lvl="0" algn="ctr"/>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ct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 Timothy 1:15 (ESV)</a:t>
            </a:r>
          </a:p>
          <a:p>
            <a:pPr lvl="0" algn="ct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saying is trustworthy and deserving of full acceptance, that Christ Jesus came into the world to save sinners, of whom I am the foremost.’’ </a:t>
            </a:r>
          </a:p>
          <a:p>
            <a:pPr lvl="0"/>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5187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0588" y="740810"/>
            <a:ext cx="7879560" cy="1138898"/>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748445"/>
            <a:ext cx="7416824"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E.ASSURANCE OF SALVATION</a:t>
            </a:r>
            <a:endParaRPr lang="en-US" sz="4400" b="1" dirty="0">
              <a:cs typeface="Source Sans Pro Light"/>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72059" y="10526016"/>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US" sz="4400" dirty="0">
                <a:solidFill>
                  <a:schemeClr val="bg1"/>
                </a:solidFill>
                <a:cs typeface="Source Sans Pro Light"/>
              </a:rPr>
              <a:t>A</a:t>
            </a:r>
            <a:r>
              <a:rPr lang="en-GB" sz="4400" dirty="0" err="1">
                <a:solidFill>
                  <a:schemeClr val="bg1"/>
                </a:solidFill>
                <a:cs typeface="Source Sans Pro Light"/>
              </a:rPr>
              <a:t>ssurance</a:t>
            </a:r>
            <a:endParaRPr lang="en-GB" sz="4400" dirty="0">
              <a:solidFill>
                <a:schemeClr val="bg1"/>
              </a:solidFill>
              <a:cs typeface="Source Sans Pro Light"/>
            </a:endParaRPr>
          </a:p>
        </p:txBody>
      </p:sp>
      <p:sp>
        <p:nvSpPr>
          <p:cNvPr id="28" name="object 4">
            <a:extLst>
              <a:ext uri="{FF2B5EF4-FFF2-40B4-BE49-F238E27FC236}">
                <a16:creationId xmlns:a16="http://schemas.microsoft.com/office/drawing/2014/main" id="{E85CAE3E-F7D0-43D9-BAA4-A6FCF6CEECEF}"/>
              </a:ext>
            </a:extLst>
          </p:cNvPr>
          <p:cNvSpPr txBox="1"/>
          <p:nvPr/>
        </p:nvSpPr>
        <p:spPr>
          <a:xfrm>
            <a:off x="15030626" y="10433683"/>
            <a:ext cx="3835570" cy="751488"/>
          </a:xfrm>
          <a:prstGeom prst="rect">
            <a:avLst/>
          </a:prstGeom>
        </p:spPr>
        <p:txBody>
          <a:bodyPr vert="horz" wrap="square" lIns="0" tIns="12700" rIns="0" bIns="0" rtlCol="0">
            <a:spAutoFit/>
          </a:bodyPr>
          <a:lstStyle/>
          <a:p>
            <a:pPr marL="12700">
              <a:spcBef>
                <a:spcPts val="100"/>
              </a:spcBef>
            </a:pPr>
            <a:r>
              <a:rPr lang="en-GB" sz="4800" dirty="0">
                <a:solidFill>
                  <a:schemeClr val="bg1"/>
                </a:solidFill>
                <a:cs typeface="Source Sans Pro Light"/>
              </a:rPr>
              <a:t>Promise</a:t>
            </a:r>
            <a:r>
              <a:rPr lang="en-GB" sz="2400" dirty="0">
                <a:solidFill>
                  <a:schemeClr val="bg1"/>
                </a:solidFill>
                <a:cs typeface="Source Sans Pro Light"/>
              </a:rPr>
              <a:t> </a:t>
            </a:r>
            <a:endParaRPr sz="4000" dirty="0">
              <a:solidFill>
                <a:schemeClr val="bg1"/>
              </a:solidFill>
              <a:cs typeface="Source Sans Pro Light"/>
            </a:endParaRPr>
          </a:p>
        </p:txBody>
      </p:sp>
      <p:sp>
        <p:nvSpPr>
          <p:cNvPr id="2" name="Rectangle 1">
            <a:extLst>
              <a:ext uri="{FF2B5EF4-FFF2-40B4-BE49-F238E27FC236}">
                <a16:creationId xmlns:a16="http://schemas.microsoft.com/office/drawing/2014/main" id="{90068928-660F-4C02-BB64-7454707F02C1}"/>
              </a:ext>
            </a:extLst>
          </p:cNvPr>
          <p:cNvSpPr/>
          <p:nvPr/>
        </p:nvSpPr>
        <p:spPr>
          <a:xfrm>
            <a:off x="144116" y="2106340"/>
            <a:ext cx="18794138" cy="8094524"/>
          </a:xfrm>
          <a:prstGeom prst="rect">
            <a:avLst/>
          </a:prstGeom>
        </p:spPr>
        <p:txBody>
          <a:bodyPr wrap="square">
            <a:spAutoFit/>
          </a:bodyPr>
          <a:lstStyle/>
          <a:p>
            <a:pPr lvl="0"/>
            <a:r>
              <a:rPr lang="en-US" sz="4000" dirty="0">
                <a:latin typeface="Times New Roman" panose="02020603050405020304" pitchFamily="18" charset="0"/>
                <a:ea typeface="Calibri" panose="020F0502020204030204" pitchFamily="34" charset="0"/>
                <a:cs typeface="Times New Roman" panose="02020603050405020304" pitchFamily="18" charset="0"/>
              </a:rPr>
              <a:t>Romans 5:1-5, </a:t>
            </a:r>
          </a:p>
          <a:p>
            <a:pPr lvl="0"/>
            <a:r>
              <a:rPr lang="en-US" sz="4000" b="1" i="0" dirty="0">
                <a:solidFill>
                  <a:srgbClr val="000000"/>
                </a:solidFill>
                <a:effectLst/>
                <a:latin typeface="system-ui"/>
              </a:rPr>
              <a:t>5 </a:t>
            </a:r>
            <a:r>
              <a:rPr lang="en-US" sz="4000" b="0" i="0" dirty="0">
                <a:solidFill>
                  <a:srgbClr val="000000"/>
                </a:solidFill>
                <a:effectLst/>
                <a:latin typeface="system-ui"/>
              </a:rPr>
              <a:t>Therefore, since we have been justified by faith, we</a:t>
            </a:r>
            <a:r>
              <a:rPr lang="en-US" sz="4000" baseline="30000" dirty="0">
                <a:solidFill>
                  <a:srgbClr val="000000"/>
                </a:solidFill>
                <a:latin typeface="system-ui"/>
              </a:rPr>
              <a:t> </a:t>
            </a:r>
            <a:r>
              <a:rPr lang="en-US" sz="4000" b="0" i="0" dirty="0">
                <a:solidFill>
                  <a:srgbClr val="000000"/>
                </a:solidFill>
                <a:effectLst/>
                <a:latin typeface="system-ui"/>
              </a:rPr>
              <a:t>have peace with God through our Lord Jesus Christ. </a:t>
            </a:r>
            <a:r>
              <a:rPr lang="en-US" sz="4000" b="1" i="0" baseline="30000" dirty="0">
                <a:solidFill>
                  <a:srgbClr val="000000"/>
                </a:solidFill>
                <a:effectLst/>
                <a:latin typeface="system-ui"/>
              </a:rPr>
              <a:t>2 </a:t>
            </a:r>
            <a:r>
              <a:rPr lang="en-US" sz="4000" b="0" i="0" dirty="0">
                <a:solidFill>
                  <a:srgbClr val="000000"/>
                </a:solidFill>
                <a:effectLst/>
                <a:latin typeface="system-ui"/>
              </a:rPr>
              <a:t>Through him we have also obtained access by faith into this grace in which we stand, and we rejoice in hope of the glory of God. </a:t>
            </a:r>
            <a:r>
              <a:rPr lang="en-US" sz="4000" b="1" i="0" baseline="30000" dirty="0">
                <a:solidFill>
                  <a:srgbClr val="000000"/>
                </a:solidFill>
                <a:effectLst/>
                <a:latin typeface="system-ui"/>
              </a:rPr>
              <a:t>3 </a:t>
            </a:r>
            <a:r>
              <a:rPr lang="en-US" sz="4000" b="0" i="0" dirty="0">
                <a:solidFill>
                  <a:srgbClr val="000000"/>
                </a:solidFill>
                <a:effectLst/>
                <a:latin typeface="system-ui"/>
              </a:rPr>
              <a:t>Not only that, but we rejoice in our sufferings, knowing that suffering produces endurance, </a:t>
            </a:r>
            <a:r>
              <a:rPr lang="en-US" sz="4000" b="1" i="0" baseline="30000" dirty="0">
                <a:solidFill>
                  <a:srgbClr val="000000"/>
                </a:solidFill>
                <a:effectLst/>
                <a:latin typeface="system-ui"/>
              </a:rPr>
              <a:t>4 </a:t>
            </a:r>
            <a:r>
              <a:rPr lang="en-US" sz="4000" b="0" i="0" dirty="0">
                <a:solidFill>
                  <a:srgbClr val="000000"/>
                </a:solidFill>
                <a:effectLst/>
                <a:latin typeface="system-ui"/>
              </a:rPr>
              <a:t>and endurance produces character, and character produces hope, </a:t>
            </a:r>
            <a:r>
              <a:rPr lang="en-US" sz="4000" b="1" i="0" baseline="30000" dirty="0">
                <a:solidFill>
                  <a:srgbClr val="000000"/>
                </a:solidFill>
                <a:effectLst/>
                <a:latin typeface="system-ui"/>
              </a:rPr>
              <a:t>5 </a:t>
            </a:r>
            <a:r>
              <a:rPr lang="en-US" sz="4000" b="0" i="0" dirty="0">
                <a:solidFill>
                  <a:srgbClr val="000000"/>
                </a:solidFill>
                <a:effectLst/>
                <a:latin typeface="system-ui"/>
              </a:rPr>
              <a:t>and hope does not put us to shame, because God's love has been poured into our hearts through the Holy Spirit who has been given to us.</a:t>
            </a:r>
          </a:p>
          <a:p>
            <a:pPr lvl="0"/>
            <a:endParaRPr lang="en-US" sz="4000" dirty="0">
              <a:solidFill>
                <a:srgbClr val="000000"/>
              </a:solidFill>
              <a:latin typeface="system-ui"/>
              <a:ea typeface="Calibri" panose="020F0502020204030204" pitchFamily="34" charset="0"/>
              <a:cs typeface="Times New Roman" panose="02020603050405020304" pitchFamily="18" charset="0"/>
            </a:endParaRPr>
          </a:p>
          <a:p>
            <a:pPr marL="742950" lvl="0" indent="-742950">
              <a:buFont typeface="+mj-lt"/>
              <a:buAutoNum type="arabicPeriod"/>
            </a:pPr>
            <a:r>
              <a:rPr lang="en-US" sz="4000" dirty="0">
                <a:solidFill>
                  <a:srgbClr val="000000"/>
                </a:solidFill>
                <a:latin typeface="system-ui"/>
                <a:ea typeface="Calibri" panose="020F0502020204030204" pitchFamily="34" charset="0"/>
                <a:cs typeface="Times New Roman" panose="02020603050405020304" pitchFamily="18" charset="0"/>
              </a:rPr>
              <a:t>Peace with God-relationship</a:t>
            </a:r>
          </a:p>
          <a:p>
            <a:pPr marL="742950" lvl="0" indent="-742950">
              <a:buFont typeface="+mj-lt"/>
              <a:buAutoNum type="arabicPeriod"/>
            </a:pPr>
            <a:r>
              <a:rPr lang="en-US" sz="4000" dirty="0">
                <a:solidFill>
                  <a:srgbClr val="000000"/>
                </a:solidFill>
                <a:latin typeface="system-ui"/>
                <a:ea typeface="Calibri" panose="020F0502020204030204" pitchFamily="34" charset="0"/>
                <a:cs typeface="Times New Roman" panose="02020603050405020304" pitchFamily="18" charset="0"/>
              </a:rPr>
              <a:t>Standing in God’s grace</a:t>
            </a:r>
          </a:p>
          <a:p>
            <a:pPr marL="742950" lvl="0" indent="-742950">
              <a:buFont typeface="+mj-lt"/>
              <a:buAutoNum type="arabicPeriod"/>
            </a:pPr>
            <a:r>
              <a:rPr lang="en-US" sz="4000" dirty="0">
                <a:solidFill>
                  <a:srgbClr val="000000"/>
                </a:solidFill>
                <a:latin typeface="system-ui"/>
                <a:ea typeface="Calibri" panose="020F0502020204030204" pitchFamily="34" charset="0"/>
                <a:cs typeface="Times New Roman" panose="02020603050405020304" pitchFamily="18" charset="0"/>
              </a:rPr>
              <a:t>Hope of glory</a:t>
            </a:r>
          </a:p>
          <a:p>
            <a:pPr marL="742950" lvl="0" indent="-742950">
              <a:buFont typeface="+mj-lt"/>
              <a:buAutoNum type="arabicPeriod"/>
            </a:pPr>
            <a:r>
              <a:rPr lang="en-US" sz="4000" dirty="0">
                <a:solidFill>
                  <a:srgbClr val="000000"/>
                </a:solidFill>
                <a:latin typeface="system-ui"/>
                <a:ea typeface="Calibri" panose="020F0502020204030204" pitchFamily="34" charset="0"/>
                <a:cs typeface="Times New Roman" panose="02020603050405020304" pitchFamily="18" charset="0"/>
              </a:rPr>
              <a:t>Assurance of love</a:t>
            </a:r>
          </a:p>
        </p:txBody>
      </p:sp>
    </p:spTree>
    <p:extLst>
      <p:ext uri="{BB962C8B-B14F-4D97-AF65-F5344CB8AC3E}">
        <p14:creationId xmlns:p14="http://schemas.microsoft.com/office/powerpoint/2010/main" val="2675710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0588" y="740810"/>
            <a:ext cx="7879560" cy="1138898"/>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748445"/>
            <a:ext cx="7416824"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E.ASSURANCE OF SALVATION</a:t>
            </a:r>
            <a:endParaRPr lang="en-US" sz="4400" b="1" dirty="0">
              <a:cs typeface="Source Sans Pro Light"/>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72059" y="10526016"/>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US" sz="4400" dirty="0">
                <a:solidFill>
                  <a:schemeClr val="bg1"/>
                </a:solidFill>
                <a:cs typeface="Source Sans Pro Light"/>
              </a:rPr>
              <a:t>A</a:t>
            </a:r>
            <a:r>
              <a:rPr lang="en-GB" sz="4400" dirty="0" err="1">
                <a:solidFill>
                  <a:schemeClr val="bg1"/>
                </a:solidFill>
                <a:cs typeface="Source Sans Pro Light"/>
              </a:rPr>
              <a:t>ssurance</a:t>
            </a:r>
            <a:endParaRPr lang="en-GB" sz="4400" dirty="0">
              <a:solidFill>
                <a:schemeClr val="bg1"/>
              </a:solidFill>
              <a:cs typeface="Source Sans Pro Light"/>
            </a:endParaRPr>
          </a:p>
        </p:txBody>
      </p:sp>
      <p:sp>
        <p:nvSpPr>
          <p:cNvPr id="28" name="object 4">
            <a:extLst>
              <a:ext uri="{FF2B5EF4-FFF2-40B4-BE49-F238E27FC236}">
                <a16:creationId xmlns:a16="http://schemas.microsoft.com/office/drawing/2014/main" id="{E85CAE3E-F7D0-43D9-BAA4-A6FCF6CEECEF}"/>
              </a:ext>
            </a:extLst>
          </p:cNvPr>
          <p:cNvSpPr txBox="1"/>
          <p:nvPr/>
        </p:nvSpPr>
        <p:spPr>
          <a:xfrm>
            <a:off x="15030626" y="10433683"/>
            <a:ext cx="3835570" cy="751488"/>
          </a:xfrm>
          <a:prstGeom prst="rect">
            <a:avLst/>
          </a:prstGeom>
        </p:spPr>
        <p:txBody>
          <a:bodyPr vert="horz" wrap="square" lIns="0" tIns="12700" rIns="0" bIns="0" rtlCol="0">
            <a:spAutoFit/>
          </a:bodyPr>
          <a:lstStyle/>
          <a:p>
            <a:pPr marL="12700">
              <a:spcBef>
                <a:spcPts val="100"/>
              </a:spcBef>
            </a:pPr>
            <a:r>
              <a:rPr lang="en-GB" sz="4800" dirty="0">
                <a:solidFill>
                  <a:schemeClr val="bg1"/>
                </a:solidFill>
                <a:cs typeface="Source Sans Pro Light"/>
              </a:rPr>
              <a:t>Promise</a:t>
            </a:r>
            <a:r>
              <a:rPr lang="en-GB" sz="2400" dirty="0">
                <a:solidFill>
                  <a:schemeClr val="bg1"/>
                </a:solidFill>
                <a:cs typeface="Source Sans Pro Light"/>
              </a:rPr>
              <a:t> </a:t>
            </a:r>
            <a:endParaRPr sz="4000" dirty="0">
              <a:solidFill>
                <a:schemeClr val="bg1"/>
              </a:solidFill>
              <a:cs typeface="Source Sans Pro Light"/>
            </a:endParaRPr>
          </a:p>
        </p:txBody>
      </p:sp>
      <p:sp>
        <p:nvSpPr>
          <p:cNvPr id="2" name="Rectangle 1">
            <a:extLst>
              <a:ext uri="{FF2B5EF4-FFF2-40B4-BE49-F238E27FC236}">
                <a16:creationId xmlns:a16="http://schemas.microsoft.com/office/drawing/2014/main" id="{90068928-660F-4C02-BB64-7454707F02C1}"/>
              </a:ext>
            </a:extLst>
          </p:cNvPr>
          <p:cNvSpPr/>
          <p:nvPr/>
        </p:nvSpPr>
        <p:spPr>
          <a:xfrm>
            <a:off x="144116" y="2106340"/>
            <a:ext cx="18794138" cy="7478970"/>
          </a:xfrm>
          <a:prstGeom prst="rect">
            <a:avLst/>
          </a:prstGeom>
        </p:spPr>
        <p:txBody>
          <a:bodyPr wrap="square">
            <a:spAutoFit/>
          </a:bodyPr>
          <a:lstStyle/>
          <a:p>
            <a:pPr lvl="0"/>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4000" dirty="0">
                <a:latin typeface="Times New Roman" panose="02020603050405020304" pitchFamily="18" charset="0"/>
                <a:ea typeface="Calibri" panose="020F0502020204030204" pitchFamily="34" charset="0"/>
                <a:cs typeface="Times New Roman" panose="02020603050405020304" pitchFamily="18" charset="0"/>
              </a:rPr>
              <a:t>Romans 5:9-11(ESV)</a:t>
            </a:r>
          </a:p>
          <a:p>
            <a:pPr lvl="0"/>
            <a:r>
              <a:rPr lang="en-US" sz="4000" b="1" i="0" baseline="30000" dirty="0">
                <a:solidFill>
                  <a:srgbClr val="000000"/>
                </a:solidFill>
                <a:effectLst/>
                <a:latin typeface="system-ui"/>
              </a:rPr>
              <a:t>9 </a:t>
            </a:r>
            <a:r>
              <a:rPr lang="en-US" sz="4000" b="0" i="0" dirty="0">
                <a:solidFill>
                  <a:srgbClr val="000000"/>
                </a:solidFill>
                <a:effectLst/>
                <a:latin typeface="system-ui"/>
              </a:rPr>
              <a:t>Since, therefore, we have now been justified by his blood, much more shall we be saved by him from the wrath of God. </a:t>
            </a:r>
            <a:r>
              <a:rPr lang="en-US" sz="4000" b="1" i="0" baseline="30000" dirty="0">
                <a:solidFill>
                  <a:srgbClr val="000000"/>
                </a:solidFill>
                <a:effectLst/>
                <a:latin typeface="system-ui"/>
              </a:rPr>
              <a:t>10 </a:t>
            </a:r>
            <a:r>
              <a:rPr lang="en-US" sz="4000" b="0" i="0" dirty="0">
                <a:solidFill>
                  <a:srgbClr val="000000"/>
                </a:solidFill>
                <a:effectLst/>
                <a:latin typeface="system-ui"/>
              </a:rPr>
              <a:t>For if while we were enemies we were reconciled to God by the death of his Son, much more, now that we are reconciled, shall we be saved by his life. </a:t>
            </a:r>
            <a:r>
              <a:rPr lang="en-US" sz="4000" b="1" i="0" baseline="30000" dirty="0">
                <a:solidFill>
                  <a:srgbClr val="000000"/>
                </a:solidFill>
                <a:effectLst/>
                <a:latin typeface="system-ui"/>
              </a:rPr>
              <a:t>11 </a:t>
            </a:r>
            <a:r>
              <a:rPr lang="en-US" sz="4000" b="0" i="0" dirty="0">
                <a:solidFill>
                  <a:srgbClr val="000000"/>
                </a:solidFill>
                <a:effectLst/>
                <a:latin typeface="system-ui"/>
              </a:rPr>
              <a:t>More than that, we also rejoice in God through our Lord Jesus Christ, through whom we have now received reconciliation.</a:t>
            </a:r>
            <a:endParaRPr lang="en-US" sz="4000" dirty="0">
              <a:solidFill>
                <a:srgbClr val="000000"/>
              </a:solidFill>
              <a:latin typeface="system-ui"/>
              <a:ea typeface="Calibri" panose="020F0502020204030204" pitchFamily="34" charset="0"/>
              <a:cs typeface="Times New Roman" panose="02020603050405020304" pitchFamily="18" charset="0"/>
            </a:endParaRPr>
          </a:p>
          <a:p>
            <a:pPr lvl="0"/>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4000" dirty="0">
                <a:latin typeface="Times New Roman" panose="02020603050405020304" pitchFamily="18" charset="0"/>
                <a:ea typeface="Calibri" panose="020F0502020204030204" pitchFamily="34" charset="0"/>
                <a:cs typeface="Times New Roman" panose="02020603050405020304" pitchFamily="18" charset="0"/>
              </a:rPr>
              <a:t>5. Certainty of deliverance </a:t>
            </a:r>
          </a:p>
          <a:p>
            <a:pPr lvl="0"/>
            <a:r>
              <a:rPr lang="en-US" sz="4000" dirty="0">
                <a:latin typeface="Times New Roman" panose="02020603050405020304" pitchFamily="18" charset="0"/>
                <a:ea typeface="Calibri" panose="020F0502020204030204" pitchFamily="34" charset="0"/>
                <a:cs typeface="Times New Roman" panose="02020603050405020304" pitchFamily="18" charset="0"/>
              </a:rPr>
              <a:t>6. Joy in God</a:t>
            </a:r>
          </a:p>
          <a:p>
            <a:pPr lvl="0"/>
            <a:endParaRPr lang="en-US" sz="4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r>
              <a:rPr lang="en-US" sz="4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Romans 10:11</a:t>
            </a:r>
          </a:p>
        </p:txBody>
      </p:sp>
    </p:spTree>
    <p:extLst>
      <p:ext uri="{BB962C8B-B14F-4D97-AF65-F5344CB8AC3E}">
        <p14:creationId xmlns:p14="http://schemas.microsoft.com/office/powerpoint/2010/main" val="79965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0588" y="740810"/>
            <a:ext cx="7879560" cy="1138898"/>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748445"/>
            <a:ext cx="7416824"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F. RESULTS OF SALVATION</a:t>
            </a:r>
            <a:endParaRPr lang="en-US" sz="4400" b="1" dirty="0">
              <a:cs typeface="Source Sans Pro Light"/>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72059" y="10526016"/>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US" sz="4400" dirty="0">
                <a:solidFill>
                  <a:schemeClr val="bg1"/>
                </a:solidFill>
                <a:cs typeface="Source Sans Pro Light"/>
              </a:rPr>
              <a:t>O</a:t>
            </a:r>
            <a:r>
              <a:rPr lang="en-GB" sz="4400" dirty="0" err="1">
                <a:solidFill>
                  <a:schemeClr val="bg1"/>
                </a:solidFill>
                <a:cs typeface="Source Sans Pro Light"/>
              </a:rPr>
              <a:t>utcome</a:t>
            </a:r>
            <a:endParaRPr lang="en-GB" sz="4400" dirty="0">
              <a:solidFill>
                <a:schemeClr val="bg1"/>
              </a:solidFill>
              <a:cs typeface="Source Sans Pro Light"/>
            </a:endParaRPr>
          </a:p>
        </p:txBody>
      </p:sp>
      <p:sp>
        <p:nvSpPr>
          <p:cNvPr id="28" name="object 4">
            <a:extLst>
              <a:ext uri="{FF2B5EF4-FFF2-40B4-BE49-F238E27FC236}">
                <a16:creationId xmlns:a16="http://schemas.microsoft.com/office/drawing/2014/main" id="{E85CAE3E-F7D0-43D9-BAA4-A6FCF6CEECEF}"/>
              </a:ext>
            </a:extLst>
          </p:cNvPr>
          <p:cNvSpPr txBox="1"/>
          <p:nvPr/>
        </p:nvSpPr>
        <p:spPr>
          <a:xfrm>
            <a:off x="15030626" y="10433683"/>
            <a:ext cx="3835570" cy="751488"/>
          </a:xfrm>
          <a:prstGeom prst="rect">
            <a:avLst/>
          </a:prstGeom>
        </p:spPr>
        <p:txBody>
          <a:bodyPr vert="horz" wrap="square" lIns="0" tIns="12700" rIns="0" bIns="0" rtlCol="0">
            <a:spAutoFit/>
          </a:bodyPr>
          <a:lstStyle/>
          <a:p>
            <a:pPr marL="12700">
              <a:spcBef>
                <a:spcPts val="100"/>
              </a:spcBef>
            </a:pPr>
            <a:r>
              <a:rPr lang="en-GB" sz="4800" dirty="0">
                <a:solidFill>
                  <a:schemeClr val="bg1"/>
                </a:solidFill>
                <a:cs typeface="Source Sans Pro Light"/>
              </a:rPr>
              <a:t>Transformation</a:t>
            </a:r>
            <a:r>
              <a:rPr lang="en-GB" sz="2400" dirty="0">
                <a:solidFill>
                  <a:schemeClr val="bg1"/>
                </a:solidFill>
                <a:cs typeface="Source Sans Pro Light"/>
              </a:rPr>
              <a:t> </a:t>
            </a:r>
            <a:endParaRPr sz="4000" dirty="0">
              <a:solidFill>
                <a:schemeClr val="bg1"/>
              </a:solidFill>
              <a:cs typeface="Source Sans Pro Light"/>
            </a:endParaRPr>
          </a:p>
        </p:txBody>
      </p:sp>
      <p:sp>
        <p:nvSpPr>
          <p:cNvPr id="2" name="Rectangle 1">
            <a:extLst>
              <a:ext uri="{FF2B5EF4-FFF2-40B4-BE49-F238E27FC236}">
                <a16:creationId xmlns:a16="http://schemas.microsoft.com/office/drawing/2014/main" id="{90068928-660F-4C02-BB64-7454707F02C1}"/>
              </a:ext>
            </a:extLst>
          </p:cNvPr>
          <p:cNvSpPr/>
          <p:nvPr/>
        </p:nvSpPr>
        <p:spPr>
          <a:xfrm>
            <a:off x="144116" y="1656647"/>
            <a:ext cx="18943074" cy="9756517"/>
          </a:xfrm>
          <a:prstGeom prst="rect">
            <a:avLst/>
          </a:prstGeom>
        </p:spPr>
        <p:txBody>
          <a:bodyPr wrap="square">
            <a:spAutoFit/>
          </a:bodyPr>
          <a:lstStyle/>
          <a:p>
            <a:pPr lvl="0"/>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ctr"/>
            <a:r>
              <a:rPr lang="en-US" sz="5400" dirty="0">
                <a:solidFill>
                  <a:schemeClr val="accent3"/>
                </a:solidFill>
                <a:latin typeface="Times New Roman" panose="02020603050405020304" pitchFamily="18" charset="0"/>
                <a:ea typeface="Calibri" panose="020F0502020204030204" pitchFamily="34" charset="0"/>
                <a:cs typeface="Times New Roman" panose="02020603050405020304" pitchFamily="18" charset="0"/>
              </a:rPr>
              <a:t>A saved life must result in transformed life</a:t>
            </a:r>
          </a:p>
          <a:p>
            <a:pPr lvl="0" algn="ctr"/>
            <a:endParaRPr lang="en-US" sz="5400" b="0" i="0" dirty="0">
              <a:solidFill>
                <a:schemeClr val="accent3"/>
              </a:solidFill>
              <a:effectLst/>
              <a:latin typeface="Times New Roman" panose="02020603050405020304" pitchFamily="18" charset="0"/>
              <a:cs typeface="Times New Roman" panose="02020603050405020304" pitchFamily="18" charset="0"/>
            </a:endParaRPr>
          </a:p>
          <a:p>
            <a:pPr lvl="0" algn="ctr"/>
            <a:r>
              <a:rPr lang="en-US" sz="4000" b="0" i="0" dirty="0">
                <a:solidFill>
                  <a:srgbClr val="000000"/>
                </a:solidFill>
                <a:effectLst/>
                <a:latin typeface="system-ui"/>
              </a:rPr>
              <a:t>(1 Corinthians 5:16-21)</a:t>
            </a:r>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l"/>
            <a:r>
              <a:rPr lang="en-US" sz="4000" b="1" i="0" baseline="30000" dirty="0">
                <a:solidFill>
                  <a:srgbClr val="000000"/>
                </a:solidFill>
                <a:effectLst/>
                <a:latin typeface="system-ui"/>
              </a:rPr>
              <a:t>16 </a:t>
            </a:r>
            <a:r>
              <a:rPr lang="en-US" sz="4000" b="0" i="0" dirty="0">
                <a:solidFill>
                  <a:srgbClr val="000000"/>
                </a:solidFill>
                <a:effectLst/>
                <a:latin typeface="system-ui"/>
              </a:rPr>
              <a:t>From now on, therefore, we regard no one according to the flesh. Even though we once regarded Christ according to the flesh, we regard him thus no longer. </a:t>
            </a:r>
            <a:r>
              <a:rPr lang="en-US" sz="4000" b="1" i="0" baseline="30000" dirty="0">
                <a:solidFill>
                  <a:srgbClr val="000000"/>
                </a:solidFill>
                <a:effectLst/>
                <a:latin typeface="system-ui"/>
              </a:rPr>
              <a:t>17 </a:t>
            </a:r>
            <a:r>
              <a:rPr lang="en-US" sz="4000" b="0" i="0" dirty="0">
                <a:solidFill>
                  <a:srgbClr val="000000"/>
                </a:solidFill>
                <a:effectLst/>
                <a:latin typeface="system-ui"/>
              </a:rPr>
              <a:t>Therefore, if anyone is in Christ, he is a new creation. The old has passed away; behold, the new has come. </a:t>
            </a:r>
            <a:r>
              <a:rPr lang="en-US" sz="4000" b="1" i="0" baseline="30000" dirty="0">
                <a:solidFill>
                  <a:srgbClr val="000000"/>
                </a:solidFill>
                <a:effectLst/>
                <a:latin typeface="system-ui"/>
              </a:rPr>
              <a:t>18 </a:t>
            </a:r>
            <a:r>
              <a:rPr lang="en-US" sz="4000" b="0" i="0" dirty="0">
                <a:solidFill>
                  <a:srgbClr val="000000"/>
                </a:solidFill>
                <a:effectLst/>
                <a:latin typeface="system-ui"/>
              </a:rPr>
              <a:t>All this is from God, who through Christ reconciled us to himself and gave us the ministry of reconciliation; </a:t>
            </a:r>
            <a:r>
              <a:rPr lang="en-US" sz="4000" b="1" i="0" baseline="30000" dirty="0">
                <a:solidFill>
                  <a:srgbClr val="000000"/>
                </a:solidFill>
                <a:effectLst/>
                <a:latin typeface="system-ui"/>
              </a:rPr>
              <a:t>19 </a:t>
            </a:r>
            <a:r>
              <a:rPr lang="en-US" sz="4000" b="0" i="0" dirty="0">
                <a:solidFill>
                  <a:srgbClr val="000000"/>
                </a:solidFill>
                <a:effectLst/>
                <a:latin typeface="system-ui"/>
              </a:rPr>
              <a:t>that is, in Christ God was reconciling the world to himself, not counting their trespasses against them, and entrusting to us the message of reconciliation. </a:t>
            </a:r>
            <a:r>
              <a:rPr lang="en-US" sz="4000" b="1" i="0" baseline="30000" dirty="0">
                <a:solidFill>
                  <a:srgbClr val="000000"/>
                </a:solidFill>
                <a:effectLst/>
                <a:latin typeface="system-ui"/>
              </a:rPr>
              <a:t>20 </a:t>
            </a:r>
            <a:r>
              <a:rPr lang="en-US" sz="4000" b="0" i="0" dirty="0">
                <a:solidFill>
                  <a:srgbClr val="000000"/>
                </a:solidFill>
                <a:effectLst/>
                <a:latin typeface="system-ui"/>
              </a:rPr>
              <a:t>Therefore, we are ambassadors for Christ, God making his appeal through us. We implore you on behalf of Christ, be reconciled to God. </a:t>
            </a:r>
            <a:r>
              <a:rPr lang="en-US" sz="4000" b="1" i="0" baseline="30000" dirty="0">
                <a:solidFill>
                  <a:srgbClr val="000000"/>
                </a:solidFill>
                <a:effectLst/>
                <a:latin typeface="system-ui"/>
              </a:rPr>
              <a:t>21 </a:t>
            </a:r>
            <a:r>
              <a:rPr lang="en-US" sz="4000" b="0" i="0" dirty="0">
                <a:solidFill>
                  <a:srgbClr val="000000"/>
                </a:solidFill>
                <a:effectLst/>
                <a:latin typeface="system-ui"/>
              </a:rPr>
              <a:t>For our sake he made him to be sin who knew no sin, so that in him we might become the righteousness of God.</a:t>
            </a:r>
          </a:p>
          <a:p>
            <a:endParaRPr lang="en-US" sz="4000" b="0" i="0" dirty="0">
              <a:solidFill>
                <a:prstClr val="black"/>
              </a:solidFill>
              <a:effectLst/>
              <a:latin typeface="Times New Roman" panose="02020603050405020304" pitchFamily="18" charset="0"/>
              <a:cs typeface="Times New Roman" panose="02020603050405020304" pitchFamily="18" charset="0"/>
            </a:endParaRPr>
          </a:p>
          <a:p>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7106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556300"/>
            <a:ext cx="6408812" cy="828000"/>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5803" y="722808"/>
            <a:ext cx="7162800" cy="628377"/>
          </a:xfrm>
          <a:prstGeom prst="rect">
            <a:avLst/>
          </a:prstGeom>
        </p:spPr>
        <p:txBody>
          <a:bodyPr vert="horz" wrap="square" lIns="0" tIns="12700" rIns="0" bIns="0" rtlCol="0">
            <a:spAutoFit/>
          </a:bodyPr>
          <a:lstStyle/>
          <a:p>
            <a:pPr marL="12700">
              <a:spcBef>
                <a:spcPts val="100"/>
              </a:spcBef>
            </a:pPr>
            <a:r>
              <a:rPr lang="en-US" sz="4000" b="1" dirty="0">
                <a:cs typeface="Source Sans Pro Light"/>
              </a:rPr>
              <a:t>Presentation Outline</a:t>
            </a:r>
            <a:endParaRPr sz="4000" b="1" dirty="0">
              <a:cs typeface="Source Sans Pro Light"/>
            </a:endParaRPr>
          </a:p>
        </p:txBody>
      </p:sp>
      <p:sp>
        <p:nvSpPr>
          <p:cNvPr id="7" name="object 7"/>
          <p:cNvSpPr txBox="1"/>
          <p:nvPr/>
        </p:nvSpPr>
        <p:spPr>
          <a:xfrm>
            <a:off x="261539" y="1866550"/>
            <a:ext cx="13132049" cy="5668218"/>
          </a:xfrm>
          <a:prstGeom prst="rect">
            <a:avLst/>
          </a:prstGeom>
        </p:spPr>
        <p:txBody>
          <a:bodyPr vert="horz" wrap="square" lIns="0" tIns="5080" rIns="0" bIns="0" rtlCol="0">
            <a:spAutoFit/>
          </a:bodyPr>
          <a:lstStyle/>
          <a:p>
            <a:r>
              <a:rPr lang="en-US" sz="2200" dirty="0"/>
              <a:t> </a:t>
            </a:r>
            <a:endParaRPr lang="en-GH" sz="2200" dirty="0"/>
          </a:p>
          <a:p>
            <a:pPr marL="857250" indent="-857250" algn="just">
              <a:buFont typeface="Arial" panose="020B0604020202020204" pitchFamily="34" charset="0"/>
              <a:buChar char="•"/>
            </a:pPr>
            <a:r>
              <a:rPr lang="en-US" sz="5400" b="1" dirty="0">
                <a:solidFill>
                  <a:srgbClr val="00B050"/>
                </a:solidFill>
              </a:rPr>
              <a:t>What the Gospel is about</a:t>
            </a:r>
          </a:p>
          <a:p>
            <a:pPr marL="857250" indent="-857250" algn="just">
              <a:buFont typeface="Arial" panose="020B0604020202020204" pitchFamily="34" charset="0"/>
              <a:buChar char="•"/>
            </a:pPr>
            <a:r>
              <a:rPr lang="en-US" sz="5400" b="1" dirty="0">
                <a:solidFill>
                  <a:srgbClr val="00B050"/>
                </a:solidFill>
              </a:rPr>
              <a:t>How we are saved by the gospel</a:t>
            </a:r>
          </a:p>
          <a:p>
            <a:pPr marL="857250" indent="-857250" algn="just">
              <a:buFont typeface="Arial" panose="020B0604020202020204" pitchFamily="34" charset="0"/>
              <a:buChar char="•"/>
            </a:pPr>
            <a:r>
              <a:rPr lang="en-US" sz="5400" b="1" dirty="0">
                <a:solidFill>
                  <a:srgbClr val="00B050"/>
                </a:solidFill>
              </a:rPr>
              <a:t>Our response </a:t>
            </a:r>
          </a:p>
          <a:p>
            <a:pPr marL="857250" indent="-857250" algn="just">
              <a:buFont typeface="Arial" panose="020B0604020202020204" pitchFamily="34" charset="0"/>
              <a:buChar char="•"/>
            </a:pPr>
            <a:r>
              <a:rPr lang="en-US" sz="5400" b="1" dirty="0">
                <a:solidFill>
                  <a:srgbClr val="00B050"/>
                </a:solidFill>
              </a:rPr>
              <a:t>Assurance of Salvation</a:t>
            </a:r>
          </a:p>
          <a:p>
            <a:pPr marL="857250" indent="-857250" algn="just">
              <a:buFont typeface="Arial" panose="020B0604020202020204" pitchFamily="34" charset="0"/>
              <a:buChar char="•"/>
            </a:pPr>
            <a:r>
              <a:rPr lang="en-US" sz="5400" b="1" dirty="0">
                <a:solidFill>
                  <a:srgbClr val="00B050"/>
                </a:solidFill>
              </a:rPr>
              <a:t>Outcome of saved life</a:t>
            </a:r>
          </a:p>
          <a:p>
            <a:pPr marL="857250" indent="-857250" algn="just">
              <a:buFont typeface="Arial" panose="020B0604020202020204" pitchFamily="34" charset="0"/>
              <a:buChar char="•"/>
            </a:pPr>
            <a:r>
              <a:rPr lang="en-US" sz="5400" b="1" dirty="0">
                <a:solidFill>
                  <a:srgbClr val="00B050"/>
                </a:solidFill>
              </a:rPr>
              <a:t>Bible Illustration and personal testimony</a:t>
            </a:r>
          </a:p>
          <a:p>
            <a:pPr algn="just"/>
            <a:r>
              <a:rPr lang="en-US" sz="2200" dirty="0"/>
              <a:t> </a:t>
            </a:r>
            <a:endParaRPr lang="en-GH" sz="2200" dirty="0"/>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88047" y="10230400"/>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sp>
        <p:nvSpPr>
          <p:cNvPr id="18" name="object 4">
            <a:extLst>
              <a:ext uri="{FF2B5EF4-FFF2-40B4-BE49-F238E27FC236}">
                <a16:creationId xmlns:a16="http://schemas.microsoft.com/office/drawing/2014/main" id="{1A3CC011-FC65-B648-AE63-A228CAB5AF26}"/>
              </a:ext>
            </a:extLst>
          </p:cNvPr>
          <p:cNvSpPr txBox="1"/>
          <p:nvPr/>
        </p:nvSpPr>
        <p:spPr>
          <a:xfrm>
            <a:off x="169415" y="10248828"/>
            <a:ext cx="3835570" cy="689932"/>
          </a:xfrm>
          <a:prstGeom prst="rect">
            <a:avLst/>
          </a:prstGeom>
        </p:spPr>
        <p:txBody>
          <a:bodyPr vert="horz" wrap="square" lIns="0" tIns="12700" rIns="0" bIns="0" rtlCol="0">
            <a:spAutoFit/>
          </a:bodyPr>
          <a:lstStyle/>
          <a:p>
            <a:pPr marL="12700">
              <a:spcBef>
                <a:spcPts val="100"/>
              </a:spcBef>
            </a:pPr>
            <a:r>
              <a:rPr lang="en-GB" sz="4400" dirty="0">
                <a:solidFill>
                  <a:schemeClr val="bg1"/>
                </a:solidFill>
              </a:rPr>
              <a:t>The Gospel</a:t>
            </a:r>
            <a:endParaRPr sz="4400" dirty="0">
              <a:solidFill>
                <a:schemeClr val="bg1"/>
              </a:solidFill>
              <a:cs typeface="Source Sans Pro Light"/>
            </a:endParaRPr>
          </a:p>
        </p:txBody>
      </p:sp>
      <p:sp>
        <p:nvSpPr>
          <p:cNvPr id="20" name="object 4">
            <a:extLst>
              <a:ext uri="{FF2B5EF4-FFF2-40B4-BE49-F238E27FC236}">
                <a16:creationId xmlns:a16="http://schemas.microsoft.com/office/drawing/2014/main" id="{6C08623B-1788-C44E-B2AA-B11275D9EE25}"/>
              </a:ext>
            </a:extLst>
          </p:cNvPr>
          <p:cNvSpPr txBox="1"/>
          <p:nvPr/>
        </p:nvSpPr>
        <p:spPr>
          <a:xfrm>
            <a:off x="10420162" y="10230400"/>
            <a:ext cx="3835570" cy="505267"/>
          </a:xfrm>
          <a:prstGeom prst="rect">
            <a:avLst/>
          </a:prstGeom>
        </p:spPr>
        <p:txBody>
          <a:bodyPr vert="horz" wrap="square" lIns="0" tIns="12700" rIns="0" bIns="0" rtlCol="0">
            <a:spAutoFit/>
          </a:bodyPr>
          <a:lstStyle/>
          <a:p>
            <a:pPr marL="12700">
              <a:spcBef>
                <a:spcPts val="100"/>
              </a:spcBef>
            </a:pPr>
            <a:r>
              <a:rPr lang="en-GH" sz="3200" dirty="0">
                <a:solidFill>
                  <a:schemeClr val="bg1"/>
                </a:solidFill>
              </a:rPr>
              <a:t> </a:t>
            </a:r>
            <a:endParaRPr sz="4800" dirty="0">
              <a:solidFill>
                <a:schemeClr val="bg1"/>
              </a:solidFill>
              <a:cs typeface="Source Sans Pro Light"/>
            </a:endParaRPr>
          </a:p>
        </p:txBody>
      </p:sp>
      <p:sp>
        <p:nvSpPr>
          <p:cNvPr id="21" name="object 4">
            <a:extLst>
              <a:ext uri="{FF2B5EF4-FFF2-40B4-BE49-F238E27FC236}">
                <a16:creationId xmlns:a16="http://schemas.microsoft.com/office/drawing/2014/main" id="{641B6717-7AB5-CF4B-9EDC-C13A83D7DCE3}"/>
              </a:ext>
            </a:extLst>
          </p:cNvPr>
          <p:cNvSpPr txBox="1"/>
          <p:nvPr/>
        </p:nvSpPr>
        <p:spPr>
          <a:xfrm>
            <a:off x="5120876" y="10248828"/>
            <a:ext cx="4296234" cy="505267"/>
          </a:xfrm>
          <a:prstGeom prst="rect">
            <a:avLst/>
          </a:prstGeom>
        </p:spPr>
        <p:txBody>
          <a:bodyPr vert="horz" wrap="square" lIns="0" tIns="12700" rIns="0" bIns="0" rtlCol="0">
            <a:spAutoFit/>
          </a:bodyPr>
          <a:lstStyle/>
          <a:p>
            <a:pPr marL="12700">
              <a:spcBef>
                <a:spcPts val="100"/>
              </a:spcBef>
            </a:pPr>
            <a:r>
              <a:rPr lang="en-GH" sz="3200" dirty="0">
                <a:solidFill>
                  <a:schemeClr val="bg1"/>
                </a:solidFill>
              </a:rPr>
              <a:t> </a:t>
            </a:r>
            <a:endParaRPr sz="4800" dirty="0">
              <a:solidFill>
                <a:schemeClr val="bg1"/>
              </a:solidFill>
              <a:cs typeface="Source Sans Pro Light"/>
            </a:endParaRPr>
          </a:p>
        </p:txBody>
      </p:sp>
      <p:sp>
        <p:nvSpPr>
          <p:cNvPr id="22" name="object 4">
            <a:extLst>
              <a:ext uri="{FF2B5EF4-FFF2-40B4-BE49-F238E27FC236}">
                <a16:creationId xmlns:a16="http://schemas.microsoft.com/office/drawing/2014/main" id="{851375C8-22C9-2B4D-9177-12035CDC17CB}"/>
              </a:ext>
            </a:extLst>
          </p:cNvPr>
          <p:cNvSpPr txBox="1"/>
          <p:nvPr/>
        </p:nvSpPr>
        <p:spPr>
          <a:xfrm>
            <a:off x="14985181" y="10193944"/>
            <a:ext cx="3835570" cy="689932"/>
          </a:xfrm>
          <a:prstGeom prst="rect">
            <a:avLst/>
          </a:prstGeom>
        </p:spPr>
        <p:txBody>
          <a:bodyPr vert="horz" wrap="square" lIns="0" tIns="12700" rIns="0" bIns="0" rtlCol="0">
            <a:spAutoFit/>
          </a:bodyPr>
          <a:lstStyle/>
          <a:p>
            <a:pPr marL="12700">
              <a:spcBef>
                <a:spcPts val="100"/>
              </a:spcBef>
            </a:pPr>
            <a:r>
              <a:rPr lang="en-GB" sz="4400" dirty="0">
                <a:solidFill>
                  <a:schemeClr val="bg1"/>
                </a:solidFill>
              </a:rPr>
              <a:t>Evangelism</a:t>
            </a:r>
            <a:endParaRPr sz="4400" dirty="0">
              <a:solidFill>
                <a:schemeClr val="bg1"/>
              </a:solidFill>
              <a:cs typeface="Source Sans Pro Light"/>
            </a:endParaRPr>
          </a:p>
        </p:txBody>
      </p:sp>
      <p:pic>
        <p:nvPicPr>
          <p:cNvPr id="1028" name="Picture 4" descr="PowerPoint: From Outline to Presentation">
            <a:extLst>
              <a:ext uri="{FF2B5EF4-FFF2-40B4-BE49-F238E27FC236}">
                <a16:creationId xmlns:a16="http://schemas.microsoft.com/office/drawing/2014/main" id="{2EF29554-1D58-4FA2-B01B-F91BC489A4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37604" y="1866550"/>
            <a:ext cx="5177465" cy="66247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0589" y="679411"/>
            <a:ext cx="11263937" cy="1138898"/>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748445"/>
            <a:ext cx="10369152" cy="689932"/>
          </a:xfrm>
          <a:prstGeom prst="rect">
            <a:avLst/>
          </a:prstGeom>
        </p:spPr>
        <p:txBody>
          <a:bodyPr vert="horz" wrap="square" lIns="0" tIns="12700" rIns="0" bIns="0" rtlCol="0">
            <a:spAutoFit/>
          </a:bodyPr>
          <a:lstStyle/>
          <a:p>
            <a:pPr algn="l"/>
            <a:r>
              <a:rPr lang="en-US" sz="4400" b="1" i="0" dirty="0">
                <a:solidFill>
                  <a:schemeClr val="bg1"/>
                </a:solidFill>
                <a:effectLst/>
                <a:latin typeface="system-ui"/>
              </a:rPr>
              <a:t>Illustration—the conversion of Paul </a:t>
            </a: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107821" y="10624664"/>
            <a:ext cx="19040902"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GB" sz="4400" dirty="0">
                <a:solidFill>
                  <a:schemeClr val="bg1"/>
                </a:solidFill>
                <a:cs typeface="Source Sans Pro Light"/>
              </a:rPr>
              <a:t>God’s patience </a:t>
            </a:r>
          </a:p>
        </p:txBody>
      </p:sp>
      <p:sp>
        <p:nvSpPr>
          <p:cNvPr id="28" name="object 4">
            <a:extLst>
              <a:ext uri="{FF2B5EF4-FFF2-40B4-BE49-F238E27FC236}">
                <a16:creationId xmlns:a16="http://schemas.microsoft.com/office/drawing/2014/main" id="{E85CAE3E-F7D0-43D9-BAA4-A6FCF6CEECEF}"/>
              </a:ext>
            </a:extLst>
          </p:cNvPr>
          <p:cNvSpPr txBox="1"/>
          <p:nvPr/>
        </p:nvSpPr>
        <p:spPr>
          <a:xfrm>
            <a:off x="14332203" y="10428004"/>
            <a:ext cx="4409123" cy="751488"/>
          </a:xfrm>
          <a:prstGeom prst="rect">
            <a:avLst/>
          </a:prstGeom>
        </p:spPr>
        <p:txBody>
          <a:bodyPr vert="horz" wrap="square" lIns="0" tIns="12700" rIns="0" bIns="0" rtlCol="0">
            <a:spAutoFit/>
          </a:bodyPr>
          <a:lstStyle/>
          <a:p>
            <a:pPr marL="12700">
              <a:spcBef>
                <a:spcPts val="100"/>
              </a:spcBef>
            </a:pPr>
            <a:r>
              <a:rPr lang="en-US" sz="4800" dirty="0">
                <a:solidFill>
                  <a:schemeClr val="bg1"/>
                </a:solidFill>
                <a:cs typeface="Source Sans Pro Light"/>
              </a:rPr>
              <a:t>H</a:t>
            </a:r>
            <a:r>
              <a:rPr lang="en-GB" sz="4800" dirty="0" err="1">
                <a:solidFill>
                  <a:schemeClr val="bg1"/>
                </a:solidFill>
                <a:cs typeface="Source Sans Pro Light"/>
              </a:rPr>
              <a:t>ope</a:t>
            </a:r>
            <a:r>
              <a:rPr lang="en-GB" sz="4800" dirty="0">
                <a:solidFill>
                  <a:schemeClr val="bg1"/>
                </a:solidFill>
                <a:cs typeface="Source Sans Pro Light"/>
              </a:rPr>
              <a:t> for us</a:t>
            </a:r>
            <a:endParaRPr sz="4000" dirty="0">
              <a:solidFill>
                <a:schemeClr val="bg1"/>
              </a:solidFill>
              <a:cs typeface="Source Sans Pro Light"/>
            </a:endParaRPr>
          </a:p>
        </p:txBody>
      </p:sp>
      <p:sp>
        <p:nvSpPr>
          <p:cNvPr id="19" name="TextBox 18">
            <a:extLst>
              <a:ext uri="{FF2B5EF4-FFF2-40B4-BE49-F238E27FC236}">
                <a16:creationId xmlns:a16="http://schemas.microsoft.com/office/drawing/2014/main" id="{4177DA9D-7707-44B5-ACD1-1876F0C62CBB}"/>
              </a:ext>
            </a:extLst>
          </p:cNvPr>
          <p:cNvSpPr txBox="1"/>
          <p:nvPr/>
        </p:nvSpPr>
        <p:spPr>
          <a:xfrm>
            <a:off x="356767" y="2014065"/>
            <a:ext cx="18074008" cy="987962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accent1"/>
                </a:solidFill>
                <a:effectLst/>
                <a:uLnTx/>
                <a:uFillTx/>
                <a:latin typeface="Times New Roman" panose="02020603050405020304" pitchFamily="18" charset="0"/>
                <a:ea typeface="Calibri" panose="020F0502020204030204" pitchFamily="34" charset="0"/>
                <a:cs typeface="Times New Roman" panose="02020603050405020304" pitchFamily="18" charset="0"/>
              </a:rPr>
              <a:t>Acts 9: 1-19</a:t>
            </a:r>
          </a:p>
          <a:p>
            <a:pPr marR="0" lvl="0" algn="l" defTabSz="914400" rtl="0" eaLnBrk="1" fontAlgn="auto" latinLnBrk="0" hangingPunct="1">
              <a:lnSpc>
                <a:spcPct val="100000"/>
              </a:lnSpc>
              <a:spcBef>
                <a:spcPts val="0"/>
              </a:spcBef>
              <a:spcAft>
                <a:spcPts val="0"/>
              </a:spcAft>
              <a:buClrTx/>
              <a:buSzTx/>
              <a:tabLst/>
              <a:defRPr/>
            </a:pPr>
            <a:endParaRPr lang="en-US" sz="4800" dirty="0">
              <a:solidFill>
                <a:prstClr val="black"/>
              </a:solidFill>
              <a:latin typeface="Times New Roman" panose="02020603050405020304" pitchFamily="18" charset="0"/>
              <a:cs typeface="Times New Roman" panose="02020603050405020304" pitchFamily="18" charset="0"/>
            </a:endParaRPr>
          </a:p>
          <a:p>
            <a:pPr marR="0" lvl="0" algn="ctr" defTabSz="914400" rtl="0" eaLnBrk="1" fontAlgn="auto" latinLnBrk="0" hangingPunct="1">
              <a:lnSpc>
                <a:spcPct val="100000"/>
              </a:lnSpc>
              <a:spcBef>
                <a:spcPts val="0"/>
              </a:spcBef>
              <a:spcAft>
                <a:spcPts val="0"/>
              </a:spcAft>
              <a:buClrTx/>
              <a:buSzTx/>
              <a:tabLst/>
              <a:defRPr/>
            </a:pPr>
            <a:r>
              <a:rPr lang="en-US" sz="4800" b="1" dirty="0">
                <a:solidFill>
                  <a:prstClr val="black"/>
                </a:solidFill>
                <a:latin typeface="Times New Roman" panose="02020603050405020304" pitchFamily="18" charset="0"/>
                <a:cs typeface="Times New Roman" panose="02020603050405020304" pitchFamily="18" charset="0"/>
              </a:rPr>
              <a:t>Hope for everyone for salvation</a:t>
            </a:r>
          </a:p>
          <a:p>
            <a:pPr marR="0" lvl="0" algn="ctr" defTabSz="914400" rtl="0" eaLnBrk="1" fontAlgn="auto" latinLnBrk="0" hangingPunct="1">
              <a:lnSpc>
                <a:spcPct val="100000"/>
              </a:lnSpc>
              <a:spcBef>
                <a:spcPts val="0"/>
              </a:spcBef>
              <a:spcAft>
                <a:spcPts val="0"/>
              </a:spcAft>
              <a:buClrTx/>
              <a:buSzTx/>
              <a:tabLst/>
              <a:defRPr/>
            </a:pPr>
            <a:endParaRPr lang="en-US" sz="4800" b="1" i="0" baseline="30000" dirty="0">
              <a:solidFill>
                <a:prstClr val="black"/>
              </a:solidFill>
              <a:effectLst/>
              <a:latin typeface="Times New Roman" panose="02020603050405020304" pitchFamily="18" charset="0"/>
              <a:cs typeface="Times New Roman" panose="02020603050405020304" pitchFamily="18" charset="0"/>
            </a:endParaRPr>
          </a:p>
          <a:p>
            <a:pPr marR="0" lvl="0" algn="ctr" defTabSz="914400" rtl="0" eaLnBrk="1" fontAlgn="auto" latinLnBrk="0" hangingPunct="1">
              <a:lnSpc>
                <a:spcPct val="100000"/>
              </a:lnSpc>
              <a:spcBef>
                <a:spcPts val="0"/>
              </a:spcBef>
              <a:spcAft>
                <a:spcPts val="0"/>
              </a:spcAft>
              <a:buClrTx/>
              <a:buSzTx/>
              <a:tabLst/>
              <a:defRPr/>
            </a:pPr>
            <a:r>
              <a:rPr lang="en-US" sz="4800" b="1" baseline="30000" dirty="0">
                <a:solidFill>
                  <a:prstClr val="black"/>
                </a:solidFill>
                <a:latin typeface="Times New Roman" panose="02020603050405020304" pitchFamily="18" charset="0"/>
                <a:cs typeface="Times New Roman" panose="02020603050405020304" pitchFamily="18" charset="0"/>
              </a:rPr>
              <a:t>1Timothy 1:12-17(ESV)</a:t>
            </a:r>
            <a:endParaRPr lang="en-US" sz="3600" b="1" i="0" baseline="30000" dirty="0">
              <a:solidFill>
                <a:prstClr val="black"/>
              </a:solidFill>
              <a:effectLst/>
              <a:latin typeface="Times New Roman" panose="02020603050405020304" pitchFamily="18" charset="0"/>
              <a:cs typeface="Times New Roman" panose="02020603050405020304" pitchFamily="18" charset="0"/>
            </a:endParaRPr>
          </a:p>
          <a:p>
            <a:pPr marR="0" lvl="0" algn="l" defTabSz="914400" rtl="0" eaLnBrk="1" fontAlgn="auto" latinLnBrk="0" hangingPunct="1">
              <a:lnSpc>
                <a:spcPct val="100000"/>
              </a:lnSpc>
              <a:spcBef>
                <a:spcPts val="0"/>
              </a:spcBef>
              <a:spcAft>
                <a:spcPts val="0"/>
              </a:spcAft>
              <a:buClrTx/>
              <a:buSzTx/>
              <a:tabLst/>
              <a:defRPr/>
            </a:pPr>
            <a:r>
              <a:rPr lang="en-US" sz="3600" b="1" i="0" baseline="30000" dirty="0">
                <a:solidFill>
                  <a:srgbClr val="000000"/>
                </a:solidFill>
                <a:effectLst/>
                <a:latin typeface="system-ui"/>
              </a:rPr>
              <a:t>12 </a:t>
            </a:r>
            <a:r>
              <a:rPr lang="en-US" sz="3600" b="0" i="0" dirty="0">
                <a:solidFill>
                  <a:srgbClr val="000000"/>
                </a:solidFill>
                <a:effectLst/>
                <a:latin typeface="system-ui"/>
              </a:rPr>
              <a:t>I thank him who has given me strength, Christ Jesus our Lord, because he judged me faithful, appointing me to his service, </a:t>
            </a:r>
            <a:r>
              <a:rPr lang="en-US" sz="3600" b="1" i="0" baseline="30000" dirty="0">
                <a:solidFill>
                  <a:srgbClr val="000000"/>
                </a:solidFill>
                <a:effectLst/>
                <a:latin typeface="system-ui"/>
              </a:rPr>
              <a:t>13 </a:t>
            </a:r>
            <a:r>
              <a:rPr lang="en-US" sz="3600" b="0" i="0" dirty="0">
                <a:solidFill>
                  <a:srgbClr val="000000"/>
                </a:solidFill>
                <a:effectLst/>
                <a:latin typeface="system-ui"/>
              </a:rPr>
              <a:t>though formerly I was a blasphemer, persecutor, and insolent opponent. But I received mercy because I had acted ignorantly in unbelief, </a:t>
            </a:r>
            <a:r>
              <a:rPr lang="en-US" sz="3600" b="1" i="0" baseline="30000" dirty="0">
                <a:solidFill>
                  <a:srgbClr val="000000"/>
                </a:solidFill>
                <a:effectLst/>
                <a:latin typeface="system-ui"/>
              </a:rPr>
              <a:t>14 </a:t>
            </a:r>
            <a:r>
              <a:rPr lang="en-US" sz="3600" b="0" i="0" dirty="0">
                <a:solidFill>
                  <a:srgbClr val="000000"/>
                </a:solidFill>
                <a:effectLst/>
                <a:latin typeface="system-ui"/>
              </a:rPr>
              <a:t>and the grace of our Lord overflowed for me with the faith and love that are in Christ Jesus. </a:t>
            </a:r>
            <a:r>
              <a:rPr lang="en-US" sz="3600" b="1" i="0" baseline="30000" dirty="0">
                <a:solidFill>
                  <a:srgbClr val="000000"/>
                </a:solidFill>
                <a:effectLst/>
                <a:latin typeface="system-ui"/>
              </a:rPr>
              <a:t>15 </a:t>
            </a:r>
            <a:r>
              <a:rPr lang="en-US" sz="3600" b="0" i="0" dirty="0">
                <a:solidFill>
                  <a:srgbClr val="000000"/>
                </a:solidFill>
                <a:effectLst/>
                <a:latin typeface="system-ui"/>
              </a:rPr>
              <a:t>The saying is trustworthy and deserving of full acceptance, that Christ Jesus came into the world to save sinners, of whom I am the foremost. </a:t>
            </a:r>
            <a:r>
              <a:rPr lang="en-US" sz="3600" b="1" i="0" baseline="30000" dirty="0">
                <a:solidFill>
                  <a:srgbClr val="000000"/>
                </a:solidFill>
                <a:effectLst/>
                <a:latin typeface="system-ui"/>
              </a:rPr>
              <a:t>16 </a:t>
            </a:r>
            <a:r>
              <a:rPr lang="en-US" sz="3600" b="0" i="0" dirty="0">
                <a:solidFill>
                  <a:srgbClr val="000000"/>
                </a:solidFill>
                <a:effectLst/>
                <a:latin typeface="system-ui"/>
              </a:rPr>
              <a:t>But I received mercy for this reason, that in me, as the foremost, Jesus Christ might display his perfect patience as an example to those who were to believe in him for eternal life. </a:t>
            </a:r>
            <a:r>
              <a:rPr lang="en-US" sz="3600" b="1" i="0" baseline="30000" dirty="0">
                <a:solidFill>
                  <a:srgbClr val="000000"/>
                </a:solidFill>
                <a:effectLst/>
                <a:latin typeface="system-ui"/>
              </a:rPr>
              <a:t>17 </a:t>
            </a:r>
            <a:r>
              <a:rPr lang="en-US" sz="3600" b="0" i="0" dirty="0">
                <a:solidFill>
                  <a:srgbClr val="000000"/>
                </a:solidFill>
                <a:effectLst/>
                <a:latin typeface="system-ui"/>
              </a:rPr>
              <a:t>To the King of the ages, immortal, invisible, the only God, be honor and glory forever and ever. Amen.</a:t>
            </a:r>
          </a:p>
          <a:p>
            <a:pPr marR="0" lvl="0" algn="l" defTabSz="914400" rtl="0" eaLnBrk="1" fontAlgn="auto" latinLnBrk="0" hangingPunct="1">
              <a:lnSpc>
                <a:spcPct val="100000"/>
              </a:lnSpc>
              <a:spcBef>
                <a:spcPts val="0"/>
              </a:spcBef>
              <a:spcAft>
                <a:spcPts val="0"/>
              </a:spcAft>
              <a:buClrTx/>
              <a:buSzTx/>
              <a:tabLst/>
              <a:defRPr/>
            </a:pPr>
            <a:endParaRPr lang="en-US" sz="3200" dirty="0">
              <a:solidFill>
                <a:prstClr val="black"/>
              </a:solidFill>
              <a:latin typeface="Times New Roman" panose="02020603050405020304" pitchFamily="18" charset="0"/>
              <a:cs typeface="Times New Roman" panose="02020603050405020304" pitchFamily="18" charset="0"/>
            </a:endParaRPr>
          </a:p>
          <a:p>
            <a:endParaRPr lang="en-US" sz="4000" dirty="0">
              <a:solidFill>
                <a:srgbClr val="000000"/>
              </a:solidFill>
              <a:latin typeface="system-ui"/>
            </a:endParaRPr>
          </a:p>
          <a:p>
            <a:endParaRPr lang="en-GB" sz="4000" dirty="0"/>
          </a:p>
        </p:txBody>
      </p:sp>
    </p:spTree>
    <p:extLst>
      <p:ext uri="{BB962C8B-B14F-4D97-AF65-F5344CB8AC3E}">
        <p14:creationId xmlns:p14="http://schemas.microsoft.com/office/powerpoint/2010/main" val="206980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116" y="261021"/>
            <a:ext cx="10945216" cy="828000"/>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334462"/>
            <a:ext cx="11305256"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 A. WHAT THE GOSPEL IS ABOUT</a:t>
            </a:r>
            <a:endParaRPr lang="en-US" sz="4400" b="1" dirty="0">
              <a:cs typeface="Source Sans Pro Light"/>
            </a:endParaRPr>
          </a:p>
        </p:txBody>
      </p:sp>
      <p:sp>
        <p:nvSpPr>
          <p:cNvPr id="7" name="object 7"/>
          <p:cNvSpPr txBox="1"/>
          <p:nvPr/>
        </p:nvSpPr>
        <p:spPr>
          <a:xfrm>
            <a:off x="144116" y="1250743"/>
            <a:ext cx="18722080" cy="10038646"/>
          </a:xfrm>
          <a:prstGeom prst="rect">
            <a:avLst/>
          </a:prstGeom>
        </p:spPr>
        <p:txBody>
          <a:bodyPr vert="horz" wrap="square" lIns="0" tIns="5080" rIns="0" bIns="0" rtlCol="0">
            <a:spAutoFit/>
          </a:bodyPr>
          <a:lstStyle/>
          <a:p>
            <a:pPr algn="l"/>
            <a:r>
              <a:rPr lang="en-US" sz="4000" b="1" dirty="0">
                <a:solidFill>
                  <a:srgbClr val="000000"/>
                </a:solidFill>
                <a:latin typeface="system-ui"/>
              </a:rPr>
              <a:t>Romans 1: 1-7(ESV)</a:t>
            </a:r>
            <a:endParaRPr lang="en-US" sz="4000" b="1" i="0" dirty="0">
              <a:solidFill>
                <a:srgbClr val="000000"/>
              </a:solidFill>
              <a:effectLst/>
              <a:latin typeface="system-ui"/>
            </a:endParaRPr>
          </a:p>
          <a:p>
            <a:pPr algn="l"/>
            <a:r>
              <a:rPr lang="en-US" sz="4000" b="1" i="0" dirty="0">
                <a:solidFill>
                  <a:srgbClr val="000000"/>
                </a:solidFill>
                <a:effectLst/>
                <a:latin typeface="system-ui"/>
              </a:rPr>
              <a:t>1 </a:t>
            </a:r>
            <a:r>
              <a:rPr lang="en-US" sz="4000" b="0" i="0" dirty="0">
                <a:solidFill>
                  <a:srgbClr val="000000"/>
                </a:solidFill>
                <a:effectLst/>
                <a:latin typeface="system-ui"/>
              </a:rPr>
              <a:t>Paul, a servant of Christ Jesus, called to be an apostle, set apart for the </a:t>
            </a:r>
            <a:r>
              <a:rPr lang="en-US" sz="4000" b="0" i="0" dirty="0">
                <a:solidFill>
                  <a:schemeClr val="accent1"/>
                </a:solidFill>
                <a:effectLst/>
                <a:latin typeface="system-ui"/>
              </a:rPr>
              <a:t>gospel of God</a:t>
            </a:r>
            <a:r>
              <a:rPr lang="en-US" sz="4000" b="0" i="0" dirty="0">
                <a:solidFill>
                  <a:srgbClr val="000000"/>
                </a:solidFill>
                <a:effectLst/>
                <a:latin typeface="system-ui"/>
              </a:rPr>
              <a:t>, </a:t>
            </a:r>
            <a:r>
              <a:rPr lang="en-US" sz="4000" b="1" i="0" baseline="30000" dirty="0">
                <a:solidFill>
                  <a:srgbClr val="000000"/>
                </a:solidFill>
                <a:effectLst/>
                <a:latin typeface="system-ui"/>
              </a:rPr>
              <a:t>2 </a:t>
            </a:r>
            <a:r>
              <a:rPr lang="en-US" sz="4000" b="0" i="0" dirty="0">
                <a:solidFill>
                  <a:srgbClr val="000000"/>
                </a:solidFill>
                <a:effectLst/>
                <a:latin typeface="system-ui"/>
              </a:rPr>
              <a:t>which </a:t>
            </a:r>
            <a:r>
              <a:rPr lang="en-US" sz="4000" b="0" i="0" dirty="0">
                <a:solidFill>
                  <a:srgbClr val="FF0000"/>
                </a:solidFill>
                <a:effectLst/>
                <a:latin typeface="system-ui"/>
              </a:rPr>
              <a:t>he promised beforehand through his prophets in the holy Scriptures</a:t>
            </a:r>
            <a:r>
              <a:rPr lang="en-US" sz="4000" b="0" i="0" dirty="0">
                <a:solidFill>
                  <a:srgbClr val="000000"/>
                </a:solidFill>
                <a:effectLst/>
                <a:latin typeface="system-ui"/>
              </a:rPr>
              <a:t>, </a:t>
            </a:r>
            <a:r>
              <a:rPr lang="en-US" sz="4000" b="1" i="0" baseline="30000" dirty="0">
                <a:solidFill>
                  <a:srgbClr val="000000"/>
                </a:solidFill>
                <a:effectLst/>
                <a:latin typeface="system-ui"/>
              </a:rPr>
              <a:t>3 </a:t>
            </a:r>
            <a:r>
              <a:rPr lang="en-US" sz="4000" b="0" i="0" dirty="0">
                <a:solidFill>
                  <a:schemeClr val="accent1"/>
                </a:solidFill>
                <a:effectLst/>
                <a:latin typeface="system-ui"/>
              </a:rPr>
              <a:t>concerning his Son</a:t>
            </a:r>
            <a:r>
              <a:rPr lang="en-US" sz="4000" b="0" i="0" dirty="0">
                <a:solidFill>
                  <a:srgbClr val="000000"/>
                </a:solidFill>
                <a:effectLst/>
                <a:latin typeface="system-ui"/>
              </a:rPr>
              <a:t>, who was </a:t>
            </a:r>
            <a:r>
              <a:rPr lang="en-US" sz="4000" b="0" i="0" dirty="0">
                <a:solidFill>
                  <a:schemeClr val="accent1"/>
                </a:solidFill>
                <a:effectLst/>
                <a:latin typeface="system-ui"/>
              </a:rPr>
              <a:t>descended from David according to the flesh</a:t>
            </a:r>
            <a:r>
              <a:rPr lang="en-US" sz="4000" b="0" i="0" dirty="0">
                <a:solidFill>
                  <a:srgbClr val="000000"/>
                </a:solidFill>
                <a:effectLst/>
                <a:latin typeface="system-ui"/>
              </a:rPr>
              <a:t> </a:t>
            </a:r>
            <a:r>
              <a:rPr lang="en-US" sz="4000" b="1" i="0" baseline="30000" dirty="0">
                <a:solidFill>
                  <a:srgbClr val="000000"/>
                </a:solidFill>
                <a:effectLst/>
                <a:latin typeface="system-ui"/>
              </a:rPr>
              <a:t>4 </a:t>
            </a:r>
            <a:r>
              <a:rPr lang="en-US" sz="4000" b="0" i="0" dirty="0">
                <a:solidFill>
                  <a:srgbClr val="000000"/>
                </a:solidFill>
                <a:effectLst/>
                <a:latin typeface="system-ui"/>
              </a:rPr>
              <a:t>and was </a:t>
            </a:r>
            <a:r>
              <a:rPr lang="en-US" sz="4000" b="0" i="0" dirty="0">
                <a:solidFill>
                  <a:schemeClr val="accent1"/>
                </a:solidFill>
                <a:effectLst/>
                <a:latin typeface="system-ui"/>
              </a:rPr>
              <a:t>declared to be the Son of God in power according to the Spirit of holiness by his resurrection from the dead</a:t>
            </a:r>
            <a:r>
              <a:rPr lang="en-US" sz="4000" b="0" i="0" dirty="0">
                <a:solidFill>
                  <a:srgbClr val="000000"/>
                </a:solidFill>
                <a:effectLst/>
                <a:latin typeface="system-ui"/>
              </a:rPr>
              <a:t>, </a:t>
            </a:r>
            <a:r>
              <a:rPr lang="en-US" sz="4000" b="0" i="0" dirty="0">
                <a:solidFill>
                  <a:schemeClr val="accent3"/>
                </a:solidFill>
                <a:effectLst/>
                <a:latin typeface="system-ui"/>
              </a:rPr>
              <a:t>Jesus Christ our Lord</a:t>
            </a:r>
            <a:r>
              <a:rPr lang="en-US" sz="4000" b="0" i="0" dirty="0">
                <a:solidFill>
                  <a:srgbClr val="000000"/>
                </a:solidFill>
                <a:effectLst/>
                <a:latin typeface="system-ui"/>
              </a:rPr>
              <a:t>, </a:t>
            </a:r>
            <a:r>
              <a:rPr lang="en-US" sz="4000" b="1" i="0" baseline="30000" dirty="0">
                <a:solidFill>
                  <a:srgbClr val="000000"/>
                </a:solidFill>
                <a:effectLst/>
                <a:latin typeface="system-ui"/>
              </a:rPr>
              <a:t>5 </a:t>
            </a:r>
            <a:r>
              <a:rPr lang="en-US" sz="4000" b="0" i="0" dirty="0">
                <a:solidFill>
                  <a:srgbClr val="000000"/>
                </a:solidFill>
                <a:effectLst/>
                <a:latin typeface="system-ui"/>
              </a:rPr>
              <a:t>through whom we have received grace and apostleship to bring about the obedience of faith for the sake of his name among all the nations, </a:t>
            </a:r>
            <a:r>
              <a:rPr lang="en-US" sz="4000" b="1" i="0" baseline="30000" dirty="0">
                <a:solidFill>
                  <a:srgbClr val="000000"/>
                </a:solidFill>
                <a:effectLst/>
                <a:latin typeface="system-ui"/>
              </a:rPr>
              <a:t>6 </a:t>
            </a:r>
            <a:r>
              <a:rPr lang="en-US" sz="4000" b="0" i="0" dirty="0">
                <a:solidFill>
                  <a:srgbClr val="000000"/>
                </a:solidFill>
                <a:effectLst/>
                <a:latin typeface="system-ui"/>
              </a:rPr>
              <a:t>including you who are called to belong to Jesus Christ,</a:t>
            </a:r>
          </a:p>
          <a:p>
            <a:pPr algn="l"/>
            <a:r>
              <a:rPr lang="en-US" sz="4000" b="1" i="0" baseline="30000" dirty="0">
                <a:solidFill>
                  <a:srgbClr val="000000"/>
                </a:solidFill>
                <a:effectLst/>
                <a:latin typeface="system-ui"/>
              </a:rPr>
              <a:t>7 </a:t>
            </a:r>
            <a:r>
              <a:rPr lang="en-US" sz="4000" b="0" i="0" dirty="0">
                <a:solidFill>
                  <a:srgbClr val="000000"/>
                </a:solidFill>
                <a:effectLst/>
                <a:latin typeface="system-ui"/>
              </a:rPr>
              <a:t>To all those in Rome who are loved by God and called to be saints:</a:t>
            </a:r>
          </a:p>
          <a:p>
            <a:pPr algn="l"/>
            <a:r>
              <a:rPr lang="en-US" sz="4000" b="0" i="0" dirty="0">
                <a:solidFill>
                  <a:srgbClr val="000000"/>
                </a:solidFill>
                <a:effectLst/>
                <a:latin typeface="system-ui"/>
              </a:rPr>
              <a:t>Grace to you and peace from God our Father and the Lord Jesus Christ</a:t>
            </a:r>
          </a:p>
          <a:p>
            <a:pPr algn="ctr"/>
            <a:r>
              <a:rPr lang="en-US" sz="3600" b="1" i="0" dirty="0">
                <a:solidFill>
                  <a:srgbClr val="000000"/>
                </a:solidFill>
                <a:effectLst/>
                <a:latin typeface="system-ui"/>
              </a:rPr>
              <a:t>Observation </a:t>
            </a:r>
          </a:p>
          <a:p>
            <a:pPr marL="571500" indent="-571500" algn="l">
              <a:buFont typeface="Wingdings" panose="05000000000000000000" pitchFamily="2" charset="2"/>
              <a:buChar char="Ø"/>
            </a:pPr>
            <a:r>
              <a:rPr lang="en-US" sz="3600" dirty="0">
                <a:solidFill>
                  <a:schemeClr val="accent1"/>
                </a:solidFill>
                <a:latin typeface="system-ui"/>
              </a:rPr>
              <a:t>Promise beforehand (Luke 14:13-35)</a:t>
            </a:r>
          </a:p>
          <a:p>
            <a:pPr marL="571500" indent="-571500" algn="l">
              <a:buFont typeface="Wingdings" panose="05000000000000000000" pitchFamily="2" charset="2"/>
              <a:buChar char="Ø"/>
            </a:pPr>
            <a:r>
              <a:rPr lang="en-US" sz="3600" b="0" i="0" dirty="0">
                <a:solidFill>
                  <a:schemeClr val="accent1"/>
                </a:solidFill>
                <a:effectLst/>
                <a:latin typeface="system-ui"/>
              </a:rPr>
              <a:t>son of God</a:t>
            </a:r>
            <a:r>
              <a:rPr lang="en-US" sz="3600" dirty="0">
                <a:solidFill>
                  <a:schemeClr val="accent1"/>
                </a:solidFill>
                <a:latin typeface="system-ui"/>
              </a:rPr>
              <a:t> (Mark 1:1; </a:t>
            </a:r>
            <a:r>
              <a:rPr lang="en-US" sz="3600" b="0" i="0" dirty="0">
                <a:solidFill>
                  <a:schemeClr val="accent1"/>
                </a:solidFill>
                <a:effectLst/>
                <a:latin typeface="system-ui"/>
              </a:rPr>
              <a:t>Jn 3:16-19)</a:t>
            </a:r>
          </a:p>
          <a:p>
            <a:pPr marL="571500" indent="-571500" algn="l">
              <a:buFont typeface="Wingdings" panose="05000000000000000000" pitchFamily="2" charset="2"/>
              <a:buChar char="Ø"/>
            </a:pPr>
            <a:r>
              <a:rPr lang="en-US" sz="3600" b="0" i="0" dirty="0">
                <a:solidFill>
                  <a:schemeClr val="accent1"/>
                </a:solidFill>
                <a:effectLst/>
                <a:latin typeface="system-ui"/>
              </a:rPr>
              <a:t>Resurrection from the death(1Cor 15:4)</a:t>
            </a:r>
          </a:p>
          <a:p>
            <a:pPr marL="571500" indent="-571500" algn="l">
              <a:buFont typeface="Wingdings" panose="05000000000000000000" pitchFamily="2" charset="2"/>
              <a:buChar char="Ø"/>
            </a:pPr>
            <a:r>
              <a:rPr lang="en-US" sz="3600" dirty="0">
                <a:solidFill>
                  <a:schemeClr val="accent1"/>
                </a:solidFill>
                <a:latin typeface="system-ui"/>
              </a:rPr>
              <a:t>The Lordship of Jesus(Acts 2:36) </a:t>
            </a:r>
            <a:endParaRPr lang="en-US" sz="3600" b="0" i="0" dirty="0">
              <a:solidFill>
                <a:schemeClr val="accent1"/>
              </a:solidFill>
              <a:effectLst/>
              <a:latin typeface="system-ui"/>
            </a:endParaRPr>
          </a:p>
          <a:p>
            <a:pPr marL="571500" indent="-571500" algn="l">
              <a:buFont typeface="Wingdings" panose="05000000000000000000" pitchFamily="2" charset="2"/>
              <a:buChar char="Ø"/>
            </a:pPr>
            <a:r>
              <a:rPr lang="en-US" sz="3600" dirty="0">
                <a:solidFill>
                  <a:schemeClr val="accent1"/>
                </a:solidFill>
                <a:latin typeface="system-ui"/>
              </a:rPr>
              <a:t>Obedience of faith </a:t>
            </a:r>
          </a:p>
          <a:p>
            <a:pPr algn="l"/>
            <a:endParaRPr lang="en-US" sz="3600" b="0" i="0" dirty="0">
              <a:solidFill>
                <a:srgbClr val="000000"/>
              </a:solidFill>
              <a:effectLst/>
              <a:latin typeface="system-ui"/>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72059" y="10526016"/>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4800"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4800"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US" sz="4400" dirty="0">
                <a:solidFill>
                  <a:schemeClr val="bg1"/>
                </a:solidFill>
                <a:cs typeface="Source Sans Pro Light"/>
              </a:rPr>
              <a:t>Gospel</a:t>
            </a:r>
            <a:endParaRPr lang="en-GB" sz="4400" dirty="0">
              <a:solidFill>
                <a:schemeClr val="bg1"/>
              </a:solidFill>
              <a:cs typeface="Source Sans Pro Light"/>
            </a:endParaRPr>
          </a:p>
        </p:txBody>
      </p:sp>
      <p:sp>
        <p:nvSpPr>
          <p:cNvPr id="28" name="object 4">
            <a:extLst>
              <a:ext uri="{FF2B5EF4-FFF2-40B4-BE49-F238E27FC236}">
                <a16:creationId xmlns:a16="http://schemas.microsoft.com/office/drawing/2014/main" id="{E85CAE3E-F7D0-43D9-BAA4-A6FCF6CEECEF}"/>
              </a:ext>
            </a:extLst>
          </p:cNvPr>
          <p:cNvSpPr txBox="1"/>
          <p:nvPr/>
        </p:nvSpPr>
        <p:spPr>
          <a:xfrm>
            <a:off x="15030626" y="10433683"/>
            <a:ext cx="3835570" cy="382156"/>
          </a:xfrm>
          <a:prstGeom prst="rect">
            <a:avLst/>
          </a:prstGeom>
        </p:spPr>
        <p:txBody>
          <a:bodyPr vert="horz" wrap="square" lIns="0" tIns="12700" rIns="0" bIns="0" rtlCol="0">
            <a:spAutoFit/>
          </a:bodyPr>
          <a:lstStyle/>
          <a:p>
            <a:pPr marL="12700">
              <a:spcBef>
                <a:spcPts val="100"/>
              </a:spcBef>
            </a:pPr>
            <a:r>
              <a:rPr lang="en-GB" sz="2400" dirty="0">
                <a:solidFill>
                  <a:schemeClr val="bg1"/>
                </a:solidFill>
                <a:cs typeface="Source Sans Pro Light"/>
              </a:rPr>
              <a:t> </a:t>
            </a:r>
            <a:endParaRPr sz="4000" dirty="0">
              <a:solidFill>
                <a:schemeClr val="bg1"/>
              </a:solidFill>
              <a:cs typeface="Source Sans Pro Light"/>
            </a:endParaRPr>
          </a:p>
        </p:txBody>
      </p:sp>
      <p:sp>
        <p:nvSpPr>
          <p:cNvPr id="4" name="Rectangle 3">
            <a:extLst>
              <a:ext uri="{FF2B5EF4-FFF2-40B4-BE49-F238E27FC236}">
                <a16:creationId xmlns:a16="http://schemas.microsoft.com/office/drawing/2014/main" id="{FA003A9F-1CF1-4C79-9745-79D1977A7225}"/>
              </a:ext>
            </a:extLst>
          </p:cNvPr>
          <p:cNvSpPr/>
          <p:nvPr/>
        </p:nvSpPr>
        <p:spPr>
          <a:xfrm>
            <a:off x="-1" y="1158406"/>
            <a:ext cx="18866197" cy="1569660"/>
          </a:xfrm>
          <a:prstGeom prst="rect">
            <a:avLst/>
          </a:prstGeom>
        </p:spPr>
        <p:txBody>
          <a:bodyPr wrap="square">
            <a:spAutoFit/>
          </a:bodyPr>
          <a:lstStyle/>
          <a:p>
            <a:pPr lvl="0"/>
            <a:endParaRPr lang="en-US" sz="48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lvl="0"/>
            <a:endParaRPr lang="en-US" sz="4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7514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71146" y="306594"/>
            <a:ext cx="8325898" cy="828000"/>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334462"/>
            <a:ext cx="8325898"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1.GOSPEL—root word</a:t>
            </a:r>
            <a:endParaRPr lang="en-US" sz="4400" b="1" dirty="0">
              <a:cs typeface="Source Sans Pro Light"/>
            </a:endParaRPr>
          </a:p>
        </p:txBody>
      </p:sp>
      <p:sp>
        <p:nvSpPr>
          <p:cNvPr id="7" name="object 7"/>
          <p:cNvSpPr txBox="1"/>
          <p:nvPr/>
        </p:nvSpPr>
        <p:spPr>
          <a:xfrm>
            <a:off x="99342" y="1158406"/>
            <a:ext cx="18866197" cy="9299982"/>
          </a:xfrm>
          <a:prstGeom prst="rect">
            <a:avLst/>
          </a:prstGeom>
        </p:spPr>
        <p:txBody>
          <a:bodyPr vert="horz" wrap="square" lIns="0" tIns="5080" rIns="0" bIns="0" rtlCol="0">
            <a:spAutoFit/>
          </a:bodyPr>
          <a:lstStyle/>
          <a:p>
            <a:endParaRPr lang="en-US" sz="4000" b="1" dirty="0">
              <a:solidFill>
                <a:srgbClr val="000000"/>
              </a:solidFill>
              <a:latin typeface="system-ui"/>
              <a:ea typeface="Calibri" panose="020F0502020204030204" pitchFamily="34" charset="0"/>
              <a:cs typeface="Times New Roman" panose="02020603050405020304" pitchFamily="18" charset="0"/>
            </a:endParaRPr>
          </a:p>
          <a:p>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word </a:t>
            </a:r>
            <a:r>
              <a:rPr lang="en-US" sz="4000" dirty="0">
                <a:solidFill>
                  <a:srgbClr val="F79646"/>
                </a:solidFill>
                <a:latin typeface="Times New Roman" panose="02020603050405020304" pitchFamily="18" charset="0"/>
                <a:ea typeface="Calibri" panose="020F0502020204030204" pitchFamily="34" charset="0"/>
                <a:cs typeface="Times New Roman" panose="02020603050405020304" pitchFamily="18" charset="0"/>
              </a:rPr>
              <a:t>“gospel’’ </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comes from the Greek word </a:t>
            </a:r>
            <a:r>
              <a:rPr lang="el-GR" sz="4000" b="0" i="0" dirty="0">
                <a:solidFill>
                  <a:srgbClr val="7E7E7E"/>
                </a:solidFill>
                <a:effectLst/>
                <a:latin typeface="Arial" panose="020B0604020202020204" pitchFamily="34" charset="0"/>
              </a:rPr>
              <a:t>εὐαγγέλιον</a:t>
            </a:r>
            <a:r>
              <a:rPr lang="en-US" sz="4000" b="0" i="0" dirty="0">
                <a:solidFill>
                  <a:prstClr val="black"/>
                </a:solidFill>
                <a:effectLst/>
                <a:latin typeface="Times New Roman" panose="02020603050405020304" pitchFamily="18" charset="0"/>
                <a:cs typeface="Times New Roman" panose="02020603050405020304" pitchFamily="18" charset="0"/>
              </a:rPr>
              <a:t> </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4000" i="1" u="sng" dirty="0" err="1">
                <a:solidFill>
                  <a:srgbClr val="F79646"/>
                </a:solidFill>
                <a:latin typeface="Times New Roman" panose="02020603050405020304" pitchFamily="18" charset="0"/>
                <a:ea typeface="Calibri" panose="020F0502020204030204" pitchFamily="34" charset="0"/>
                <a:cs typeface="Times New Roman" panose="02020603050405020304" pitchFamily="18" charset="0"/>
              </a:rPr>
              <a:t>Euangelion</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which simply means “ </a:t>
            </a:r>
            <a:r>
              <a:rPr lang="en-US" sz="4000" dirty="0">
                <a:solidFill>
                  <a:srgbClr val="F79646"/>
                </a:solidFill>
                <a:latin typeface="Times New Roman" panose="02020603050405020304" pitchFamily="18" charset="0"/>
                <a:ea typeface="Calibri" panose="020F0502020204030204" pitchFamily="34" charset="0"/>
                <a:cs typeface="Times New Roman" panose="02020603050405020304" pitchFamily="18" charset="0"/>
              </a:rPr>
              <a:t>good news”</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Hebrew word  </a:t>
            </a:r>
            <a:r>
              <a:rPr lang="he-IL"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בְּשׂוֹרָה</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Besorah</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(noun) </a:t>
            </a:r>
            <a:r>
              <a:rPr lang="en-US" sz="4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Bisser</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(verb)—royal announcement or national news </a:t>
            </a:r>
          </a:p>
          <a:p>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Samuel 18:21; 1 kings 1:42 </a:t>
            </a:r>
          </a:p>
          <a:p>
            <a:pPr algn="ct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means </a:t>
            </a:r>
            <a:r>
              <a:rPr lang="en-US" sz="4000" dirty="0">
                <a:solidFill>
                  <a:schemeClr val="accent6"/>
                </a:solidFill>
                <a:latin typeface="Times New Roman" panose="02020603050405020304" pitchFamily="18" charset="0"/>
                <a:ea typeface="Calibri" panose="020F0502020204030204" pitchFamily="34" charset="0"/>
                <a:cs typeface="Times New Roman" panose="02020603050405020304" pitchFamily="18" charset="0"/>
              </a:rPr>
              <a:t>“</a:t>
            </a:r>
            <a:r>
              <a:rPr lang="en-US" sz="4000" dirty="0">
                <a:solidFill>
                  <a:srgbClr val="F79646"/>
                </a:solidFill>
                <a:latin typeface="Times New Roman" panose="02020603050405020304" pitchFamily="18" charset="0"/>
                <a:ea typeface="Calibri" panose="020F0502020204030204" pitchFamily="34" charset="0"/>
                <a:cs typeface="Times New Roman" panose="02020603050405020304" pitchFamily="18" charset="0"/>
              </a:rPr>
              <a:t>good news”</a:t>
            </a:r>
          </a:p>
          <a:p>
            <a:pPr algn="ctr"/>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What is this </a:t>
            </a:r>
            <a:r>
              <a:rPr lang="en-US" sz="40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GOOD NEWS</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pPr algn="ctr"/>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‘‘and saying, “The time is fulfilled, and the </a:t>
            </a:r>
            <a:r>
              <a:rPr lang="en-US" sz="4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kingdom of God </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is at hand; repent and believe in </a:t>
            </a:r>
            <a:r>
              <a:rPr lang="en-US" sz="4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gospel</a:t>
            </a: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4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(Mark 1:15,ESV)</a:t>
            </a:r>
          </a:p>
          <a:p>
            <a:pPr algn="ctr"/>
            <a:endParaRPr lang="en-US" sz="4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Isaiah 52:7; Mathew 4:17; Mark 16:15</a:t>
            </a:r>
            <a:endParaRPr lang="en-US" sz="4000" dirty="0">
              <a:solidFill>
                <a:prstClr val="black"/>
              </a:solidFill>
              <a:latin typeface="Times New Roman" panose="02020603050405020304" pitchFamily="18" charset="0"/>
              <a:cs typeface="Times New Roman" panose="02020603050405020304" pitchFamily="18" charset="0"/>
            </a:endParaRPr>
          </a:p>
          <a:p>
            <a:pPr algn="ctr"/>
            <a:endParaRPr lang="en-US" sz="4400" dirty="0">
              <a:solidFill>
                <a:srgbClr val="000000"/>
              </a:solidFill>
              <a:latin typeface="system-ui"/>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0" y="10032200"/>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4800"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4800"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166582" y="10003468"/>
            <a:ext cx="4532114" cy="689932"/>
          </a:xfrm>
          <a:prstGeom prst="rect">
            <a:avLst/>
          </a:prstGeom>
        </p:spPr>
        <p:txBody>
          <a:bodyPr vert="horz" wrap="square" lIns="0" tIns="12700" rIns="0" bIns="0" rtlCol="0">
            <a:spAutoFit/>
          </a:bodyPr>
          <a:lstStyle/>
          <a:p>
            <a:pPr marL="12700">
              <a:spcBef>
                <a:spcPts val="100"/>
              </a:spcBef>
            </a:pPr>
            <a:r>
              <a:rPr lang="en-GB" sz="4400" dirty="0" err="1">
                <a:solidFill>
                  <a:schemeClr val="bg1"/>
                </a:solidFill>
                <a:cs typeface="Source Sans Pro Light"/>
              </a:rPr>
              <a:t>Euangelion</a:t>
            </a:r>
            <a:endParaRPr lang="en-GB" sz="4400" dirty="0">
              <a:solidFill>
                <a:schemeClr val="bg1"/>
              </a:solidFill>
              <a:cs typeface="Source Sans Pro Light"/>
            </a:endParaRPr>
          </a:p>
        </p:txBody>
      </p:sp>
      <p:sp>
        <p:nvSpPr>
          <p:cNvPr id="28" name="object 4">
            <a:extLst>
              <a:ext uri="{FF2B5EF4-FFF2-40B4-BE49-F238E27FC236}">
                <a16:creationId xmlns:a16="http://schemas.microsoft.com/office/drawing/2014/main" id="{E85CAE3E-F7D0-43D9-BAA4-A6FCF6CEECEF}"/>
              </a:ext>
            </a:extLst>
          </p:cNvPr>
          <p:cNvSpPr txBox="1"/>
          <p:nvPr/>
        </p:nvSpPr>
        <p:spPr>
          <a:xfrm>
            <a:off x="14917065" y="10057939"/>
            <a:ext cx="3835570" cy="751488"/>
          </a:xfrm>
          <a:prstGeom prst="rect">
            <a:avLst/>
          </a:prstGeom>
        </p:spPr>
        <p:txBody>
          <a:bodyPr vert="horz" wrap="square" lIns="0" tIns="12700" rIns="0" bIns="0" rtlCol="0">
            <a:spAutoFit/>
          </a:bodyPr>
          <a:lstStyle/>
          <a:p>
            <a:pPr marL="12700">
              <a:spcBef>
                <a:spcPts val="100"/>
              </a:spcBef>
            </a:pPr>
            <a:r>
              <a:rPr lang="en-GB" sz="4800" dirty="0">
                <a:solidFill>
                  <a:schemeClr val="bg1"/>
                </a:solidFill>
                <a:cs typeface="Source Sans Pro Light"/>
              </a:rPr>
              <a:t>Good news</a:t>
            </a:r>
            <a:endParaRPr sz="4000" dirty="0">
              <a:solidFill>
                <a:schemeClr val="bg1"/>
              </a:solidFill>
              <a:cs typeface="Source Sans Pro Light"/>
            </a:endParaRPr>
          </a:p>
        </p:txBody>
      </p:sp>
      <p:sp>
        <p:nvSpPr>
          <p:cNvPr id="4" name="Rectangle 3">
            <a:extLst>
              <a:ext uri="{FF2B5EF4-FFF2-40B4-BE49-F238E27FC236}">
                <a16:creationId xmlns:a16="http://schemas.microsoft.com/office/drawing/2014/main" id="{FA003A9F-1CF1-4C79-9745-79D1977A7225}"/>
              </a:ext>
            </a:extLst>
          </p:cNvPr>
          <p:cNvSpPr/>
          <p:nvPr/>
        </p:nvSpPr>
        <p:spPr>
          <a:xfrm>
            <a:off x="-1" y="1158406"/>
            <a:ext cx="18866197" cy="1569660"/>
          </a:xfrm>
          <a:prstGeom prst="rect">
            <a:avLst/>
          </a:prstGeom>
        </p:spPr>
        <p:txBody>
          <a:bodyPr wrap="square">
            <a:spAutoFit/>
          </a:bodyPr>
          <a:lstStyle/>
          <a:p>
            <a:pPr lvl="0"/>
            <a:endParaRPr lang="en-US" sz="48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lvl="0"/>
            <a:endParaRPr lang="en-US" sz="4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3664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116" y="288731"/>
            <a:ext cx="7879560" cy="828000"/>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334462"/>
            <a:ext cx="7111008"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 IN THE BEGINNING</a:t>
            </a:r>
            <a:endParaRPr lang="en-US" sz="4400" b="1" dirty="0">
              <a:cs typeface="Source Sans Pro Light"/>
            </a:endParaRPr>
          </a:p>
        </p:txBody>
      </p:sp>
      <p:sp>
        <p:nvSpPr>
          <p:cNvPr id="7" name="object 7"/>
          <p:cNvSpPr txBox="1"/>
          <p:nvPr/>
        </p:nvSpPr>
        <p:spPr>
          <a:xfrm>
            <a:off x="144116" y="1250742"/>
            <a:ext cx="18506056" cy="8622873"/>
          </a:xfrm>
          <a:prstGeom prst="rect">
            <a:avLst/>
          </a:prstGeom>
        </p:spPr>
        <p:txBody>
          <a:bodyPr vert="horz" wrap="square" lIns="0" tIns="5080" rIns="0" bIns="0" rtlCol="0">
            <a:spAutoFit/>
          </a:bodyPr>
          <a:lstStyle/>
          <a:p>
            <a:pPr algn="ctr"/>
            <a:r>
              <a:rPr lang="en-US" sz="4000" b="1" dirty="0">
                <a:solidFill>
                  <a:schemeClr val="accent1"/>
                </a:solidFill>
                <a:latin typeface="system-ui"/>
              </a:rPr>
              <a:t>Genesis 3:15(ESV)</a:t>
            </a:r>
          </a:p>
          <a:p>
            <a:pPr algn="ctr"/>
            <a:r>
              <a:rPr lang="en-US" sz="4000" b="0" i="0" dirty="0">
                <a:solidFill>
                  <a:srgbClr val="000000"/>
                </a:solidFill>
                <a:effectLst/>
                <a:latin typeface="system-ui"/>
              </a:rPr>
              <a:t>I will put enmity between you and the woman,</a:t>
            </a:r>
            <a:br>
              <a:rPr lang="en-US" sz="4000" dirty="0"/>
            </a:br>
            <a:r>
              <a:rPr lang="en-US" sz="4000" b="0" i="0" dirty="0">
                <a:solidFill>
                  <a:srgbClr val="000000"/>
                </a:solidFill>
                <a:effectLst/>
                <a:latin typeface="Courier New" panose="02070309020205020404" pitchFamily="49" charset="0"/>
              </a:rPr>
              <a:t>    </a:t>
            </a:r>
            <a:r>
              <a:rPr lang="en-US" sz="4000" b="0" i="0" dirty="0">
                <a:solidFill>
                  <a:srgbClr val="000000"/>
                </a:solidFill>
                <a:effectLst/>
                <a:latin typeface="system-ui"/>
              </a:rPr>
              <a:t>and between your offspring and her offspring;</a:t>
            </a:r>
            <a:br>
              <a:rPr lang="en-US" sz="4000" dirty="0"/>
            </a:br>
            <a:r>
              <a:rPr lang="en-US" sz="4000" b="0" i="0" dirty="0">
                <a:solidFill>
                  <a:srgbClr val="000000"/>
                </a:solidFill>
                <a:effectLst/>
                <a:latin typeface="system-ui"/>
              </a:rPr>
              <a:t>he shall bruise your head,</a:t>
            </a:r>
            <a:br>
              <a:rPr lang="en-US" sz="4000" dirty="0"/>
            </a:br>
            <a:r>
              <a:rPr lang="en-US" sz="4000" b="0" i="0" dirty="0">
                <a:solidFill>
                  <a:srgbClr val="000000"/>
                </a:solidFill>
                <a:effectLst/>
                <a:latin typeface="Courier New" panose="02070309020205020404" pitchFamily="49" charset="0"/>
              </a:rPr>
              <a:t>    </a:t>
            </a:r>
            <a:r>
              <a:rPr lang="en-US" sz="4000" b="0" i="0" dirty="0">
                <a:solidFill>
                  <a:srgbClr val="000000"/>
                </a:solidFill>
                <a:effectLst/>
                <a:latin typeface="system-ui"/>
              </a:rPr>
              <a:t>and you shall bruise his heel.”</a:t>
            </a:r>
          </a:p>
          <a:p>
            <a:pPr algn="ctr"/>
            <a:endParaRPr lang="en-US" sz="4000" b="0" i="0" dirty="0">
              <a:solidFill>
                <a:srgbClr val="000000"/>
              </a:solidFill>
              <a:effectLst/>
              <a:latin typeface="system-ui"/>
            </a:endParaRPr>
          </a:p>
          <a:p>
            <a:pPr algn="ctr"/>
            <a:endParaRPr lang="en-US" sz="4000" b="1" i="0" dirty="0">
              <a:solidFill>
                <a:srgbClr val="000000"/>
              </a:solidFill>
              <a:effectLst/>
              <a:latin typeface="system-ui"/>
            </a:endParaRPr>
          </a:p>
          <a:p>
            <a:pPr algn="ctr"/>
            <a:r>
              <a:rPr lang="en-US" sz="4000" b="1" dirty="0">
                <a:solidFill>
                  <a:schemeClr val="accent1"/>
                </a:solidFill>
                <a:latin typeface="system-ui"/>
              </a:rPr>
              <a:t>Daniel 9:25(ESV)</a:t>
            </a:r>
            <a:endParaRPr lang="en-US" sz="4000" b="1" dirty="0">
              <a:solidFill>
                <a:srgbClr val="000000"/>
              </a:solidFill>
              <a:latin typeface="system-ui"/>
            </a:endParaRPr>
          </a:p>
          <a:p>
            <a:pPr algn="ctr"/>
            <a:r>
              <a:rPr lang="en-US" sz="4000" b="1" i="0" baseline="30000" dirty="0">
                <a:solidFill>
                  <a:srgbClr val="000000"/>
                </a:solidFill>
                <a:effectLst/>
                <a:latin typeface="system-ui"/>
              </a:rPr>
              <a:t>25 </a:t>
            </a:r>
            <a:r>
              <a:rPr lang="en-US" sz="4000" b="0" i="0" dirty="0">
                <a:solidFill>
                  <a:srgbClr val="000000"/>
                </a:solidFill>
                <a:effectLst/>
                <a:latin typeface="system-ui"/>
              </a:rPr>
              <a:t>Know therefore and understand that from the going out of the word to restore and build Jerusalem to the coming of an anointed one, a prince, there shall be seven weeks. Then for sixty-two weeks it shall be built again with squares and moat, but in a troubled time.</a:t>
            </a:r>
          </a:p>
          <a:p>
            <a:r>
              <a:rPr lang="en-US" sz="4000" dirty="0">
                <a:solidFill>
                  <a:schemeClr val="accent1"/>
                </a:solidFill>
                <a:latin typeface="system-ui"/>
              </a:rPr>
              <a:t>Isaiah 42:1-4</a:t>
            </a:r>
          </a:p>
          <a:p>
            <a:pPr algn="ctr"/>
            <a:endParaRPr lang="en-US" sz="4000" b="1" i="0" dirty="0">
              <a:solidFill>
                <a:srgbClr val="000000"/>
              </a:solidFill>
              <a:effectLst/>
              <a:latin typeface="system-ui"/>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68596" y="10366540"/>
            <a:ext cx="18941717" cy="675756"/>
            <a:chOff x="-324700" y="2178098"/>
            <a:chExt cx="22181356" cy="1346729"/>
          </a:xfrm>
        </p:grpSpPr>
        <p:sp>
          <p:nvSpPr>
            <p:cNvPr id="14" name="object 2">
              <a:extLst>
                <a:ext uri="{FF2B5EF4-FFF2-40B4-BE49-F238E27FC236}">
                  <a16:creationId xmlns:a16="http://schemas.microsoft.com/office/drawing/2014/main" id="{92532C08-E89C-7F4D-9688-4D27D6837FF4}"/>
                </a:ext>
              </a:extLst>
            </p:cNvPr>
            <p:cNvSpPr/>
            <p:nvPr/>
          </p:nvSpPr>
          <p:spPr>
            <a:xfrm>
              <a:off x="-324700" y="2178098"/>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282771"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r>
                <a:rPr lang="en-US" dirty="0"/>
                <a:t>             </a:t>
              </a:r>
              <a:r>
                <a:rPr lang="en-US" sz="4400" dirty="0"/>
                <a:t>Redemption</a:t>
              </a:r>
              <a:endParaRPr sz="4400"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4800"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4800"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264622" y="10341224"/>
            <a:ext cx="4495184" cy="689932"/>
          </a:xfrm>
          <a:prstGeom prst="rect">
            <a:avLst/>
          </a:prstGeom>
        </p:spPr>
        <p:txBody>
          <a:bodyPr vert="horz" wrap="square" lIns="0" tIns="12700" rIns="0" bIns="0" rtlCol="0">
            <a:spAutoFit/>
          </a:bodyPr>
          <a:lstStyle/>
          <a:p>
            <a:pPr marL="12700">
              <a:spcBef>
                <a:spcPts val="100"/>
              </a:spcBef>
            </a:pPr>
            <a:r>
              <a:rPr lang="en-US" sz="4400" dirty="0">
                <a:solidFill>
                  <a:schemeClr val="bg1"/>
                </a:solidFill>
                <a:cs typeface="Source Sans Pro Light"/>
              </a:rPr>
              <a:t>Sin</a:t>
            </a:r>
            <a:endParaRPr lang="en-GB" sz="4400" dirty="0">
              <a:solidFill>
                <a:schemeClr val="bg1"/>
              </a:solidFill>
              <a:cs typeface="Source Sans Pro Light"/>
            </a:endParaRPr>
          </a:p>
        </p:txBody>
      </p:sp>
      <p:sp>
        <p:nvSpPr>
          <p:cNvPr id="28" name="object 4">
            <a:extLst>
              <a:ext uri="{FF2B5EF4-FFF2-40B4-BE49-F238E27FC236}">
                <a16:creationId xmlns:a16="http://schemas.microsoft.com/office/drawing/2014/main" id="{E85CAE3E-F7D0-43D9-BAA4-A6FCF6CEECEF}"/>
              </a:ext>
            </a:extLst>
          </p:cNvPr>
          <p:cNvSpPr txBox="1"/>
          <p:nvPr/>
        </p:nvSpPr>
        <p:spPr>
          <a:xfrm>
            <a:off x="15094779" y="10502322"/>
            <a:ext cx="3835570" cy="382156"/>
          </a:xfrm>
          <a:prstGeom prst="rect">
            <a:avLst/>
          </a:prstGeom>
        </p:spPr>
        <p:txBody>
          <a:bodyPr vert="horz" wrap="square" lIns="0" tIns="12700" rIns="0" bIns="0" rtlCol="0">
            <a:spAutoFit/>
          </a:bodyPr>
          <a:lstStyle/>
          <a:p>
            <a:pPr marL="12700">
              <a:spcBef>
                <a:spcPts val="100"/>
              </a:spcBef>
            </a:pPr>
            <a:r>
              <a:rPr lang="en-GB" sz="2400" dirty="0">
                <a:solidFill>
                  <a:schemeClr val="bg1"/>
                </a:solidFill>
                <a:cs typeface="Source Sans Pro Light"/>
              </a:rPr>
              <a:t> </a:t>
            </a:r>
            <a:endParaRPr sz="4000" dirty="0">
              <a:solidFill>
                <a:schemeClr val="bg1"/>
              </a:solidFill>
              <a:cs typeface="Source Sans Pro Light"/>
            </a:endParaRPr>
          </a:p>
        </p:txBody>
      </p:sp>
      <p:sp>
        <p:nvSpPr>
          <p:cNvPr id="4" name="Rectangle 3">
            <a:extLst>
              <a:ext uri="{FF2B5EF4-FFF2-40B4-BE49-F238E27FC236}">
                <a16:creationId xmlns:a16="http://schemas.microsoft.com/office/drawing/2014/main" id="{FA003A9F-1CF1-4C79-9745-79D1977A7225}"/>
              </a:ext>
            </a:extLst>
          </p:cNvPr>
          <p:cNvSpPr/>
          <p:nvPr/>
        </p:nvSpPr>
        <p:spPr>
          <a:xfrm>
            <a:off x="1944316" y="1240425"/>
            <a:ext cx="18866197" cy="1569660"/>
          </a:xfrm>
          <a:prstGeom prst="rect">
            <a:avLst/>
          </a:prstGeom>
        </p:spPr>
        <p:txBody>
          <a:bodyPr wrap="square">
            <a:spAutoFit/>
          </a:bodyPr>
          <a:lstStyle/>
          <a:p>
            <a:pPr lvl="0"/>
            <a:endParaRPr lang="en-US" sz="48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lvl="0"/>
            <a:endParaRPr lang="en-US" sz="4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994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144116" y="304962"/>
            <a:ext cx="15193688"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GOD’S WISDOM DISPLAYED IN CHRIST JESUS</a:t>
            </a:r>
            <a:endParaRPr lang="en-US" sz="4400" b="1" dirty="0">
              <a:cs typeface="Source Sans Pro Light"/>
            </a:endParaRPr>
          </a:p>
        </p:txBody>
      </p:sp>
      <p:sp>
        <p:nvSpPr>
          <p:cNvPr id="7" name="object 7"/>
          <p:cNvSpPr txBox="1"/>
          <p:nvPr/>
        </p:nvSpPr>
        <p:spPr>
          <a:xfrm>
            <a:off x="144116" y="1235976"/>
            <a:ext cx="18866196" cy="9484648"/>
          </a:xfrm>
          <a:prstGeom prst="rect">
            <a:avLst/>
          </a:prstGeom>
        </p:spPr>
        <p:txBody>
          <a:bodyPr vert="horz" wrap="square" lIns="0" tIns="5080" rIns="0" bIns="0" rtlCol="0">
            <a:spAutoFit/>
          </a:bodyPr>
          <a:lstStyle/>
          <a:p>
            <a:pPr lvl="1"/>
            <a:r>
              <a:rPr lang="en-US" sz="4000" b="1" dirty="0">
                <a:solidFill>
                  <a:schemeClr val="accent1"/>
                </a:solidFill>
                <a:latin typeface="system-ui"/>
              </a:rPr>
              <a:t>1 Corinthians 15: 1-5(ESV)</a:t>
            </a:r>
            <a:endParaRPr lang="en-US" sz="4000" b="1" i="0" dirty="0">
              <a:solidFill>
                <a:schemeClr val="accent1"/>
              </a:solidFill>
              <a:effectLst/>
              <a:latin typeface="system-ui"/>
            </a:endParaRPr>
          </a:p>
          <a:p>
            <a:pPr algn="l"/>
            <a:r>
              <a:rPr lang="en-US" sz="3600" b="1" i="0" dirty="0">
                <a:solidFill>
                  <a:srgbClr val="000000"/>
                </a:solidFill>
                <a:effectLst/>
                <a:latin typeface="system-ui"/>
              </a:rPr>
              <a:t>15 </a:t>
            </a:r>
            <a:r>
              <a:rPr lang="en-US" sz="3600" b="0" i="0" dirty="0">
                <a:solidFill>
                  <a:srgbClr val="000000"/>
                </a:solidFill>
                <a:effectLst/>
                <a:latin typeface="system-ui"/>
              </a:rPr>
              <a:t>Now I would remind you, brothers, of </a:t>
            </a:r>
            <a:r>
              <a:rPr lang="en-US" sz="3600" b="0" i="0" dirty="0">
                <a:solidFill>
                  <a:schemeClr val="accent1"/>
                </a:solidFill>
                <a:effectLst/>
                <a:latin typeface="system-ui"/>
              </a:rPr>
              <a:t>the gospel </a:t>
            </a:r>
            <a:r>
              <a:rPr lang="en-US" sz="3600" b="0" i="0" dirty="0">
                <a:solidFill>
                  <a:srgbClr val="000000"/>
                </a:solidFill>
                <a:effectLst/>
                <a:latin typeface="system-ui"/>
              </a:rPr>
              <a:t>I preached to you, which you received, in which you stand, </a:t>
            </a:r>
            <a:r>
              <a:rPr lang="en-US" sz="3600" b="1" i="0" baseline="30000" dirty="0">
                <a:solidFill>
                  <a:srgbClr val="000000"/>
                </a:solidFill>
                <a:effectLst/>
                <a:latin typeface="system-ui"/>
              </a:rPr>
              <a:t>2 </a:t>
            </a:r>
            <a:r>
              <a:rPr lang="en-US" sz="3600" b="0" i="0" dirty="0">
                <a:solidFill>
                  <a:srgbClr val="000000"/>
                </a:solidFill>
                <a:effectLst/>
                <a:latin typeface="system-ui"/>
              </a:rPr>
              <a:t>and by which you are being saved, if you hold fast to the word I preached to you—unless you believed in vain.</a:t>
            </a:r>
          </a:p>
          <a:p>
            <a:pPr algn="l"/>
            <a:r>
              <a:rPr lang="en-US" sz="3600" b="1" i="0" baseline="30000" dirty="0">
                <a:solidFill>
                  <a:srgbClr val="000000"/>
                </a:solidFill>
                <a:effectLst/>
                <a:latin typeface="system-ui"/>
              </a:rPr>
              <a:t>3 </a:t>
            </a:r>
            <a:r>
              <a:rPr lang="en-US" sz="3600" b="0" i="0" dirty="0">
                <a:solidFill>
                  <a:srgbClr val="000000"/>
                </a:solidFill>
                <a:effectLst/>
                <a:latin typeface="system-ui"/>
              </a:rPr>
              <a:t>For I delivered to you as of first importance what I also received: </a:t>
            </a:r>
            <a:r>
              <a:rPr lang="en-US" sz="3600" b="0" i="0" dirty="0">
                <a:solidFill>
                  <a:schemeClr val="accent1"/>
                </a:solidFill>
                <a:effectLst/>
                <a:latin typeface="system-ui"/>
              </a:rPr>
              <a:t>that Christ died for our sins in accordance with the Scriptures</a:t>
            </a:r>
            <a:r>
              <a:rPr lang="en-US" sz="3600" b="0" i="0" dirty="0">
                <a:solidFill>
                  <a:srgbClr val="000000"/>
                </a:solidFill>
                <a:effectLst/>
                <a:latin typeface="system-ui"/>
              </a:rPr>
              <a:t>, </a:t>
            </a:r>
            <a:r>
              <a:rPr lang="en-US" sz="3600" b="1" i="0" baseline="30000" dirty="0">
                <a:solidFill>
                  <a:srgbClr val="000000"/>
                </a:solidFill>
                <a:effectLst/>
                <a:latin typeface="system-ui"/>
              </a:rPr>
              <a:t>4 </a:t>
            </a:r>
            <a:r>
              <a:rPr lang="en-US" sz="3600" b="0" i="0" dirty="0">
                <a:solidFill>
                  <a:schemeClr val="accent1"/>
                </a:solidFill>
                <a:effectLst/>
                <a:latin typeface="system-ui"/>
              </a:rPr>
              <a:t>that he was buried, </a:t>
            </a:r>
            <a:r>
              <a:rPr lang="en-US" sz="3600" b="0" i="0" dirty="0">
                <a:solidFill>
                  <a:srgbClr val="000000"/>
                </a:solidFill>
                <a:effectLst/>
                <a:latin typeface="system-ui"/>
              </a:rPr>
              <a:t>that he was </a:t>
            </a:r>
            <a:r>
              <a:rPr lang="en-US" sz="3600" b="0" i="0" dirty="0">
                <a:solidFill>
                  <a:schemeClr val="accent1"/>
                </a:solidFill>
                <a:effectLst/>
                <a:latin typeface="system-ui"/>
              </a:rPr>
              <a:t>raised on the third day</a:t>
            </a:r>
            <a:r>
              <a:rPr lang="en-US" sz="3600" b="0" i="0" dirty="0">
                <a:solidFill>
                  <a:srgbClr val="000000"/>
                </a:solidFill>
                <a:effectLst/>
                <a:latin typeface="system-ui"/>
              </a:rPr>
              <a:t> in accordance with the </a:t>
            </a:r>
            <a:r>
              <a:rPr lang="en-US" sz="3600" b="0" i="0" dirty="0">
                <a:solidFill>
                  <a:schemeClr val="accent2"/>
                </a:solidFill>
                <a:effectLst/>
                <a:latin typeface="system-ui"/>
              </a:rPr>
              <a:t>Scriptures,</a:t>
            </a:r>
            <a:r>
              <a:rPr lang="en-US" sz="3600" b="0" i="0" dirty="0">
                <a:solidFill>
                  <a:srgbClr val="000000"/>
                </a:solidFill>
                <a:effectLst/>
                <a:latin typeface="system-ui"/>
              </a:rPr>
              <a:t> </a:t>
            </a:r>
            <a:r>
              <a:rPr lang="en-US" sz="3600" b="1" i="0" baseline="30000" dirty="0">
                <a:solidFill>
                  <a:srgbClr val="000000"/>
                </a:solidFill>
                <a:effectLst/>
                <a:latin typeface="system-ui"/>
              </a:rPr>
              <a:t>5 </a:t>
            </a:r>
            <a:r>
              <a:rPr lang="en-US" sz="3600" b="0" i="0" dirty="0">
                <a:solidFill>
                  <a:srgbClr val="000000"/>
                </a:solidFill>
                <a:effectLst/>
                <a:latin typeface="system-ui"/>
              </a:rPr>
              <a:t>and that he appeared to Cephas, then to the twelve.</a:t>
            </a:r>
          </a:p>
          <a:p>
            <a:pPr algn="l"/>
            <a:endParaRPr lang="en-US" sz="3600" b="0" i="0" dirty="0">
              <a:solidFill>
                <a:srgbClr val="000000"/>
              </a:solidFill>
              <a:effectLst/>
              <a:latin typeface="system-ui"/>
            </a:endParaRPr>
          </a:p>
          <a:p>
            <a:pPr algn="l"/>
            <a:r>
              <a:rPr lang="en-US" sz="3600" b="1" i="0" dirty="0">
                <a:solidFill>
                  <a:schemeClr val="accent1"/>
                </a:solidFill>
                <a:effectLst/>
                <a:latin typeface="system-ui"/>
              </a:rPr>
              <a:t>1 John 3:5-8(ESV)</a:t>
            </a:r>
          </a:p>
          <a:p>
            <a:pPr algn="l"/>
            <a:r>
              <a:rPr lang="en-US" sz="3600" b="0" i="0" dirty="0">
                <a:solidFill>
                  <a:srgbClr val="000000"/>
                </a:solidFill>
                <a:effectLst/>
                <a:latin typeface="system-ui"/>
              </a:rPr>
              <a:t> </a:t>
            </a:r>
            <a:r>
              <a:rPr lang="en-US" sz="3600" b="1" i="0" baseline="30000" dirty="0">
                <a:solidFill>
                  <a:srgbClr val="000000"/>
                </a:solidFill>
                <a:effectLst/>
                <a:latin typeface="system-ui"/>
              </a:rPr>
              <a:t>5 </a:t>
            </a:r>
            <a:r>
              <a:rPr lang="en-US" sz="3600" b="0" i="0" dirty="0">
                <a:solidFill>
                  <a:srgbClr val="000000"/>
                </a:solidFill>
                <a:effectLst/>
                <a:latin typeface="system-ui"/>
              </a:rPr>
              <a:t>You know that he appeared in order to </a:t>
            </a:r>
            <a:r>
              <a:rPr lang="en-US" sz="3600" b="0" i="0" dirty="0">
                <a:solidFill>
                  <a:schemeClr val="accent1"/>
                </a:solidFill>
                <a:effectLst/>
                <a:latin typeface="system-ui"/>
              </a:rPr>
              <a:t>take away sins</a:t>
            </a:r>
            <a:r>
              <a:rPr lang="en-US" sz="3600" b="0" i="0" dirty="0">
                <a:solidFill>
                  <a:srgbClr val="000000"/>
                </a:solidFill>
                <a:effectLst/>
                <a:latin typeface="system-ui"/>
              </a:rPr>
              <a:t>, and in him there is no sin. </a:t>
            </a:r>
            <a:r>
              <a:rPr lang="en-US" sz="3600" b="1" i="0" baseline="30000" dirty="0">
                <a:solidFill>
                  <a:srgbClr val="000000"/>
                </a:solidFill>
                <a:effectLst/>
                <a:latin typeface="system-ui"/>
              </a:rPr>
              <a:t>6 </a:t>
            </a:r>
            <a:r>
              <a:rPr lang="en-US" sz="3600" b="0" i="0" dirty="0">
                <a:solidFill>
                  <a:srgbClr val="000000"/>
                </a:solidFill>
                <a:effectLst/>
                <a:latin typeface="system-ui"/>
              </a:rPr>
              <a:t>No one who abides in him keeps on sinning; no one who keeps on sinning has either seen him or known him. </a:t>
            </a:r>
            <a:r>
              <a:rPr lang="en-US" sz="3600" b="1" i="0" baseline="30000" dirty="0">
                <a:solidFill>
                  <a:srgbClr val="000000"/>
                </a:solidFill>
                <a:effectLst/>
                <a:latin typeface="system-ui"/>
              </a:rPr>
              <a:t>7 </a:t>
            </a:r>
            <a:r>
              <a:rPr lang="en-US" sz="3600" b="0" i="0" dirty="0">
                <a:solidFill>
                  <a:srgbClr val="000000"/>
                </a:solidFill>
                <a:effectLst/>
                <a:latin typeface="system-ui"/>
              </a:rPr>
              <a:t>Little children, let no one deceive you. Whoever practices righteousness is righteous, as he is righteous. </a:t>
            </a:r>
            <a:r>
              <a:rPr lang="en-US" sz="3600" b="1" i="0" baseline="30000" dirty="0">
                <a:solidFill>
                  <a:srgbClr val="000000"/>
                </a:solidFill>
                <a:effectLst/>
                <a:latin typeface="system-ui"/>
              </a:rPr>
              <a:t>8 </a:t>
            </a:r>
            <a:r>
              <a:rPr lang="en-US" sz="3600" b="0" i="0" dirty="0">
                <a:solidFill>
                  <a:srgbClr val="000000"/>
                </a:solidFill>
                <a:effectLst/>
                <a:latin typeface="system-ui"/>
              </a:rPr>
              <a:t>Whoever makes a practice of sinning is of the devil, for the devil has been sinning from the beginning</a:t>
            </a:r>
            <a:r>
              <a:rPr lang="en-US" sz="3600" b="0" i="0" dirty="0">
                <a:solidFill>
                  <a:schemeClr val="accent1"/>
                </a:solidFill>
                <a:effectLst/>
                <a:latin typeface="system-ui"/>
              </a:rPr>
              <a:t>. The reason the Son of God appeared was to destroy the works of the devil</a:t>
            </a:r>
          </a:p>
          <a:p>
            <a:pPr algn="l"/>
            <a:endParaRPr lang="en-US" sz="3600" dirty="0">
              <a:solidFill>
                <a:srgbClr val="000000"/>
              </a:solidFill>
              <a:latin typeface="system-ui"/>
            </a:endParaRPr>
          </a:p>
          <a:p>
            <a:r>
              <a:rPr lang="en-US" sz="3600" b="1" i="0" dirty="0">
                <a:solidFill>
                  <a:schemeClr val="accent1"/>
                </a:solidFill>
                <a:effectLst/>
                <a:latin typeface="system-ui"/>
              </a:rPr>
              <a:t>(Cf. Colossians 2:13-15)</a:t>
            </a:r>
          </a:p>
          <a:p>
            <a:pPr algn="l"/>
            <a:endParaRPr lang="en-US" sz="3600" b="1" dirty="0">
              <a:solidFill>
                <a:srgbClr val="000000"/>
              </a:solidFill>
              <a:latin typeface="system-ui"/>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0" y="10360765"/>
            <a:ext cx="18979725" cy="659373"/>
            <a:chOff x="-288824" y="2210748"/>
            <a:chExt cx="22225865" cy="1314079"/>
          </a:xfrm>
        </p:grpSpPr>
        <p:sp>
          <p:nvSpPr>
            <p:cNvPr id="14" name="object 2">
              <a:extLst>
                <a:ext uri="{FF2B5EF4-FFF2-40B4-BE49-F238E27FC236}">
                  <a16:creationId xmlns:a16="http://schemas.microsoft.com/office/drawing/2014/main" id="{92532C08-E89C-7F4D-9688-4D27D6837FF4}"/>
                </a:ext>
              </a:extLst>
            </p:cNvPr>
            <p:cNvSpPr/>
            <p:nvPr/>
          </p:nvSpPr>
          <p:spPr>
            <a:xfrm>
              <a:off x="-288824" y="2210748"/>
              <a:ext cx="5600194"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4800"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4800"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77893" y="10261984"/>
            <a:ext cx="4532114" cy="689932"/>
          </a:xfrm>
          <a:prstGeom prst="rect">
            <a:avLst/>
          </a:prstGeom>
        </p:spPr>
        <p:txBody>
          <a:bodyPr vert="horz" wrap="square" lIns="0" tIns="12700" rIns="0" bIns="0" rtlCol="0">
            <a:spAutoFit/>
          </a:bodyPr>
          <a:lstStyle/>
          <a:p>
            <a:pPr marL="12700">
              <a:spcBef>
                <a:spcPts val="100"/>
              </a:spcBef>
            </a:pPr>
            <a:r>
              <a:rPr lang="en-US" sz="4400" dirty="0">
                <a:solidFill>
                  <a:schemeClr val="bg1"/>
                </a:solidFill>
                <a:cs typeface="Source Sans Pro Light"/>
              </a:rPr>
              <a:t>Gospel</a:t>
            </a:r>
            <a:endParaRPr lang="en-GB" sz="4400" dirty="0">
              <a:solidFill>
                <a:schemeClr val="bg1"/>
              </a:solidFill>
              <a:cs typeface="Source Sans Pro Light"/>
            </a:endParaRPr>
          </a:p>
        </p:txBody>
      </p:sp>
      <p:sp>
        <p:nvSpPr>
          <p:cNvPr id="28" name="object 4">
            <a:extLst>
              <a:ext uri="{FF2B5EF4-FFF2-40B4-BE49-F238E27FC236}">
                <a16:creationId xmlns:a16="http://schemas.microsoft.com/office/drawing/2014/main" id="{E85CAE3E-F7D0-43D9-BAA4-A6FCF6CEECEF}"/>
              </a:ext>
            </a:extLst>
          </p:cNvPr>
          <p:cNvSpPr txBox="1"/>
          <p:nvPr/>
        </p:nvSpPr>
        <p:spPr>
          <a:xfrm>
            <a:off x="14083923" y="10526015"/>
            <a:ext cx="4926389" cy="566822"/>
          </a:xfrm>
          <a:prstGeom prst="rect">
            <a:avLst/>
          </a:prstGeom>
        </p:spPr>
        <p:txBody>
          <a:bodyPr vert="horz" wrap="square" lIns="0" tIns="12700" rIns="0" bIns="0" rtlCol="0">
            <a:spAutoFit/>
          </a:bodyPr>
          <a:lstStyle/>
          <a:p>
            <a:pPr marL="12700">
              <a:spcBef>
                <a:spcPts val="100"/>
              </a:spcBef>
            </a:pPr>
            <a:r>
              <a:rPr lang="en-GB" sz="3600" dirty="0">
                <a:solidFill>
                  <a:schemeClr val="bg1"/>
                </a:solidFill>
                <a:cs typeface="Source Sans Pro Light"/>
              </a:rPr>
              <a:t> KINGDOM RESTORATION</a:t>
            </a:r>
            <a:endParaRPr sz="3600" dirty="0">
              <a:solidFill>
                <a:schemeClr val="bg1"/>
              </a:solidFill>
              <a:cs typeface="Source Sans Pro Light"/>
            </a:endParaRPr>
          </a:p>
        </p:txBody>
      </p:sp>
      <p:sp>
        <p:nvSpPr>
          <p:cNvPr id="4" name="Rectangle 3">
            <a:extLst>
              <a:ext uri="{FF2B5EF4-FFF2-40B4-BE49-F238E27FC236}">
                <a16:creationId xmlns:a16="http://schemas.microsoft.com/office/drawing/2014/main" id="{FA003A9F-1CF1-4C79-9745-79D1977A7225}"/>
              </a:ext>
            </a:extLst>
          </p:cNvPr>
          <p:cNvSpPr/>
          <p:nvPr/>
        </p:nvSpPr>
        <p:spPr>
          <a:xfrm>
            <a:off x="1296244" y="1235976"/>
            <a:ext cx="17065997" cy="1569660"/>
          </a:xfrm>
          <a:prstGeom prst="rect">
            <a:avLst/>
          </a:prstGeom>
        </p:spPr>
        <p:txBody>
          <a:bodyPr wrap="square">
            <a:spAutoFit/>
          </a:bodyPr>
          <a:lstStyle/>
          <a:p>
            <a:pPr lvl="0"/>
            <a:endParaRPr lang="en-US" sz="48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lvl="0"/>
            <a:endParaRPr lang="en-US" sz="4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7720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116" y="288731"/>
            <a:ext cx="7879560" cy="828000"/>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334462"/>
            <a:ext cx="7111008"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2. PROMISE BEFORE HAND</a:t>
            </a:r>
            <a:endParaRPr lang="en-US" sz="4400" b="1" dirty="0">
              <a:cs typeface="Source Sans Pro Light"/>
            </a:endParaRPr>
          </a:p>
        </p:txBody>
      </p:sp>
      <p:sp>
        <p:nvSpPr>
          <p:cNvPr id="7" name="object 7"/>
          <p:cNvSpPr txBox="1"/>
          <p:nvPr/>
        </p:nvSpPr>
        <p:spPr>
          <a:xfrm>
            <a:off x="144116" y="1250743"/>
            <a:ext cx="18722080" cy="10613162"/>
          </a:xfrm>
          <a:prstGeom prst="rect">
            <a:avLst/>
          </a:prstGeom>
        </p:spPr>
        <p:txBody>
          <a:bodyPr vert="horz" wrap="square" lIns="0" tIns="5080" rIns="0" bIns="0" rtlCol="0">
            <a:spAutoFit/>
          </a:bodyPr>
          <a:lstStyle/>
          <a:p>
            <a:pPr algn="l"/>
            <a:r>
              <a:rPr lang="en-US" sz="4000" b="1" dirty="0">
                <a:solidFill>
                  <a:srgbClr val="000000"/>
                </a:solidFill>
                <a:latin typeface="system-ui"/>
              </a:rPr>
              <a:t>Romans 1: 2(ESV)</a:t>
            </a:r>
          </a:p>
          <a:p>
            <a:pPr algn="l"/>
            <a:endParaRPr lang="en-US" sz="4000" b="1" i="0" dirty="0">
              <a:solidFill>
                <a:srgbClr val="000000"/>
              </a:solidFill>
              <a:effectLst/>
              <a:latin typeface="system-ui"/>
            </a:endParaRPr>
          </a:p>
          <a:p>
            <a:pPr algn="l"/>
            <a:r>
              <a:rPr lang="en-US" sz="4000" dirty="0">
                <a:solidFill>
                  <a:srgbClr val="000000"/>
                </a:solidFill>
                <a:latin typeface="system-ui"/>
              </a:rPr>
              <a:t>…</a:t>
            </a:r>
            <a:r>
              <a:rPr lang="en-US" sz="4000" b="0" i="0" dirty="0">
                <a:solidFill>
                  <a:srgbClr val="000000"/>
                </a:solidFill>
                <a:effectLst/>
                <a:latin typeface="system-ui"/>
              </a:rPr>
              <a:t>, </a:t>
            </a:r>
            <a:r>
              <a:rPr lang="en-US" sz="4000" b="1" i="0" baseline="30000" dirty="0">
                <a:solidFill>
                  <a:srgbClr val="000000"/>
                </a:solidFill>
                <a:effectLst/>
                <a:latin typeface="system-ui"/>
              </a:rPr>
              <a:t>2 </a:t>
            </a:r>
            <a:r>
              <a:rPr lang="en-US" sz="4000" b="0" i="0" dirty="0">
                <a:solidFill>
                  <a:srgbClr val="000000"/>
                </a:solidFill>
                <a:effectLst/>
                <a:latin typeface="system-ui"/>
              </a:rPr>
              <a:t>which </a:t>
            </a:r>
            <a:r>
              <a:rPr lang="en-US" sz="4000" b="0" i="0" dirty="0">
                <a:solidFill>
                  <a:srgbClr val="FF0000"/>
                </a:solidFill>
                <a:effectLst/>
                <a:latin typeface="system-ui"/>
              </a:rPr>
              <a:t>he promised beforehand through his prophets in the holy Scriptures</a:t>
            </a:r>
            <a:r>
              <a:rPr lang="en-US" sz="4000" b="0" i="0" dirty="0">
                <a:solidFill>
                  <a:srgbClr val="000000"/>
                </a:solidFill>
                <a:effectLst/>
                <a:latin typeface="system-ui"/>
              </a:rPr>
              <a:t>,.. </a:t>
            </a:r>
            <a:endParaRPr lang="en-US" sz="4000" b="1" baseline="30000" dirty="0">
              <a:solidFill>
                <a:srgbClr val="000000"/>
              </a:solidFill>
              <a:latin typeface="system-ui"/>
            </a:endParaRPr>
          </a:p>
          <a:p>
            <a:pPr algn="l"/>
            <a:endParaRPr lang="en-US" sz="4000" b="1" i="0" baseline="30000" dirty="0">
              <a:solidFill>
                <a:srgbClr val="000000"/>
              </a:solidFill>
              <a:effectLst/>
              <a:latin typeface="system-ui"/>
            </a:endParaRPr>
          </a:p>
          <a:p>
            <a:pPr algn="l"/>
            <a:endParaRPr lang="en-US" sz="4000" b="0" i="0" dirty="0">
              <a:solidFill>
                <a:srgbClr val="000000"/>
              </a:solidFill>
              <a:effectLst/>
              <a:latin typeface="system-ui"/>
            </a:endParaRPr>
          </a:p>
          <a:p>
            <a:r>
              <a:rPr lang="en-US" sz="4000" b="1" dirty="0">
                <a:solidFill>
                  <a:srgbClr val="000000"/>
                </a:solidFill>
                <a:latin typeface="system-ui"/>
              </a:rPr>
              <a:t>Luke 24:13-35(ESV)</a:t>
            </a:r>
          </a:p>
          <a:p>
            <a:pPr algn="l"/>
            <a:endParaRPr lang="en-US" sz="4000" dirty="0">
              <a:solidFill>
                <a:srgbClr val="000000"/>
              </a:solidFill>
              <a:latin typeface="system-ui"/>
            </a:endParaRPr>
          </a:p>
          <a:p>
            <a:pPr algn="l"/>
            <a:r>
              <a:rPr lang="en-US" sz="4000" b="0" i="0" dirty="0">
                <a:solidFill>
                  <a:srgbClr val="000000"/>
                </a:solidFill>
                <a:effectLst/>
                <a:latin typeface="system-ui"/>
              </a:rPr>
              <a:t>” </a:t>
            </a:r>
            <a:r>
              <a:rPr lang="en-US" sz="4000" b="1" i="0" baseline="30000" dirty="0">
                <a:solidFill>
                  <a:srgbClr val="000000"/>
                </a:solidFill>
                <a:effectLst/>
                <a:latin typeface="system-ui"/>
              </a:rPr>
              <a:t>25 </a:t>
            </a:r>
            <a:r>
              <a:rPr lang="en-US" sz="4000" b="0" i="0" dirty="0">
                <a:solidFill>
                  <a:srgbClr val="000000"/>
                </a:solidFill>
                <a:effectLst/>
                <a:latin typeface="system-ui"/>
              </a:rPr>
              <a:t>And he said to them, “O foolish ones, and slow of heart to believe all that the prophets have spoken! </a:t>
            </a:r>
            <a:r>
              <a:rPr lang="en-US" sz="4000" b="1" i="0" baseline="30000" dirty="0">
                <a:solidFill>
                  <a:srgbClr val="000000"/>
                </a:solidFill>
                <a:effectLst/>
                <a:latin typeface="system-ui"/>
              </a:rPr>
              <a:t>26 </a:t>
            </a:r>
            <a:r>
              <a:rPr lang="en-US" sz="4000" b="0" i="0" dirty="0">
                <a:solidFill>
                  <a:srgbClr val="000000"/>
                </a:solidFill>
                <a:effectLst/>
                <a:latin typeface="system-ui"/>
              </a:rPr>
              <a:t>Was it not necessary that the Christ should suffer these things and enter into his glory?” </a:t>
            </a:r>
            <a:r>
              <a:rPr lang="en-US" sz="4000" b="1" i="0" baseline="30000" dirty="0">
                <a:solidFill>
                  <a:srgbClr val="000000"/>
                </a:solidFill>
                <a:effectLst/>
                <a:latin typeface="system-ui"/>
              </a:rPr>
              <a:t>27 </a:t>
            </a:r>
            <a:r>
              <a:rPr lang="en-US" sz="4000" b="0" i="0" dirty="0">
                <a:solidFill>
                  <a:srgbClr val="000000"/>
                </a:solidFill>
                <a:effectLst/>
                <a:latin typeface="system-ui"/>
              </a:rPr>
              <a:t>And beginning with Moses and all the Prophets, he interpreted to them in all the Scriptures the things concerning himself</a:t>
            </a:r>
          </a:p>
          <a:p>
            <a:pPr algn="l"/>
            <a:endParaRPr lang="en-US" sz="4000" b="0" i="0" dirty="0">
              <a:solidFill>
                <a:srgbClr val="000000"/>
              </a:solidFill>
              <a:effectLst/>
              <a:latin typeface="system-ui"/>
            </a:endParaRPr>
          </a:p>
          <a:p>
            <a:pPr algn="l"/>
            <a:r>
              <a:rPr lang="en-US" sz="4000" b="0" i="0" dirty="0">
                <a:solidFill>
                  <a:schemeClr val="accent1"/>
                </a:solidFill>
                <a:effectLst/>
                <a:latin typeface="system-ui"/>
              </a:rPr>
              <a:t>Isaiah 53</a:t>
            </a:r>
          </a:p>
          <a:p>
            <a:pPr algn="l"/>
            <a:r>
              <a:rPr lang="en-US" sz="4000" dirty="0">
                <a:solidFill>
                  <a:schemeClr val="accent1"/>
                </a:solidFill>
                <a:latin typeface="system-ui"/>
              </a:rPr>
              <a:t>Psalm 22</a:t>
            </a:r>
            <a:endParaRPr lang="en-US" sz="4000" b="0" i="0" dirty="0">
              <a:solidFill>
                <a:schemeClr val="accent1"/>
              </a:solidFill>
              <a:effectLst/>
              <a:latin typeface="system-ui"/>
            </a:endParaRPr>
          </a:p>
          <a:p>
            <a:pPr algn="l"/>
            <a:endParaRPr lang="en-US" sz="4000" baseline="30000" dirty="0">
              <a:solidFill>
                <a:srgbClr val="000000"/>
              </a:solidFill>
              <a:latin typeface="system-ui"/>
            </a:endParaRPr>
          </a:p>
          <a:p>
            <a:pPr algn="l"/>
            <a:endParaRPr lang="en-US" sz="4000" b="1" baseline="30000" dirty="0">
              <a:solidFill>
                <a:srgbClr val="000000"/>
              </a:solidFill>
              <a:latin typeface="system-ui"/>
            </a:endParaRPr>
          </a:p>
          <a:p>
            <a:pPr algn="l"/>
            <a:endParaRPr lang="en-US" sz="4000" b="1" baseline="30000" dirty="0">
              <a:solidFill>
                <a:srgbClr val="000000"/>
              </a:solidFill>
              <a:latin typeface="system-ui"/>
            </a:endParaRPr>
          </a:p>
          <a:p>
            <a:pPr algn="l"/>
            <a:endParaRPr lang="en-US" sz="4000" b="1" i="0" baseline="30000" dirty="0">
              <a:solidFill>
                <a:srgbClr val="000000"/>
              </a:solidFill>
              <a:effectLst/>
              <a:latin typeface="system-ui"/>
            </a:endParaRPr>
          </a:p>
          <a:p>
            <a:pPr algn="l"/>
            <a:endParaRPr lang="en-US" sz="3600" b="0" i="0" dirty="0">
              <a:solidFill>
                <a:srgbClr val="000000"/>
              </a:solidFill>
              <a:effectLst/>
              <a:latin typeface="system-ui"/>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72059" y="10526016"/>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4800"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4800"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US" sz="4400" dirty="0">
                <a:solidFill>
                  <a:schemeClr val="bg1"/>
                </a:solidFill>
                <a:cs typeface="Source Sans Pro Light"/>
              </a:rPr>
              <a:t>P</a:t>
            </a:r>
            <a:r>
              <a:rPr lang="en-GB" sz="4400" dirty="0" err="1">
                <a:solidFill>
                  <a:schemeClr val="bg1"/>
                </a:solidFill>
                <a:cs typeface="Source Sans Pro Light"/>
              </a:rPr>
              <a:t>romised</a:t>
            </a:r>
            <a:endParaRPr lang="en-GB" sz="4400" dirty="0">
              <a:solidFill>
                <a:schemeClr val="bg1"/>
              </a:solidFill>
              <a:cs typeface="Source Sans Pro Light"/>
            </a:endParaRPr>
          </a:p>
        </p:txBody>
      </p:sp>
      <p:sp>
        <p:nvSpPr>
          <p:cNvPr id="28" name="object 4">
            <a:extLst>
              <a:ext uri="{FF2B5EF4-FFF2-40B4-BE49-F238E27FC236}">
                <a16:creationId xmlns:a16="http://schemas.microsoft.com/office/drawing/2014/main" id="{E85CAE3E-F7D0-43D9-BAA4-A6FCF6CEECEF}"/>
              </a:ext>
            </a:extLst>
          </p:cNvPr>
          <p:cNvSpPr txBox="1"/>
          <p:nvPr/>
        </p:nvSpPr>
        <p:spPr>
          <a:xfrm>
            <a:off x="15030626" y="10433683"/>
            <a:ext cx="3835570" cy="751488"/>
          </a:xfrm>
          <a:prstGeom prst="rect">
            <a:avLst/>
          </a:prstGeom>
        </p:spPr>
        <p:txBody>
          <a:bodyPr vert="horz" wrap="square" lIns="0" tIns="12700" rIns="0" bIns="0" rtlCol="0">
            <a:spAutoFit/>
          </a:bodyPr>
          <a:lstStyle/>
          <a:p>
            <a:pPr marL="12700">
              <a:spcBef>
                <a:spcPts val="100"/>
              </a:spcBef>
            </a:pPr>
            <a:r>
              <a:rPr lang="en-GB" sz="4800" dirty="0">
                <a:solidFill>
                  <a:schemeClr val="bg1"/>
                </a:solidFill>
                <a:cs typeface="Source Sans Pro Light"/>
              </a:rPr>
              <a:t>Old testament</a:t>
            </a:r>
            <a:r>
              <a:rPr lang="en-GB" sz="2400" dirty="0">
                <a:solidFill>
                  <a:schemeClr val="bg1"/>
                </a:solidFill>
                <a:cs typeface="Source Sans Pro Light"/>
              </a:rPr>
              <a:t> </a:t>
            </a:r>
            <a:endParaRPr sz="4000" dirty="0">
              <a:solidFill>
                <a:schemeClr val="bg1"/>
              </a:solidFill>
              <a:cs typeface="Source Sans Pro Light"/>
            </a:endParaRPr>
          </a:p>
        </p:txBody>
      </p:sp>
      <p:sp>
        <p:nvSpPr>
          <p:cNvPr id="4" name="Rectangle 3">
            <a:extLst>
              <a:ext uri="{FF2B5EF4-FFF2-40B4-BE49-F238E27FC236}">
                <a16:creationId xmlns:a16="http://schemas.microsoft.com/office/drawing/2014/main" id="{FA003A9F-1CF1-4C79-9745-79D1977A7225}"/>
              </a:ext>
            </a:extLst>
          </p:cNvPr>
          <p:cNvSpPr/>
          <p:nvPr/>
        </p:nvSpPr>
        <p:spPr>
          <a:xfrm>
            <a:off x="-1" y="1158406"/>
            <a:ext cx="18866197" cy="1569660"/>
          </a:xfrm>
          <a:prstGeom prst="rect">
            <a:avLst/>
          </a:prstGeom>
        </p:spPr>
        <p:txBody>
          <a:bodyPr wrap="square">
            <a:spAutoFit/>
          </a:bodyPr>
          <a:lstStyle/>
          <a:p>
            <a:pPr lvl="0"/>
            <a:endParaRPr lang="en-US" sz="48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lvl="0"/>
            <a:endParaRPr lang="en-US" sz="4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4093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116" y="288731"/>
            <a:ext cx="12097344" cy="828000"/>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319612"/>
            <a:ext cx="10873208"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3. CONCERNING SON OF GOD—JESUS CHRIST </a:t>
            </a:r>
            <a:endParaRPr lang="en-US" sz="4400" b="1" dirty="0">
              <a:cs typeface="Source Sans Pro Light"/>
            </a:endParaRPr>
          </a:p>
        </p:txBody>
      </p:sp>
      <p:sp>
        <p:nvSpPr>
          <p:cNvPr id="7" name="object 7"/>
          <p:cNvSpPr txBox="1"/>
          <p:nvPr/>
        </p:nvSpPr>
        <p:spPr>
          <a:xfrm>
            <a:off x="144116" y="1250743"/>
            <a:ext cx="18722080" cy="8622873"/>
          </a:xfrm>
          <a:prstGeom prst="rect">
            <a:avLst/>
          </a:prstGeom>
        </p:spPr>
        <p:txBody>
          <a:bodyPr vert="horz" wrap="square" lIns="0" tIns="5080" rIns="0" bIns="0" rtlCol="0">
            <a:spAutoFit/>
          </a:bodyPr>
          <a:lstStyle/>
          <a:p>
            <a:pPr algn="l"/>
            <a:r>
              <a:rPr lang="en-US" sz="4000" b="1" dirty="0">
                <a:solidFill>
                  <a:srgbClr val="000000"/>
                </a:solidFill>
                <a:latin typeface="system-ui"/>
              </a:rPr>
              <a:t>Romans 1: 3(ESV)</a:t>
            </a:r>
          </a:p>
          <a:p>
            <a:pPr algn="l"/>
            <a:endParaRPr lang="en-US" sz="4000" b="1" i="0" dirty="0">
              <a:solidFill>
                <a:srgbClr val="000000"/>
              </a:solidFill>
              <a:effectLst/>
              <a:latin typeface="system-ui"/>
            </a:endParaRPr>
          </a:p>
          <a:p>
            <a:pPr algn="l"/>
            <a:r>
              <a:rPr lang="en-US" sz="4000" dirty="0">
                <a:solidFill>
                  <a:srgbClr val="000000"/>
                </a:solidFill>
                <a:latin typeface="system-ui"/>
              </a:rPr>
              <a:t>…</a:t>
            </a:r>
            <a:r>
              <a:rPr lang="en-US" sz="4000" b="0" i="0" dirty="0">
                <a:solidFill>
                  <a:srgbClr val="000000"/>
                </a:solidFill>
                <a:effectLst/>
                <a:latin typeface="system-ui"/>
              </a:rPr>
              <a:t>, </a:t>
            </a:r>
            <a:r>
              <a:rPr kumimoji="0" lang="en-US" sz="4000" b="0" i="0" u="none" strike="noStrike" kern="1200" cap="none" spc="0" normalizeH="0" baseline="0" noProof="0" dirty="0">
                <a:ln>
                  <a:noFill/>
                </a:ln>
                <a:solidFill>
                  <a:srgbClr val="000000"/>
                </a:solidFill>
                <a:effectLst/>
                <a:uLnTx/>
                <a:uFillTx/>
                <a:latin typeface="system-ui"/>
                <a:ea typeface="+mn-ea"/>
                <a:cs typeface="+mn-cs"/>
              </a:rPr>
              <a:t> concerning his Son, who was descended from David according to the flesh </a:t>
            </a:r>
            <a:r>
              <a:rPr kumimoji="0" lang="en-US" sz="4000" b="1" i="0" u="none" strike="noStrike" kern="1200" cap="none" spc="0" normalizeH="0" baseline="30000" noProof="0" dirty="0">
                <a:ln>
                  <a:noFill/>
                </a:ln>
                <a:solidFill>
                  <a:srgbClr val="000000"/>
                </a:solidFill>
                <a:effectLst/>
                <a:uLnTx/>
                <a:uFillTx/>
                <a:latin typeface="system-ui"/>
                <a:ea typeface="+mn-ea"/>
                <a:cs typeface="+mn-cs"/>
              </a:rPr>
              <a:t>4 </a:t>
            </a:r>
            <a:r>
              <a:rPr kumimoji="0" lang="en-US" sz="4000" b="0" i="0" u="none" strike="noStrike" kern="1200" cap="none" spc="0" normalizeH="0" baseline="0" noProof="0" dirty="0">
                <a:ln>
                  <a:noFill/>
                </a:ln>
                <a:solidFill>
                  <a:srgbClr val="000000"/>
                </a:solidFill>
                <a:effectLst/>
                <a:uLnTx/>
                <a:uFillTx/>
                <a:latin typeface="system-ui"/>
                <a:ea typeface="+mn-ea"/>
                <a:cs typeface="+mn-cs"/>
              </a:rPr>
              <a:t>and was declared to be the Son of God in power…….</a:t>
            </a:r>
            <a:endParaRPr lang="en-US" sz="4000" b="1" i="0" baseline="30000" dirty="0">
              <a:solidFill>
                <a:srgbClr val="000000"/>
              </a:solidFill>
              <a:effectLst/>
              <a:latin typeface="system-ui"/>
            </a:endParaRPr>
          </a:p>
          <a:p>
            <a:pPr algn="l"/>
            <a:endParaRPr lang="en-US" sz="4000" b="1" baseline="30000" dirty="0">
              <a:solidFill>
                <a:srgbClr val="000000"/>
              </a:solidFill>
              <a:latin typeface="system-ui"/>
            </a:endParaRPr>
          </a:p>
          <a:p>
            <a:pPr algn="l"/>
            <a:endParaRPr lang="en-US" sz="4000" b="1" baseline="30000" dirty="0">
              <a:solidFill>
                <a:srgbClr val="000000"/>
              </a:solidFill>
              <a:latin typeface="system-ui"/>
            </a:endParaRPr>
          </a:p>
          <a:p>
            <a:r>
              <a:rPr lang="en-US" sz="4000" b="1" dirty="0">
                <a:solidFill>
                  <a:srgbClr val="000000"/>
                </a:solidFill>
                <a:latin typeface="system-ui"/>
              </a:rPr>
              <a:t>John 3: 16-19(ESV)</a:t>
            </a:r>
          </a:p>
          <a:p>
            <a:pPr algn="l"/>
            <a:endParaRPr lang="en-US" sz="4000" b="1" baseline="30000" dirty="0">
              <a:solidFill>
                <a:srgbClr val="000000"/>
              </a:solidFill>
              <a:latin typeface="system-ui"/>
            </a:endParaRPr>
          </a:p>
          <a:p>
            <a:pPr algn="l"/>
            <a:r>
              <a:rPr lang="en-US" sz="4000" b="1" i="0" baseline="30000" dirty="0">
                <a:solidFill>
                  <a:srgbClr val="000000"/>
                </a:solidFill>
                <a:effectLst/>
                <a:latin typeface="system-ui"/>
              </a:rPr>
              <a:t>16 </a:t>
            </a:r>
            <a:r>
              <a:rPr lang="en-US" sz="4000" b="0" i="0" dirty="0">
                <a:solidFill>
                  <a:srgbClr val="000000"/>
                </a:solidFill>
                <a:effectLst/>
                <a:latin typeface="system-ui"/>
              </a:rPr>
              <a:t>“For God so loved the world, that he gave his only Son, that whoever believes in him should not perish but have eternal life</a:t>
            </a:r>
            <a:r>
              <a:rPr lang="en-US" sz="4000" b="1" baseline="30000" dirty="0">
                <a:solidFill>
                  <a:srgbClr val="000000"/>
                </a:solidFill>
                <a:latin typeface="system-ui"/>
              </a:rPr>
              <a:t> </a:t>
            </a:r>
            <a:r>
              <a:rPr lang="en-US" sz="4000" b="1" i="0" baseline="30000" dirty="0">
                <a:solidFill>
                  <a:srgbClr val="000000"/>
                </a:solidFill>
                <a:effectLst/>
                <a:latin typeface="system-ui"/>
              </a:rPr>
              <a:t>17 </a:t>
            </a:r>
            <a:r>
              <a:rPr lang="en-US" sz="4000" b="0" i="0" dirty="0">
                <a:solidFill>
                  <a:srgbClr val="000000"/>
                </a:solidFill>
                <a:effectLst/>
                <a:latin typeface="system-ui"/>
              </a:rPr>
              <a:t>For God did not send his Son into the world to condemn the world, but in order that the world might be saved through him. </a:t>
            </a:r>
            <a:r>
              <a:rPr lang="en-US" sz="4000" b="1" i="0" baseline="30000" dirty="0">
                <a:solidFill>
                  <a:srgbClr val="000000"/>
                </a:solidFill>
                <a:effectLst/>
                <a:latin typeface="system-ui"/>
              </a:rPr>
              <a:t>18 </a:t>
            </a:r>
            <a:r>
              <a:rPr lang="en-US" sz="4000" b="0" i="0" dirty="0">
                <a:solidFill>
                  <a:srgbClr val="000000"/>
                </a:solidFill>
                <a:effectLst/>
                <a:latin typeface="system-ui"/>
              </a:rPr>
              <a:t>Whoever believes in him is not condemned, but whoever does not believe is condemned already, because he has not believed in the name of the only Son of God. </a:t>
            </a:r>
            <a:r>
              <a:rPr lang="en-US" sz="4000" b="1" i="0" baseline="30000" dirty="0">
                <a:solidFill>
                  <a:srgbClr val="000000"/>
                </a:solidFill>
                <a:effectLst/>
                <a:latin typeface="system-ui"/>
              </a:rPr>
              <a:t>19 </a:t>
            </a:r>
            <a:r>
              <a:rPr lang="en-US" sz="4000" b="0" i="0" dirty="0">
                <a:solidFill>
                  <a:srgbClr val="000000"/>
                </a:solidFill>
                <a:effectLst/>
                <a:latin typeface="system-ui"/>
              </a:rPr>
              <a:t>And this is the judgment: the light has come into the world, and people loved the darkness rather than the light because their works were evil.</a:t>
            </a:r>
            <a:endParaRPr lang="en-US" sz="4000" b="1" baseline="30000" dirty="0">
              <a:solidFill>
                <a:srgbClr val="000000"/>
              </a:solidFill>
              <a:latin typeface="system-ui"/>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72060" y="10624761"/>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4800"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4800"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US" sz="4400" dirty="0">
                <a:solidFill>
                  <a:schemeClr val="bg1"/>
                </a:solidFill>
                <a:cs typeface="Source Sans Pro Light"/>
              </a:rPr>
              <a:t>S</a:t>
            </a:r>
            <a:r>
              <a:rPr lang="en-GB" sz="4400" dirty="0">
                <a:solidFill>
                  <a:schemeClr val="bg1"/>
                </a:solidFill>
                <a:cs typeface="Source Sans Pro Light"/>
              </a:rPr>
              <a:t>on of God</a:t>
            </a:r>
          </a:p>
        </p:txBody>
      </p:sp>
      <p:sp>
        <p:nvSpPr>
          <p:cNvPr id="28" name="object 4">
            <a:extLst>
              <a:ext uri="{FF2B5EF4-FFF2-40B4-BE49-F238E27FC236}">
                <a16:creationId xmlns:a16="http://schemas.microsoft.com/office/drawing/2014/main" id="{E85CAE3E-F7D0-43D9-BAA4-A6FCF6CEECEF}"/>
              </a:ext>
            </a:extLst>
          </p:cNvPr>
          <p:cNvSpPr txBox="1"/>
          <p:nvPr/>
        </p:nvSpPr>
        <p:spPr>
          <a:xfrm>
            <a:off x="15030626" y="10433683"/>
            <a:ext cx="3835570" cy="382156"/>
          </a:xfrm>
          <a:prstGeom prst="rect">
            <a:avLst/>
          </a:prstGeom>
        </p:spPr>
        <p:txBody>
          <a:bodyPr vert="horz" wrap="square" lIns="0" tIns="12700" rIns="0" bIns="0" rtlCol="0">
            <a:spAutoFit/>
          </a:bodyPr>
          <a:lstStyle/>
          <a:p>
            <a:pPr marL="12700">
              <a:spcBef>
                <a:spcPts val="100"/>
              </a:spcBef>
            </a:pPr>
            <a:r>
              <a:rPr lang="en-GB" sz="2400" dirty="0">
                <a:solidFill>
                  <a:schemeClr val="bg1"/>
                </a:solidFill>
                <a:cs typeface="Source Sans Pro Light"/>
              </a:rPr>
              <a:t> </a:t>
            </a:r>
            <a:endParaRPr sz="4000" dirty="0">
              <a:solidFill>
                <a:schemeClr val="bg1"/>
              </a:solidFill>
              <a:cs typeface="Source Sans Pro Light"/>
            </a:endParaRPr>
          </a:p>
        </p:txBody>
      </p:sp>
      <p:sp>
        <p:nvSpPr>
          <p:cNvPr id="4" name="Rectangle 3">
            <a:extLst>
              <a:ext uri="{FF2B5EF4-FFF2-40B4-BE49-F238E27FC236}">
                <a16:creationId xmlns:a16="http://schemas.microsoft.com/office/drawing/2014/main" id="{FA003A9F-1CF1-4C79-9745-79D1977A7225}"/>
              </a:ext>
            </a:extLst>
          </p:cNvPr>
          <p:cNvSpPr/>
          <p:nvPr/>
        </p:nvSpPr>
        <p:spPr>
          <a:xfrm>
            <a:off x="-1" y="1158406"/>
            <a:ext cx="18866197" cy="1569660"/>
          </a:xfrm>
          <a:prstGeom prst="rect">
            <a:avLst/>
          </a:prstGeom>
        </p:spPr>
        <p:txBody>
          <a:bodyPr wrap="square">
            <a:spAutoFit/>
          </a:bodyPr>
          <a:lstStyle/>
          <a:p>
            <a:pPr lvl="0"/>
            <a:endParaRPr lang="en-US" sz="48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lvl="0"/>
            <a:endParaRPr lang="en-US" sz="4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24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769" y="250578"/>
            <a:ext cx="7774195" cy="828000"/>
          </a:xfrm>
          <a:custGeom>
            <a:avLst/>
            <a:gdLst/>
            <a:ahLst/>
            <a:cxnLst/>
            <a:rect l="l" t="t" r="r" b="b"/>
            <a:pathLst>
              <a:path w="2929255" h="437514">
                <a:moveTo>
                  <a:pt x="2710340" y="0"/>
                </a:moveTo>
                <a:lnTo>
                  <a:pt x="0" y="0"/>
                </a:lnTo>
                <a:lnTo>
                  <a:pt x="0" y="437154"/>
                </a:lnTo>
                <a:lnTo>
                  <a:pt x="2710340" y="437154"/>
                </a:lnTo>
                <a:lnTo>
                  <a:pt x="2760457" y="431381"/>
                </a:lnTo>
                <a:lnTo>
                  <a:pt x="2806464" y="414937"/>
                </a:lnTo>
                <a:lnTo>
                  <a:pt x="2847048" y="389135"/>
                </a:lnTo>
                <a:lnTo>
                  <a:pt x="2880897" y="355286"/>
                </a:lnTo>
                <a:lnTo>
                  <a:pt x="2906699" y="314702"/>
                </a:lnTo>
                <a:lnTo>
                  <a:pt x="2923143" y="268695"/>
                </a:lnTo>
                <a:lnTo>
                  <a:pt x="2928915" y="218577"/>
                </a:lnTo>
                <a:lnTo>
                  <a:pt x="2923143" y="168459"/>
                </a:lnTo>
                <a:lnTo>
                  <a:pt x="2906699" y="122452"/>
                </a:lnTo>
                <a:lnTo>
                  <a:pt x="2880897" y="81868"/>
                </a:lnTo>
                <a:lnTo>
                  <a:pt x="2847048" y="48019"/>
                </a:lnTo>
                <a:lnTo>
                  <a:pt x="2806464" y="22216"/>
                </a:lnTo>
                <a:lnTo>
                  <a:pt x="2760457" y="5772"/>
                </a:lnTo>
                <a:lnTo>
                  <a:pt x="2710340" y="0"/>
                </a:lnTo>
                <a:close/>
              </a:path>
            </a:pathLst>
          </a:custGeom>
          <a:solidFill>
            <a:srgbClr val="00A0F0"/>
          </a:solidFill>
        </p:spPr>
        <p:txBody>
          <a:bodyPr wrap="square" lIns="0" tIns="0" rIns="0" bIns="0" rtlCol="0"/>
          <a:lstStyle/>
          <a:p>
            <a:endParaRPr dirty="0"/>
          </a:p>
        </p:txBody>
      </p:sp>
      <p:sp>
        <p:nvSpPr>
          <p:cNvPr id="5" name="object 5"/>
          <p:cNvSpPr txBox="1"/>
          <p:nvPr/>
        </p:nvSpPr>
        <p:spPr>
          <a:xfrm>
            <a:off x="144116" y="319612"/>
            <a:ext cx="10873208" cy="689932"/>
          </a:xfrm>
          <a:prstGeom prst="rect">
            <a:avLst/>
          </a:prstGeom>
        </p:spPr>
        <p:txBody>
          <a:bodyPr vert="horz" wrap="square" lIns="0" tIns="12700" rIns="0" bIns="0" rtlCol="0">
            <a:spAutoFit/>
          </a:bodyPr>
          <a:lstStyle/>
          <a:p>
            <a:pPr marL="12700">
              <a:spcBef>
                <a:spcPts val="100"/>
              </a:spcBef>
            </a:pPr>
            <a:r>
              <a:rPr lang="en-US" sz="4400" b="1" dirty="0">
                <a:solidFill>
                  <a:srgbClr val="FFFFFF"/>
                </a:solidFill>
                <a:cs typeface="Source Sans Pro Light"/>
              </a:rPr>
              <a:t>4. RESURRECTION OF JESUS</a:t>
            </a:r>
            <a:endParaRPr lang="en-US" sz="4400" b="1" dirty="0">
              <a:cs typeface="Source Sans Pro Light"/>
            </a:endParaRPr>
          </a:p>
        </p:txBody>
      </p:sp>
      <p:sp>
        <p:nvSpPr>
          <p:cNvPr id="7" name="object 7"/>
          <p:cNvSpPr txBox="1"/>
          <p:nvPr/>
        </p:nvSpPr>
        <p:spPr>
          <a:xfrm>
            <a:off x="144116" y="1250743"/>
            <a:ext cx="18722080" cy="10613162"/>
          </a:xfrm>
          <a:prstGeom prst="rect">
            <a:avLst/>
          </a:prstGeom>
        </p:spPr>
        <p:txBody>
          <a:bodyPr vert="horz" wrap="square" lIns="0" tIns="5080" rIns="0" bIns="0" rtlCol="0">
            <a:spAutoFit/>
          </a:bodyPr>
          <a:lstStyle/>
          <a:p>
            <a:pPr algn="l"/>
            <a:endParaRPr lang="en-US" sz="4000" b="1" baseline="30000" dirty="0">
              <a:solidFill>
                <a:srgbClr val="000000"/>
              </a:solidFill>
              <a:latin typeface="system-ui"/>
            </a:endParaRPr>
          </a:p>
          <a:p>
            <a:r>
              <a:rPr lang="en-US" sz="4000" b="1" dirty="0">
                <a:solidFill>
                  <a:srgbClr val="000000"/>
                </a:solidFill>
                <a:latin typeface="system-ui"/>
              </a:rPr>
              <a:t>Acts 2: 22-24(ESV)</a:t>
            </a:r>
          </a:p>
          <a:p>
            <a:pPr algn="l"/>
            <a:endParaRPr lang="en-US" sz="4000" b="1" baseline="30000" dirty="0">
              <a:solidFill>
                <a:srgbClr val="000000"/>
              </a:solidFill>
              <a:latin typeface="system-ui"/>
            </a:endParaRPr>
          </a:p>
          <a:p>
            <a:r>
              <a:rPr lang="en-US" sz="4000" b="1" i="0" baseline="30000" dirty="0">
                <a:solidFill>
                  <a:srgbClr val="000000"/>
                </a:solidFill>
                <a:effectLst/>
                <a:latin typeface="system-ui"/>
              </a:rPr>
              <a:t>22 </a:t>
            </a:r>
            <a:r>
              <a:rPr lang="en-US" sz="4000" b="0" i="0" dirty="0">
                <a:solidFill>
                  <a:srgbClr val="000000"/>
                </a:solidFill>
                <a:effectLst/>
                <a:latin typeface="system-ui"/>
              </a:rPr>
              <a:t>“Men of Israel, hear these words: Jesus of Nazareth, a man attested to you by God with mighty works and wonders and signs that God did through him in your midst, as you yourselves know— </a:t>
            </a:r>
            <a:r>
              <a:rPr lang="en-US" sz="4000" b="1" i="0" baseline="30000" dirty="0">
                <a:solidFill>
                  <a:srgbClr val="000000"/>
                </a:solidFill>
                <a:effectLst/>
                <a:latin typeface="system-ui"/>
              </a:rPr>
              <a:t>23 </a:t>
            </a:r>
            <a:r>
              <a:rPr lang="en-US" sz="4000" b="0" i="0" dirty="0">
                <a:solidFill>
                  <a:srgbClr val="000000"/>
                </a:solidFill>
                <a:effectLst/>
                <a:latin typeface="system-ui"/>
              </a:rPr>
              <a:t>this Jesus, delivered up according to the definite plan and foreknowledge of God, you crucified and killed by the hands of lawless men. </a:t>
            </a:r>
            <a:r>
              <a:rPr lang="en-US" sz="4000" b="1" i="0" baseline="30000" dirty="0">
                <a:solidFill>
                  <a:srgbClr val="000000"/>
                </a:solidFill>
                <a:effectLst/>
                <a:latin typeface="system-ui"/>
              </a:rPr>
              <a:t>24 </a:t>
            </a:r>
            <a:r>
              <a:rPr lang="en-US" sz="4000" b="0" i="0" dirty="0">
                <a:solidFill>
                  <a:srgbClr val="000000"/>
                </a:solidFill>
                <a:effectLst/>
                <a:latin typeface="system-ui"/>
              </a:rPr>
              <a:t>God raised him up, loosing the pangs of death, because it was not possible for him to be held by it.</a:t>
            </a:r>
            <a:endParaRPr lang="en-US" sz="4000" b="1" dirty="0">
              <a:solidFill>
                <a:srgbClr val="000000"/>
              </a:solidFill>
              <a:latin typeface="system-ui"/>
            </a:endParaRPr>
          </a:p>
          <a:p>
            <a:endParaRPr lang="en-US" sz="4000" b="1" dirty="0">
              <a:solidFill>
                <a:srgbClr val="000000"/>
              </a:solidFill>
              <a:latin typeface="system-ui"/>
            </a:endParaRPr>
          </a:p>
          <a:p>
            <a:r>
              <a:rPr lang="en-US" sz="4000" b="1" dirty="0">
                <a:solidFill>
                  <a:srgbClr val="000000"/>
                </a:solidFill>
                <a:latin typeface="system-ui"/>
              </a:rPr>
              <a:t>1 Corinthians 15: 17-20(ESV)</a:t>
            </a:r>
          </a:p>
          <a:p>
            <a:pPr algn="l"/>
            <a:endParaRPr lang="en-US" sz="4000" b="1" baseline="30000" dirty="0">
              <a:solidFill>
                <a:srgbClr val="000000"/>
              </a:solidFill>
              <a:latin typeface="system-ui"/>
            </a:endParaRPr>
          </a:p>
          <a:p>
            <a:pPr algn="l"/>
            <a:r>
              <a:rPr lang="en-US" sz="4000" b="1" i="0" baseline="30000" dirty="0">
                <a:solidFill>
                  <a:srgbClr val="000000"/>
                </a:solidFill>
                <a:effectLst/>
                <a:latin typeface="system-ui"/>
              </a:rPr>
              <a:t>17 </a:t>
            </a:r>
            <a:r>
              <a:rPr lang="en-US" sz="4000" b="0" i="0" dirty="0">
                <a:solidFill>
                  <a:srgbClr val="000000"/>
                </a:solidFill>
                <a:effectLst/>
                <a:latin typeface="system-ui"/>
              </a:rPr>
              <a:t>And if Christ has not been raised, your faith is futile and you are still in your sins. </a:t>
            </a:r>
            <a:r>
              <a:rPr lang="en-US" sz="4000" b="1" i="0" baseline="30000" dirty="0">
                <a:solidFill>
                  <a:srgbClr val="000000"/>
                </a:solidFill>
                <a:effectLst/>
                <a:latin typeface="system-ui"/>
              </a:rPr>
              <a:t>18 </a:t>
            </a:r>
            <a:r>
              <a:rPr lang="en-US" sz="4000" b="0" i="0" dirty="0">
                <a:solidFill>
                  <a:srgbClr val="000000"/>
                </a:solidFill>
                <a:effectLst/>
                <a:latin typeface="system-ui"/>
              </a:rPr>
              <a:t>Then those also who have fallen asleep in Christ have perished. </a:t>
            </a:r>
            <a:r>
              <a:rPr lang="en-US" sz="4000" b="1" i="0" baseline="30000" dirty="0">
                <a:solidFill>
                  <a:srgbClr val="000000"/>
                </a:solidFill>
                <a:effectLst/>
                <a:latin typeface="system-ui"/>
              </a:rPr>
              <a:t>19 </a:t>
            </a:r>
            <a:r>
              <a:rPr lang="en-US" sz="4000" b="0" i="0" dirty="0">
                <a:solidFill>
                  <a:srgbClr val="000000"/>
                </a:solidFill>
                <a:effectLst/>
                <a:latin typeface="system-ui"/>
              </a:rPr>
              <a:t>If in Christ we have hope in this life only, we are of all people most to be pitied. </a:t>
            </a:r>
            <a:r>
              <a:rPr lang="en-US" sz="4000" b="1" baseline="30000" dirty="0">
                <a:solidFill>
                  <a:srgbClr val="000000"/>
                </a:solidFill>
                <a:latin typeface="system-ui"/>
              </a:rPr>
              <a:t>2</a:t>
            </a:r>
            <a:r>
              <a:rPr lang="en-US" sz="4000" b="1" i="0" baseline="30000" dirty="0">
                <a:solidFill>
                  <a:srgbClr val="000000"/>
                </a:solidFill>
                <a:effectLst/>
                <a:latin typeface="system-ui"/>
              </a:rPr>
              <a:t>0 </a:t>
            </a:r>
            <a:r>
              <a:rPr lang="en-US" sz="4000" b="0" i="0" dirty="0">
                <a:solidFill>
                  <a:srgbClr val="000000"/>
                </a:solidFill>
                <a:effectLst/>
                <a:latin typeface="system-ui"/>
              </a:rPr>
              <a:t>But in fact Christ has been raised from the dead, the </a:t>
            </a:r>
            <a:r>
              <a:rPr lang="en-US" sz="4000" b="0" i="0" dirty="0" err="1">
                <a:solidFill>
                  <a:srgbClr val="000000"/>
                </a:solidFill>
                <a:effectLst/>
                <a:latin typeface="system-ui"/>
              </a:rPr>
              <a:t>firstfruits</a:t>
            </a:r>
            <a:r>
              <a:rPr lang="en-US" sz="4000" b="0" i="0" dirty="0">
                <a:solidFill>
                  <a:srgbClr val="000000"/>
                </a:solidFill>
                <a:effectLst/>
                <a:latin typeface="system-ui"/>
              </a:rPr>
              <a:t> of those who have fallen asleep.</a:t>
            </a:r>
          </a:p>
          <a:p>
            <a:pPr algn="l"/>
            <a:endParaRPr lang="en-US" sz="4000" b="1" baseline="30000" dirty="0">
              <a:solidFill>
                <a:srgbClr val="000000"/>
              </a:solidFill>
              <a:latin typeface="system-ui"/>
            </a:endParaRPr>
          </a:p>
          <a:p>
            <a:pPr algn="l"/>
            <a:endParaRPr lang="en-US" sz="4000" b="1" i="0" baseline="30000" dirty="0">
              <a:solidFill>
                <a:srgbClr val="000000"/>
              </a:solidFill>
              <a:effectLst/>
              <a:latin typeface="system-ui"/>
            </a:endParaRPr>
          </a:p>
          <a:p>
            <a:pPr algn="l"/>
            <a:endParaRPr lang="en-US" sz="3600" b="0" i="0" dirty="0">
              <a:solidFill>
                <a:srgbClr val="000000"/>
              </a:solidFill>
              <a:effectLst/>
              <a:latin typeface="system-ui"/>
            </a:endParaRPr>
          </a:p>
        </p:txBody>
      </p:sp>
      <p:grpSp>
        <p:nvGrpSpPr>
          <p:cNvPr id="13" name="Group 12">
            <a:extLst>
              <a:ext uri="{FF2B5EF4-FFF2-40B4-BE49-F238E27FC236}">
                <a16:creationId xmlns:a16="http://schemas.microsoft.com/office/drawing/2014/main" id="{E43487D1-F874-8A45-86A6-F81C23FC2071}"/>
              </a:ext>
            </a:extLst>
          </p:cNvPr>
          <p:cNvGrpSpPr/>
          <p:nvPr/>
        </p:nvGrpSpPr>
        <p:grpSpPr>
          <a:xfrm>
            <a:off x="-72059" y="10526016"/>
            <a:ext cx="19010313" cy="653476"/>
            <a:chOff x="-324644" y="2222500"/>
            <a:chExt cx="22261685" cy="1302327"/>
          </a:xfrm>
        </p:grpSpPr>
        <p:sp>
          <p:nvSpPr>
            <p:cNvPr id="14" name="object 2">
              <a:extLst>
                <a:ext uri="{FF2B5EF4-FFF2-40B4-BE49-F238E27FC236}">
                  <a16:creationId xmlns:a16="http://schemas.microsoft.com/office/drawing/2014/main" id="{92532C08-E89C-7F4D-9688-4D27D6837FF4}"/>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dirty="0"/>
            </a:p>
          </p:txBody>
        </p:sp>
        <p:sp>
          <p:nvSpPr>
            <p:cNvPr id="15" name="object 3">
              <a:extLst>
                <a:ext uri="{FF2B5EF4-FFF2-40B4-BE49-F238E27FC236}">
                  <a16:creationId xmlns:a16="http://schemas.microsoft.com/office/drawing/2014/main" id="{758F92C9-F848-E148-9DCD-8A1DBE0C52D4}"/>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dirty="0"/>
            </a:p>
          </p:txBody>
        </p:sp>
        <p:sp>
          <p:nvSpPr>
            <p:cNvPr id="16" name="object 2">
              <a:extLst>
                <a:ext uri="{FF2B5EF4-FFF2-40B4-BE49-F238E27FC236}">
                  <a16:creationId xmlns:a16="http://schemas.microsoft.com/office/drawing/2014/main" id="{DF1B1BF3-C28D-3E42-8679-8E18307FADAF}"/>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4800" dirty="0"/>
            </a:p>
          </p:txBody>
        </p:sp>
        <p:sp>
          <p:nvSpPr>
            <p:cNvPr id="17" name="object 2">
              <a:extLst>
                <a:ext uri="{FF2B5EF4-FFF2-40B4-BE49-F238E27FC236}">
                  <a16:creationId xmlns:a16="http://schemas.microsoft.com/office/drawing/2014/main" id="{910D8955-9209-F949-8CFE-0B18EE784A9D}"/>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4800" dirty="0"/>
            </a:p>
          </p:txBody>
        </p:sp>
      </p:grpSp>
      <p:sp>
        <p:nvSpPr>
          <p:cNvPr id="27" name="object 4">
            <a:extLst>
              <a:ext uri="{FF2B5EF4-FFF2-40B4-BE49-F238E27FC236}">
                <a16:creationId xmlns:a16="http://schemas.microsoft.com/office/drawing/2014/main" id="{7468C326-17F9-42D3-8804-E17081848D68}"/>
              </a:ext>
            </a:extLst>
          </p:cNvPr>
          <p:cNvSpPr txBox="1"/>
          <p:nvPr/>
        </p:nvSpPr>
        <p:spPr>
          <a:xfrm>
            <a:off x="-30588" y="10526016"/>
            <a:ext cx="4532114" cy="689932"/>
          </a:xfrm>
          <a:prstGeom prst="rect">
            <a:avLst/>
          </a:prstGeom>
        </p:spPr>
        <p:txBody>
          <a:bodyPr vert="horz" wrap="square" lIns="0" tIns="12700" rIns="0" bIns="0" rtlCol="0">
            <a:spAutoFit/>
          </a:bodyPr>
          <a:lstStyle/>
          <a:p>
            <a:pPr marL="12700">
              <a:spcBef>
                <a:spcPts val="100"/>
              </a:spcBef>
            </a:pPr>
            <a:r>
              <a:rPr lang="en-US" sz="4400" dirty="0">
                <a:solidFill>
                  <a:schemeClr val="bg1"/>
                </a:solidFill>
                <a:cs typeface="Source Sans Pro Light"/>
              </a:rPr>
              <a:t>C</a:t>
            </a:r>
            <a:r>
              <a:rPr lang="en-GB" sz="4400" dirty="0" err="1">
                <a:solidFill>
                  <a:schemeClr val="bg1"/>
                </a:solidFill>
                <a:cs typeface="Source Sans Pro Light"/>
              </a:rPr>
              <a:t>entral</a:t>
            </a:r>
            <a:endParaRPr lang="en-GB" sz="4400" dirty="0">
              <a:solidFill>
                <a:schemeClr val="bg1"/>
              </a:solidFill>
              <a:cs typeface="Source Sans Pro Light"/>
            </a:endParaRPr>
          </a:p>
        </p:txBody>
      </p:sp>
      <p:sp>
        <p:nvSpPr>
          <p:cNvPr id="28" name="object 4">
            <a:extLst>
              <a:ext uri="{FF2B5EF4-FFF2-40B4-BE49-F238E27FC236}">
                <a16:creationId xmlns:a16="http://schemas.microsoft.com/office/drawing/2014/main" id="{E85CAE3E-F7D0-43D9-BAA4-A6FCF6CEECEF}"/>
              </a:ext>
            </a:extLst>
          </p:cNvPr>
          <p:cNvSpPr txBox="1"/>
          <p:nvPr/>
        </p:nvSpPr>
        <p:spPr>
          <a:xfrm>
            <a:off x="15030626" y="10433683"/>
            <a:ext cx="3835570" cy="751488"/>
          </a:xfrm>
          <a:prstGeom prst="rect">
            <a:avLst/>
          </a:prstGeom>
        </p:spPr>
        <p:txBody>
          <a:bodyPr vert="horz" wrap="square" lIns="0" tIns="12700" rIns="0" bIns="0" rtlCol="0">
            <a:spAutoFit/>
          </a:bodyPr>
          <a:lstStyle/>
          <a:p>
            <a:pPr marL="12700">
              <a:spcBef>
                <a:spcPts val="100"/>
              </a:spcBef>
            </a:pPr>
            <a:r>
              <a:rPr lang="en-GB" sz="4800" dirty="0">
                <a:solidFill>
                  <a:schemeClr val="bg1"/>
                </a:solidFill>
                <a:cs typeface="Source Sans Pro Light"/>
              </a:rPr>
              <a:t>Hope</a:t>
            </a:r>
            <a:r>
              <a:rPr lang="en-GB" sz="2400" dirty="0">
                <a:solidFill>
                  <a:schemeClr val="bg1"/>
                </a:solidFill>
                <a:cs typeface="Source Sans Pro Light"/>
              </a:rPr>
              <a:t> </a:t>
            </a:r>
            <a:endParaRPr sz="4000" dirty="0">
              <a:solidFill>
                <a:schemeClr val="bg1"/>
              </a:solidFill>
              <a:cs typeface="Source Sans Pro Light"/>
            </a:endParaRPr>
          </a:p>
        </p:txBody>
      </p:sp>
      <p:sp>
        <p:nvSpPr>
          <p:cNvPr id="4" name="Rectangle 3">
            <a:extLst>
              <a:ext uri="{FF2B5EF4-FFF2-40B4-BE49-F238E27FC236}">
                <a16:creationId xmlns:a16="http://schemas.microsoft.com/office/drawing/2014/main" id="{FA003A9F-1CF1-4C79-9745-79D1977A7225}"/>
              </a:ext>
            </a:extLst>
          </p:cNvPr>
          <p:cNvSpPr/>
          <p:nvPr/>
        </p:nvSpPr>
        <p:spPr>
          <a:xfrm>
            <a:off x="-1" y="1158406"/>
            <a:ext cx="18866197" cy="1569660"/>
          </a:xfrm>
          <a:prstGeom prst="rect">
            <a:avLst/>
          </a:prstGeom>
        </p:spPr>
        <p:txBody>
          <a:bodyPr wrap="square">
            <a:spAutoFit/>
          </a:bodyPr>
          <a:lstStyle/>
          <a:p>
            <a:pPr lvl="0"/>
            <a:endParaRPr lang="en-US" sz="48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lvl="0"/>
            <a:endParaRPr lang="en-US" sz="4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3542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eneath the surface - by Lifeliqe.potx" id="{4B8C8C1B-0C50-449B-B30C-D12D5D26CCCC}" vid="{B302B916-BDB9-4DB9-8378-87DA5A6082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2943</Words>
  <Application>Microsoft Office PowerPoint</Application>
  <PresentationFormat>Custom</PresentationFormat>
  <Paragraphs>226</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Courier New</vt:lpstr>
      <vt:lpstr>system-ui</vt:lpstr>
      <vt:lpstr>Times New Roman</vt:lpstr>
      <vt:lpstr>Trajan Pro 3</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2020-05-04T11:39:43Z</dcterms:created>
  <dcterms:modified xsi:type="dcterms:W3CDTF">2023-03-12T01:12:56Z</dcterms:modified>
</cp:coreProperties>
</file>