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4" r:id="rId9"/>
    <p:sldId id="266" r:id="rId10"/>
    <p:sldId id="263"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2DF4621-23E1-4C51-BC4C-A5B81E5E390D}" type="datetimeFigureOut">
              <a:rPr lang="en-US" smtClean="0"/>
              <a:t>3/19/23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BAFA8-83E3-483B-9485-1B68B63DE0B6}" type="slidenum">
              <a:rPr lang="en-US" smtClean="0"/>
              <a:t>‹#›</a:t>
            </a:fld>
            <a:endParaRPr lang="en-US"/>
          </a:p>
        </p:txBody>
      </p:sp>
    </p:spTree>
    <p:extLst>
      <p:ext uri="{BB962C8B-B14F-4D97-AF65-F5344CB8AC3E}">
        <p14:creationId xmlns:p14="http://schemas.microsoft.com/office/powerpoint/2010/main" val="2685950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DF4621-23E1-4C51-BC4C-A5B81E5E390D}" type="datetimeFigureOut">
              <a:rPr lang="en-US" smtClean="0"/>
              <a:t>3/19/23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BAFA8-83E3-483B-9485-1B68B63DE0B6}" type="slidenum">
              <a:rPr lang="en-US" smtClean="0"/>
              <a:t>‹#›</a:t>
            </a:fld>
            <a:endParaRPr lang="en-US"/>
          </a:p>
        </p:txBody>
      </p:sp>
    </p:spTree>
    <p:extLst>
      <p:ext uri="{BB962C8B-B14F-4D97-AF65-F5344CB8AC3E}">
        <p14:creationId xmlns:p14="http://schemas.microsoft.com/office/powerpoint/2010/main" val="922647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DF4621-23E1-4C51-BC4C-A5B81E5E390D}" type="datetimeFigureOut">
              <a:rPr lang="en-US" smtClean="0"/>
              <a:t>3/19/23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BAFA8-83E3-483B-9485-1B68B63DE0B6}" type="slidenum">
              <a:rPr lang="en-US" smtClean="0"/>
              <a:t>‹#›</a:t>
            </a:fld>
            <a:endParaRPr lang="en-US"/>
          </a:p>
        </p:txBody>
      </p:sp>
    </p:spTree>
    <p:extLst>
      <p:ext uri="{BB962C8B-B14F-4D97-AF65-F5344CB8AC3E}">
        <p14:creationId xmlns:p14="http://schemas.microsoft.com/office/powerpoint/2010/main" val="487434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DF4621-23E1-4C51-BC4C-A5B81E5E390D}" type="datetimeFigureOut">
              <a:rPr lang="en-US" smtClean="0"/>
              <a:t>3/19/23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BAFA8-83E3-483B-9485-1B68B63DE0B6}" type="slidenum">
              <a:rPr lang="en-US" smtClean="0"/>
              <a:t>‹#›</a:t>
            </a:fld>
            <a:endParaRPr lang="en-US"/>
          </a:p>
        </p:txBody>
      </p:sp>
    </p:spTree>
    <p:extLst>
      <p:ext uri="{BB962C8B-B14F-4D97-AF65-F5344CB8AC3E}">
        <p14:creationId xmlns:p14="http://schemas.microsoft.com/office/powerpoint/2010/main" val="1935777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2DF4621-23E1-4C51-BC4C-A5B81E5E390D}" type="datetimeFigureOut">
              <a:rPr lang="en-US" smtClean="0"/>
              <a:t>3/19/23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BAFA8-83E3-483B-9485-1B68B63DE0B6}" type="slidenum">
              <a:rPr lang="en-US" smtClean="0"/>
              <a:t>‹#›</a:t>
            </a:fld>
            <a:endParaRPr lang="en-US"/>
          </a:p>
        </p:txBody>
      </p:sp>
    </p:spTree>
    <p:extLst>
      <p:ext uri="{BB962C8B-B14F-4D97-AF65-F5344CB8AC3E}">
        <p14:creationId xmlns:p14="http://schemas.microsoft.com/office/powerpoint/2010/main" val="856479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DF4621-23E1-4C51-BC4C-A5B81E5E390D}" type="datetimeFigureOut">
              <a:rPr lang="en-US" smtClean="0"/>
              <a:t>3/19/23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BAFA8-83E3-483B-9485-1B68B63DE0B6}" type="slidenum">
              <a:rPr lang="en-US" smtClean="0"/>
              <a:t>‹#›</a:t>
            </a:fld>
            <a:endParaRPr lang="en-US"/>
          </a:p>
        </p:txBody>
      </p:sp>
    </p:spTree>
    <p:extLst>
      <p:ext uri="{BB962C8B-B14F-4D97-AF65-F5344CB8AC3E}">
        <p14:creationId xmlns:p14="http://schemas.microsoft.com/office/powerpoint/2010/main" val="2950947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DF4621-23E1-4C51-BC4C-A5B81E5E390D}" type="datetimeFigureOut">
              <a:rPr lang="en-US" smtClean="0"/>
              <a:t>3/19/23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3BAFA8-83E3-483B-9485-1B68B63DE0B6}" type="slidenum">
              <a:rPr lang="en-US" smtClean="0"/>
              <a:t>‹#›</a:t>
            </a:fld>
            <a:endParaRPr lang="en-US"/>
          </a:p>
        </p:txBody>
      </p:sp>
    </p:spTree>
    <p:extLst>
      <p:ext uri="{BB962C8B-B14F-4D97-AF65-F5344CB8AC3E}">
        <p14:creationId xmlns:p14="http://schemas.microsoft.com/office/powerpoint/2010/main" val="3482864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DF4621-23E1-4C51-BC4C-A5B81E5E390D}" type="datetimeFigureOut">
              <a:rPr lang="en-US" smtClean="0"/>
              <a:t>3/19/23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3BAFA8-83E3-483B-9485-1B68B63DE0B6}" type="slidenum">
              <a:rPr lang="en-US" smtClean="0"/>
              <a:t>‹#›</a:t>
            </a:fld>
            <a:endParaRPr lang="en-US"/>
          </a:p>
        </p:txBody>
      </p:sp>
    </p:spTree>
    <p:extLst>
      <p:ext uri="{BB962C8B-B14F-4D97-AF65-F5344CB8AC3E}">
        <p14:creationId xmlns:p14="http://schemas.microsoft.com/office/powerpoint/2010/main" val="1143408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DF4621-23E1-4C51-BC4C-A5B81E5E390D}" type="datetimeFigureOut">
              <a:rPr lang="en-US" smtClean="0"/>
              <a:t>3/19/23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3BAFA8-83E3-483B-9485-1B68B63DE0B6}" type="slidenum">
              <a:rPr lang="en-US" smtClean="0"/>
              <a:t>‹#›</a:t>
            </a:fld>
            <a:endParaRPr lang="en-US"/>
          </a:p>
        </p:txBody>
      </p:sp>
    </p:spTree>
    <p:extLst>
      <p:ext uri="{BB962C8B-B14F-4D97-AF65-F5344CB8AC3E}">
        <p14:creationId xmlns:p14="http://schemas.microsoft.com/office/powerpoint/2010/main" val="3834342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2DF4621-23E1-4C51-BC4C-A5B81E5E390D}" type="datetimeFigureOut">
              <a:rPr lang="en-US" smtClean="0"/>
              <a:t>3/19/23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BAFA8-83E3-483B-9485-1B68B63DE0B6}" type="slidenum">
              <a:rPr lang="en-US" smtClean="0"/>
              <a:t>‹#›</a:t>
            </a:fld>
            <a:endParaRPr lang="en-US"/>
          </a:p>
        </p:txBody>
      </p:sp>
    </p:spTree>
    <p:extLst>
      <p:ext uri="{BB962C8B-B14F-4D97-AF65-F5344CB8AC3E}">
        <p14:creationId xmlns:p14="http://schemas.microsoft.com/office/powerpoint/2010/main" val="273213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2DF4621-23E1-4C51-BC4C-A5B81E5E390D}" type="datetimeFigureOut">
              <a:rPr lang="en-US" smtClean="0"/>
              <a:t>3/19/23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BAFA8-83E3-483B-9485-1B68B63DE0B6}" type="slidenum">
              <a:rPr lang="en-US" smtClean="0"/>
              <a:t>‹#›</a:t>
            </a:fld>
            <a:endParaRPr lang="en-US"/>
          </a:p>
        </p:txBody>
      </p:sp>
    </p:spTree>
    <p:extLst>
      <p:ext uri="{BB962C8B-B14F-4D97-AF65-F5344CB8AC3E}">
        <p14:creationId xmlns:p14="http://schemas.microsoft.com/office/powerpoint/2010/main" val="398729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F4621-23E1-4C51-BC4C-A5B81E5E390D}" type="datetimeFigureOut">
              <a:rPr lang="en-US" smtClean="0"/>
              <a:t>3/19/23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BAFA8-83E3-483B-9485-1B68B63DE0B6}" type="slidenum">
              <a:rPr lang="en-US" smtClean="0"/>
              <a:t>‹#›</a:t>
            </a:fld>
            <a:endParaRPr lang="en-US"/>
          </a:p>
        </p:txBody>
      </p:sp>
    </p:spTree>
    <p:extLst>
      <p:ext uri="{BB962C8B-B14F-4D97-AF65-F5344CB8AC3E}">
        <p14:creationId xmlns:p14="http://schemas.microsoft.com/office/powerpoint/2010/main" val="358757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2879"/>
            <a:ext cx="9144000" cy="1223963"/>
          </a:xfrm>
        </p:spPr>
        <p:txBody>
          <a:bodyPr>
            <a:noAutofit/>
          </a:bodyPr>
          <a:lstStyle/>
          <a:p>
            <a:r>
              <a:rPr lang="en-US" sz="4400" dirty="0"/>
              <a:t>Sanctification: </a:t>
            </a:r>
            <a:br>
              <a:rPr lang="en-US" sz="4400" dirty="0"/>
            </a:br>
            <a:r>
              <a:rPr lang="en-US" sz="4400" dirty="0"/>
              <a:t>A review of Romans chapter 6. </a:t>
            </a:r>
          </a:p>
        </p:txBody>
      </p:sp>
      <p:sp>
        <p:nvSpPr>
          <p:cNvPr id="3" name="Subtitle 2"/>
          <p:cNvSpPr>
            <a:spLocks noGrp="1"/>
          </p:cNvSpPr>
          <p:nvPr>
            <p:ph type="subTitle" idx="1"/>
          </p:nvPr>
        </p:nvSpPr>
        <p:spPr>
          <a:xfrm>
            <a:off x="1221377" y="5091203"/>
            <a:ext cx="9749246" cy="1655762"/>
          </a:xfrm>
        </p:spPr>
        <p:txBody>
          <a:bodyPr>
            <a:normAutofit/>
          </a:bodyPr>
          <a:lstStyle/>
          <a:p>
            <a:r>
              <a:rPr lang="en-US" sz="2800" dirty="0">
                <a:latin typeface="+mj-lt"/>
              </a:rPr>
              <a:t>What shall we say then? Are we to continue in sin that grace may abound? By no means! How can we who died to sin still live in it? </a:t>
            </a:r>
          </a:p>
          <a:p>
            <a:r>
              <a:rPr lang="en-US" sz="2800" b="1" dirty="0">
                <a:latin typeface="+mj-lt"/>
              </a:rPr>
              <a:t>Romans 6:1-2 </a:t>
            </a:r>
          </a:p>
        </p:txBody>
      </p:sp>
      <p:pic>
        <p:nvPicPr>
          <p:cNvPr id="1026" name="Picture 2" descr="GUYANA: Govt mulling establishment of gold refinery – feasibility study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9953" y="1783533"/>
            <a:ext cx="6226629" cy="2918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0798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201149"/>
            <a:ext cx="11495314" cy="771343"/>
          </a:xfrm>
          <a:solidFill>
            <a:schemeClr val="accent2">
              <a:lumMod val="60000"/>
              <a:lumOff val="40000"/>
            </a:schemeClr>
          </a:solidFill>
        </p:spPr>
        <p:txBody>
          <a:bodyPr>
            <a:noAutofit/>
          </a:bodyPr>
          <a:lstStyle/>
          <a:p>
            <a:r>
              <a:rPr lang="en-US" sz="2800" b="1" dirty="0">
                <a:latin typeface="+mj-lt"/>
              </a:rPr>
              <a:t>Conclusion…</a:t>
            </a:r>
          </a:p>
        </p:txBody>
      </p:sp>
      <p:sp>
        <p:nvSpPr>
          <p:cNvPr id="3" name="Content Placeholder 2"/>
          <p:cNvSpPr>
            <a:spLocks noGrp="1"/>
          </p:cNvSpPr>
          <p:nvPr>
            <p:ph idx="1"/>
          </p:nvPr>
        </p:nvSpPr>
        <p:spPr>
          <a:xfrm>
            <a:off x="1051560" y="2316167"/>
            <a:ext cx="10123714" cy="2037804"/>
          </a:xfrm>
        </p:spPr>
        <p:txBody>
          <a:bodyPr>
            <a:normAutofit/>
          </a:bodyPr>
          <a:lstStyle/>
          <a:p>
            <a:pPr marL="0" indent="0">
              <a:buNone/>
            </a:pPr>
            <a:r>
              <a:rPr lang="en-US" dirty="0">
                <a:latin typeface="+mj-lt"/>
              </a:rPr>
              <a:t>1. A life given to Christ must be a life radically transformed. </a:t>
            </a:r>
          </a:p>
          <a:p>
            <a:pPr marL="0" indent="0">
              <a:buNone/>
            </a:pPr>
            <a:r>
              <a:rPr lang="en-US" dirty="0">
                <a:latin typeface="+mj-lt"/>
              </a:rPr>
              <a:t>2. Our actions must conform to our position in Christ.</a:t>
            </a:r>
          </a:p>
          <a:p>
            <a:pPr marL="0" indent="0">
              <a:buNone/>
            </a:pPr>
            <a:r>
              <a:rPr lang="en-US" dirty="0">
                <a:latin typeface="+mj-lt"/>
              </a:rPr>
              <a:t>3. Let us be motivated to engage the Holy Spirit through the word of God to live a sanctified life!! </a:t>
            </a:r>
          </a:p>
        </p:txBody>
      </p:sp>
      <p:sp>
        <p:nvSpPr>
          <p:cNvPr id="4" name="Title 1"/>
          <p:cNvSpPr txBox="1">
            <a:spLocks/>
          </p:cNvSpPr>
          <p:nvPr/>
        </p:nvSpPr>
        <p:spPr>
          <a:xfrm>
            <a:off x="374467" y="4697647"/>
            <a:ext cx="11495314" cy="771343"/>
          </a:xfrm>
          <a:prstGeom prst="rect">
            <a:avLst/>
          </a:prstGeom>
          <a:solidFill>
            <a:schemeClr val="accent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t>Let us pray!!</a:t>
            </a:r>
          </a:p>
        </p:txBody>
      </p:sp>
    </p:spTree>
    <p:extLst>
      <p:ext uri="{BB962C8B-B14F-4D97-AF65-F5344CB8AC3E}">
        <p14:creationId xmlns:p14="http://schemas.microsoft.com/office/powerpoint/2010/main" val="1401506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201149"/>
            <a:ext cx="11495314" cy="771343"/>
          </a:xfrm>
          <a:solidFill>
            <a:schemeClr val="accent2">
              <a:lumMod val="60000"/>
              <a:lumOff val="40000"/>
            </a:schemeClr>
          </a:solidFill>
        </p:spPr>
        <p:txBody>
          <a:bodyPr>
            <a:noAutofit/>
          </a:bodyPr>
          <a:lstStyle/>
          <a:p>
            <a:r>
              <a:rPr lang="en-US" sz="2800" b="1" dirty="0">
                <a:latin typeface="+mj-lt"/>
              </a:rPr>
              <a:t>Small group meetings…</a:t>
            </a:r>
          </a:p>
        </p:txBody>
      </p:sp>
      <p:sp>
        <p:nvSpPr>
          <p:cNvPr id="3" name="Content Placeholder 2"/>
          <p:cNvSpPr>
            <a:spLocks noGrp="1"/>
          </p:cNvSpPr>
          <p:nvPr>
            <p:ph idx="1"/>
          </p:nvPr>
        </p:nvSpPr>
        <p:spPr>
          <a:xfrm>
            <a:off x="1051560" y="2316167"/>
            <a:ext cx="10123714" cy="2569342"/>
          </a:xfrm>
        </p:spPr>
        <p:txBody>
          <a:bodyPr>
            <a:normAutofit/>
          </a:bodyPr>
          <a:lstStyle/>
          <a:p>
            <a:pPr marL="514350" indent="-514350">
              <a:buAutoNum type="arabicPeriod"/>
            </a:pPr>
            <a:r>
              <a:rPr lang="en-US" dirty="0">
                <a:latin typeface="+mj-lt"/>
              </a:rPr>
              <a:t>Men’s small group… </a:t>
            </a:r>
          </a:p>
          <a:p>
            <a:pPr marL="514350" indent="-514350">
              <a:buAutoNum type="arabicPeriod"/>
            </a:pPr>
            <a:r>
              <a:rPr lang="en-US" dirty="0" err="1">
                <a:latin typeface="+mj-lt"/>
              </a:rPr>
              <a:t>Jimei</a:t>
            </a:r>
            <a:r>
              <a:rPr lang="en-US" dirty="0">
                <a:latin typeface="+mj-lt"/>
              </a:rPr>
              <a:t> small group…</a:t>
            </a:r>
          </a:p>
          <a:p>
            <a:pPr marL="514350" indent="-514350">
              <a:buAutoNum type="arabicPeriod"/>
            </a:pPr>
            <a:r>
              <a:rPr lang="en-US" dirty="0" err="1">
                <a:latin typeface="+mj-lt"/>
              </a:rPr>
              <a:t>Xiada</a:t>
            </a:r>
            <a:r>
              <a:rPr lang="en-US" dirty="0">
                <a:latin typeface="+mj-lt"/>
              </a:rPr>
              <a:t> small group… </a:t>
            </a:r>
          </a:p>
          <a:p>
            <a:pPr marL="514350" indent="-514350">
              <a:buAutoNum type="arabicPeriod"/>
            </a:pPr>
            <a:r>
              <a:rPr lang="en-US" dirty="0">
                <a:latin typeface="+mj-lt"/>
              </a:rPr>
              <a:t>Salt and light small group…</a:t>
            </a:r>
          </a:p>
          <a:p>
            <a:pPr marL="514350" indent="-514350">
              <a:buAutoNum type="arabicPeriod"/>
            </a:pPr>
            <a:r>
              <a:rPr lang="en-US" dirty="0">
                <a:latin typeface="+mj-lt"/>
              </a:rPr>
              <a:t>Sunday morning small group…  </a:t>
            </a:r>
          </a:p>
        </p:txBody>
      </p:sp>
    </p:spTree>
    <p:extLst>
      <p:ext uri="{BB962C8B-B14F-4D97-AF65-F5344CB8AC3E}">
        <p14:creationId xmlns:p14="http://schemas.microsoft.com/office/powerpoint/2010/main" val="2784910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947" y="444137"/>
            <a:ext cx="11403873" cy="4271554"/>
          </a:xfrm>
        </p:spPr>
        <p:txBody>
          <a:bodyPr>
            <a:noAutofit/>
          </a:bodyPr>
          <a:lstStyle/>
          <a:p>
            <a:r>
              <a:rPr lang="en-US" sz="2800" dirty="0"/>
              <a:t>for all have sinned and fall short of the glory of God… </a:t>
            </a:r>
            <a:r>
              <a:rPr lang="en-US" sz="2800" b="1" dirty="0"/>
              <a:t>Romans 3:23</a:t>
            </a:r>
            <a:br>
              <a:rPr lang="en-US" sz="2800" dirty="0"/>
            </a:br>
            <a:br>
              <a:rPr lang="en-US" sz="2800" dirty="0"/>
            </a:br>
            <a:r>
              <a:rPr lang="en-US" sz="2800" dirty="0"/>
              <a:t>For if, because of one man's trespass, death reigned through that one man, much more will those who receive the abundance of grace and the free gift of righteousness reign in life through the one man Jesus Christ… </a:t>
            </a:r>
            <a:r>
              <a:rPr lang="en-US" sz="2800" b="1" dirty="0"/>
              <a:t>Romans 5:17</a:t>
            </a:r>
            <a:br>
              <a:rPr lang="en-US" sz="2800" b="1" dirty="0"/>
            </a:br>
            <a:br>
              <a:rPr lang="en-US" sz="2800" b="1" dirty="0"/>
            </a:br>
            <a:r>
              <a:rPr lang="en-US" sz="2800" dirty="0"/>
              <a:t>because, if you confess with your mouth that Jesus is Lord and believe in your heart that God raised him from the dead, you will be saved… </a:t>
            </a:r>
            <a:r>
              <a:rPr lang="en-US" sz="2800" b="1" dirty="0"/>
              <a:t>Romans 10:9</a:t>
            </a:r>
            <a:br>
              <a:rPr lang="en-US" sz="2800" b="1" dirty="0"/>
            </a:br>
            <a:br>
              <a:rPr lang="en-US" sz="2800" b="1" dirty="0"/>
            </a:br>
            <a:r>
              <a:rPr lang="en-US" sz="2800" dirty="0"/>
              <a:t>Therefore, since we have been justified by faith, we have peace with God through our Lord Jesus Christ... </a:t>
            </a:r>
            <a:r>
              <a:rPr lang="en-US" sz="2800" b="1" dirty="0"/>
              <a:t>Romans 5:1</a:t>
            </a:r>
          </a:p>
        </p:txBody>
      </p:sp>
      <p:sp>
        <p:nvSpPr>
          <p:cNvPr id="4" name="Title 1"/>
          <p:cNvSpPr txBox="1">
            <a:spLocks/>
          </p:cNvSpPr>
          <p:nvPr/>
        </p:nvSpPr>
        <p:spPr>
          <a:xfrm>
            <a:off x="189410" y="4815214"/>
            <a:ext cx="11834948" cy="1546399"/>
          </a:xfrm>
          <a:prstGeom prst="rect">
            <a:avLst/>
          </a:prstGeom>
          <a:solidFill>
            <a:schemeClr val="accent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t>Justification is the Process whereby God declares a person to be righteous on the basis of faith in the Person and work of Christ. By so doing God liberates a person from the guilt of sin and imputes His righteousness through the sacrifice of Jesus Christ. </a:t>
            </a:r>
          </a:p>
        </p:txBody>
      </p:sp>
    </p:spTree>
    <p:extLst>
      <p:ext uri="{BB962C8B-B14F-4D97-AF65-F5344CB8AC3E}">
        <p14:creationId xmlns:p14="http://schemas.microsoft.com/office/powerpoint/2010/main" val="118637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1" y="2586446"/>
            <a:ext cx="11421291" cy="3069773"/>
          </a:xfrm>
        </p:spPr>
        <p:txBody>
          <a:bodyPr>
            <a:noAutofit/>
          </a:bodyPr>
          <a:lstStyle/>
          <a:p>
            <a:r>
              <a:rPr lang="en-US" sz="2800" dirty="0"/>
              <a:t>1. </a:t>
            </a:r>
            <a:r>
              <a:rPr lang="en-US" sz="2800" b="1" dirty="0"/>
              <a:t>Positional sanctification </a:t>
            </a:r>
            <a:r>
              <a:rPr lang="en-US" sz="2800" dirty="0"/>
              <a:t>is that state of holiness imputed to the Christian at the moment of their conversion to Christ… </a:t>
            </a:r>
            <a:r>
              <a:rPr lang="en-US" sz="2800" b="1" dirty="0"/>
              <a:t>1Corinthians 1:2</a:t>
            </a:r>
            <a:br>
              <a:rPr lang="en-US" sz="2800" dirty="0"/>
            </a:br>
            <a:br>
              <a:rPr lang="en-US" sz="2800" dirty="0"/>
            </a:br>
            <a:r>
              <a:rPr lang="en-US" sz="2800" dirty="0"/>
              <a:t>2. </a:t>
            </a:r>
            <a:r>
              <a:rPr lang="en-US" sz="2800" b="1" dirty="0"/>
              <a:t>Progressive sanctification </a:t>
            </a:r>
            <a:r>
              <a:rPr lang="en-US" sz="2800" dirty="0"/>
              <a:t>refers to the process in our daily lives by which we are being conformed to the image of Christ… </a:t>
            </a:r>
            <a:r>
              <a:rPr lang="en-US" sz="2800" b="1" dirty="0"/>
              <a:t>Colossians 3:1-10</a:t>
            </a:r>
            <a:br>
              <a:rPr lang="en-US" sz="2800" dirty="0"/>
            </a:br>
            <a:br>
              <a:rPr lang="en-US" sz="2800" dirty="0"/>
            </a:br>
            <a:r>
              <a:rPr lang="en-US" sz="2800" dirty="0"/>
              <a:t>3. </a:t>
            </a:r>
            <a:r>
              <a:rPr lang="en-US" sz="2800" b="1" dirty="0"/>
              <a:t>Ultimate sanctification </a:t>
            </a:r>
            <a:r>
              <a:rPr lang="en-US" sz="2800" dirty="0"/>
              <a:t>is that state of holiness that we will not attain to in this life, but will realize when we are finally in the presence of God… </a:t>
            </a:r>
            <a:r>
              <a:rPr lang="en-US" sz="2800" b="1" dirty="0"/>
              <a:t>1John 3:2</a:t>
            </a:r>
          </a:p>
        </p:txBody>
      </p:sp>
      <p:sp>
        <p:nvSpPr>
          <p:cNvPr id="3" name="Content Placeholder 2"/>
          <p:cNvSpPr>
            <a:spLocks noGrp="1"/>
          </p:cNvSpPr>
          <p:nvPr>
            <p:ph idx="1"/>
          </p:nvPr>
        </p:nvSpPr>
        <p:spPr>
          <a:xfrm>
            <a:off x="546462" y="1423853"/>
            <a:ext cx="11025051" cy="914399"/>
          </a:xfrm>
          <a:solidFill>
            <a:schemeClr val="accent2">
              <a:lumMod val="60000"/>
              <a:lumOff val="40000"/>
            </a:schemeClr>
          </a:solidFill>
        </p:spPr>
        <p:txBody>
          <a:bodyPr>
            <a:normAutofit/>
          </a:bodyPr>
          <a:lstStyle/>
          <a:p>
            <a:pPr marL="0" indent="0">
              <a:buNone/>
            </a:pPr>
            <a:r>
              <a:rPr lang="en-US" dirty="0">
                <a:latin typeface="+mj-lt"/>
              </a:rPr>
              <a:t>Sanctification is the activity of God which liberates the Christian from the power of sin. Sanctification imparts the righteousness of God through man.</a:t>
            </a:r>
          </a:p>
        </p:txBody>
      </p:sp>
    </p:spTree>
    <p:extLst>
      <p:ext uri="{BB962C8B-B14F-4D97-AF65-F5344CB8AC3E}">
        <p14:creationId xmlns:p14="http://schemas.microsoft.com/office/powerpoint/2010/main" val="1721194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2690949"/>
            <a:ext cx="11090366" cy="1580606"/>
          </a:xfrm>
        </p:spPr>
        <p:txBody>
          <a:bodyPr>
            <a:noAutofit/>
          </a:bodyPr>
          <a:lstStyle/>
          <a:p>
            <a:r>
              <a:rPr lang="en-US" sz="2800" dirty="0"/>
              <a:t>The argument of the apostle Paul in Romans 6 is that we are obligated to experience progressive sanctification because of our positional sanctification accomplished on the cross of Calvary. In this chapter the apostle Paul provides valid ground for believers to pursue Holiness!!</a:t>
            </a:r>
          </a:p>
        </p:txBody>
      </p:sp>
      <p:sp>
        <p:nvSpPr>
          <p:cNvPr id="3" name="Content Placeholder 2"/>
          <p:cNvSpPr>
            <a:spLocks noGrp="1"/>
          </p:cNvSpPr>
          <p:nvPr>
            <p:ph idx="1"/>
          </p:nvPr>
        </p:nvSpPr>
        <p:spPr>
          <a:xfrm>
            <a:off x="209006" y="1761870"/>
            <a:ext cx="11247120" cy="600891"/>
          </a:xfrm>
          <a:solidFill>
            <a:schemeClr val="accent2">
              <a:lumMod val="60000"/>
              <a:lumOff val="40000"/>
            </a:schemeClr>
          </a:solidFill>
        </p:spPr>
        <p:txBody>
          <a:bodyPr/>
          <a:lstStyle/>
          <a:p>
            <a:pPr marL="0" indent="0">
              <a:buNone/>
            </a:pPr>
            <a:r>
              <a:rPr lang="en-US" dirty="0">
                <a:latin typeface="+mj-lt"/>
              </a:rPr>
              <a:t>A review of Romans Chapter 6….</a:t>
            </a:r>
          </a:p>
        </p:txBody>
      </p:sp>
      <p:sp>
        <p:nvSpPr>
          <p:cNvPr id="4" name="Subtitle 2"/>
          <p:cNvSpPr txBox="1">
            <a:spLocks/>
          </p:cNvSpPr>
          <p:nvPr/>
        </p:nvSpPr>
        <p:spPr>
          <a:xfrm>
            <a:off x="209006" y="4599743"/>
            <a:ext cx="11247120" cy="938909"/>
          </a:xfrm>
          <a:prstGeom prst="rect">
            <a:avLst/>
          </a:prstGeom>
          <a:solidFill>
            <a:schemeClr val="accent2">
              <a:lumMod val="60000"/>
              <a:lumOff val="4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j-lt"/>
              </a:rPr>
              <a:t>What shall we say then? Are we to continue in sin that grace may abound? By no means! How can we who died to sin still live in it? </a:t>
            </a:r>
            <a:r>
              <a:rPr lang="en-US" b="1" dirty="0">
                <a:latin typeface="+mj-lt"/>
              </a:rPr>
              <a:t>Romans 6:1-2 </a:t>
            </a:r>
          </a:p>
        </p:txBody>
      </p:sp>
    </p:spTree>
    <p:extLst>
      <p:ext uri="{BB962C8B-B14F-4D97-AF65-F5344CB8AC3E}">
        <p14:creationId xmlns:p14="http://schemas.microsoft.com/office/powerpoint/2010/main" val="2636555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3" y="1593035"/>
            <a:ext cx="11495314" cy="2221320"/>
          </a:xfrm>
        </p:spPr>
        <p:txBody>
          <a:bodyPr>
            <a:noAutofit/>
          </a:bodyPr>
          <a:lstStyle/>
          <a:p>
            <a:r>
              <a:rPr lang="en-US" sz="2800" b="1" dirty="0"/>
              <a:t>Romans 6:1-2</a:t>
            </a:r>
            <a:br>
              <a:rPr lang="en-US" sz="2800" b="1" dirty="0"/>
            </a:br>
            <a:br>
              <a:rPr lang="en-US" sz="2800" dirty="0"/>
            </a:br>
            <a:r>
              <a:rPr lang="en-US" sz="2800" dirty="0"/>
              <a:t>1. What shall we say then? Are we to continue in sin that grace may abound? 2. By no means! How can we who died to sin still live in it?</a:t>
            </a:r>
            <a:br>
              <a:rPr lang="en-US" sz="2800" dirty="0"/>
            </a:br>
            <a:br>
              <a:rPr lang="en-US" sz="2800" dirty="0"/>
            </a:br>
            <a:r>
              <a:rPr lang="en-US" sz="2800" b="1" dirty="0"/>
              <a:t>- Grace is not an excuse to sin…</a:t>
            </a:r>
          </a:p>
        </p:txBody>
      </p:sp>
      <p:sp>
        <p:nvSpPr>
          <p:cNvPr id="3" name="Content Placeholder 2"/>
          <p:cNvSpPr>
            <a:spLocks noGrp="1"/>
          </p:cNvSpPr>
          <p:nvPr>
            <p:ph idx="1"/>
          </p:nvPr>
        </p:nvSpPr>
        <p:spPr>
          <a:xfrm>
            <a:off x="838200" y="4036423"/>
            <a:ext cx="10515600" cy="1358537"/>
          </a:xfrm>
          <a:solidFill>
            <a:schemeClr val="accent2">
              <a:lumMod val="60000"/>
              <a:lumOff val="40000"/>
            </a:schemeClr>
          </a:solidFill>
        </p:spPr>
        <p:txBody>
          <a:bodyPr>
            <a:normAutofit/>
          </a:bodyPr>
          <a:lstStyle/>
          <a:p>
            <a:pPr marL="0" indent="0">
              <a:buNone/>
            </a:pPr>
            <a:r>
              <a:rPr lang="en-US" dirty="0">
                <a:latin typeface="+mj-lt"/>
              </a:rPr>
              <a:t>1. God provided His grace to deal with our sins… </a:t>
            </a:r>
            <a:r>
              <a:rPr lang="en-US" b="1" dirty="0">
                <a:latin typeface="+mj-lt"/>
              </a:rPr>
              <a:t>Romans 5:20</a:t>
            </a:r>
            <a:br>
              <a:rPr lang="en-US" dirty="0">
                <a:latin typeface="+mj-lt"/>
              </a:rPr>
            </a:br>
            <a:r>
              <a:rPr lang="en-US" dirty="0">
                <a:latin typeface="+mj-lt"/>
              </a:rPr>
              <a:t>2. We are dead to sin and must live for Christ… </a:t>
            </a:r>
            <a:r>
              <a:rPr lang="en-US" b="1" dirty="0">
                <a:latin typeface="+mj-lt"/>
              </a:rPr>
              <a:t>Romans 6:2</a:t>
            </a:r>
            <a:br>
              <a:rPr lang="en-US" dirty="0">
                <a:latin typeface="+mj-lt"/>
              </a:rPr>
            </a:br>
            <a:r>
              <a:rPr lang="en-US" dirty="0">
                <a:latin typeface="+mj-lt"/>
              </a:rPr>
              <a:t>3. Living a life of sin is inconsistency with our position in Christ!!</a:t>
            </a:r>
          </a:p>
        </p:txBody>
      </p:sp>
    </p:spTree>
    <p:extLst>
      <p:ext uri="{BB962C8B-B14F-4D97-AF65-F5344CB8AC3E}">
        <p14:creationId xmlns:p14="http://schemas.microsoft.com/office/powerpoint/2010/main" val="2002203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169817"/>
            <a:ext cx="11678194" cy="6426926"/>
          </a:xfrm>
        </p:spPr>
        <p:txBody>
          <a:bodyPr>
            <a:noAutofit/>
          </a:bodyPr>
          <a:lstStyle/>
          <a:p>
            <a:r>
              <a:rPr lang="en-US" sz="2800" b="1" dirty="0"/>
              <a:t>Romans 6:3-14</a:t>
            </a:r>
            <a:br>
              <a:rPr lang="en-US" sz="2400" dirty="0"/>
            </a:br>
            <a:br>
              <a:rPr lang="en-US" sz="2400" dirty="0"/>
            </a:br>
            <a:r>
              <a:rPr lang="en-US" sz="2400" dirty="0"/>
              <a:t>3. Do you not know that all of us who have been baptized into Christ Jesus were baptized into his death? 4. We were buried therefore with him by baptism into death, in order that, just as Christ was raised from the dead by the glory of the Father, we too might walk in newness of life. 5. For if we have been united with him in a death like his, we shall certainly be united with him in a resurrection like his. 6. We know that our old self was crucified with him in order that the body of sin might be brought to nothing, so that we would no longer be enslaved to sin. 7. For one who has died has been set free from sin. 8. Now if we have died with Christ, we believe that we will also live with him. 9. We know that Christ, being raised from the dead, will never die again; death no longer has dominion over him. 10. For the death he died he died to sin, once for all, but the life he lives he lives to God. 11. So you also must consider yourselves dead to sin and alive to God in Christ Jesus. 12. Let not sin therefore reign in your mortal body, to make you obey its passions. 13. Do not present your members to sin as instruments for unrighteousness, but present yourselves to God as those who have been brought from death to life, and your members to God as instruments for righteousness. 14. For sin will have no dominion over you, since you are not under law but under grace</a:t>
            </a:r>
            <a:br>
              <a:rPr lang="en-US" sz="2400" dirty="0"/>
            </a:br>
            <a:br>
              <a:rPr lang="en-US" sz="2400" dirty="0"/>
            </a:br>
            <a:r>
              <a:rPr lang="en-US" sz="2800" b="1" dirty="0"/>
              <a:t>- We are dead in Christ; sin must die in us… </a:t>
            </a:r>
          </a:p>
        </p:txBody>
      </p:sp>
    </p:spTree>
    <p:extLst>
      <p:ext uri="{BB962C8B-B14F-4D97-AF65-F5344CB8AC3E}">
        <p14:creationId xmlns:p14="http://schemas.microsoft.com/office/powerpoint/2010/main" val="2869056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3" y="1762852"/>
            <a:ext cx="11495314" cy="1463674"/>
          </a:xfrm>
        </p:spPr>
        <p:txBody>
          <a:bodyPr>
            <a:noAutofit/>
          </a:bodyPr>
          <a:lstStyle/>
          <a:p>
            <a:r>
              <a:rPr lang="en-US" sz="2800" b="1" dirty="0"/>
              <a:t>Romans 6:3-14</a:t>
            </a:r>
            <a:br>
              <a:rPr lang="en-US" sz="2800" b="1" dirty="0"/>
            </a:br>
            <a:br>
              <a:rPr lang="en-US" sz="2800" b="1" dirty="0"/>
            </a:br>
            <a:r>
              <a:rPr lang="en-US" sz="2800" b="1" dirty="0"/>
              <a:t>- We are dead in Christ; sin must die in us… </a:t>
            </a:r>
          </a:p>
        </p:txBody>
      </p:sp>
      <p:sp>
        <p:nvSpPr>
          <p:cNvPr id="3" name="Content Placeholder 2"/>
          <p:cNvSpPr>
            <a:spLocks noGrp="1"/>
          </p:cNvSpPr>
          <p:nvPr>
            <p:ph idx="1"/>
          </p:nvPr>
        </p:nvSpPr>
        <p:spPr>
          <a:xfrm>
            <a:off x="838200" y="3226526"/>
            <a:ext cx="10515600" cy="1332411"/>
          </a:xfrm>
          <a:solidFill>
            <a:schemeClr val="accent2">
              <a:lumMod val="60000"/>
              <a:lumOff val="40000"/>
            </a:schemeClr>
          </a:solidFill>
        </p:spPr>
        <p:txBody>
          <a:bodyPr>
            <a:normAutofit/>
          </a:bodyPr>
          <a:lstStyle/>
          <a:p>
            <a:pPr marL="0" indent="0">
              <a:buNone/>
            </a:pPr>
            <a:r>
              <a:rPr lang="en-US" dirty="0">
                <a:latin typeface="+mj-lt"/>
              </a:rPr>
              <a:t>1. By our baptism into Christ we died with Christ to sin… </a:t>
            </a:r>
            <a:r>
              <a:rPr lang="en-US" b="1" dirty="0">
                <a:latin typeface="+mj-lt"/>
              </a:rPr>
              <a:t>Romans 6:3</a:t>
            </a:r>
            <a:br>
              <a:rPr lang="en-US" dirty="0">
                <a:latin typeface="+mj-lt"/>
              </a:rPr>
            </a:br>
            <a:r>
              <a:rPr lang="en-US" dirty="0">
                <a:latin typeface="+mj-lt"/>
              </a:rPr>
              <a:t>2. Baptism is not just a church ceremony. It is important and symbolic. </a:t>
            </a:r>
            <a:br>
              <a:rPr lang="en-US" dirty="0">
                <a:latin typeface="+mj-lt"/>
              </a:rPr>
            </a:br>
            <a:r>
              <a:rPr lang="en-US" dirty="0">
                <a:latin typeface="+mj-lt"/>
              </a:rPr>
              <a:t>3. Do not make way for sin in your life… </a:t>
            </a:r>
            <a:r>
              <a:rPr lang="en-US" b="1" dirty="0">
                <a:latin typeface="+mj-lt"/>
              </a:rPr>
              <a:t>Roman 6:12-13</a:t>
            </a:r>
          </a:p>
        </p:txBody>
      </p:sp>
    </p:spTree>
    <p:extLst>
      <p:ext uri="{BB962C8B-B14F-4D97-AF65-F5344CB8AC3E}">
        <p14:creationId xmlns:p14="http://schemas.microsoft.com/office/powerpoint/2010/main" val="2295728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69817"/>
            <a:ext cx="11495314" cy="6518365"/>
          </a:xfrm>
        </p:spPr>
        <p:txBody>
          <a:bodyPr>
            <a:noAutofit/>
          </a:bodyPr>
          <a:lstStyle/>
          <a:p>
            <a:r>
              <a:rPr lang="en-US" sz="2800" b="1" dirty="0"/>
              <a:t>Romans 6:15-23</a:t>
            </a:r>
            <a:br>
              <a:rPr lang="en-US" sz="2400" dirty="0"/>
            </a:br>
            <a:br>
              <a:rPr lang="en-US" sz="2400" dirty="0"/>
            </a:br>
            <a:r>
              <a:rPr lang="en-US" sz="2400" dirty="0"/>
              <a:t>15. What then? Are we to sin because we are not under law but under grace? By no means! 16. Do you not know that if you present yourselves to anyone as obedient slaves, you are slaves of the one whom you obey, either of sin, which leads to death, or of obedience, which leads to righteousness? 17. But thanks be to God, that you who were once slaves of sin have become obedient from the heart to the standard of teaching to which you were committed, 18. and, having been set free from sin, have become slaves of righteousness. 19. I am speaking in human terms, because of your natural limitations. For just as you once presented your members as slaves to impurity and to lawlessness leading to more lawlessness, so now present your members as slaves to righteousness leading to sanctification. 20. For when you were slaves of sin, you were free in regard to righteousness. 21. But what fruit were you getting at that time from the things of which you are now ashamed? For the end of those things is death. 22. But now that you have been set free from sin and have become slaves of God, the fruit you get leads to sanctification and its end, eternal life. 23. For the wages of sin is death, but the free gift of God is eternal life in Christ Jesus our Lord.</a:t>
            </a:r>
            <a:br>
              <a:rPr lang="en-US" sz="2400" dirty="0"/>
            </a:br>
            <a:br>
              <a:rPr lang="en-US" sz="2400" dirty="0"/>
            </a:br>
            <a:r>
              <a:rPr lang="en-US" sz="2800" b="1" dirty="0"/>
              <a:t>- Slaves of Sin or slaves of God?</a:t>
            </a:r>
          </a:p>
        </p:txBody>
      </p:sp>
    </p:spTree>
    <p:extLst>
      <p:ext uri="{BB962C8B-B14F-4D97-AF65-F5344CB8AC3E}">
        <p14:creationId xmlns:p14="http://schemas.microsoft.com/office/powerpoint/2010/main" val="1406475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828801"/>
            <a:ext cx="11495314" cy="1436915"/>
          </a:xfrm>
        </p:spPr>
        <p:txBody>
          <a:bodyPr>
            <a:noAutofit/>
          </a:bodyPr>
          <a:lstStyle/>
          <a:p>
            <a:r>
              <a:rPr lang="en-US" sz="2800" b="1" dirty="0"/>
              <a:t>Romans 6:15-23</a:t>
            </a:r>
            <a:br>
              <a:rPr lang="en-US" sz="2800" b="1" dirty="0"/>
            </a:br>
            <a:br>
              <a:rPr lang="en-US" sz="2800" b="1" dirty="0"/>
            </a:br>
            <a:r>
              <a:rPr lang="en-US" sz="2800" b="1" dirty="0"/>
              <a:t>- Slaves of Sin or slaves of God? </a:t>
            </a:r>
          </a:p>
        </p:txBody>
      </p:sp>
      <p:sp>
        <p:nvSpPr>
          <p:cNvPr id="3" name="Content Placeholder 2"/>
          <p:cNvSpPr>
            <a:spLocks noGrp="1"/>
          </p:cNvSpPr>
          <p:nvPr>
            <p:ph idx="1"/>
          </p:nvPr>
        </p:nvSpPr>
        <p:spPr>
          <a:xfrm>
            <a:off x="855617" y="3265716"/>
            <a:ext cx="10515600" cy="1293223"/>
          </a:xfrm>
          <a:solidFill>
            <a:schemeClr val="accent2">
              <a:lumMod val="60000"/>
              <a:lumOff val="40000"/>
            </a:schemeClr>
          </a:solidFill>
        </p:spPr>
        <p:txBody>
          <a:bodyPr>
            <a:normAutofit/>
          </a:bodyPr>
          <a:lstStyle/>
          <a:p>
            <a:pPr marL="0" indent="0">
              <a:buNone/>
            </a:pPr>
            <a:r>
              <a:rPr lang="en-US" dirty="0">
                <a:solidFill>
                  <a:prstClr val="black"/>
                </a:solidFill>
                <a:latin typeface="Calibri Light" panose="020F0302020204030204"/>
                <a:ea typeface="+mj-ea"/>
                <a:cs typeface="+mj-cs"/>
              </a:rPr>
              <a:t>1. Our salvation by grace is not a license to sin!!... </a:t>
            </a:r>
            <a:r>
              <a:rPr lang="en-US" b="1" dirty="0">
                <a:solidFill>
                  <a:prstClr val="black"/>
                </a:solidFill>
                <a:latin typeface="Calibri Light" panose="020F0302020204030204"/>
                <a:ea typeface="+mj-ea"/>
                <a:cs typeface="+mj-cs"/>
              </a:rPr>
              <a:t>Romans 6:15</a:t>
            </a:r>
            <a:br>
              <a:rPr lang="en-US" dirty="0">
                <a:solidFill>
                  <a:prstClr val="black"/>
                </a:solidFill>
                <a:latin typeface="Calibri Light" panose="020F0302020204030204"/>
                <a:ea typeface="+mj-ea"/>
                <a:cs typeface="+mj-cs"/>
              </a:rPr>
            </a:br>
            <a:r>
              <a:rPr lang="en-US" dirty="0">
                <a:solidFill>
                  <a:prstClr val="black"/>
                </a:solidFill>
                <a:latin typeface="Calibri Light" panose="020F0302020204030204"/>
                <a:ea typeface="+mj-ea"/>
                <a:cs typeface="+mj-cs"/>
              </a:rPr>
              <a:t>2. Obedience to God’s will is non-negotiable!!</a:t>
            </a:r>
            <a:br>
              <a:rPr lang="en-US" dirty="0">
                <a:solidFill>
                  <a:prstClr val="black"/>
                </a:solidFill>
                <a:latin typeface="Calibri Light" panose="020F0302020204030204"/>
                <a:ea typeface="+mj-ea"/>
                <a:cs typeface="+mj-cs"/>
              </a:rPr>
            </a:br>
            <a:r>
              <a:rPr lang="en-US" dirty="0">
                <a:solidFill>
                  <a:prstClr val="black"/>
                </a:solidFill>
                <a:latin typeface="Calibri Light" panose="020F0302020204030204"/>
                <a:ea typeface="+mj-ea"/>
                <a:cs typeface="+mj-cs"/>
              </a:rPr>
              <a:t>3. Sin begets death and Holiness begets life… </a:t>
            </a:r>
            <a:r>
              <a:rPr lang="en-US" b="1" dirty="0">
                <a:solidFill>
                  <a:prstClr val="black"/>
                </a:solidFill>
                <a:latin typeface="Calibri Light" panose="020F0302020204030204"/>
                <a:ea typeface="+mj-ea"/>
                <a:cs typeface="+mj-cs"/>
              </a:rPr>
              <a:t>Romans 6:21</a:t>
            </a:r>
            <a:endParaRPr lang="en-US" b="1" dirty="0"/>
          </a:p>
        </p:txBody>
      </p:sp>
    </p:spTree>
    <p:extLst>
      <p:ext uri="{BB962C8B-B14F-4D97-AF65-F5344CB8AC3E}">
        <p14:creationId xmlns:p14="http://schemas.microsoft.com/office/powerpoint/2010/main" val="3532880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827</TotalTime>
  <Words>372</Words>
  <Application>Microsoft Office PowerPoint</Application>
  <PresentationFormat>Widescreen</PresentationFormat>
  <Paragraphs>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Sanctification:  A review of Romans chapter 6. </vt:lpstr>
      <vt:lpstr>for all have sinned and fall short of the glory of God… Romans 3:23  For if, because of one man's trespass, death reigned through that one man, much more will those who receive the abundance of grace and the free gift of righteousness reign in life through the one man Jesus Christ… Romans 5:17  because, if you confess with your mouth that Jesus is Lord and believe in your heart that God raised him from the dead, you will be saved… Romans 10:9  Therefore, since we have been justified by faith, we have peace with God through our Lord Jesus Christ... Romans 5:1</vt:lpstr>
      <vt:lpstr>1. Positional sanctification is that state of holiness imputed to the Christian at the moment of their conversion to Christ… 1Corinthians 1:2  2. Progressive sanctification refers to the process in our daily lives by which we are being conformed to the image of Christ… Colossians 3:1-10  3. Ultimate sanctification is that state of holiness that we will not attain to in this life, but will realize when we are finally in the presence of God… 1John 3:2</vt:lpstr>
      <vt:lpstr>The argument of the apostle Paul in Romans 6 is that we are obligated to experience progressive sanctification because of our positional sanctification accomplished on the cross of Calvary. In this chapter the apostle Paul provides valid ground for believers to pursue Holiness!!</vt:lpstr>
      <vt:lpstr>Romans 6:1-2  1. What shall we say then? Are we to continue in sin that grace may abound? 2. By no means! How can we who died to sin still live in it?  - Grace is not an excuse to sin…</vt:lpstr>
      <vt:lpstr>Romans 6:3-14  3. Do you not know that all of us who have been baptized into Christ Jesus were baptized into his death? 4. We were buried therefore with him by baptism into death, in order that, just as Christ was raised from the dead by the glory of the Father, we too might walk in newness of life. 5. For if we have been united with him in a death like his, we shall certainly be united with him in a resurrection like his. 6. We know that our old self was crucified with him in order that the body of sin might be brought to nothing, so that we would no longer be enslaved to sin. 7. For one who has died has been set free from sin. 8. Now if we have died with Christ, we believe that we will also live with him. 9. We know that Christ, being raised from the dead, will never die again; death no longer has dominion over him. 10. For the death he died he died to sin, once for all, but the life he lives he lives to God. 11. So you also must consider yourselves dead to sin and alive to God in Christ Jesus. 12. Let not sin therefore reign in your mortal body, to make you obey its passions. 13. Do not present your members to sin as instruments for unrighteousness, but present yourselves to God as those who have been brought from death to life, and your members to God as instruments for righteousness. 14. For sin will have no dominion over you, since you are not under law but under grace  - We are dead in Christ; sin must die in us… </vt:lpstr>
      <vt:lpstr>Romans 6:3-14  - We are dead in Christ; sin must die in us… </vt:lpstr>
      <vt:lpstr>Romans 6:15-23  15. What then? Are we to sin because we are not under law but under grace? By no means! 16. Do you not know that if you present yourselves to anyone as obedient slaves, you are slaves of the one whom you obey, either of sin, which leads to death, or of obedience, which leads to righteousness? 17. But thanks be to God, that you who were once slaves of sin have become obedient from the heart to the standard of teaching to which you were committed, 18. and, having been set free from sin, have become slaves of righteousness. 19. I am speaking in human terms, because of your natural limitations. For just as you once presented your members as slaves to impurity and to lawlessness leading to more lawlessness, so now present your members as slaves to righteousness leading to sanctification. 20. For when you were slaves of sin, you were free in regard to righteousness. 21. But what fruit were you getting at that time from the things of which you are now ashamed? For the end of those things is death. 22. But now that you have been set free from sin and have become slaves of God, the fruit you get leads to sanctification and its end, eternal life. 23. For the wages of sin is death, but the free gift of God is eternal life in Christ Jesus our Lord.  - Slaves of Sin or slaves of God?</vt:lpstr>
      <vt:lpstr>Romans 6:15-23  - Slaves of Sin or slaves of God? </vt:lpstr>
      <vt:lpstr>Conclusion…</vt:lpstr>
      <vt:lpstr>Small group meetings…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Sanctification:  A review of Romans chapter 6.</dc:title>
  <dc:creator>A</dc:creator>
  <cp:lastModifiedBy>Perry Ackon</cp:lastModifiedBy>
  <cp:revision>17</cp:revision>
  <dcterms:created xsi:type="dcterms:W3CDTF">2023-03-18T06:33:54Z</dcterms:created>
  <dcterms:modified xsi:type="dcterms:W3CDTF">2023-03-19T04:08:04Z</dcterms:modified>
</cp:coreProperties>
</file>