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307" r:id="rId2"/>
    <p:sldId id="290" r:id="rId3"/>
    <p:sldId id="257" r:id="rId4"/>
    <p:sldId id="288" r:id="rId5"/>
    <p:sldId id="292" r:id="rId6"/>
    <p:sldId id="293" r:id="rId7"/>
    <p:sldId id="261" r:id="rId8"/>
    <p:sldId id="294" r:id="rId9"/>
    <p:sldId id="295" r:id="rId10"/>
    <p:sldId id="263" r:id="rId11"/>
    <p:sldId id="289" r:id="rId12"/>
    <p:sldId id="258" r:id="rId13"/>
    <p:sldId id="276" r:id="rId14"/>
    <p:sldId id="275" r:id="rId15"/>
    <p:sldId id="283" r:id="rId16"/>
    <p:sldId id="262" r:id="rId17"/>
    <p:sldId id="298" r:id="rId18"/>
    <p:sldId id="299" r:id="rId19"/>
    <p:sldId id="300" r:id="rId20"/>
    <p:sldId id="301" r:id="rId21"/>
    <p:sldId id="296" r:id="rId22"/>
    <p:sldId id="302" r:id="rId23"/>
    <p:sldId id="259" r:id="rId24"/>
    <p:sldId id="264" r:id="rId25"/>
    <p:sldId id="297" r:id="rId26"/>
    <p:sldId id="260" r:id="rId27"/>
    <p:sldId id="305" r:id="rId28"/>
    <p:sldId id="303" r:id="rId29"/>
    <p:sldId id="306" r:id="rId30"/>
    <p:sldId id="304"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51975"/>
  </p:normalViewPr>
  <p:slideViewPr>
    <p:cSldViewPr snapToGrid="0" snapToObjects="1">
      <p:cViewPr varScale="1">
        <p:scale>
          <a:sx n="53" d="100"/>
          <a:sy n="53" d="100"/>
        </p:scale>
        <p:origin x="2016" y="176"/>
      </p:cViewPr>
      <p:guideLst/>
    </p:cSldViewPr>
  </p:slideViewPr>
  <p:notesTextViewPr>
    <p:cViewPr>
      <p:scale>
        <a:sx n="1" d="1"/>
        <a:sy n="1" d="1"/>
      </p:scale>
      <p:origin x="0" y="-184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32A9D-A8B5-B745-BC6D-23ACA9C49CEB}" type="datetimeFigureOut">
              <a:rPr lang="en-US" smtClean="0"/>
              <a:t>4/7/23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41F7A-DCCA-9A49-88D4-98E5A925E0F7}" type="slidenum">
              <a:rPr lang="en-US" smtClean="0"/>
              <a:t>‹#›</a:t>
            </a:fld>
            <a:endParaRPr lang="en-US"/>
          </a:p>
        </p:txBody>
      </p:sp>
    </p:spTree>
    <p:extLst>
      <p:ext uri="{BB962C8B-B14F-4D97-AF65-F5344CB8AC3E}">
        <p14:creationId xmlns:p14="http://schemas.microsoft.com/office/powerpoint/2010/main" val="8854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ooks.google.com/books?id=jWdiAAAAMAAJ&amp;pg=PA337#v=onepage&amp;q&amp;f=fals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archive.org/stream/workswithenglish03juliuof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blia.com/bible/esv/John%2019.17" TargetMode="External"/><Relationship Id="rId7" Type="http://schemas.openxmlformats.org/officeDocument/2006/relationships/hyperlink" Target="https://biblia.com/bible/esv/John%2019.2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biblia.com/bible/esv/Luke%2023.26" TargetMode="External"/><Relationship Id="rId5" Type="http://schemas.openxmlformats.org/officeDocument/2006/relationships/hyperlink" Target="https://biblia.com/bible/esv/Mark%2015.21%E2%80%9322" TargetMode="External"/><Relationship Id="rId4" Type="http://schemas.openxmlformats.org/officeDocument/2006/relationships/hyperlink" Target="https://biblia.com/bible/esv/Matt%2027.32%E2%80%933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Happy Easter!</a:t>
            </a:r>
          </a:p>
          <a:p>
            <a:r>
              <a:rPr lang="en-US" dirty="0"/>
              <a:t>This is the most exciting Sunday of all Sundays.</a:t>
            </a:r>
          </a:p>
          <a:p>
            <a:r>
              <a:rPr lang="en-US" dirty="0"/>
              <a:t>It’s the Sunday that the linchpin of our faith is the focus of our Attention</a:t>
            </a:r>
          </a:p>
          <a:p>
            <a:r>
              <a:rPr lang="en-US" dirty="0"/>
              <a:t>- The Resurrection of Christ.</a:t>
            </a:r>
          </a:p>
        </p:txBody>
      </p:sp>
      <p:sp>
        <p:nvSpPr>
          <p:cNvPr id="4" name="Slide Number Placeholder 3"/>
          <p:cNvSpPr>
            <a:spLocks noGrp="1"/>
          </p:cNvSpPr>
          <p:nvPr>
            <p:ph type="sldNum" sz="quarter" idx="5"/>
          </p:nvPr>
        </p:nvSpPr>
        <p:spPr/>
        <p:txBody>
          <a:bodyPr/>
          <a:lstStyle/>
          <a:p>
            <a:fld id="{7D441F7A-DCCA-9A49-88D4-98E5A925E0F7}" type="slidenum">
              <a:rPr lang="en-US" smtClean="0"/>
              <a:t>1</a:t>
            </a:fld>
            <a:endParaRPr lang="en-US"/>
          </a:p>
        </p:txBody>
      </p:sp>
    </p:spTree>
    <p:extLst>
      <p:ext uri="{BB962C8B-B14F-4D97-AF65-F5344CB8AC3E}">
        <p14:creationId xmlns:p14="http://schemas.microsoft.com/office/powerpoint/2010/main" val="424959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early churches by 3</a:t>
            </a:r>
            <a:r>
              <a:rPr lang="en-US" baseline="30000" dirty="0"/>
              <a:t>rd</a:t>
            </a:r>
            <a:r>
              <a:rPr lang="en-US" dirty="0"/>
              <a:t> century – that’s in the 200’s. It’s prolific. Why?</a:t>
            </a:r>
          </a:p>
          <a:p>
            <a:endParaRPr lang="en-US" dirty="0"/>
          </a:p>
          <a:p>
            <a:pPr marL="171450" indent="-171450">
              <a:buFontTx/>
              <a:buChar char="-"/>
            </a:pPr>
            <a:r>
              <a:rPr lang="en-US" dirty="0"/>
              <a:t>The proof for the resurrection was solid</a:t>
            </a:r>
          </a:p>
          <a:p>
            <a:pPr marL="171450" indent="-171450">
              <a:buFontTx/>
              <a:buChar char="-"/>
            </a:pPr>
            <a:r>
              <a:rPr lang="en-US" dirty="0"/>
              <a:t>The followers of Jesus lived out their faith in an irrefutable way, infused by the power of the Holy Spirit.</a:t>
            </a:r>
          </a:p>
          <a:p>
            <a:pPr marL="171450" indent="-171450">
              <a:buFontTx/>
              <a:buChar char="-"/>
            </a:pPr>
            <a:endParaRPr lang="en-US" dirty="0"/>
          </a:p>
          <a:p>
            <a:pPr algn="l" fontAlgn="base"/>
            <a:r>
              <a:rPr lang="en-US" b="0" i="0" dirty="0">
                <a:solidFill>
                  <a:srgbClr val="3A3A3A"/>
                </a:solidFill>
                <a:effectLst/>
                <a:latin typeface="Nunito" panose="020F0502020204030204" pitchFamily="34" charset="0"/>
              </a:rPr>
              <a:t>Julian the Apostate, </a:t>
            </a:r>
            <a:r>
              <a:rPr lang="en-US" b="0" i="0" dirty="0">
                <a:solidFill>
                  <a:srgbClr val="4D5156"/>
                </a:solidFill>
                <a:effectLst/>
                <a:latin typeface="arial" panose="020B0604020202020204" pitchFamily="34" charset="0"/>
              </a:rPr>
              <a:t>361 to 363</a:t>
            </a:r>
          </a:p>
          <a:p>
            <a:pPr algn="l" fontAlgn="base"/>
            <a:endParaRPr lang="en-US" b="0" i="0" dirty="0">
              <a:solidFill>
                <a:srgbClr val="4D5156"/>
              </a:solidFill>
              <a:effectLst/>
              <a:latin typeface="arial" panose="020B0604020202020204" pitchFamily="34" charset="0"/>
            </a:endParaRPr>
          </a:p>
          <a:p>
            <a:pPr algn="l" fontAlgn="base"/>
            <a:r>
              <a:rPr lang="en-US" b="0" i="0" dirty="0">
                <a:solidFill>
                  <a:srgbClr val="3A3A3A"/>
                </a:solidFill>
                <a:effectLst/>
                <a:latin typeface="Nunito" panose="020F0502020204030204" pitchFamily="34" charset="0"/>
              </a:rPr>
              <a:t>Writing to a pagan priest he said:</a:t>
            </a:r>
          </a:p>
          <a:p>
            <a:pPr fontAlgn="base"/>
            <a:r>
              <a:rPr lang="en-US" u="none" strike="noStrike" dirty="0">
                <a:solidFill>
                  <a:srgbClr val="549BFB"/>
                </a:solidFill>
                <a:effectLst/>
                <a:hlinkClick r:id="rId3"/>
              </a:rPr>
              <a:t>“when it came about that the poor were neglected and overlooked by the [pagan] priests, then I think the impious Galilaeans [i.e., Christians] observed this fact and devoted themselves to philanthropy.”</a:t>
            </a:r>
            <a:r>
              <a:rPr lang="en-US" dirty="0">
                <a:effectLst/>
              </a:rPr>
              <a:t> *</a:t>
            </a:r>
          </a:p>
          <a:p>
            <a:pPr fontAlgn="base"/>
            <a:r>
              <a:rPr lang="en-US" u="none" strike="noStrike" dirty="0">
                <a:solidFill>
                  <a:srgbClr val="549BFB"/>
                </a:solidFill>
                <a:effectLst/>
                <a:hlinkClick r:id="rId4"/>
              </a:rPr>
              <a:t>“[They] support not only their poor, but ours as well, all men see that our people lack aid from us.”</a:t>
            </a:r>
            <a:endParaRPr lang="en-US" dirty="0">
              <a:effectLst/>
            </a:endParaRPr>
          </a:p>
          <a:p>
            <a:pPr algn="l" fontAlgn="base"/>
            <a:r>
              <a:rPr lang="en-US" b="0" i="0" dirty="0">
                <a:solidFill>
                  <a:srgbClr val="3A3A3A"/>
                </a:solidFill>
                <a:effectLst/>
                <a:latin typeface="Nunito" panose="020F0502020204030204" pitchFamily="34" charset="0"/>
              </a:rPr>
              <a:t>In fact, Julian proposed that pagan priests imitate the Christians’ charity in order to bring about a revival of paganism in the empire.</a:t>
            </a:r>
          </a:p>
          <a:p>
            <a:pPr algn="l" fontAlgn="base"/>
            <a:endParaRPr lang="en-US" b="0" i="0" dirty="0">
              <a:solidFill>
                <a:srgbClr val="3A3A3A"/>
              </a:solidFill>
              <a:effectLst/>
              <a:latin typeface="Nunito" panose="020F0502020204030204" pitchFamily="34" charset="0"/>
            </a:endParaRPr>
          </a:p>
          <a:p>
            <a:pPr algn="l" fontAlgn="base"/>
            <a:r>
              <a:rPr lang="en-US" b="0" i="0" dirty="0">
                <a:solidFill>
                  <a:srgbClr val="3A3A3A"/>
                </a:solidFill>
                <a:effectLst/>
                <a:latin typeface="Nunito" panose="020F0502020204030204" pitchFamily="34" charset="0"/>
              </a:rPr>
              <a:t>Julian’s program failed because, among other reasons, the polytheism of ancient Rome was unable to sustain the kind of self-sacrificial love and compassion that Eusebius observed in Caesarea. </a:t>
            </a:r>
            <a:endParaRPr lang="en-US" dirty="0"/>
          </a:p>
          <a:p>
            <a:endParaRPr lang="en-US" dirty="0"/>
          </a:p>
          <a:p>
            <a:r>
              <a:rPr lang="en-US" dirty="0"/>
              <a:t>The Main reason Skeptics deny the resurrection is because they have a philosophical framework of atheistic naturalism.</a:t>
            </a:r>
          </a:p>
          <a:p>
            <a:r>
              <a:rPr lang="en-US" dirty="0"/>
              <a:t>If you don’t assume naturalism, if you allow for the possibility of the supernatural – the Resurrection is not only the most rational view, but the only one that really makes any sense.</a:t>
            </a:r>
          </a:p>
          <a:p>
            <a:endParaRPr lang="en-US" dirty="0"/>
          </a:p>
          <a:p>
            <a:r>
              <a:rPr lang="en-US" dirty="0"/>
              <a:t>My main objection to Skeptical Biblical Scholars is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They deny the miracle of the resurrection of Jesus and consequently make the expansion of the Early Church even more miraculous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10</a:t>
            </a:fld>
            <a:endParaRPr lang="en-US"/>
          </a:p>
        </p:txBody>
      </p:sp>
    </p:spTree>
    <p:extLst>
      <p:ext uri="{BB962C8B-B14F-4D97-AF65-F5344CB8AC3E}">
        <p14:creationId xmlns:p14="http://schemas.microsoft.com/office/powerpoint/2010/main" val="385984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mean for us today</a:t>
            </a:r>
          </a:p>
          <a:p>
            <a:endParaRPr lang="en-US" dirty="0"/>
          </a:p>
          <a:p>
            <a:r>
              <a:rPr lang="en-US" dirty="0"/>
              <a:t>Lifeway Research – 66% Of Americans believe in Christianity</a:t>
            </a:r>
          </a:p>
          <a:p>
            <a:endParaRPr lang="en-US" dirty="0"/>
          </a:p>
          <a:p>
            <a:r>
              <a:rPr lang="en-US" dirty="0" err="1"/>
              <a:t>Wasington</a:t>
            </a:r>
            <a:r>
              <a:rPr lang="en-US" dirty="0"/>
              <a:t> times: </a:t>
            </a:r>
            <a:r>
              <a:rPr lang="en-US" b="0" i="0" dirty="0">
                <a:solidFill>
                  <a:srgbClr val="202124"/>
                </a:solidFill>
                <a:effectLst/>
                <a:latin typeface="Google Sans"/>
              </a:rPr>
              <a:t>The number roughly corresponds with the percentage of Americans who say they are Christians </a:t>
            </a:r>
          </a:p>
          <a:p>
            <a:r>
              <a:rPr lang="en-US" b="0" i="0" dirty="0">
                <a:solidFill>
                  <a:srgbClr val="202124"/>
                </a:solidFill>
                <a:effectLst/>
                <a:latin typeface="Google Sans"/>
              </a:rPr>
              <a:t>The number roughly corresponds with the percentage of Americans who say they are Christians</a:t>
            </a:r>
          </a:p>
          <a:p>
            <a:endParaRPr lang="en-US" b="0" i="0" dirty="0">
              <a:solidFill>
                <a:srgbClr val="202124"/>
              </a:solidFill>
              <a:effectLst/>
              <a:latin typeface="Google Sans"/>
            </a:endParaRPr>
          </a:p>
          <a:p>
            <a:r>
              <a:rPr lang="en-US" b="0" i="0" dirty="0">
                <a:solidFill>
                  <a:srgbClr val="202124"/>
                </a:solidFill>
                <a:effectLst/>
                <a:latin typeface="Google Sans"/>
              </a:rPr>
              <a:t>However, only about 20% of the Population attend church.</a:t>
            </a:r>
          </a:p>
          <a:p>
            <a:endParaRPr lang="en-US" b="0" i="0" dirty="0">
              <a:solidFill>
                <a:srgbClr val="202124"/>
              </a:solidFill>
              <a:effectLst/>
              <a:latin typeface="Google Sans"/>
            </a:endParaRPr>
          </a:p>
          <a:p>
            <a:endParaRPr lang="en-US" b="0" i="0" dirty="0">
              <a:solidFill>
                <a:srgbClr val="202124"/>
              </a:solidFill>
              <a:effectLst/>
              <a:latin typeface="Google Sans"/>
            </a:endParaRPr>
          </a:p>
          <a:p>
            <a:r>
              <a:rPr lang="en-US" b="0" i="0" dirty="0">
                <a:solidFill>
                  <a:srgbClr val="000000"/>
                </a:solidFill>
                <a:effectLst/>
                <a:latin typeface="sofia-pro"/>
              </a:rPr>
              <a:t>Rebecca McLaughlin , author of Confronting Christianity (</a:t>
            </a:r>
            <a:r>
              <a:rPr lang="en-US" b="0" i="0" dirty="0">
                <a:solidFill>
                  <a:srgbClr val="0F1111"/>
                </a:solidFill>
                <a:effectLst/>
                <a:latin typeface="Amazon Ember"/>
              </a:rPr>
              <a:t>explores 12 questions that keep many modern people from considering faith in Christ.) </a:t>
            </a:r>
          </a:p>
          <a:p>
            <a:r>
              <a:rPr lang="en-US" b="0" i="0" dirty="0">
                <a:solidFill>
                  <a:srgbClr val="0F1111"/>
                </a:solidFill>
                <a:effectLst/>
                <a:latin typeface="Amazon Ember"/>
              </a:rPr>
              <a:t>	</a:t>
            </a:r>
            <a:r>
              <a:rPr lang="en-US" b="0" i="0" dirty="0">
                <a:solidFill>
                  <a:srgbClr val="000000"/>
                </a:solidFill>
                <a:effectLst/>
                <a:latin typeface="sofia-pro"/>
              </a:rPr>
              <a:t>-  she wrote an article about this Lifeway study and said:</a:t>
            </a:r>
          </a:p>
          <a:p>
            <a:endParaRPr lang="en-US" b="0" i="0" dirty="0">
              <a:solidFill>
                <a:srgbClr val="000000"/>
              </a:solidFill>
              <a:effectLst/>
              <a:latin typeface="sofia-pro"/>
            </a:endParaRPr>
          </a:p>
          <a:p>
            <a:r>
              <a:rPr lang="en-US" b="0" i="0" dirty="0">
                <a:solidFill>
                  <a:srgbClr val="000000"/>
                </a:solidFill>
                <a:effectLst/>
                <a:latin typeface="sofia-pro"/>
              </a:rPr>
              <a:t>I feel heartbroken - because the idea that someone would say they believe Jesus actually rose from the dead but that this belief would have so little impact on their life that they weren’t even part of a church is truly tragic. This exposes the danger of ‘cultural Christianity’—the vague assent to Christian beliefs without any evidence of actual faith in Christ.”</a:t>
            </a:r>
          </a:p>
          <a:p>
            <a:endParaRPr lang="en-US" b="0" i="0" dirty="0">
              <a:solidFill>
                <a:srgbClr val="000000"/>
              </a:solidFill>
              <a:effectLst/>
              <a:latin typeface="sofia-pro"/>
            </a:endParaRPr>
          </a:p>
          <a:p>
            <a:r>
              <a:rPr lang="en-US" b="0" i="0" dirty="0">
                <a:solidFill>
                  <a:srgbClr val="000000"/>
                </a:solidFill>
                <a:effectLst/>
                <a:latin typeface="sofia-pro"/>
              </a:rPr>
              <a:t>Which leads us to the next section:</a:t>
            </a:r>
          </a:p>
          <a:p>
            <a:r>
              <a:rPr lang="en-US" b="0" i="0" dirty="0">
                <a:solidFill>
                  <a:srgbClr val="000000"/>
                </a:solidFill>
                <a:effectLst/>
                <a:latin typeface="sofia-pro"/>
              </a:rPr>
              <a:t>The resurrection and the Gospel.</a:t>
            </a:r>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11</a:t>
            </a:fld>
            <a:endParaRPr lang="en-US"/>
          </a:p>
        </p:txBody>
      </p:sp>
    </p:spTree>
    <p:extLst>
      <p:ext uri="{BB962C8B-B14F-4D97-AF65-F5344CB8AC3E}">
        <p14:creationId xmlns:p14="http://schemas.microsoft.com/office/powerpoint/2010/main" val="131869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recall from my last sermon on Sin, we ended in what we’d call a classical gospel presentation:</a:t>
            </a:r>
          </a:p>
          <a:p>
            <a:endParaRPr lang="en-US" dirty="0"/>
          </a:p>
          <a:p>
            <a:r>
              <a:rPr lang="en-US" dirty="0"/>
              <a:t>It’s the cross of Christ that bridges the way for us to have communion with a holy God</a:t>
            </a: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12</a:t>
            </a:fld>
            <a:endParaRPr lang="en-US"/>
          </a:p>
        </p:txBody>
      </p:sp>
    </p:spTree>
    <p:extLst>
      <p:ext uri="{BB962C8B-B14F-4D97-AF65-F5344CB8AC3E}">
        <p14:creationId xmlns:p14="http://schemas.microsoft.com/office/powerpoint/2010/main" val="357349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talked about sin</a:t>
            </a:r>
          </a:p>
          <a:p>
            <a:pPr marL="171450" indent="-171450">
              <a:buFontTx/>
              <a:buChar char="-"/>
            </a:pPr>
            <a:r>
              <a:rPr lang="en-US" dirty="0" err="1"/>
              <a:t>Enslaveing</a:t>
            </a:r>
            <a:r>
              <a:rPr lang="en-US" dirty="0"/>
              <a:t> us</a:t>
            </a:r>
          </a:p>
          <a:p>
            <a:pPr marL="171450" indent="-171450">
              <a:buFontTx/>
              <a:buChar char="-"/>
            </a:pPr>
            <a:r>
              <a:rPr lang="en-US" dirty="0"/>
              <a:t>Harming those around us</a:t>
            </a:r>
          </a:p>
          <a:p>
            <a:pPr marL="171450" indent="-171450">
              <a:buFontTx/>
              <a:buChar char="-"/>
            </a:pPr>
            <a:r>
              <a:rPr lang="en-US" dirty="0"/>
              <a:t>Harming the earth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Brings God’s wrath now:   Romans 1: 18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13</a:t>
            </a:fld>
            <a:endParaRPr lang="en-US"/>
          </a:p>
        </p:txBody>
      </p:sp>
    </p:spTree>
    <p:extLst>
      <p:ext uri="{BB962C8B-B14F-4D97-AF65-F5344CB8AC3E}">
        <p14:creationId xmlns:p14="http://schemas.microsoft.com/office/powerpoint/2010/main" val="368526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comes to my last point:</a:t>
            </a:r>
          </a:p>
          <a:p>
            <a:pPr marL="171450" indent="-171450">
              <a:buFontTx/>
              <a:buChar char="-"/>
            </a:pPr>
            <a:r>
              <a:rPr lang="en-US" dirty="0"/>
              <a:t>There are a lot of things I’m uncertain about in my eschatology.</a:t>
            </a:r>
          </a:p>
          <a:p>
            <a:pPr marL="171450" indent="-171450">
              <a:buFontTx/>
              <a:buChar char="-"/>
            </a:pPr>
            <a:r>
              <a:rPr lang="en-US" dirty="0"/>
              <a:t>But one thing I’m sure of:</a:t>
            </a:r>
          </a:p>
          <a:p>
            <a:pPr marL="171450" indent="-171450">
              <a:buFontTx/>
              <a:buChar char="-"/>
            </a:pPr>
            <a:r>
              <a:rPr lang="en-US" dirty="0"/>
              <a:t>There will be a time of Judgment and Reconning: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Jesus: John 5:28 Do not marvel at this; for an hour is coming, in which all who are in the tombs will hear His voice, 29 and will come forth; those who did the good deeds to a resurrection of life, those who committed the evil deeds </a:t>
            </a:r>
            <a:r>
              <a:rPr lang="en-US" b="1" i="1" dirty="0"/>
              <a:t>to a resurrection of judgment.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0" i="1" dirty="0"/>
              <a:t>Paul</a:t>
            </a:r>
            <a:r>
              <a:rPr lang="en-US" b="1" i="1" dirty="0"/>
              <a:t>: </a:t>
            </a:r>
            <a:r>
              <a:rPr lang="en-US" dirty="0"/>
              <a:t>Romans 2:14 For when Gentiles who do not have the Law do instinctively the things of the Law, these, not having the Law, are a law to themselves, 15 in that they show the work of the Law written in their hearts, their conscience bearing witness and their thoughts alternately accusing or else defending them, 16 </a:t>
            </a:r>
            <a:r>
              <a:rPr lang="en-US" b="1" i="1" dirty="0"/>
              <a:t>on the day when, according to my gospel, God will judge the secrets of men through Christ Jesus.</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b="1" i="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1" dirty="0"/>
              <a:t>There will come a day when the Stories we tell, the Truth we try to spin – if it is a truth that’s fabricated – we will unable to escape from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i="1" dirty="0"/>
          </a:p>
          <a:p>
            <a:pPr marL="628650" lvl="1"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14</a:t>
            </a:fld>
            <a:endParaRPr lang="en-US"/>
          </a:p>
        </p:txBody>
      </p:sp>
    </p:spTree>
    <p:extLst>
      <p:ext uri="{BB962C8B-B14F-4D97-AF65-F5344CB8AC3E}">
        <p14:creationId xmlns:p14="http://schemas.microsoft.com/office/powerpoint/2010/main" val="78930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seriousness of sin is revealed by the seriousness of the punishment that it necessitates.</a:t>
            </a:r>
          </a:p>
          <a:p>
            <a:endParaRPr lang="en-US" dirty="0"/>
          </a:p>
          <a:p>
            <a:r>
              <a:rPr lang="en-US" dirty="0"/>
              <a:t>Wages of Sin is?  … Death</a:t>
            </a:r>
          </a:p>
          <a:p>
            <a:endParaRPr lang="en-US" dirty="0"/>
          </a:p>
          <a:p>
            <a:r>
              <a:rPr lang="en-US" dirty="0"/>
              <a:t>Your sin, my sin, necessitates this.</a:t>
            </a:r>
          </a:p>
          <a:p>
            <a:endParaRPr lang="en-US" dirty="0"/>
          </a:p>
          <a:p>
            <a:r>
              <a:rPr lang="en-US" dirty="0"/>
              <a:t>You deserve death, I deserve death - </a:t>
            </a:r>
          </a:p>
          <a:p>
            <a:endParaRPr lang="en-US" dirty="0"/>
          </a:p>
          <a:p>
            <a:r>
              <a:rPr lang="en-US" dirty="0"/>
              <a:t>I put this iconic picture of the crucifixion here, but I wanted to take something from Mel Gibson’s movie the Passion of the Christ.</a:t>
            </a:r>
          </a:p>
          <a:p>
            <a:endParaRPr lang="en-US" dirty="0"/>
          </a:p>
          <a:p>
            <a:r>
              <a:rPr lang="en-US" dirty="0"/>
              <a:t>It’s important that we reflect on this.</a:t>
            </a:r>
          </a:p>
          <a:p>
            <a:endParaRPr lang="en-US" dirty="0"/>
          </a:p>
          <a:p>
            <a:r>
              <a:rPr lang="en-US" dirty="0"/>
              <a:t>Your Sin My Sin is so serious and so reprehensible to God. The Cost is so high - we cannot pay it. We cannot atone for the guilt of our sin.</a:t>
            </a:r>
          </a:p>
          <a:p>
            <a:endParaRPr lang="en-US" dirty="0"/>
          </a:p>
          <a:p>
            <a:r>
              <a:rPr lang="en-US" dirty="0"/>
              <a:t>Only a perfect and holy God can. It took the only good person who ever lived - the only completely beautiful person - the King of the Universe. it took him, humbling himself to die for you and me. It took this to deal with my sin - this is the only way we can be able to have a relationship with God.</a:t>
            </a:r>
          </a:p>
          <a:p>
            <a:endParaRPr lang="en-US" dirty="0"/>
          </a:p>
          <a:p>
            <a:r>
              <a:rPr lang="en-US" dirty="0"/>
              <a:t>CLICK!!!</a:t>
            </a:r>
          </a:p>
          <a:p>
            <a:endParaRPr lang="en-US" dirty="0"/>
          </a:p>
          <a:p>
            <a:r>
              <a:rPr lang="en-US" dirty="0"/>
              <a:t> 8 But God demonstrates His own love toward us, in that while we were yet sinners, Christ died for us. 9 Much more then, having now been justified by His blood, we shall be saved from the wrath of God through Him. 10 For if while we were enemies we were reconciled to God through the death of His Son, much more, having been reconciled, we shall be saved by His life.</a:t>
            </a:r>
          </a:p>
          <a:p>
            <a:endParaRPr lang="en-US" dirty="0"/>
          </a:p>
          <a:p>
            <a:r>
              <a:rPr lang="en-US" dirty="0"/>
              <a:t>CLICK</a:t>
            </a:r>
          </a:p>
          <a:p>
            <a:endParaRPr lang="en-US" dirty="0"/>
          </a:p>
          <a:p>
            <a:r>
              <a:rPr lang="en-US" dirty="0"/>
              <a:t>Our joy as Christians is proportional to the degree to which we understand the depth of our guilt, and the height of His grace for us.</a:t>
            </a:r>
          </a:p>
          <a:p>
            <a:endParaRPr lang="en-US" dirty="0"/>
          </a:p>
          <a:p>
            <a:r>
              <a:rPr lang="en-US" dirty="0"/>
              <a:t>So what’s the big Deal about the Resurrection?? </a:t>
            </a:r>
          </a:p>
          <a:p>
            <a:endParaRPr lang="en-US" dirty="0"/>
          </a:p>
          <a:p>
            <a:endParaRPr lang="en-US" dirty="0"/>
          </a:p>
        </p:txBody>
      </p:sp>
      <p:sp>
        <p:nvSpPr>
          <p:cNvPr id="4" name="Slide Number Placeholder 3"/>
          <p:cNvSpPr>
            <a:spLocks noGrp="1"/>
          </p:cNvSpPr>
          <p:nvPr>
            <p:ph type="sldNum" sz="quarter" idx="5"/>
          </p:nvPr>
        </p:nvSpPr>
        <p:spPr/>
        <p:txBody>
          <a:bodyPr/>
          <a:lstStyle/>
          <a:p>
            <a:fld id="{0960D688-9BCE-CD42-B08C-D226F1F25D58}" type="slidenum">
              <a:rPr lang="en-US" smtClean="0"/>
              <a:t>15</a:t>
            </a:fld>
            <a:endParaRPr lang="en-US"/>
          </a:p>
        </p:txBody>
      </p:sp>
    </p:spTree>
    <p:extLst>
      <p:ext uri="{BB962C8B-B14F-4D97-AF65-F5344CB8AC3E}">
        <p14:creationId xmlns:p14="http://schemas.microsoft.com/office/powerpoint/2010/main" val="187291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Let’s go back to 1 Corinthians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12 Now if Christ is preached, that He has been raised from the dead, how do some among you say that there is no resurrection of the dead? 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What does Paul Say about the resurrection and it’s relationship to the good news?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16</a:t>
            </a:fld>
            <a:endParaRPr lang="en-US"/>
          </a:p>
        </p:txBody>
      </p:sp>
    </p:spTree>
    <p:extLst>
      <p:ext uri="{BB962C8B-B14F-4D97-AF65-F5344CB8AC3E}">
        <p14:creationId xmlns:p14="http://schemas.microsoft.com/office/powerpoint/2010/main" val="227416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What does Paul Say about the resurrection and it’s relationship to the good news?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14 and if Christ has not been raised, then our preaching is vain, your faith also is vain.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Helvetica Neue" panose="02000503000000020004" pitchFamily="2" charset="0"/>
              </a:rPr>
              <a:t>1. Our Preaching and Your Faith Are Meaningless</a:t>
            </a:r>
            <a:endParaRPr lang="en-US" sz="1200" b="1"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17</a:t>
            </a:fld>
            <a:endParaRPr lang="en-US"/>
          </a:p>
        </p:txBody>
      </p:sp>
    </p:spTree>
    <p:extLst>
      <p:ext uri="{BB962C8B-B14F-4D97-AF65-F5344CB8AC3E}">
        <p14:creationId xmlns:p14="http://schemas.microsoft.com/office/powerpoint/2010/main" val="305811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What does Paul Say about the resurrection and it’s relationship to the good news?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15 Moreover we are even found to be false witnesses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Helvetica Neue" panose="02000503000000020004" pitchFamily="2" charset="0"/>
              </a:rPr>
              <a:t>2. Preachers are Lairs</a:t>
            </a:r>
            <a:endParaRPr lang="en-US" sz="1200" b="1"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18</a:t>
            </a:fld>
            <a:endParaRPr lang="en-US"/>
          </a:p>
        </p:txBody>
      </p:sp>
    </p:spTree>
    <p:extLst>
      <p:ext uri="{BB962C8B-B14F-4D97-AF65-F5344CB8AC3E}">
        <p14:creationId xmlns:p14="http://schemas.microsoft.com/office/powerpoint/2010/main" val="220855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What does Paul Say about the resurrection and it’s relationship to the good news?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your faith is worthless; you are still in your sins.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Helvetica Neue" panose="02000503000000020004" pitchFamily="2" charset="0"/>
              </a:rPr>
              <a:t>3. Your Faith is Worth Nothing &amp; You’re hopeless in 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19</a:t>
            </a:fld>
            <a:endParaRPr lang="en-US"/>
          </a:p>
        </p:txBody>
      </p:sp>
    </p:spTree>
    <p:extLst>
      <p:ext uri="{BB962C8B-B14F-4D97-AF65-F5344CB8AC3E}">
        <p14:creationId xmlns:p14="http://schemas.microsoft.com/office/powerpoint/2010/main" val="1866048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2</a:t>
            </a:fld>
            <a:endParaRPr lang="en-US"/>
          </a:p>
        </p:txBody>
      </p:sp>
    </p:spTree>
    <p:extLst>
      <p:ext uri="{BB962C8B-B14F-4D97-AF65-F5344CB8AC3E}">
        <p14:creationId xmlns:p14="http://schemas.microsoft.com/office/powerpoint/2010/main" val="616407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What does Paul Say about the resurrection and it’s relationship to the good news?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19 If we have hoped in Christ in this life only, we are of all men most to be pitied.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Helvetica Neue" panose="02000503000000020004" pitchFamily="2" charset="0"/>
              </a:rPr>
              <a:t>4.  </a:t>
            </a:r>
            <a:r>
              <a:rPr lang="en-US" sz="1200" b="1" dirty="0">
                <a:latin typeface="Helvetica Neue" panose="02000503000000020004" pitchFamily="2" charset="0"/>
              </a:rPr>
              <a:t>We’re Pitiful</a:t>
            </a:r>
            <a:endParaRPr lang="en-US" sz="1200" b="1"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20</a:t>
            </a:fld>
            <a:endParaRPr lang="en-US"/>
          </a:p>
        </p:txBody>
      </p:sp>
    </p:spTree>
    <p:extLst>
      <p:ext uri="{BB962C8B-B14F-4D97-AF65-F5344CB8AC3E}">
        <p14:creationId xmlns:p14="http://schemas.microsoft.com/office/powerpoint/2010/main" val="2929111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21</a:t>
            </a:fld>
            <a:endParaRPr lang="en-US"/>
          </a:p>
        </p:txBody>
      </p:sp>
    </p:spTree>
    <p:extLst>
      <p:ext uri="{BB962C8B-B14F-4D97-AF65-F5344CB8AC3E}">
        <p14:creationId xmlns:p14="http://schemas.microsoft.com/office/powerpoint/2010/main" val="1562819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Cross Shows the Love of God</a:t>
            </a:r>
          </a:p>
          <a:p>
            <a:r>
              <a:rPr lang="en-US" dirty="0"/>
              <a:t>The Resurrection Proves it is REAL</a:t>
            </a:r>
          </a:p>
          <a:p>
            <a:endParaRPr lang="en-US" dirty="0"/>
          </a:p>
          <a:p>
            <a:r>
              <a:rPr lang="en-US" dirty="0"/>
              <a:t>We as Christians, don’t look to some ceremony, or list of things we’ve done to prove ourselves to God.</a:t>
            </a:r>
          </a:p>
          <a:p>
            <a:r>
              <a:rPr lang="en-US" dirty="0"/>
              <a:t>We look at the finished work of Christ on the Cross.</a:t>
            </a:r>
          </a:p>
          <a:p>
            <a:r>
              <a:rPr lang="en-US" dirty="0"/>
              <a:t>And the Proof of the Resurrection this is real, firmly rooted in historical reality.</a:t>
            </a:r>
          </a:p>
          <a:p>
            <a:endParaRPr lang="en-US" dirty="0"/>
          </a:p>
          <a:p>
            <a:r>
              <a:rPr lang="en-US" dirty="0"/>
              <a:t>Which means IT MATTERS</a:t>
            </a:r>
          </a:p>
          <a:p>
            <a:endParaRPr lang="en-US" dirty="0"/>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22</a:t>
            </a:fld>
            <a:endParaRPr lang="en-US"/>
          </a:p>
        </p:txBody>
      </p:sp>
    </p:spTree>
    <p:extLst>
      <p:ext uri="{BB962C8B-B14F-4D97-AF65-F5344CB8AC3E}">
        <p14:creationId xmlns:p14="http://schemas.microsoft.com/office/powerpoint/2010/main" val="248837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MATTERS</a:t>
            </a:r>
          </a:p>
          <a:p>
            <a:endParaRPr lang="en-US" dirty="0"/>
          </a:p>
          <a:p>
            <a:r>
              <a:rPr lang="en-US" dirty="0"/>
              <a:t>The Resurrection  MATTERS FOR OUR DAILY LIVES.</a:t>
            </a:r>
          </a:p>
          <a:p>
            <a:endParaRPr lang="en-US" dirty="0"/>
          </a:p>
          <a:p>
            <a:r>
              <a:rPr lang="en-US" dirty="0"/>
              <a:t>We live in a world in which people are “living their own story”</a:t>
            </a:r>
          </a:p>
          <a:p>
            <a:pPr marL="171450" indent="-171450">
              <a:buFontTx/>
              <a:buChar char="-"/>
            </a:pPr>
            <a:r>
              <a:rPr lang="en-US" dirty="0"/>
              <a:t>Relativism</a:t>
            </a:r>
          </a:p>
          <a:p>
            <a:pPr marL="171450" indent="-171450">
              <a:buFontTx/>
              <a:buChar char="-"/>
            </a:pPr>
            <a:r>
              <a:rPr lang="en-US" dirty="0"/>
              <a:t>standpoint epistemology</a:t>
            </a:r>
          </a:p>
          <a:p>
            <a:pPr marL="171450" indent="-171450">
              <a:buFontTx/>
              <a:buChar char="-"/>
            </a:pPr>
            <a:r>
              <a:rPr lang="en-US" dirty="0"/>
              <a:t>I don’t have to root my meaning of life in reality. Worldview inquiry and debate in the west has devolved into refusing to deal with facts and logic, and merely shaming or yelling at </a:t>
            </a:r>
            <a:r>
              <a:rPr lang="en-US" dirty="0" err="1"/>
              <a:t>eachother</a:t>
            </a:r>
            <a:r>
              <a:rPr lang="en-US" dirty="0"/>
              <a:t>.</a:t>
            </a:r>
          </a:p>
          <a:p>
            <a:pPr marL="171450" indent="-171450">
              <a:buFontTx/>
              <a:buChar char="-"/>
            </a:pPr>
            <a:endParaRPr lang="en-US" dirty="0"/>
          </a:p>
          <a:p>
            <a:pPr marL="171450" indent="-171450">
              <a:buFontTx/>
              <a:buChar char="-"/>
            </a:pPr>
            <a:r>
              <a:rPr lang="en-US" dirty="0"/>
              <a:t>As Christians, we are advocates and guardians of objective truth</a:t>
            </a:r>
          </a:p>
          <a:p>
            <a:pPr marL="171450" indent="-171450">
              <a:buFontTx/>
              <a:buChar char="-"/>
            </a:pPr>
            <a:r>
              <a:rPr lang="en-US" dirty="0"/>
              <a:t>The objective truth that God invaded our time and space to bring us to Him.</a:t>
            </a: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23</a:t>
            </a:fld>
            <a:endParaRPr lang="en-US"/>
          </a:p>
        </p:txBody>
      </p:sp>
    </p:spTree>
    <p:extLst>
      <p:ext uri="{BB962C8B-B14F-4D97-AF65-F5344CB8AC3E}">
        <p14:creationId xmlns:p14="http://schemas.microsoft.com/office/powerpoint/2010/main" val="5019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Cross Shows the Love of God</a:t>
            </a:r>
          </a:p>
          <a:p>
            <a:r>
              <a:rPr lang="en-US" dirty="0"/>
              <a:t>The Resurrection Proves it.</a:t>
            </a:r>
          </a:p>
          <a:p>
            <a:endParaRPr lang="en-US" dirty="0"/>
          </a:p>
          <a:p>
            <a:endParaRPr lang="en-US" dirty="0"/>
          </a:p>
          <a:p>
            <a:r>
              <a:rPr lang="en-US" dirty="0"/>
              <a:t>Colossians 2 Read</a:t>
            </a:r>
          </a:p>
          <a:p>
            <a:endParaRPr lang="en-US" dirty="0"/>
          </a:p>
          <a:p>
            <a:r>
              <a:rPr lang="en-US" dirty="0"/>
              <a:t>See it’s the resurrection that undergirds the meaning of the Crucifixion</a:t>
            </a:r>
          </a:p>
          <a:p>
            <a:pPr marL="171450" indent="-171450">
              <a:buFontTx/>
              <a:buChar char="-"/>
            </a:pPr>
            <a:r>
              <a:rPr lang="en-US" dirty="0"/>
              <a:t>The Crucifixion displays God’s wrath is satisfied ( certificate of debt (debt of death) that was hostile to us)</a:t>
            </a:r>
          </a:p>
          <a:p>
            <a:pPr marL="171450" indent="-171450">
              <a:buFontTx/>
              <a:buChar char="-"/>
            </a:pPr>
            <a:r>
              <a:rPr lang="en-US" dirty="0"/>
              <a:t>The Resurrection shows that we’re raised to a new life with a new power</a:t>
            </a:r>
          </a:p>
          <a:p>
            <a:pPr marL="171450" indent="-171450">
              <a:buFontTx/>
              <a:buChar char="-"/>
            </a:pPr>
            <a:endParaRPr lang="en-US" dirty="0"/>
          </a:p>
          <a:p>
            <a:pPr marL="171450" indent="-171450">
              <a:buFontTx/>
              <a:buChar char="-"/>
            </a:pPr>
            <a:r>
              <a:rPr lang="en-US" dirty="0"/>
              <a:t>So the resurrection of Christ is a historical fact that testifies of a resurrection for you personally today.</a:t>
            </a:r>
          </a:p>
        </p:txBody>
      </p:sp>
      <p:sp>
        <p:nvSpPr>
          <p:cNvPr id="4" name="Slide Number Placeholder 3"/>
          <p:cNvSpPr>
            <a:spLocks noGrp="1"/>
          </p:cNvSpPr>
          <p:nvPr>
            <p:ph type="sldNum" sz="quarter" idx="5"/>
          </p:nvPr>
        </p:nvSpPr>
        <p:spPr/>
        <p:txBody>
          <a:bodyPr/>
          <a:lstStyle/>
          <a:p>
            <a:fld id="{7D441F7A-DCCA-9A49-88D4-98E5A925E0F7}" type="slidenum">
              <a:rPr lang="en-US" smtClean="0"/>
              <a:t>24</a:t>
            </a:fld>
            <a:endParaRPr lang="en-US"/>
          </a:p>
        </p:txBody>
      </p:sp>
    </p:spTree>
    <p:extLst>
      <p:ext uri="{BB962C8B-B14F-4D97-AF65-F5344CB8AC3E}">
        <p14:creationId xmlns:p14="http://schemas.microsoft.com/office/powerpoint/2010/main" val="2175074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When Jesus talks with Nicodemus in John 3, he says “ “Truly, truly, I say to you, unless one is born again he cannot see the kingdom of God.” </a:t>
            </a:r>
          </a:p>
          <a:p>
            <a:endParaRPr lang="en-US" dirty="0"/>
          </a:p>
          <a:p>
            <a:r>
              <a:rPr lang="en-US" dirty="0"/>
              <a:t> In order to see and enter God’s kingdom practically on a daily basis</a:t>
            </a:r>
            <a:r>
              <a:rPr lang="en-US" b="1" i="1" dirty="0"/>
              <a:t>, we must be born again</a:t>
            </a:r>
          </a:p>
          <a:p>
            <a:r>
              <a:rPr lang="en-US" b="1" i="1" dirty="0"/>
              <a:t>- must have a resurrection in our hearts</a:t>
            </a:r>
          </a:p>
          <a:p>
            <a:endParaRPr lang="en-US" dirty="0"/>
          </a:p>
          <a:p>
            <a:r>
              <a:rPr lang="en-US" dirty="0"/>
              <a:t>CLICKS</a:t>
            </a:r>
          </a:p>
          <a:p>
            <a:endParaRPr lang="en-US" dirty="0"/>
          </a:p>
          <a:p>
            <a:endParaRPr lang="en-US" dirty="0"/>
          </a:p>
          <a:p>
            <a:r>
              <a:rPr lang="en-US" dirty="0"/>
              <a:t>We’re about to have a Baptism Service in May, and Baptism is one of the two </a:t>
            </a:r>
            <a:r>
              <a:rPr lang="en-US" dirty="0" err="1"/>
              <a:t>sacrements</a:t>
            </a:r>
            <a:r>
              <a:rPr lang="en-US" dirty="0"/>
              <a:t> of Christian Faith </a:t>
            </a:r>
          </a:p>
          <a:p>
            <a:r>
              <a:rPr lang="en-US" dirty="0"/>
              <a:t>Communion – which is ongoing</a:t>
            </a:r>
          </a:p>
          <a:p>
            <a:r>
              <a:rPr lang="en-US" dirty="0"/>
              <a:t>Baptism – which is usually done once and resurrection is the key symbolism here.</a:t>
            </a:r>
          </a:p>
          <a:p>
            <a:endParaRPr lang="en-US" dirty="0"/>
          </a:p>
          <a:p>
            <a:r>
              <a:rPr lang="en-US" dirty="0"/>
              <a:t>It shows - The Death of Christ, The burial of Christ, and the Resurrection of Christ. </a:t>
            </a:r>
          </a:p>
          <a:p>
            <a:endParaRPr lang="en-US" dirty="0"/>
          </a:p>
          <a:p>
            <a:r>
              <a:rPr lang="en-US" dirty="0"/>
              <a:t>The most common passage read at a baptism service is Romans 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4 Therefore we have been buried with Him through baptism into death, so that as Christ was raised from the dead through the glory of the Father, so we too might walk in newness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This image of the water in baptism is a public display for us all to see the power of the resurrection, and the newness of life that is now accessible to us as believers.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act of Baptism does nothing transformative – Peter says ” baptism now saves you—not the removal of dirt from the flesh, but an appeal to God for a good conscience—through the resurrection of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This ceremony is a public display for you and all of us to celebrate the resurrection of a new heart in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This Newness of life is the only way we can live the Life God calls us to</a:t>
            </a: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25</a:t>
            </a:fld>
            <a:endParaRPr lang="en-US"/>
          </a:p>
        </p:txBody>
      </p:sp>
    </p:spTree>
    <p:extLst>
      <p:ext uri="{BB962C8B-B14F-4D97-AF65-F5344CB8AC3E}">
        <p14:creationId xmlns:p14="http://schemas.microsoft.com/office/powerpoint/2010/main" val="677636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now we're at part 4</a:t>
            </a:r>
          </a:p>
          <a:p>
            <a:endParaRPr lang="en-US" dirty="0"/>
          </a:p>
          <a:p>
            <a:r>
              <a:rPr lang="en-US" dirty="0"/>
              <a:t>The Resurrection and our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Right now - </a:t>
            </a:r>
            <a:r>
              <a:rPr lang="en-US" sz="1200" dirty="0">
                <a:solidFill>
                  <a:schemeClr val="bg1"/>
                </a:solidFill>
              </a:rPr>
              <a:t>This Newness of life is the only way we can live the Life God calls us to</a:t>
            </a:r>
          </a:p>
          <a:p>
            <a:endParaRPr lang="en-US" dirty="0"/>
          </a:p>
          <a:p>
            <a:r>
              <a:rPr lang="en-US" dirty="0"/>
              <a:t>And for now we live out this newness of life in the midst of a corrupt fallen world. but we do so with something that others don't have.</a:t>
            </a:r>
          </a:p>
          <a:p>
            <a:endParaRPr lang="en-US" dirty="0"/>
          </a:p>
          <a:p>
            <a:r>
              <a:rPr lang="en-US" dirty="0"/>
              <a:t>Hope. We have hope.</a:t>
            </a:r>
          </a:p>
        </p:txBody>
      </p:sp>
      <p:sp>
        <p:nvSpPr>
          <p:cNvPr id="4" name="Slide Number Placeholder 3"/>
          <p:cNvSpPr>
            <a:spLocks noGrp="1"/>
          </p:cNvSpPr>
          <p:nvPr>
            <p:ph type="sldNum" sz="quarter" idx="5"/>
          </p:nvPr>
        </p:nvSpPr>
        <p:spPr/>
        <p:txBody>
          <a:bodyPr/>
          <a:lstStyle/>
          <a:p>
            <a:fld id="{7D441F7A-DCCA-9A49-88D4-98E5A925E0F7}" type="slidenum">
              <a:rPr lang="en-US" smtClean="0"/>
              <a:t>26</a:t>
            </a:fld>
            <a:endParaRPr lang="en-US"/>
          </a:p>
        </p:txBody>
      </p:sp>
    </p:spTree>
    <p:extLst>
      <p:ext uri="{BB962C8B-B14F-4D97-AF65-F5344CB8AC3E}">
        <p14:creationId xmlns:p14="http://schemas.microsoft.com/office/powerpoint/2010/main" val="326407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Middle of Job, </a:t>
            </a:r>
          </a:p>
          <a:p>
            <a:r>
              <a:rPr lang="en-US" dirty="0"/>
              <a:t>	-he’s at a low point: his sitting there with a body covered in boils, lost all his children, all his wealth, his wife can’t even stand his breath, feels God has abandoned him.</a:t>
            </a:r>
          </a:p>
          <a:p>
            <a:r>
              <a:rPr lang="en-US" dirty="0"/>
              <a:t>	-his friends are now lecturing and he feels helpless </a:t>
            </a:r>
          </a:p>
          <a:p>
            <a:endParaRPr lang="en-US" dirty="0"/>
          </a:p>
          <a:p>
            <a:r>
              <a:rPr lang="en-US" dirty="0"/>
              <a:t>Yet in the midst of this - it’s the hope of the Resurrection that holds him together.</a:t>
            </a:r>
          </a:p>
          <a:p>
            <a:endParaRPr lang="en-US" dirty="0"/>
          </a:p>
          <a:p>
            <a:r>
              <a:rPr lang="en-US" dirty="0"/>
              <a:t>Job 19:25 “As for me, I know that my Redeemer lives,</a:t>
            </a:r>
          </a:p>
          <a:p>
            <a:r>
              <a:rPr lang="en-US" dirty="0"/>
              <a:t>And at the last He will take His stand on the earth.</a:t>
            </a:r>
          </a:p>
          <a:p>
            <a:r>
              <a:rPr lang="en-US" dirty="0"/>
              <a:t>26 “Even after my skin is destroyed,</a:t>
            </a:r>
          </a:p>
          <a:p>
            <a:r>
              <a:rPr lang="en-US" dirty="0"/>
              <a:t>Yet from my flesh I shall see God;</a:t>
            </a:r>
          </a:p>
          <a:p>
            <a:endParaRPr lang="en-US" dirty="0"/>
          </a:p>
          <a:p>
            <a:r>
              <a:rPr lang="en-US" dirty="0"/>
              <a:t>And this is the conclusion of Paul in 1 Corinthians 15</a:t>
            </a:r>
          </a:p>
        </p:txBody>
      </p:sp>
      <p:sp>
        <p:nvSpPr>
          <p:cNvPr id="4" name="Slide Number Placeholder 3"/>
          <p:cNvSpPr>
            <a:spLocks noGrp="1"/>
          </p:cNvSpPr>
          <p:nvPr>
            <p:ph type="sldNum" sz="quarter" idx="5"/>
          </p:nvPr>
        </p:nvSpPr>
        <p:spPr/>
        <p:txBody>
          <a:bodyPr/>
          <a:lstStyle/>
          <a:p>
            <a:fld id="{7D441F7A-DCCA-9A49-88D4-98E5A925E0F7}" type="slidenum">
              <a:rPr lang="en-US" smtClean="0"/>
              <a:t>27</a:t>
            </a:fld>
            <a:endParaRPr lang="en-US"/>
          </a:p>
        </p:txBody>
      </p:sp>
    </p:spTree>
    <p:extLst>
      <p:ext uri="{BB962C8B-B14F-4D97-AF65-F5344CB8AC3E}">
        <p14:creationId xmlns:p14="http://schemas.microsoft.com/office/powerpoint/2010/main" val="1242589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back to the end of 1 Corinthians 15.</a:t>
            </a:r>
          </a:p>
          <a:p>
            <a:endParaRPr lang="en-US" dirty="0"/>
          </a:p>
          <a:p>
            <a:r>
              <a:rPr lang="en-US" dirty="0"/>
              <a:t>Read </a:t>
            </a:r>
          </a:p>
          <a:p>
            <a:endParaRPr lang="en-US" dirty="0"/>
          </a:p>
          <a:p>
            <a:pPr marL="0" indent="0">
              <a:buNone/>
            </a:pPr>
            <a:r>
              <a:rPr lang="en-US" sz="1200" dirty="0"/>
              <a:t>51 Behold, I tell you a mystery; we will not all sleep, but we will all be changed, 52 in a moment, in the twinkling of an eye, at the last trumpet; for the trumpet will sound, and the dead will be raised imperishable, and we will be changed. </a:t>
            </a:r>
            <a:r>
              <a:rPr lang="en-US" sz="1200" dirty="0">
                <a:solidFill>
                  <a:srgbClr val="FF0000"/>
                </a:solidFill>
              </a:rPr>
              <a:t>53 For this perishable must put on the imperishable, and this mortal must put on immortality.</a:t>
            </a:r>
          </a:p>
          <a:p>
            <a:pPr marL="0" indent="0">
              <a:buNone/>
            </a:pPr>
            <a:endParaRPr lang="en-US" sz="1200" dirty="0">
              <a:solidFill>
                <a:srgbClr val="FF0000"/>
              </a:solidFill>
            </a:endParaRPr>
          </a:p>
          <a:p>
            <a:pPr marL="0" indent="0">
              <a:buNone/>
            </a:pPr>
            <a:r>
              <a:rPr lang="en-US" sz="1200" dirty="0">
                <a:solidFill>
                  <a:srgbClr val="FF0000"/>
                </a:solidFill>
              </a:rPr>
              <a:t> 54 But when this perishable will have put on the imperishable, and this mortal will have put on immortality, then will come about the saying that is written, </a:t>
            </a:r>
          </a:p>
          <a:p>
            <a:pPr marL="0" indent="0">
              <a:buNone/>
            </a:pPr>
            <a:endParaRPr lang="en-US" sz="1200" dirty="0">
              <a:solidFill>
                <a:srgbClr val="FF0000"/>
              </a:solidFill>
            </a:endParaRPr>
          </a:p>
          <a:p>
            <a:pPr marL="0" indent="0">
              <a:buNone/>
            </a:pPr>
            <a:r>
              <a:rPr lang="en-US" sz="1200" dirty="0">
                <a:solidFill>
                  <a:srgbClr val="FF0000"/>
                </a:solidFill>
              </a:rPr>
              <a:t>“DEATH IS SWALLOWED UP in victory. 55 O DEATH, WHERE IS YOUR VICTORY? O DEATH, WHERE IS YOUR STING?”</a:t>
            </a:r>
            <a:r>
              <a:rPr lang="en-US" sz="1200" dirty="0"/>
              <a:t> 56 The sting of death is sin, and the power of sin is the law; 57 but thanks be to God, who gives us the victory through our Lord Jesus Christ.</a:t>
            </a:r>
          </a:p>
          <a:p>
            <a:pPr marL="0" indent="0">
              <a:buNone/>
            </a:pPr>
            <a:endParaRPr lang="en-US" sz="1200" dirty="0"/>
          </a:p>
          <a:p>
            <a:pPr marL="0" indent="0">
              <a:buNone/>
            </a:pPr>
            <a:endParaRPr lang="en-US" sz="1200" dirty="0"/>
          </a:p>
          <a:p>
            <a:pPr marL="0" indent="0">
              <a:buNone/>
            </a:pPr>
            <a:r>
              <a:rPr lang="en-US" sz="1200" dirty="0"/>
              <a:t>Paul has this same idea in Romans 8</a:t>
            </a:r>
          </a:p>
          <a:p>
            <a:pPr marL="0" indent="0">
              <a:buNone/>
            </a:pPr>
            <a:r>
              <a:rPr lang="en-US" sz="1200" dirty="0"/>
              <a:t>- Famous passage  </a:t>
            </a:r>
          </a:p>
          <a:p>
            <a:pPr marL="0" indent="0">
              <a:buNone/>
            </a:pPr>
            <a:r>
              <a:rPr lang="en-US" sz="1200" dirty="0"/>
              <a:t>28 And we know that God causes all things to work together for good to those who love God, to those who are called according to His purpose. </a:t>
            </a:r>
          </a:p>
          <a:p>
            <a:pPr marL="0" indent="0">
              <a:buNone/>
            </a:pPr>
            <a:r>
              <a:rPr lang="en-US" sz="1200" dirty="0"/>
              <a:t>Right after that he writes </a:t>
            </a:r>
          </a:p>
          <a:p>
            <a:pPr marL="0" indent="0">
              <a:buNone/>
            </a:pPr>
            <a:r>
              <a:rPr lang="en-US" sz="1200" dirty="0"/>
              <a:t>29 For those whom He foreknew, He also predestined to become conformed to the image of His Son, so that He would be the firstborn among many brethren;</a:t>
            </a:r>
          </a:p>
          <a:p>
            <a:pPr marL="0" indent="0">
              <a:buNone/>
            </a:pPr>
            <a:endParaRPr lang="en-US" sz="1200" dirty="0"/>
          </a:p>
          <a:p>
            <a:pPr marL="0" indent="0">
              <a:buNone/>
            </a:pPr>
            <a:endParaRPr lang="en-US" sz="1200" dirty="0"/>
          </a:p>
          <a:p>
            <a:r>
              <a:rPr lang="en-US" dirty="0"/>
              <a:t>Jesus is our forerunner – the first of the resurrection, we will follow</a:t>
            </a:r>
          </a:p>
          <a:p>
            <a:r>
              <a:rPr lang="en-US" dirty="0"/>
              <a:t>We will see God face-to-face one day.</a:t>
            </a:r>
          </a:p>
        </p:txBody>
      </p:sp>
      <p:sp>
        <p:nvSpPr>
          <p:cNvPr id="4" name="Slide Number Placeholder 3"/>
          <p:cNvSpPr>
            <a:spLocks noGrp="1"/>
          </p:cNvSpPr>
          <p:nvPr>
            <p:ph type="sldNum" sz="quarter" idx="5"/>
          </p:nvPr>
        </p:nvSpPr>
        <p:spPr/>
        <p:txBody>
          <a:bodyPr/>
          <a:lstStyle/>
          <a:p>
            <a:fld id="{7D441F7A-DCCA-9A49-88D4-98E5A925E0F7}" type="slidenum">
              <a:rPr lang="en-US" smtClean="0"/>
              <a:t>28</a:t>
            </a:fld>
            <a:endParaRPr lang="en-US"/>
          </a:p>
        </p:txBody>
      </p:sp>
    </p:spTree>
    <p:extLst>
      <p:ext uri="{BB962C8B-B14F-4D97-AF65-F5344CB8AC3E}">
        <p14:creationId xmlns:p14="http://schemas.microsoft.com/office/powerpoint/2010/main" val="448657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come full circle:</a:t>
            </a:r>
          </a:p>
          <a:p>
            <a:endParaRPr lang="en-US" dirty="0"/>
          </a:p>
          <a:p>
            <a:r>
              <a:rPr lang="en-US" dirty="0"/>
              <a:t>We’re not enslaved to a godless worldview that says life is meaningless, entropy will take its course and the universe is going to fizzle out into abyss.</a:t>
            </a:r>
          </a:p>
          <a:p>
            <a:endParaRPr lang="en-US" dirty="0"/>
          </a:p>
          <a:p>
            <a:r>
              <a:rPr lang="en-US" dirty="0"/>
              <a:t>You’re current problem in life is not the myth of Sisyphus</a:t>
            </a:r>
          </a:p>
          <a:p>
            <a:r>
              <a:rPr lang="en-US" dirty="0"/>
              <a:t>	- ancient Greek King of Corinth he tricked death twice and was forced to push a bolder up a mountain </a:t>
            </a:r>
            <a:r>
              <a:rPr lang="en-US" dirty="0" err="1"/>
              <a:t>inHell</a:t>
            </a:r>
            <a:r>
              <a:rPr lang="en-US" dirty="0"/>
              <a:t> over and over again for eternity.</a:t>
            </a:r>
          </a:p>
          <a:p>
            <a:endParaRPr lang="en-US" dirty="0"/>
          </a:p>
          <a:p>
            <a:r>
              <a:rPr lang="en-US" dirty="0"/>
              <a:t>This is Godlessness – meaninglessness.</a:t>
            </a: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29</a:t>
            </a:fld>
            <a:endParaRPr lang="en-US"/>
          </a:p>
        </p:txBody>
      </p:sp>
    </p:spTree>
    <p:extLst>
      <p:ext uri="{BB962C8B-B14F-4D97-AF65-F5344CB8AC3E}">
        <p14:creationId xmlns:p14="http://schemas.microsoft.com/office/powerpoint/2010/main" val="240482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Christians are Stewards of the Truth</a:t>
            </a:r>
          </a:p>
          <a:p>
            <a:endParaRPr lang="en-US" dirty="0"/>
          </a:p>
          <a:p>
            <a:r>
              <a:rPr lang="en-US" dirty="0"/>
              <a:t>We live in a time of Narrative Truth. Where we tell our stories – “Live our Truth”</a:t>
            </a:r>
          </a:p>
          <a:p>
            <a:endParaRPr lang="en-US" dirty="0"/>
          </a:p>
          <a:p>
            <a:r>
              <a:rPr lang="en-US" dirty="0"/>
              <a:t>However, we can’t have our own realities, there must be a common one that unites us.</a:t>
            </a:r>
          </a:p>
          <a:p>
            <a:endParaRPr lang="en-US" dirty="0"/>
          </a:p>
          <a:p>
            <a:r>
              <a:rPr lang="en-US" dirty="0"/>
              <a:t>And as Christians, we believe at the center of this objective reality is a God who loves us, and the clearest place he revealed his love is in the death and resurrection of Jesus.</a:t>
            </a:r>
          </a:p>
          <a:p>
            <a:endParaRPr lang="en-US" dirty="0"/>
          </a:p>
          <a:p>
            <a:r>
              <a:rPr lang="en-US" dirty="0"/>
              <a:t>I’m going to give a 10 </a:t>
            </a:r>
            <a:r>
              <a:rPr lang="en-US" dirty="0" err="1"/>
              <a:t>minuts</a:t>
            </a:r>
            <a:r>
              <a:rPr lang="en-US" dirty="0"/>
              <a:t> short apologetic on the historical reality of the resurrection.</a:t>
            </a:r>
          </a:p>
        </p:txBody>
      </p:sp>
      <p:sp>
        <p:nvSpPr>
          <p:cNvPr id="4" name="Slide Number Placeholder 3"/>
          <p:cNvSpPr>
            <a:spLocks noGrp="1"/>
          </p:cNvSpPr>
          <p:nvPr>
            <p:ph type="sldNum" sz="quarter" idx="5"/>
          </p:nvPr>
        </p:nvSpPr>
        <p:spPr/>
        <p:txBody>
          <a:bodyPr/>
          <a:lstStyle/>
          <a:p>
            <a:fld id="{7D441F7A-DCCA-9A49-88D4-98E5A925E0F7}" type="slidenum">
              <a:rPr lang="en-US" smtClean="0"/>
              <a:t>3</a:t>
            </a:fld>
            <a:endParaRPr lang="en-US"/>
          </a:p>
        </p:txBody>
      </p:sp>
    </p:spTree>
    <p:extLst>
      <p:ext uri="{BB962C8B-B14F-4D97-AF65-F5344CB8AC3E}">
        <p14:creationId xmlns:p14="http://schemas.microsoft.com/office/powerpoint/2010/main" val="814867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  Paul ends the theological argument in 1 Corinthians with this verse:</a:t>
            </a:r>
          </a:p>
          <a:p>
            <a:endParaRPr lang="en-US" dirty="0"/>
          </a:p>
          <a:p>
            <a:pPr marL="0" indent="0">
              <a:buNone/>
            </a:pPr>
            <a:r>
              <a:rPr lang="en-US" sz="1200" dirty="0">
                <a:solidFill>
                  <a:srgbClr val="FF0000"/>
                </a:solidFill>
              </a:rPr>
              <a:t>58 Therefore, my beloved brethren, be steadfast, immovable, always abounding in the work of the Lord, knowing that your toil is not in vain in the Lord.</a:t>
            </a:r>
          </a:p>
          <a:p>
            <a:pPr marL="0" indent="0">
              <a:buNone/>
            </a:pPr>
            <a:endParaRPr lang="en-US" sz="1200" dirty="0">
              <a:solidFill>
                <a:srgbClr val="FF0000"/>
              </a:solidFill>
            </a:endParaRPr>
          </a:p>
          <a:p>
            <a:pPr marL="0" indent="0">
              <a:buNone/>
            </a:pPr>
            <a:r>
              <a:rPr lang="en-US" sz="1200" dirty="0">
                <a:solidFill>
                  <a:srgbClr val="FF0000"/>
                </a:solidFill>
              </a:rPr>
              <a:t>And this hope for the future, circles back again to infuse every moment of our life with purpose. Your life is not in vain.</a:t>
            </a:r>
          </a:p>
          <a:p>
            <a:pPr marL="0" indent="0">
              <a:buNone/>
            </a:pPr>
            <a:endParaRPr lang="en-US" sz="1200" dirty="0">
              <a:solidFill>
                <a:srgbClr val="FF0000"/>
              </a:solidFill>
            </a:endParaRPr>
          </a:p>
          <a:p>
            <a:r>
              <a:rPr lang="en-US" sz="1200" dirty="0">
                <a:solidFill>
                  <a:schemeClr val="tx1">
                    <a:lumMod val="95000"/>
                  </a:schemeClr>
                </a:solidFill>
              </a:rPr>
              <a:t>The Resurrection:</a:t>
            </a:r>
          </a:p>
          <a:p>
            <a:pPr marL="514350" indent="-514350">
              <a:buFont typeface="+mj-lt"/>
              <a:buAutoNum type="arabicPeriod"/>
            </a:pPr>
            <a:endParaRPr lang="en-US" sz="1200" dirty="0">
              <a:solidFill>
                <a:schemeClr val="tx1">
                  <a:lumMod val="95000"/>
                </a:schemeClr>
              </a:solidFill>
            </a:endParaRPr>
          </a:p>
          <a:p>
            <a:pPr marL="514350" indent="-514350">
              <a:buFont typeface="+mj-lt"/>
              <a:buAutoNum type="arabicPeriod"/>
            </a:pPr>
            <a:r>
              <a:rPr lang="en-US" sz="1200" dirty="0">
                <a:solidFill>
                  <a:schemeClr val="tx1">
                    <a:lumMod val="95000"/>
                  </a:schemeClr>
                </a:solidFill>
              </a:rPr>
              <a:t>Is a Historical Fact</a:t>
            </a:r>
          </a:p>
          <a:p>
            <a:pPr marL="514350" indent="-514350">
              <a:buFont typeface="+mj-lt"/>
              <a:buAutoNum type="arabicPeriod"/>
            </a:pPr>
            <a:r>
              <a:rPr lang="en-US" sz="1200" dirty="0">
                <a:solidFill>
                  <a:schemeClr val="tx1">
                    <a:lumMod val="95000"/>
                  </a:schemeClr>
                </a:solidFill>
              </a:rPr>
              <a:t>Has Objective Historical Meaning</a:t>
            </a:r>
          </a:p>
          <a:p>
            <a:pPr marL="514350" indent="-514350">
              <a:buFont typeface="+mj-lt"/>
              <a:buAutoNum type="arabicPeriod"/>
            </a:pPr>
            <a:r>
              <a:rPr lang="en-US" sz="1200" dirty="0">
                <a:solidFill>
                  <a:schemeClr val="tx1">
                    <a:lumMod val="95000"/>
                  </a:schemeClr>
                </a:solidFill>
              </a:rPr>
              <a:t>Gives Meaning for Your Daily Life</a:t>
            </a:r>
          </a:p>
          <a:p>
            <a:pPr marL="514350" indent="-514350">
              <a:buFont typeface="+mj-lt"/>
              <a:buAutoNum type="arabicPeriod"/>
            </a:pPr>
            <a:r>
              <a:rPr lang="en-US" sz="1200" dirty="0">
                <a:solidFill>
                  <a:schemeClr val="tx1">
                    <a:lumMod val="95000"/>
                  </a:schemeClr>
                </a:solidFill>
              </a:rPr>
              <a:t>Gives Hope For Our Future</a:t>
            </a:r>
            <a:endParaRPr lang="en-US" sz="1200" dirty="0">
              <a:solidFill>
                <a:srgbClr val="FF0000"/>
              </a:solidFill>
            </a:endParaRP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r>
              <a:rPr lang="en-US" sz="1200" dirty="0">
                <a:solidFill>
                  <a:srgbClr val="FF0000"/>
                </a:solidFill>
              </a:rPr>
              <a:t>Every problem and setback we have is training for a glorious future</a:t>
            </a:r>
          </a:p>
          <a:p>
            <a:pPr marL="0" indent="0">
              <a:buNone/>
            </a:pPr>
            <a:r>
              <a:rPr lang="en-US" sz="1200" dirty="0">
                <a:solidFill>
                  <a:srgbClr val="FF0000"/>
                </a:solidFill>
              </a:rPr>
              <a:t>Every gift and joy we have now, is only a fraction of what we’ll experience in our future resurrection.</a:t>
            </a:r>
          </a:p>
          <a:p>
            <a:pPr marL="0" indent="0">
              <a:buNone/>
            </a:pPr>
            <a:r>
              <a:rPr lang="en-US" sz="1200" dirty="0">
                <a:solidFill>
                  <a:srgbClr val="FF0000"/>
                </a:solidFill>
              </a:rPr>
              <a:t>Your work, your school, your family, your friends – all you have will echo into eternity</a:t>
            </a: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r>
              <a:rPr lang="en-US" sz="1200" dirty="0">
                <a:solidFill>
                  <a:srgbClr val="FF0000"/>
                </a:solidFill>
              </a:rPr>
              <a:t>If something in you is awakened today – that you know you need this resurrection in your life. </a:t>
            </a:r>
          </a:p>
          <a:p>
            <a:pPr marL="228600" indent="-228600">
              <a:buAutoNum type="arabicPeriod"/>
            </a:pPr>
            <a:r>
              <a:rPr lang="en-US" sz="1200" dirty="0">
                <a:solidFill>
                  <a:srgbClr val="FF0000"/>
                </a:solidFill>
              </a:rPr>
              <a:t>Come forward to pray with me.</a:t>
            </a:r>
          </a:p>
          <a:p>
            <a:pPr marL="0" indent="0">
              <a:buNone/>
            </a:pPr>
            <a:endParaRPr lang="en-US" sz="1200" dirty="0">
              <a:solidFill>
                <a:srgbClr val="FF0000"/>
              </a:solidFill>
            </a:endParaRPr>
          </a:p>
          <a:p>
            <a:pPr marL="0" indent="0">
              <a:buNone/>
            </a:pPr>
            <a:r>
              <a:rPr lang="en-US" sz="1200" dirty="0">
                <a:solidFill>
                  <a:srgbClr val="FF0000"/>
                </a:solidFill>
              </a:rPr>
              <a:t>If you’re a born again child of God – rejoice with me today </a:t>
            </a:r>
          </a:p>
          <a:p>
            <a:pPr marL="0" indent="0">
              <a:buNone/>
            </a:pPr>
            <a:endParaRPr lang="en-US" sz="1200" dirty="0">
              <a:solidFill>
                <a:srgbClr val="FF0000"/>
              </a:solidFill>
            </a:endParaRPr>
          </a:p>
          <a:p>
            <a:pPr marL="0" indent="0">
              <a:buNone/>
            </a:pPr>
            <a:r>
              <a:rPr lang="en-US" sz="1200" dirty="0">
                <a:solidFill>
                  <a:srgbClr val="FF0000"/>
                </a:solidFill>
              </a:rPr>
              <a:t>Jesus’s resurrection is a fact</a:t>
            </a:r>
          </a:p>
          <a:p>
            <a:pPr marL="0" indent="0">
              <a:buNone/>
            </a:pPr>
            <a:r>
              <a:rPr lang="en-US" sz="1200" dirty="0">
                <a:solidFill>
                  <a:srgbClr val="FF0000"/>
                </a:solidFill>
              </a:rPr>
              <a:t>The Gospel Is True, and We’re free from sin</a:t>
            </a:r>
          </a:p>
          <a:p>
            <a:pPr marL="0" indent="0">
              <a:buNone/>
            </a:pPr>
            <a:r>
              <a:rPr lang="en-US" sz="1200" dirty="0">
                <a:solidFill>
                  <a:srgbClr val="FF0000"/>
                </a:solidFill>
              </a:rPr>
              <a:t>Our Life is infused with real meaning</a:t>
            </a:r>
          </a:p>
          <a:p>
            <a:pPr marL="0" indent="0">
              <a:buNone/>
            </a:pPr>
            <a:r>
              <a:rPr lang="en-US" sz="1200" dirty="0">
                <a:solidFill>
                  <a:srgbClr val="FF0000"/>
                </a:solidFill>
              </a:rPr>
              <a:t>We have hope of the ultimate resurrection.</a:t>
            </a: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r>
              <a:rPr lang="en-US" sz="1200" dirty="0">
                <a:solidFill>
                  <a:srgbClr val="FF0000"/>
                </a:solidFill>
              </a:rPr>
              <a:t>Jude 1:24</a:t>
            </a:r>
          </a:p>
          <a:p>
            <a:pPr marL="0" indent="0">
              <a:buNone/>
            </a:pPr>
            <a:r>
              <a:rPr lang="en-US" sz="1200" dirty="0">
                <a:solidFill>
                  <a:srgbClr val="FF0000"/>
                </a:solidFill>
              </a:rPr>
              <a:t>24 Now to Him who is able to keep you from stumbling, and to make you stand in the presence of His glory blameless with great joy, 25 to the only God our Savior, through Jesus Christ our Lord, be glory, majesty, dominion and authority, before all time and now and forever. </a:t>
            </a:r>
            <a:r>
              <a:rPr lang="en-US" sz="1200">
                <a:solidFill>
                  <a:srgbClr val="FF0000"/>
                </a:solidFill>
              </a:rPr>
              <a:t>Amen.</a:t>
            </a:r>
            <a:endParaRPr lang="en-US" sz="1200" dirty="0">
              <a:solidFill>
                <a:srgbClr val="FF0000"/>
              </a:solidFill>
            </a:endParaRP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endParaRPr lang="en-US" sz="1200" dirty="0">
              <a:solidFill>
                <a:srgbClr val="FF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30</a:t>
            </a:fld>
            <a:endParaRPr lang="en-US"/>
          </a:p>
        </p:txBody>
      </p:sp>
    </p:spTree>
    <p:extLst>
      <p:ext uri="{BB962C8B-B14F-4D97-AF65-F5344CB8AC3E}">
        <p14:creationId xmlns:p14="http://schemas.microsoft.com/office/powerpoint/2010/main" val="3269262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Sinner’s prayer here</a:t>
            </a:r>
          </a:p>
          <a:p>
            <a:endParaRPr lang="en-US" dirty="0"/>
          </a:p>
          <a:p>
            <a:r>
              <a:rPr lang="en-US" sz="1200" b="0" i="1" kern="1200" dirty="0">
                <a:solidFill>
                  <a:schemeClr val="tx1"/>
                </a:solidFill>
                <a:effectLst/>
                <a:latin typeface="+mn-lt"/>
                <a:ea typeface="+mn-ea"/>
                <a:cs typeface="+mn-cs"/>
              </a:rPr>
              <a:t> “It’s not the prayer that saves; it’s the repentance and faith behind the prayer that lays hold of salvation.</a:t>
            </a:r>
            <a:endParaRPr lang="en-US" dirty="0"/>
          </a:p>
        </p:txBody>
      </p:sp>
      <p:sp>
        <p:nvSpPr>
          <p:cNvPr id="4" name="Slide Number Placeholder 3"/>
          <p:cNvSpPr>
            <a:spLocks noGrp="1"/>
          </p:cNvSpPr>
          <p:nvPr>
            <p:ph type="sldNum" sz="quarter" idx="5"/>
          </p:nvPr>
        </p:nvSpPr>
        <p:spPr/>
        <p:txBody>
          <a:bodyPr/>
          <a:lstStyle/>
          <a:p>
            <a:fld id="{FE72D86D-1431-1244-8260-2CC45CD74825}" type="slidenum">
              <a:rPr lang="en-US" smtClean="0"/>
              <a:t>31</a:t>
            </a:fld>
            <a:endParaRPr lang="en-US"/>
          </a:p>
        </p:txBody>
      </p:sp>
    </p:spTree>
    <p:extLst>
      <p:ext uri="{BB962C8B-B14F-4D97-AF65-F5344CB8AC3E}">
        <p14:creationId xmlns:p14="http://schemas.microsoft.com/office/powerpoint/2010/main" val="373302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i="0" dirty="0">
                <a:solidFill>
                  <a:srgbClr val="000000"/>
                </a:solidFill>
                <a:effectLst/>
                <a:latin typeface="Helvetica" pitchFamily="2" charset="0"/>
              </a:rPr>
              <a:t>This would be a 2 hour lecture if I were to do it justice.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1" i="0" dirty="0">
              <a:solidFill>
                <a:srgbClr val="000000"/>
              </a:solidFill>
              <a:effectLst/>
              <a:latin typeface="Helvetica" pitchFamily="2"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1" i="0" dirty="0">
                <a:solidFill>
                  <a:srgbClr val="000000"/>
                </a:solidFill>
                <a:effectLst/>
                <a:latin typeface="Helvetica" pitchFamily="2" charset="0"/>
              </a:rPr>
              <a:t>If you’re keen to read on this topic in detail: Recommend 4 books: Cold case Christianity,  The Case for Christ – accessible to all. Jesus and the Eyewitnesses, The Resurrection of the Son of God.</a:t>
            </a:r>
          </a:p>
          <a:p>
            <a:pPr algn="l" fontAlgn="base"/>
            <a:endParaRPr lang="en-US" b="1" i="0" dirty="0">
              <a:solidFill>
                <a:srgbClr val="000000"/>
              </a:solidFill>
              <a:effectLst/>
              <a:latin typeface="Helvetica" pitchFamily="2" charset="0"/>
            </a:endParaRPr>
          </a:p>
          <a:p>
            <a:pPr algn="l" fontAlgn="base"/>
            <a:endParaRPr lang="en-US" b="1" i="0" dirty="0">
              <a:solidFill>
                <a:srgbClr val="000000"/>
              </a:solidFill>
              <a:effectLst/>
              <a:latin typeface="Helvetica" pitchFamily="2" charset="0"/>
            </a:endParaRPr>
          </a:p>
          <a:p>
            <a:pPr algn="l" fontAlgn="base"/>
            <a:r>
              <a:rPr lang="en-US" b="1" i="0" dirty="0">
                <a:solidFill>
                  <a:srgbClr val="000000"/>
                </a:solidFill>
                <a:effectLst/>
                <a:latin typeface="Helvetica" pitchFamily="2" charset="0"/>
              </a:rPr>
              <a:t>There’ve been some popular attempts over the years to explain away the resurrection</a:t>
            </a:r>
          </a:p>
          <a:p>
            <a:pPr algn="l" fontAlgn="base"/>
            <a:endParaRPr lang="en-US" b="1" i="0" dirty="0">
              <a:solidFill>
                <a:srgbClr val="000000"/>
              </a:solidFill>
              <a:effectLst/>
              <a:latin typeface="Helvetica" pitchFamily="2" charset="0"/>
            </a:endParaRPr>
          </a:p>
          <a:p>
            <a:pPr algn="l" fontAlgn="base"/>
            <a:endParaRPr lang="en-US" b="1" i="0" dirty="0">
              <a:solidFill>
                <a:srgbClr val="000000"/>
              </a:solidFill>
              <a:effectLst/>
              <a:latin typeface="Helvetica" pitchFamily="2" charset="0"/>
            </a:endParaRPr>
          </a:p>
          <a:p>
            <a:pPr algn="l" fontAlgn="base"/>
            <a:r>
              <a:rPr lang="en-US" b="1" i="0" dirty="0">
                <a:solidFill>
                  <a:srgbClr val="000000"/>
                </a:solidFill>
                <a:effectLst/>
                <a:latin typeface="Helvetica" pitchFamily="2" charset="0"/>
              </a:rPr>
              <a:t>Swoon Theory:</a:t>
            </a:r>
          </a:p>
          <a:p>
            <a:pPr algn="l" fontAlgn="base"/>
            <a:r>
              <a:rPr lang="en-US" b="0" i="0" dirty="0">
                <a:solidFill>
                  <a:srgbClr val="000000"/>
                </a:solidFill>
                <a:effectLst/>
                <a:latin typeface="Helvetica" pitchFamily="2" charset="0"/>
              </a:rPr>
              <a:t>The “swoon theory” argues that Jesus never really died, only appeared to have died, and then came back to life while buried in the tomb. </a:t>
            </a:r>
          </a:p>
          <a:p>
            <a:pPr algn="l" fontAlgn="base"/>
            <a:r>
              <a:rPr lang="en-US" b="0" i="0" dirty="0">
                <a:solidFill>
                  <a:srgbClr val="202124"/>
                </a:solidFill>
                <a:effectLst/>
                <a:latin typeface="Google Sans"/>
              </a:rPr>
              <a:t>German Karl Friedrich </a:t>
            </a:r>
            <a:r>
              <a:rPr lang="en-US" b="0" i="0" dirty="0" err="1">
                <a:solidFill>
                  <a:srgbClr val="202124"/>
                </a:solidFill>
                <a:effectLst/>
                <a:latin typeface="Google Sans"/>
              </a:rPr>
              <a:t>Bahrdt</a:t>
            </a:r>
            <a:r>
              <a:rPr lang="en-US" b="0" i="0" dirty="0">
                <a:solidFill>
                  <a:srgbClr val="202124"/>
                </a:solidFill>
                <a:effectLst/>
                <a:latin typeface="Google Sans"/>
              </a:rPr>
              <a:t>, who suggested in around 1780</a:t>
            </a:r>
          </a:p>
          <a:p>
            <a:pPr algn="l" fontAlgn="base"/>
            <a:r>
              <a:rPr lang="en-US" b="0" i="0" dirty="0">
                <a:solidFill>
                  <a:srgbClr val="202124"/>
                </a:solidFill>
                <a:effectLst/>
                <a:latin typeface="Google Sans"/>
              </a:rPr>
              <a:t>	-  the physician Luke gave him drugs to make him appear to be dead to appear as a spiritual messiah and get Israel to abandon the idea of a political messiah.</a:t>
            </a:r>
            <a:endParaRPr lang="en-US" b="0" i="0" dirty="0">
              <a:solidFill>
                <a:srgbClr val="000000"/>
              </a:solidFill>
              <a:effectLst/>
              <a:latin typeface="Helvetica" pitchFamily="2" charset="0"/>
            </a:endParaRPr>
          </a:p>
          <a:p>
            <a:pPr algn="l" fontAlgn="base"/>
            <a:r>
              <a:rPr lang="en-US" b="0" i="0" dirty="0">
                <a:solidFill>
                  <a:srgbClr val="4D5156"/>
                </a:solidFill>
                <a:effectLst/>
                <a:latin typeface="arial" panose="020B0604020202020204" pitchFamily="34" charset="0"/>
              </a:rPr>
              <a:t>Heinrich E.G. Paulus in The Life of Jesus (1828)</a:t>
            </a:r>
            <a:endParaRPr lang="en-US" b="0" i="0" dirty="0">
              <a:solidFill>
                <a:srgbClr val="000000"/>
              </a:solidFill>
              <a:effectLst/>
              <a:latin typeface="Helvetica" pitchFamily="2" charset="0"/>
            </a:endParaRPr>
          </a:p>
          <a:p>
            <a:pPr algn="l" fontAlgn="base"/>
            <a:r>
              <a:rPr lang="en-US" b="0" i="0" dirty="0">
                <a:solidFill>
                  <a:srgbClr val="000000"/>
                </a:solidFill>
                <a:effectLst/>
                <a:latin typeface="Helvetica" pitchFamily="2" charset="0"/>
              </a:rPr>
              <a:t>Hugh </a:t>
            </a:r>
            <a:r>
              <a:rPr lang="en-US" b="0" i="0" dirty="0" err="1">
                <a:solidFill>
                  <a:srgbClr val="000000"/>
                </a:solidFill>
                <a:effectLst/>
                <a:latin typeface="Helvetica" pitchFamily="2" charset="0"/>
              </a:rPr>
              <a:t>Schonfeld</a:t>
            </a:r>
            <a:r>
              <a:rPr lang="en-US" b="0" i="0" dirty="0">
                <a:solidFill>
                  <a:srgbClr val="000000"/>
                </a:solidFill>
                <a:effectLst/>
                <a:latin typeface="Helvetica" pitchFamily="2" charset="0"/>
              </a:rPr>
              <a:t> in 1960’s </a:t>
            </a:r>
          </a:p>
          <a:p>
            <a:pPr algn="l" fontAlgn="base"/>
            <a:endParaRPr lang="en-US" b="0" i="0" dirty="0">
              <a:solidFill>
                <a:srgbClr val="000000"/>
              </a:solidFill>
              <a:effectLst/>
              <a:latin typeface="Helvetica" pitchFamily="2" charset="0"/>
            </a:endParaRPr>
          </a:p>
          <a:p>
            <a:pPr algn="l" fontAlgn="base"/>
            <a:r>
              <a:rPr lang="en-US" b="0" i="0" dirty="0">
                <a:solidFill>
                  <a:srgbClr val="000000"/>
                </a:solidFill>
                <a:effectLst/>
                <a:latin typeface="Helvetica" pitchFamily="2" charset="0"/>
              </a:rPr>
              <a:t>Pastor Greg Laurie tells a story about a reader’s writing to a local newspaper - asking about “swoon theory” </a:t>
            </a:r>
          </a:p>
          <a:p>
            <a:pPr algn="l" fontAlgn="base"/>
            <a:endParaRPr lang="en-US" b="0" i="0" dirty="0">
              <a:solidFill>
                <a:srgbClr val="000000"/>
              </a:solidFill>
              <a:effectLst/>
              <a:latin typeface="Helvetica" pitchFamily="2" charset="0"/>
            </a:endParaRPr>
          </a:p>
          <a:p>
            <a:pPr algn="l" fontAlgn="base"/>
            <a:r>
              <a:rPr lang="en-US" b="0" i="0" dirty="0">
                <a:solidFill>
                  <a:srgbClr val="000000"/>
                </a:solidFill>
                <a:effectLst/>
                <a:latin typeface="Helvetica" pitchFamily="2" charset="0"/>
              </a:rPr>
              <a:t>The writer writes: “Our preacher on Easter said that Jesus just swooned on the cross and that His disciples nursed Him back to health. What do you think? Sincerely signed, Bewildered.” </a:t>
            </a:r>
          </a:p>
          <a:p>
            <a:pPr algn="l" fontAlgn="base"/>
            <a:endParaRPr lang="en-US" b="0" i="0" dirty="0">
              <a:solidFill>
                <a:srgbClr val="000000"/>
              </a:solidFill>
              <a:effectLst/>
              <a:latin typeface="Helvetica" pitchFamily="2" charset="0"/>
            </a:endParaRPr>
          </a:p>
          <a:p>
            <a:pPr algn="l" fontAlgn="base"/>
            <a:r>
              <a:rPr lang="en-US" b="0" i="0" dirty="0">
                <a:solidFill>
                  <a:srgbClr val="000000"/>
                </a:solidFill>
                <a:effectLst/>
                <a:latin typeface="Helvetica" pitchFamily="2" charset="0"/>
              </a:rPr>
              <a:t>So somebody at the newspaper wrote back, “Dear Bewildered, beat your preacher with a cat o’ nine tails with 39 heavy strokes. Nail him to a cross, hang him out in the sun for six hours, run a spear through his heart, and embalm him, and put him in an airless tomb for 36 hours and see what happens.”</a:t>
            </a:r>
          </a:p>
          <a:p>
            <a:pPr algn="l" fontAlgn="base"/>
            <a:endParaRPr lang="en-US" b="0" i="0" dirty="0">
              <a:solidFill>
                <a:srgbClr val="000000"/>
              </a:solidFill>
              <a:effectLst/>
              <a:latin typeface="Helvetica" pitchFamily="2" charset="0"/>
            </a:endParaRPr>
          </a:p>
          <a:p>
            <a:pPr algn="l" fontAlgn="base"/>
            <a:r>
              <a:rPr lang="en-US" b="0" i="0" dirty="0">
                <a:solidFill>
                  <a:srgbClr val="000000"/>
                </a:solidFill>
                <a:effectLst/>
                <a:latin typeface="Helvetica" pitchFamily="2" charset="0"/>
              </a:rPr>
              <a:t>This is the most elegant rebuttal to this theory I can find.</a:t>
            </a:r>
          </a:p>
          <a:p>
            <a:pPr algn="l" fontAlgn="base"/>
            <a:endParaRPr lang="en-US" b="0" i="0" dirty="0">
              <a:solidFill>
                <a:srgbClr val="000000"/>
              </a:solidFill>
              <a:effectLst/>
              <a:latin typeface="Helvetica" pitchFamily="2" charset="0"/>
            </a:endParaRPr>
          </a:p>
          <a:p>
            <a:pPr algn="l" fontAlgn="base"/>
            <a:r>
              <a:rPr lang="en-US" b="0" i="0" dirty="0">
                <a:solidFill>
                  <a:srgbClr val="081C2A"/>
                </a:solidFill>
                <a:effectLst/>
                <a:latin typeface="system-ui"/>
              </a:rPr>
              <a:t>Those who were flogged would often go into hypovolemic shock, a term that refers to low blood volume. In other words, the person would have lost so much blood he would go into shock. The results of this would be:</a:t>
            </a:r>
            <a:br>
              <a:rPr lang="en-US" dirty="0"/>
            </a:br>
            <a:br>
              <a:rPr lang="en-US" dirty="0"/>
            </a:br>
            <a:r>
              <a:rPr lang="en-US" b="0" i="0" dirty="0">
                <a:solidFill>
                  <a:srgbClr val="081C2A"/>
                </a:solidFill>
                <a:effectLst/>
                <a:latin typeface="system-ui"/>
              </a:rPr>
              <a:t>1) The heart would race to pump blood that was not there.</a:t>
            </a:r>
            <a:br>
              <a:rPr lang="en-US" dirty="0"/>
            </a:br>
            <a:r>
              <a:rPr lang="en-US" b="0" i="0" dirty="0">
                <a:solidFill>
                  <a:srgbClr val="081C2A"/>
                </a:solidFill>
                <a:effectLst/>
                <a:latin typeface="system-ui"/>
              </a:rPr>
              <a:t>2) The victim would collapse or faint due to low blood pressure.</a:t>
            </a:r>
            <a:br>
              <a:rPr lang="en-US" dirty="0"/>
            </a:br>
            <a:r>
              <a:rPr lang="en-US" b="0" i="0" dirty="0">
                <a:solidFill>
                  <a:srgbClr val="081C2A"/>
                </a:solidFill>
                <a:effectLst/>
                <a:latin typeface="system-ui"/>
              </a:rPr>
              <a:t>3) The kidneys would shut down to preserve body fluids.</a:t>
            </a:r>
            <a:br>
              <a:rPr lang="en-US" dirty="0"/>
            </a:br>
            <a:r>
              <a:rPr lang="en-US" b="0" i="0" dirty="0">
                <a:solidFill>
                  <a:srgbClr val="081C2A"/>
                </a:solidFill>
                <a:effectLst/>
                <a:latin typeface="system-ui"/>
              </a:rPr>
              <a:t>4) The person would experience extreme thirst as the body desired to replenish lost fluids.</a:t>
            </a:r>
          </a:p>
          <a:p>
            <a:pPr algn="l" fontAlgn="base"/>
            <a:br>
              <a:rPr lang="en-US" dirty="0"/>
            </a:br>
            <a:br>
              <a:rPr lang="en-US" dirty="0"/>
            </a:br>
            <a:r>
              <a:rPr lang="en-US" b="0" i="0" dirty="0">
                <a:solidFill>
                  <a:srgbClr val="081C2A"/>
                </a:solidFill>
                <a:effectLst/>
                <a:latin typeface="system-ui"/>
              </a:rPr>
              <a:t>There is evidence from Scripture that Jesus experienced hypovolemic shock as a result of </a:t>
            </a:r>
          </a:p>
          <a:p>
            <a:pPr marL="171450" indent="-171450" algn="l" fontAlgn="base">
              <a:buFontTx/>
              <a:buChar char="-"/>
            </a:pPr>
            <a:r>
              <a:rPr lang="en-US" b="0" i="0" dirty="0">
                <a:solidFill>
                  <a:srgbClr val="081C2A"/>
                </a:solidFill>
                <a:effectLst/>
                <a:latin typeface="system-ui"/>
              </a:rPr>
              <a:t>being flogged. </a:t>
            </a:r>
          </a:p>
          <a:p>
            <a:pPr marL="171450" indent="-171450" algn="l" fontAlgn="base">
              <a:buFontTx/>
              <a:buChar char="-"/>
            </a:pPr>
            <a:r>
              <a:rPr lang="en-US" b="0" i="0" dirty="0">
                <a:solidFill>
                  <a:srgbClr val="081C2A"/>
                </a:solidFill>
                <a:effectLst/>
                <a:latin typeface="system-ui"/>
              </a:rPr>
              <a:t>carried His own cross to Golgotha (</a:t>
            </a:r>
            <a:r>
              <a:rPr lang="en-US" b="0" i="0" dirty="0">
                <a:effectLst/>
                <a:latin typeface="system-ui"/>
                <a:hlinkClick r:id="rId3"/>
              </a:rPr>
              <a:t>John 19:17</a:t>
            </a:r>
            <a:r>
              <a:rPr lang="en-US" b="0" i="0" dirty="0">
                <a:solidFill>
                  <a:srgbClr val="081C2A"/>
                </a:solidFill>
                <a:effectLst/>
                <a:latin typeface="system-ui"/>
              </a:rPr>
              <a:t>), he collapsed</a:t>
            </a:r>
          </a:p>
          <a:p>
            <a:pPr marL="628650" lvl="1" indent="-171450" algn="l" fontAlgn="base">
              <a:buFontTx/>
              <a:buChar char="-"/>
            </a:pPr>
            <a:r>
              <a:rPr lang="en-US" b="0" i="0" dirty="0">
                <a:solidFill>
                  <a:srgbClr val="081C2A"/>
                </a:solidFill>
                <a:effectLst/>
                <a:latin typeface="system-ui"/>
              </a:rPr>
              <a:t>Simon was forced to either carry the cross or help Jesus carry the cross the rest of the way to the hill (</a:t>
            </a:r>
            <a:r>
              <a:rPr lang="en-US" b="0" i="0" dirty="0">
                <a:effectLst/>
                <a:latin typeface="system-ui"/>
                <a:hlinkClick r:id="rId4"/>
              </a:rPr>
              <a:t>Matthew 27:32–33</a:t>
            </a:r>
            <a:r>
              <a:rPr lang="en-US" b="0" i="0" dirty="0">
                <a:solidFill>
                  <a:srgbClr val="081C2A"/>
                </a:solidFill>
                <a:effectLst/>
                <a:latin typeface="system-ui"/>
              </a:rPr>
              <a:t>; </a:t>
            </a:r>
            <a:r>
              <a:rPr lang="en-US" b="0" i="0" dirty="0">
                <a:effectLst/>
                <a:latin typeface="system-ui"/>
                <a:hlinkClick r:id="rId5"/>
              </a:rPr>
              <a:t>Mark 15:21–22</a:t>
            </a:r>
            <a:r>
              <a:rPr lang="en-US" b="0" i="0" dirty="0">
                <a:solidFill>
                  <a:srgbClr val="081C2A"/>
                </a:solidFill>
                <a:effectLst/>
                <a:latin typeface="system-ui"/>
              </a:rPr>
              <a:t>; </a:t>
            </a:r>
            <a:r>
              <a:rPr lang="en-US" b="0" i="0" dirty="0">
                <a:effectLst/>
                <a:latin typeface="system-ui"/>
                <a:hlinkClick r:id="rId6"/>
              </a:rPr>
              <a:t>Luke 23:26</a:t>
            </a:r>
            <a:r>
              <a:rPr lang="en-US" b="0" i="0" dirty="0">
                <a:solidFill>
                  <a:srgbClr val="081C2A"/>
                </a:solidFill>
                <a:effectLst/>
                <a:latin typeface="system-ui"/>
              </a:rPr>
              <a:t>).</a:t>
            </a:r>
          </a:p>
          <a:p>
            <a:pPr marL="171450" lvl="0" indent="-171450" algn="l" fontAlgn="base">
              <a:buFontTx/>
              <a:buChar char="-"/>
            </a:pPr>
            <a:r>
              <a:rPr lang="en-US" b="0" i="0" dirty="0">
                <a:solidFill>
                  <a:srgbClr val="081C2A"/>
                </a:solidFill>
                <a:effectLst/>
                <a:latin typeface="system-ui"/>
              </a:rPr>
              <a:t>This collapse indicates Jesus had low blood pressure. Another indicator that Jesus suffered from hypovolemic shock was that He declared He was thirsty as He hung on the cross (</a:t>
            </a:r>
            <a:r>
              <a:rPr lang="en-US" b="0" i="0" dirty="0">
                <a:effectLst/>
                <a:latin typeface="system-ui"/>
                <a:hlinkClick r:id="rId7"/>
              </a:rPr>
              <a:t>John 19:28</a:t>
            </a:r>
            <a:r>
              <a:rPr lang="en-US" b="0" i="0" dirty="0">
                <a:solidFill>
                  <a:srgbClr val="081C2A"/>
                </a:solidFill>
                <a:effectLst/>
                <a:latin typeface="system-ui"/>
              </a:rPr>
              <a:t>), indicating His body’s desire to replenish fluids.</a:t>
            </a:r>
            <a:br>
              <a:rPr lang="en-US" dirty="0"/>
            </a:br>
            <a:br>
              <a:rPr lang="en-US" dirty="0"/>
            </a:br>
            <a:r>
              <a:rPr lang="en-US" b="0" i="0" dirty="0">
                <a:solidFill>
                  <a:srgbClr val="081C2A"/>
                </a:solidFill>
                <a:effectLst/>
                <a:latin typeface="system-ui"/>
              </a:rPr>
              <a:t>Prior to death, the sustained rapid heartbeat caused by hypovolemic shock also causes fluid to gather in the sack around the heart and around the lungs. This gathering of fluid in the membrane around the heart is called pericardial effusion, and the fluid gathering around the lungs is called pleural effusion. </a:t>
            </a:r>
          </a:p>
          <a:p>
            <a:pPr algn="l" fontAlgn="base"/>
            <a:endParaRPr lang="en-US" b="0" i="0" dirty="0">
              <a:solidFill>
                <a:srgbClr val="081C2A"/>
              </a:solidFill>
              <a:effectLst/>
              <a:latin typeface="system-ui"/>
            </a:endParaRPr>
          </a:p>
          <a:p>
            <a:pPr algn="l" fontAlgn="base"/>
            <a:r>
              <a:rPr lang="en-US" b="0" i="0" dirty="0">
                <a:solidFill>
                  <a:srgbClr val="081C2A"/>
                </a:solidFill>
                <a:effectLst/>
                <a:latin typeface="system-ui"/>
              </a:rPr>
              <a:t>Medically, the only explanation of the water and blood flowing – is death.</a:t>
            </a:r>
          </a:p>
          <a:p>
            <a:pPr algn="l" fontAlgn="base"/>
            <a:endParaRPr lang="en-US" b="0" i="0" dirty="0">
              <a:solidFill>
                <a:srgbClr val="081C2A"/>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4</a:t>
            </a:fld>
            <a:endParaRPr lang="en-US"/>
          </a:p>
        </p:txBody>
      </p:sp>
    </p:spTree>
    <p:extLst>
      <p:ext uri="{BB962C8B-B14F-4D97-AF65-F5344CB8AC3E}">
        <p14:creationId xmlns:p14="http://schemas.microsoft.com/office/powerpoint/2010/main" val="93405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The stolen body hypothesis </a:t>
            </a:r>
            <a:r>
              <a:rPr lang="en-US" b="0" i="0" dirty="0">
                <a:solidFill>
                  <a:srgbClr val="040C28"/>
                </a:solidFill>
                <a:effectLst/>
                <a:latin typeface="Google Sans"/>
              </a:rPr>
              <a:t>posits that the body of Jesus Christ was stolen from his burial place</a:t>
            </a:r>
            <a:r>
              <a:rPr lang="en-US" b="0" i="0" dirty="0">
                <a:solidFill>
                  <a:srgbClr val="202124"/>
                </a:solidFill>
                <a:effectLst/>
                <a:latin typeface="Google Sans"/>
              </a:rPr>
              <a:t>. His tomb was found empty not because he was resurrected, but because the body had been hidden somewhere else by the apostles.</a:t>
            </a:r>
          </a:p>
          <a:p>
            <a:pPr marL="0" indent="0">
              <a:buFontTx/>
              <a:buNone/>
            </a:pPr>
            <a:endParaRPr lang="en-US" b="0" i="0" dirty="0">
              <a:solidFill>
                <a:srgbClr val="202124"/>
              </a:solidFill>
              <a:effectLst/>
              <a:latin typeface="Google Sans"/>
            </a:endParaRPr>
          </a:p>
          <a:p>
            <a:pPr marL="0" indent="0">
              <a:buFontTx/>
              <a:buNone/>
            </a:pPr>
            <a:r>
              <a:rPr lang="en-US" b="0" i="0" dirty="0">
                <a:solidFill>
                  <a:srgbClr val="202124"/>
                </a:solidFill>
                <a:effectLst/>
                <a:latin typeface="Google Sans"/>
              </a:rPr>
              <a:t>Main objections to this </a:t>
            </a:r>
          </a:p>
          <a:p>
            <a:pPr marL="228600" indent="-228600">
              <a:buFontTx/>
              <a:buAutoNum type="arabicPeriod"/>
            </a:pPr>
            <a:r>
              <a:rPr lang="en-US" b="0" i="0" dirty="0">
                <a:solidFill>
                  <a:srgbClr val="202124"/>
                </a:solidFill>
                <a:effectLst/>
                <a:latin typeface="Google Sans"/>
              </a:rPr>
              <a:t>Guarded by Roman Soldiers – who get killed if they lie</a:t>
            </a:r>
          </a:p>
          <a:p>
            <a:pPr marL="228600" indent="-228600">
              <a:buFontTx/>
              <a:buAutoNum type="arabicPeriod"/>
            </a:pPr>
            <a:r>
              <a:rPr lang="en-US" b="0" i="0" dirty="0">
                <a:solidFill>
                  <a:srgbClr val="202124"/>
                </a:solidFill>
                <a:effectLst/>
                <a:latin typeface="Google Sans"/>
              </a:rPr>
              <a:t>Jesus’s teaching obviously preclude this kind of a crime – no doubt their consciences would be driving them nuts. 1 out of 12 would have broken.</a:t>
            </a:r>
          </a:p>
          <a:p>
            <a:pPr marL="228600" indent="-228600">
              <a:buFontTx/>
              <a:buAutoNum type="arabicPeriod"/>
            </a:pPr>
            <a:r>
              <a:rPr lang="en-US" b="0" i="0" dirty="0">
                <a:solidFill>
                  <a:srgbClr val="202124"/>
                </a:solidFill>
                <a:effectLst/>
                <a:latin typeface="Google Sans"/>
              </a:rPr>
              <a:t>People act in their own interest. People don’t die for a lie.  All the apostles died as martyrs – John exiled on Isle of Patmos.</a:t>
            </a:r>
          </a:p>
          <a:p>
            <a:pPr marL="228600" indent="-228600">
              <a:buFontTx/>
              <a:buAutoNum type="arabicPeriod"/>
            </a:pPr>
            <a:endParaRPr lang="en-US" b="0" i="0" dirty="0">
              <a:solidFill>
                <a:srgbClr val="202124"/>
              </a:solidFill>
              <a:effectLst/>
              <a:latin typeface="Google Sans"/>
            </a:endParaRPr>
          </a:p>
          <a:p>
            <a:r>
              <a:rPr lang="en-US" b="0" i="0" dirty="0">
                <a:solidFill>
                  <a:srgbClr val="202124"/>
                </a:solidFill>
                <a:effectLst/>
                <a:latin typeface="Google Sans"/>
              </a:rPr>
              <a:t>Hilarious Babylon Bee </a:t>
            </a:r>
            <a:r>
              <a:rPr lang="en-US" b="0" i="0" dirty="0" err="1">
                <a:solidFill>
                  <a:srgbClr val="202124"/>
                </a:solidFill>
                <a:effectLst/>
                <a:latin typeface="Google Sans"/>
              </a:rPr>
              <a:t>Youtube</a:t>
            </a:r>
            <a:r>
              <a:rPr lang="en-US" b="0" i="0" dirty="0">
                <a:solidFill>
                  <a:srgbClr val="202124"/>
                </a:solidFill>
                <a:effectLst/>
                <a:latin typeface="Google Sans"/>
              </a:rPr>
              <a:t> Video</a:t>
            </a:r>
          </a:p>
          <a:p>
            <a:pPr marL="171450" indent="-171450">
              <a:buFontTx/>
              <a:buChar char="-"/>
            </a:pPr>
            <a:r>
              <a:rPr lang="en-US" b="0" i="0" dirty="0">
                <a:solidFill>
                  <a:srgbClr val="202124"/>
                </a:solidFill>
                <a:effectLst/>
                <a:latin typeface="Google Sans"/>
              </a:rPr>
              <a:t>Peter is trying to convince the disciples to steal the body of Jesus so they can die as martyrs.</a:t>
            </a:r>
          </a:p>
          <a:p>
            <a:pPr marL="228600" indent="-228600">
              <a:buFontTx/>
              <a:buAutoNum type="arabicPeriod"/>
            </a:pPr>
            <a:endParaRPr lang="en-US" b="0" i="0" dirty="0">
              <a:solidFill>
                <a:srgbClr val="202124"/>
              </a:solidFill>
              <a:effectLst/>
              <a:latin typeface="Google Sans"/>
            </a:endParaRPr>
          </a:p>
          <a:p>
            <a:pPr marL="228600" indent="-228600">
              <a:buFontTx/>
              <a:buAutoNum type="arabicPeriod"/>
            </a:pPr>
            <a:endParaRPr lang="en-US" b="0" i="0" dirty="0">
              <a:solidFill>
                <a:srgbClr val="202124"/>
              </a:solidFill>
              <a:effectLst/>
              <a:latin typeface="Google Sans"/>
            </a:endParaRPr>
          </a:p>
        </p:txBody>
      </p:sp>
      <p:sp>
        <p:nvSpPr>
          <p:cNvPr id="4" name="Slide Number Placeholder 3"/>
          <p:cNvSpPr>
            <a:spLocks noGrp="1"/>
          </p:cNvSpPr>
          <p:nvPr>
            <p:ph type="sldNum" sz="quarter" idx="5"/>
          </p:nvPr>
        </p:nvSpPr>
        <p:spPr/>
        <p:txBody>
          <a:bodyPr/>
          <a:lstStyle/>
          <a:p>
            <a:fld id="{7D441F7A-DCCA-9A49-88D4-98E5A925E0F7}" type="slidenum">
              <a:rPr lang="en-US" smtClean="0"/>
              <a:t>5</a:t>
            </a:fld>
            <a:endParaRPr lang="en-US"/>
          </a:p>
        </p:txBody>
      </p:sp>
    </p:spTree>
    <p:extLst>
      <p:ext uri="{BB962C8B-B14F-4D97-AF65-F5344CB8AC3E}">
        <p14:creationId xmlns:p14="http://schemas.microsoft.com/office/powerpoint/2010/main" val="1437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Finally there’s the mass hallucination</a:t>
            </a:r>
          </a:p>
          <a:p>
            <a:pPr marL="171450" indent="-171450">
              <a:buFontTx/>
              <a:buChar char="-"/>
            </a:pPr>
            <a:r>
              <a:rPr lang="en-US" b="0" i="0" dirty="0">
                <a:solidFill>
                  <a:srgbClr val="202124"/>
                </a:solidFill>
                <a:effectLst/>
                <a:latin typeface="Google Sans"/>
              </a:rPr>
              <a:t>Which just sounds like grasping for straws</a:t>
            </a:r>
          </a:p>
          <a:p>
            <a:pPr marL="628650" lvl="1" indent="-171450">
              <a:buFontTx/>
              <a:buChar char="-"/>
            </a:pPr>
            <a:r>
              <a:rPr lang="en-US" b="0" i="0" dirty="0">
                <a:solidFill>
                  <a:srgbClr val="202124"/>
                </a:solidFill>
                <a:effectLst/>
                <a:latin typeface="Google Sans"/>
              </a:rPr>
              <a:t>Eyewitness accounts</a:t>
            </a:r>
          </a:p>
          <a:p>
            <a:pPr marL="1085850" lvl="2" indent="-171450">
              <a:buFontTx/>
              <a:buChar char="-"/>
            </a:pPr>
            <a:r>
              <a:rPr lang="en-US" b="0" i="0" dirty="0">
                <a:solidFill>
                  <a:srgbClr val="202124"/>
                </a:solidFill>
                <a:effectLst/>
                <a:latin typeface="Google Sans"/>
              </a:rPr>
              <a:t>Road To </a:t>
            </a:r>
            <a:r>
              <a:rPr lang="en-US" b="0" i="0" dirty="0" err="1">
                <a:solidFill>
                  <a:srgbClr val="202124"/>
                </a:solidFill>
                <a:effectLst/>
                <a:latin typeface="Google Sans"/>
              </a:rPr>
              <a:t>Emmaeus</a:t>
            </a:r>
            <a:endParaRPr lang="en-US" b="0" i="0" dirty="0">
              <a:solidFill>
                <a:srgbClr val="202124"/>
              </a:solidFill>
              <a:effectLst/>
              <a:latin typeface="Google Sans"/>
            </a:endParaRPr>
          </a:p>
          <a:p>
            <a:pPr marL="1085850" lvl="2" indent="-171450">
              <a:buFontTx/>
              <a:buChar char="-"/>
            </a:pPr>
            <a:r>
              <a:rPr lang="en-US" b="0" i="0" dirty="0">
                <a:solidFill>
                  <a:srgbClr val="202124"/>
                </a:solidFill>
                <a:effectLst/>
                <a:latin typeface="Google Sans"/>
              </a:rPr>
              <a:t>Cooks fish for them</a:t>
            </a:r>
          </a:p>
          <a:p>
            <a:pPr marL="1085850" lvl="2" indent="-171450">
              <a:buFontTx/>
              <a:buChar char="-"/>
            </a:pPr>
            <a:r>
              <a:rPr lang="en-US" b="0" i="0" dirty="0">
                <a:solidFill>
                  <a:srgbClr val="202124"/>
                </a:solidFill>
                <a:effectLst/>
                <a:latin typeface="Google Sans"/>
              </a:rPr>
              <a:t>Shows up with them at beach cooking fish</a:t>
            </a:r>
          </a:p>
          <a:p>
            <a:pPr marL="1085850" lvl="2" indent="-171450">
              <a:buFontTx/>
              <a:buChar char="-"/>
            </a:pPr>
            <a:r>
              <a:rPr lang="en-US" b="0" i="0" dirty="0">
                <a:solidFill>
                  <a:srgbClr val="202124"/>
                </a:solidFill>
                <a:effectLst/>
                <a:latin typeface="Google Sans"/>
              </a:rPr>
              <a:t>Visits in the upper room	</a:t>
            </a:r>
          </a:p>
          <a:p>
            <a:pPr marL="1085850" lvl="2" indent="-171450">
              <a:buFontTx/>
              <a:buChar char="-"/>
            </a:pPr>
            <a:endParaRPr lang="en-US" b="0" i="0" dirty="0">
              <a:solidFill>
                <a:srgbClr val="202124"/>
              </a:solidFill>
              <a:effectLst/>
              <a:latin typeface="Google Sans"/>
            </a:endParaRPr>
          </a:p>
          <a:p>
            <a:pPr marL="171450" lvl="0" indent="-171450">
              <a:buFontTx/>
              <a:buChar char="-"/>
            </a:pPr>
            <a:r>
              <a:rPr lang="en-US" b="0" i="0" dirty="0">
                <a:solidFill>
                  <a:srgbClr val="202124"/>
                </a:solidFill>
                <a:effectLst/>
                <a:latin typeface="Google Sans"/>
              </a:rPr>
              <a:t>To me it simply takes more faith to believe this than any of the other theories.</a:t>
            </a:r>
          </a:p>
        </p:txBody>
      </p:sp>
      <p:sp>
        <p:nvSpPr>
          <p:cNvPr id="4" name="Slide Number Placeholder 3"/>
          <p:cNvSpPr>
            <a:spLocks noGrp="1"/>
          </p:cNvSpPr>
          <p:nvPr>
            <p:ph type="sldNum" sz="quarter" idx="5"/>
          </p:nvPr>
        </p:nvSpPr>
        <p:spPr/>
        <p:txBody>
          <a:bodyPr/>
          <a:lstStyle/>
          <a:p>
            <a:fld id="{7D441F7A-DCCA-9A49-88D4-98E5A925E0F7}" type="slidenum">
              <a:rPr lang="en-US" smtClean="0"/>
              <a:t>6</a:t>
            </a:fld>
            <a:endParaRPr lang="en-US"/>
          </a:p>
        </p:txBody>
      </p:sp>
    </p:spTree>
    <p:extLst>
      <p:ext uri="{BB962C8B-B14F-4D97-AF65-F5344CB8AC3E}">
        <p14:creationId xmlns:p14="http://schemas.microsoft.com/office/powerpoint/2010/main" val="2906867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65656"/>
                </a:solidFill>
                <a:effectLst/>
                <a:latin typeface="Roboto" panose="02000000000000000000" pitchFamily="2" charset="0"/>
              </a:rPr>
              <a:t>Finally, there’s 1 Corinthians 15:</a:t>
            </a:r>
          </a:p>
          <a:p>
            <a:endParaRPr lang="en-US" b="0" i="0" dirty="0">
              <a:solidFill>
                <a:srgbClr val="565656"/>
              </a:solidFill>
              <a:effectLst/>
              <a:latin typeface="Roboto" panose="02000000000000000000" pitchFamily="2" charset="0"/>
            </a:endParaRPr>
          </a:p>
          <a:p>
            <a:r>
              <a:rPr lang="en-US" b="0" i="0" dirty="0">
                <a:solidFill>
                  <a:srgbClr val="565656"/>
                </a:solidFill>
                <a:effectLst/>
                <a:latin typeface="Roboto" panose="02000000000000000000" pitchFamily="2" charset="0"/>
              </a:rPr>
              <a:t>As I’ve read the most accomplished skeptics, this is the passage that brings the fact of the resurrection home.</a:t>
            </a:r>
          </a:p>
          <a:p>
            <a:endParaRPr lang="en-US" b="0" i="0" dirty="0">
              <a:solidFill>
                <a:srgbClr val="565656"/>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Written in 50-53AD (about 20 years after Christ’s ascension) This was common knowledge in the Christian community. Paul was writing what her received from the apostles, and what was common knowledge in the early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65656"/>
              </a:solidFill>
              <a:effectLst/>
              <a:latin typeface="Roboto" panose="02000000000000000000" pitchFamily="2" charset="0"/>
            </a:endParaRPr>
          </a:p>
          <a:p>
            <a:r>
              <a:rPr lang="en-US" b="0" i="0" dirty="0">
                <a:solidFill>
                  <a:srgbClr val="565656"/>
                </a:solidFill>
                <a:effectLst/>
                <a:latin typeface="Roboto" panose="02000000000000000000" pitchFamily="2" charset="0"/>
              </a:rPr>
              <a:t>Most scholars believe that Paul is reciting an early Christian creed or tradition that begins with verse 3</a:t>
            </a:r>
          </a:p>
          <a:p>
            <a:endParaRPr lang="en-US" b="0" i="0" dirty="0">
              <a:solidFill>
                <a:srgbClr val="565656"/>
              </a:solidFill>
              <a:effectLst/>
              <a:latin typeface="Roboto" panose="02000000000000000000" pitchFamily="2" charset="0"/>
            </a:endParaRPr>
          </a:p>
          <a:p>
            <a:pPr marL="0" indent="0">
              <a:buNone/>
            </a:pPr>
            <a:r>
              <a:rPr lang="en-US" sz="1200" dirty="0">
                <a:effectLst/>
                <a:latin typeface="Helvetica Neue" panose="02000503000000020004" pitchFamily="2" charset="0"/>
              </a:rPr>
              <a:t>1 Corinthians 15: 1 Now I make known to you, brethren, the gospel which I preached to you, which also you received, in which also you stand, 2 by which also you are saved, if you hold fast the word which I preached to you, unless you believed in vain.</a:t>
            </a:r>
          </a:p>
          <a:p>
            <a:pPr marL="0" indent="0">
              <a:buNone/>
            </a:pPr>
            <a:r>
              <a:rPr lang="en-US" sz="1200" dirty="0">
                <a:effectLst/>
                <a:latin typeface="Helvetica Neue" panose="02000503000000020004" pitchFamily="2" charset="0"/>
              </a:rPr>
              <a:t>3 For I delivered to you as of first importance what I also received, that Christ died for our sins according to the Scriptures, 4 and that He was buried, and that He was raised on the third day according to the Scriptures, 5 and that He appeared to Cephas, then to the twelve. 6 After that He appeared to more than five hundred brethren at one time, most of whom remain until now, but some have fallen asleep; 7 then He appeared to James, then to all the apostles; 8 and last of all, as to one untimely born, He appeared to me also. </a:t>
            </a:r>
            <a:r>
              <a:rPr lang="en-US" sz="1200" dirty="0">
                <a:latin typeface="Helvetica Neue" panose="02000503000000020004" pitchFamily="2" charset="0"/>
              </a:rPr>
              <a:t>…</a:t>
            </a:r>
            <a:endParaRPr lang="en-US" sz="1200" dirty="0"/>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7</a:t>
            </a:fld>
            <a:endParaRPr lang="en-US"/>
          </a:p>
        </p:txBody>
      </p:sp>
    </p:spTree>
    <p:extLst>
      <p:ext uri="{BB962C8B-B14F-4D97-AF65-F5344CB8AC3E}">
        <p14:creationId xmlns:p14="http://schemas.microsoft.com/office/powerpoint/2010/main" val="163092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dirty="0">
                <a:effectLst/>
                <a:latin typeface="Helvetica Neue" panose="02000503000000020004" pitchFamily="2" charset="0"/>
              </a:rPr>
              <a:t>The Key Points of the Gospel are here: </a:t>
            </a:r>
          </a:p>
          <a:p>
            <a:pPr marL="742950" lvl="1" indent="-285750">
              <a:buFont typeface="+mj-lt"/>
              <a:buAutoNum type="arabicPeriod"/>
            </a:pPr>
            <a:r>
              <a:rPr lang="en-US" dirty="0">
                <a:effectLst/>
                <a:latin typeface="Helvetica Neue" panose="02000503000000020004" pitchFamily="2" charset="0"/>
              </a:rPr>
              <a:t>Died for our sins (according to Scripture), </a:t>
            </a:r>
          </a:p>
          <a:p>
            <a:pPr marL="1200150" lvl="2" indent="-285750">
              <a:buFont typeface="+mj-lt"/>
              <a:buAutoNum type="arabicPeriod"/>
            </a:pPr>
            <a:r>
              <a:rPr lang="en-US" dirty="0">
                <a:effectLst/>
                <a:latin typeface="Helvetica Neue" panose="02000503000000020004" pitchFamily="2" charset="0"/>
              </a:rPr>
              <a:t>Isaiah 53  </a:t>
            </a:r>
          </a:p>
          <a:p>
            <a:pPr marL="914400" lvl="2" indent="0">
              <a:buFont typeface="+mj-lt"/>
              <a:buNone/>
            </a:pPr>
            <a:r>
              <a:rPr lang="en-US" dirty="0">
                <a:effectLst/>
                <a:latin typeface="Helvetica Neue" panose="02000503000000020004" pitchFamily="2" charset="0"/>
              </a:rPr>
              <a:t>4 Surely our griefs He Himself bore,</a:t>
            </a:r>
          </a:p>
          <a:p>
            <a:pPr marL="914400" lvl="2" indent="0">
              <a:buFont typeface="+mj-lt"/>
              <a:buNone/>
            </a:pPr>
            <a:r>
              <a:rPr lang="en-US" dirty="0">
                <a:effectLst/>
                <a:latin typeface="Helvetica Neue" panose="02000503000000020004" pitchFamily="2" charset="0"/>
              </a:rPr>
              <a:t>And our sorrows He carried;</a:t>
            </a:r>
          </a:p>
          <a:p>
            <a:pPr marL="914400" lvl="2" indent="0">
              <a:buFont typeface="+mj-lt"/>
              <a:buNone/>
            </a:pPr>
            <a:r>
              <a:rPr lang="en-US" dirty="0">
                <a:effectLst/>
                <a:latin typeface="Helvetica Neue" panose="02000503000000020004" pitchFamily="2" charset="0"/>
              </a:rPr>
              <a:t>Yet we ourselves esteemed Him stricken,</a:t>
            </a:r>
          </a:p>
          <a:p>
            <a:pPr marL="914400" lvl="2" indent="0">
              <a:buFont typeface="+mj-lt"/>
              <a:buNone/>
            </a:pPr>
            <a:r>
              <a:rPr lang="en-US" dirty="0">
                <a:effectLst/>
                <a:latin typeface="Helvetica Neue" panose="02000503000000020004" pitchFamily="2" charset="0"/>
              </a:rPr>
              <a:t>Smitten of God, and afflicted.</a:t>
            </a:r>
          </a:p>
          <a:p>
            <a:pPr marL="914400" lvl="2" indent="0">
              <a:buFont typeface="+mj-lt"/>
              <a:buNone/>
            </a:pPr>
            <a:r>
              <a:rPr lang="en-US" dirty="0">
                <a:effectLst/>
                <a:latin typeface="Helvetica Neue" panose="02000503000000020004" pitchFamily="2" charset="0"/>
              </a:rPr>
              <a:t>5 But He was pierced through for our transgressions,</a:t>
            </a:r>
          </a:p>
          <a:p>
            <a:pPr marL="914400" lvl="2" indent="0">
              <a:buFont typeface="+mj-lt"/>
              <a:buNone/>
            </a:pPr>
            <a:r>
              <a:rPr lang="en-US" dirty="0">
                <a:effectLst/>
                <a:latin typeface="Helvetica Neue" panose="02000503000000020004" pitchFamily="2" charset="0"/>
              </a:rPr>
              <a:t>He was crushed for our iniquities;</a:t>
            </a:r>
          </a:p>
          <a:p>
            <a:pPr marL="914400" lvl="2" indent="0">
              <a:buFont typeface="+mj-lt"/>
              <a:buNone/>
            </a:pPr>
            <a:r>
              <a:rPr lang="en-US" dirty="0">
                <a:effectLst/>
                <a:latin typeface="Helvetica Neue" panose="02000503000000020004" pitchFamily="2" charset="0"/>
              </a:rPr>
              <a:t>The chastening for our well-being fell upon Him,</a:t>
            </a:r>
          </a:p>
          <a:p>
            <a:pPr marL="914400" lvl="2" indent="0">
              <a:buFont typeface="+mj-lt"/>
              <a:buNone/>
            </a:pPr>
            <a:r>
              <a:rPr lang="en-US" dirty="0">
                <a:effectLst/>
                <a:latin typeface="Helvetica Neue" panose="02000503000000020004" pitchFamily="2" charset="0"/>
              </a:rPr>
              <a:t>And by His scourging we are healed.</a:t>
            </a:r>
          </a:p>
          <a:p>
            <a:pPr marL="914400" lvl="2" indent="0">
              <a:buFont typeface="+mj-lt"/>
              <a:buNone/>
            </a:pPr>
            <a:r>
              <a:rPr lang="en-US" dirty="0">
                <a:effectLst/>
                <a:latin typeface="Helvetica Neue" panose="02000503000000020004" pitchFamily="2" charset="0"/>
              </a:rPr>
              <a:t>6 All of us like sheep have gone astray,</a:t>
            </a:r>
          </a:p>
          <a:p>
            <a:pPr marL="914400" lvl="2" indent="0">
              <a:buFont typeface="+mj-lt"/>
              <a:buNone/>
            </a:pPr>
            <a:r>
              <a:rPr lang="en-US" dirty="0">
                <a:effectLst/>
                <a:latin typeface="Helvetica Neue" panose="02000503000000020004" pitchFamily="2" charset="0"/>
              </a:rPr>
              <a:t>Each of us has turned to his own way;</a:t>
            </a:r>
          </a:p>
          <a:p>
            <a:pPr marL="914400" lvl="2" indent="0">
              <a:buFont typeface="+mj-lt"/>
              <a:buNone/>
            </a:pPr>
            <a:r>
              <a:rPr lang="en-US" dirty="0">
                <a:effectLst/>
                <a:latin typeface="Helvetica Neue" panose="02000503000000020004" pitchFamily="2" charset="0"/>
              </a:rPr>
              <a:t>But the LORD has caused the iniquity of us all</a:t>
            </a:r>
          </a:p>
          <a:p>
            <a:pPr marL="914400" lvl="2" indent="0">
              <a:buFont typeface="+mj-lt"/>
              <a:buNone/>
            </a:pPr>
            <a:r>
              <a:rPr lang="en-US" dirty="0">
                <a:effectLst/>
                <a:latin typeface="Helvetica Neue" panose="02000503000000020004" pitchFamily="2" charset="0"/>
              </a:rPr>
              <a:t>To fall on Him.</a:t>
            </a:r>
          </a:p>
          <a:p>
            <a:pPr marL="742950" lvl="1" indent="-285750">
              <a:buFont typeface="+mj-lt"/>
              <a:buAutoNum type="arabicPeriod"/>
            </a:pPr>
            <a:r>
              <a:rPr lang="en-US" dirty="0">
                <a:effectLst/>
                <a:latin typeface="Helvetica Neue" panose="02000503000000020004" pitchFamily="2" charset="0"/>
              </a:rPr>
              <a:t>he was buried, </a:t>
            </a:r>
          </a:p>
          <a:p>
            <a:pPr marL="1200150" lvl="2" indent="-285750">
              <a:buFont typeface="+mj-lt"/>
              <a:buAutoNum type="arabicPeriod"/>
            </a:pPr>
            <a:r>
              <a:rPr lang="en-US" dirty="0">
                <a:effectLst/>
                <a:latin typeface="Helvetica Neue" panose="02000503000000020004" pitchFamily="2" charset="0"/>
              </a:rPr>
              <a:t>They knew the people who buried him! They were still alive when this was written.</a:t>
            </a:r>
          </a:p>
          <a:p>
            <a:pPr marL="742950" lvl="1" indent="-285750">
              <a:buFont typeface="+mj-lt"/>
              <a:buAutoNum type="arabicPeriod"/>
            </a:pPr>
            <a:r>
              <a:rPr lang="en-US" dirty="0">
                <a:effectLst/>
                <a:latin typeface="Helvetica Neue" panose="02000503000000020004" pitchFamily="2" charset="0"/>
              </a:rPr>
              <a:t>he was raised on 3rd day(according to Scripture), </a:t>
            </a:r>
          </a:p>
          <a:p>
            <a:pPr marL="1200150" lvl="2" indent="-285750">
              <a:buFont typeface="+mj-lt"/>
              <a:buAutoNum type="arabicPeriod"/>
            </a:pPr>
            <a:r>
              <a:rPr lang="en-US" dirty="0">
                <a:effectLst/>
                <a:latin typeface="Helvetica Neue" panose="02000503000000020004" pitchFamily="2" charset="0"/>
              </a:rPr>
              <a:t>Referring to Gospels as scripture – God’s word.</a:t>
            </a:r>
          </a:p>
          <a:p>
            <a:pPr marL="742950" lvl="1" indent="-285750">
              <a:buFont typeface="+mj-lt"/>
              <a:buAutoNum type="arabicPeriod"/>
            </a:pPr>
            <a:r>
              <a:rPr lang="en-US" dirty="0">
                <a:effectLst/>
                <a:latin typeface="Helvetica Neue" panose="02000503000000020004" pitchFamily="2" charset="0"/>
              </a:rPr>
              <a:t>appeared to Peter,  </a:t>
            </a:r>
          </a:p>
          <a:p>
            <a:pPr marL="1200150" lvl="2" indent="-285750">
              <a:buFont typeface="+mj-lt"/>
              <a:buAutoNum type="arabicPeriod"/>
            </a:pPr>
            <a:r>
              <a:rPr lang="en-US" dirty="0">
                <a:effectLst/>
                <a:latin typeface="Helvetica Neue" panose="02000503000000020004" pitchFamily="2" charset="0"/>
              </a:rPr>
              <a:t>(later crucified upside down)</a:t>
            </a:r>
          </a:p>
          <a:p>
            <a:pPr marL="1200150" lvl="2" indent="-285750">
              <a:buFont typeface="+mj-lt"/>
              <a:buAutoNum type="arabicPeriod"/>
            </a:pPr>
            <a:r>
              <a:rPr lang="en-US" dirty="0">
                <a:effectLst/>
                <a:latin typeface="Helvetica Neue" panose="02000503000000020004" pitchFamily="2" charset="0"/>
              </a:rPr>
              <a:t>Head of the Church – still alive (didn’t die )AD64)</a:t>
            </a:r>
          </a:p>
          <a:p>
            <a:pPr marL="742950" lvl="1" indent="-285750">
              <a:buFont typeface="+mj-lt"/>
              <a:buAutoNum type="arabicPeriod"/>
            </a:pPr>
            <a:r>
              <a:rPr lang="en-US" dirty="0">
                <a:effectLst/>
                <a:latin typeface="Helvetica Neue" panose="02000503000000020004" pitchFamily="2" charset="0"/>
              </a:rPr>
              <a:t>Appeared to 12 disciples</a:t>
            </a:r>
          </a:p>
          <a:p>
            <a:pPr marL="1200150" lvl="2" indent="-285750">
              <a:buFont typeface="+mj-lt"/>
              <a:buAutoNum type="arabicPeriod"/>
            </a:pPr>
            <a:r>
              <a:rPr lang="en-US" dirty="0">
                <a:effectLst/>
                <a:latin typeface="Helvetica Neue" panose="02000503000000020004" pitchFamily="2" charset="0"/>
              </a:rPr>
              <a:t>All around teaching and leading</a:t>
            </a:r>
          </a:p>
          <a:p>
            <a:pPr marL="742950" lvl="1" indent="-285750">
              <a:buFont typeface="+mj-lt"/>
              <a:buAutoNum type="arabicPeriod"/>
            </a:pPr>
            <a:r>
              <a:rPr lang="en-US" dirty="0">
                <a:effectLst/>
                <a:latin typeface="Helvetica Neue" panose="02000503000000020004" pitchFamily="2" charset="0"/>
              </a:rPr>
              <a:t>Appeared to more than 500 brothers at one time (most alive at the time of this letter)</a:t>
            </a:r>
          </a:p>
          <a:p>
            <a:pPr marL="1200150" lvl="2" indent="-285750">
              <a:buFont typeface="+mj-lt"/>
              <a:buAutoNum type="arabicPeriod"/>
            </a:pPr>
            <a:r>
              <a:rPr lang="en-US" dirty="0">
                <a:effectLst/>
                <a:latin typeface="Helvetica Neue" panose="02000503000000020004" pitchFamily="2" charset="0"/>
              </a:rPr>
              <a:t>Huge community of people growing day by day – thousands at a time.</a:t>
            </a:r>
          </a:p>
          <a:p>
            <a:pPr marL="742950" lvl="1" indent="-285750">
              <a:buFont typeface="+mj-lt"/>
              <a:buAutoNum type="arabicPeriod"/>
            </a:pPr>
            <a:r>
              <a:rPr lang="en-US" dirty="0">
                <a:effectLst/>
                <a:latin typeface="Helvetica Neue" panose="02000503000000020004" pitchFamily="2" charset="0"/>
              </a:rPr>
              <a:t>Paul’s Conversion</a:t>
            </a:r>
          </a:p>
          <a:p>
            <a:pPr marL="1200150" lvl="2" indent="-285750">
              <a:buFont typeface="+mj-lt"/>
              <a:buAutoNum type="arabicPeriod"/>
            </a:pPr>
            <a:r>
              <a:rPr lang="en-US" dirty="0">
                <a:effectLst/>
                <a:latin typeface="Helvetica Neue" panose="02000503000000020004" pitchFamily="2" charset="0"/>
              </a:rPr>
              <a:t>Here we have one the most zealous persecutors of the church – going from town to town Killing Christians,</a:t>
            </a:r>
          </a:p>
          <a:p>
            <a:pPr marL="1200150" lvl="2" indent="-285750">
              <a:buFont typeface="+mj-lt"/>
              <a:buAutoNum type="arabicPeriod"/>
            </a:pPr>
            <a:r>
              <a:rPr lang="en-US" dirty="0">
                <a:effectLst/>
                <a:latin typeface="Helvetica Neue" panose="02000503000000020004" pitchFamily="2" charset="0"/>
              </a:rPr>
              <a:t> with a complete transformation.</a:t>
            </a:r>
          </a:p>
          <a:p>
            <a:pPr marL="742950" lvl="1" indent="-285750">
              <a:buFont typeface="+mj-lt"/>
              <a:buAutoNum type="arabicPeriod"/>
            </a:pP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7D441F7A-DCCA-9A49-88D4-98E5A925E0F7}" type="slidenum">
              <a:rPr lang="en-US" smtClean="0"/>
              <a:t>8</a:t>
            </a:fld>
            <a:endParaRPr lang="en-US"/>
          </a:p>
        </p:txBody>
      </p:sp>
    </p:spTree>
    <p:extLst>
      <p:ext uri="{BB962C8B-B14F-4D97-AF65-F5344CB8AC3E}">
        <p14:creationId xmlns:p14="http://schemas.microsoft.com/office/powerpoint/2010/main" val="87072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letter from Paul circulated around 20 years of the actual resurrection of Jesus</a:t>
            </a:r>
          </a:p>
          <a:p>
            <a:pPr marL="685800" lvl="1" indent="-228600">
              <a:buAutoNum type="arabicPeriod"/>
            </a:pPr>
            <a:r>
              <a:rPr lang="en-US" dirty="0"/>
              <a:t>If this was a lie, we’d have seen documents that refuted this early on.</a:t>
            </a:r>
          </a:p>
          <a:p>
            <a:pPr marL="685800" lvl="1" indent="-228600">
              <a:buAutoNum type="arabicPeriod"/>
            </a:pPr>
            <a:r>
              <a:rPr lang="en-US" dirty="0"/>
              <a:t>Paul wouldn’t be going to Rome</a:t>
            </a:r>
          </a:p>
          <a:p>
            <a:pPr marL="228600" indent="-228600">
              <a:buAutoNum type="arabicPeriod"/>
            </a:pPr>
            <a:r>
              <a:rPr lang="en-US" dirty="0"/>
              <a:t>Crucifixion details:</a:t>
            </a:r>
          </a:p>
          <a:p>
            <a:pPr marL="685800" lvl="1" indent="-228600">
              <a:buAutoNum type="arabicPeriod"/>
            </a:pPr>
            <a:r>
              <a:rPr lang="en-US" dirty="0"/>
              <a:t>Conformity of the Eyewitness accounts – Matthew, Mark, Luke, John.</a:t>
            </a:r>
          </a:p>
          <a:p>
            <a:pPr marL="685800" lvl="1" indent="-228600">
              <a:buAutoNum type="arabicPeriod"/>
            </a:pPr>
            <a:r>
              <a:rPr lang="en-US" dirty="0"/>
              <a:t>External historical records (</a:t>
            </a:r>
            <a:r>
              <a:rPr lang="en-US" dirty="0" err="1"/>
              <a:t>Josepheus</a:t>
            </a:r>
            <a:r>
              <a:rPr lang="en-US" dirty="0"/>
              <a:t>) confirming Pilate, Herod, </a:t>
            </a:r>
            <a:r>
              <a:rPr lang="en-US" dirty="0" err="1"/>
              <a:t>Ciaphas</a:t>
            </a:r>
            <a:r>
              <a:rPr lang="en-US" dirty="0"/>
              <a:t>, </a:t>
            </a:r>
          </a:p>
          <a:p>
            <a:pPr marL="685800" lvl="1" indent="-228600">
              <a:buAutoNum type="arabicPeriod"/>
            </a:pPr>
            <a:r>
              <a:rPr lang="en-US" dirty="0"/>
              <a:t>The Roman Soldier piercing Jesus’s side </a:t>
            </a:r>
          </a:p>
          <a:p>
            <a:pPr marL="685800" lvl="1" indent="-228600">
              <a:buAutoNum type="arabicPeriod"/>
            </a:pPr>
            <a:r>
              <a:rPr lang="en-US" dirty="0"/>
              <a:t>Jesus eating food – showed it was a bodily resurrection</a:t>
            </a:r>
          </a:p>
          <a:p>
            <a:pPr marL="228600" indent="-228600">
              <a:buAutoNum type="arabicPeriod"/>
            </a:pPr>
            <a:r>
              <a:rPr lang="en-US" dirty="0"/>
              <a:t>Apostles kept the inconvenient and embarrassing facts in these sacred texts: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Women were the first to visit the tomb – totally incredible witnesses at that time. But this was strong evidence that the account was made up</a:t>
            </a:r>
          </a:p>
          <a:p>
            <a:pPr marL="685800" lvl="1" indent="-228600">
              <a:buAutoNum type="arabicPeriod"/>
            </a:pPr>
            <a:r>
              <a:rPr lang="en-US" dirty="0"/>
              <a:t>James and John wanting to Rule with Jesus above the others</a:t>
            </a:r>
          </a:p>
          <a:p>
            <a:pPr marL="685800" lvl="1" indent="-228600">
              <a:buAutoNum type="arabicPeriod"/>
            </a:pPr>
            <a:r>
              <a:rPr lang="en-US" dirty="0"/>
              <a:t>Peter rebuking Jesus’s plan to die on the cross</a:t>
            </a:r>
          </a:p>
          <a:p>
            <a:pPr marL="685800" lvl="1" indent="-228600">
              <a:buAutoNum type="arabicPeriod"/>
            </a:pPr>
            <a:r>
              <a:rPr lang="en-US" dirty="0"/>
              <a:t>Peter denying Jesus</a:t>
            </a:r>
          </a:p>
          <a:p>
            <a:pPr marL="685800" lvl="1" indent="-228600">
              <a:buAutoNum type="arabicPeriod"/>
            </a:pPr>
            <a:r>
              <a:rPr lang="en-US" dirty="0"/>
              <a:t>Apostles not able to heal certain people</a:t>
            </a:r>
          </a:p>
          <a:p>
            <a:pPr marL="685800" lvl="1" indent="-228600">
              <a:buAutoNum type="arabicPeriod"/>
            </a:pPr>
            <a:r>
              <a:rPr lang="en-US" dirty="0"/>
              <a:t>Apostles bumbling lack of understanding – second miracle of feeding the thousands – still didn’t get it.</a:t>
            </a:r>
          </a:p>
          <a:p>
            <a:pPr marL="228600" lvl="0" indent="-228600">
              <a:buAutoNum type="arabicPeriod"/>
            </a:pPr>
            <a:r>
              <a:rPr lang="en-US" dirty="0"/>
              <a:t>Transformation and life-giving Community of the Early Christians:</a:t>
            </a:r>
          </a:p>
          <a:p>
            <a:pPr marL="685800" lvl="1" indent="-228600">
              <a:buAutoNum type="arabicPeriod"/>
            </a:pPr>
            <a:r>
              <a:rPr lang="en-US" dirty="0"/>
              <a:t>Breaking down of barriers, racial and ethnic barriers</a:t>
            </a:r>
          </a:p>
          <a:p>
            <a:pPr marL="685800" lvl="1" indent="-228600">
              <a:buAutoNum type="arabicPeriod"/>
            </a:pPr>
            <a:r>
              <a:rPr lang="en-US" dirty="0"/>
              <a:t>Galatians 3: 8 There is neither Jew nor Greek, there is neither slave nor free man, there is neither male nor female; for you are all one in Christ Jesus. 29 And if you belong to Christ, then you are Abraham’s descendants, heirs according to promise.</a:t>
            </a:r>
          </a:p>
          <a:p>
            <a:pPr marL="685800" lvl="1" indent="-228600">
              <a:buAutoNum type="arabicPeriod"/>
            </a:pPr>
            <a:r>
              <a:rPr lang="en-US" dirty="0"/>
              <a:t>Dignity to Women</a:t>
            </a:r>
          </a:p>
          <a:p>
            <a:pPr marL="685800" lvl="1" indent="-228600">
              <a:buAutoNum type="arabicPeriod"/>
            </a:pPr>
            <a:r>
              <a:rPr lang="en-US" dirty="0"/>
              <a:t>Dignity to singles</a:t>
            </a:r>
          </a:p>
          <a:p>
            <a:pPr marL="685800" lvl="1" indent="-228600">
              <a:buAutoNum type="arabicPeriod"/>
            </a:pPr>
            <a:r>
              <a:rPr lang="en-US" dirty="0"/>
              <a:t>Equality to Slaves</a:t>
            </a:r>
          </a:p>
          <a:p>
            <a:pPr marL="685800" lvl="1" indent="-228600">
              <a:buAutoNum type="arabicPeriod"/>
            </a:pPr>
            <a:r>
              <a:rPr lang="en-US" dirty="0"/>
              <a:t>Unity among Races and cultural groups</a:t>
            </a:r>
          </a:p>
          <a:p>
            <a:pPr marL="685800" lvl="1" indent="-228600">
              <a:buAutoNum type="arabicPeriod"/>
            </a:pPr>
            <a:r>
              <a:rPr lang="en-US" dirty="0"/>
              <a:t>They became One in Christ.</a:t>
            </a:r>
          </a:p>
        </p:txBody>
      </p:sp>
      <p:sp>
        <p:nvSpPr>
          <p:cNvPr id="4" name="Slide Number Placeholder 3"/>
          <p:cNvSpPr>
            <a:spLocks noGrp="1"/>
          </p:cNvSpPr>
          <p:nvPr>
            <p:ph type="sldNum" sz="quarter" idx="5"/>
          </p:nvPr>
        </p:nvSpPr>
        <p:spPr/>
        <p:txBody>
          <a:bodyPr/>
          <a:lstStyle/>
          <a:p>
            <a:fld id="{7D441F7A-DCCA-9A49-88D4-98E5A925E0F7}" type="slidenum">
              <a:rPr lang="en-US" smtClean="0"/>
              <a:t>9</a:t>
            </a:fld>
            <a:endParaRPr lang="en-US"/>
          </a:p>
        </p:txBody>
      </p:sp>
    </p:spTree>
    <p:extLst>
      <p:ext uri="{BB962C8B-B14F-4D97-AF65-F5344CB8AC3E}">
        <p14:creationId xmlns:p14="http://schemas.microsoft.com/office/powerpoint/2010/main" val="279768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4980D5-6206-7C44-9950-7C828475FBBB}" type="datetimeFigureOut">
              <a:rPr lang="en-US" smtClean="0"/>
              <a:t>4/7/23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69154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980D5-6206-7C44-9950-7C828475FBBB}" type="datetimeFigureOut">
              <a:rPr lang="en-US" smtClean="0"/>
              <a:t>4/7/23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248427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980D5-6206-7C44-9950-7C828475FBBB}" type="datetimeFigureOut">
              <a:rPr lang="en-US" smtClean="0"/>
              <a:t>4/7/23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170941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4980D5-6206-7C44-9950-7C828475FBBB}" type="datetimeFigureOut">
              <a:rPr lang="en-US" smtClean="0"/>
              <a:t>4/7/23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254796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980D5-6206-7C44-9950-7C828475FBBB}" type="datetimeFigureOut">
              <a:rPr lang="en-US" smtClean="0"/>
              <a:t>4/7/23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359917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4980D5-6206-7C44-9950-7C828475FBBB}" type="datetimeFigureOut">
              <a:rPr lang="en-US" smtClean="0"/>
              <a:t>4/7/23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139417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4980D5-6206-7C44-9950-7C828475FBBB}" type="datetimeFigureOut">
              <a:rPr lang="en-US" smtClean="0"/>
              <a:t>4/7/23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134886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4980D5-6206-7C44-9950-7C828475FBBB}" type="datetimeFigureOut">
              <a:rPr lang="en-US" smtClean="0"/>
              <a:t>4/7/23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283129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980D5-6206-7C44-9950-7C828475FBBB}" type="datetimeFigureOut">
              <a:rPr lang="en-US" smtClean="0"/>
              <a:t>4/7/23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116666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980D5-6206-7C44-9950-7C828475FBBB}" type="datetimeFigureOut">
              <a:rPr lang="en-US" smtClean="0"/>
              <a:t>4/7/23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200768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4980D5-6206-7C44-9950-7C828475FBBB}" type="datetimeFigureOut">
              <a:rPr lang="en-US" smtClean="0"/>
              <a:t>4/7/23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67021-92D0-F44B-A94D-2D7630DF4130}" type="slidenum">
              <a:rPr lang="en-US" smtClean="0"/>
              <a:t>‹#›</a:t>
            </a:fld>
            <a:endParaRPr lang="en-US"/>
          </a:p>
        </p:txBody>
      </p:sp>
    </p:spTree>
    <p:extLst>
      <p:ext uri="{BB962C8B-B14F-4D97-AF65-F5344CB8AC3E}">
        <p14:creationId xmlns:p14="http://schemas.microsoft.com/office/powerpoint/2010/main" val="295798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980D5-6206-7C44-9950-7C828475FBBB}" type="datetimeFigureOut">
              <a:rPr lang="en-US" smtClean="0"/>
              <a:t>4/7/23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67021-92D0-F44B-A94D-2D7630DF4130}" type="slidenum">
              <a:rPr lang="en-US" smtClean="0"/>
              <a:t>‹#›</a:t>
            </a:fld>
            <a:endParaRPr lang="en-US"/>
          </a:p>
        </p:txBody>
      </p:sp>
    </p:spTree>
    <p:extLst>
      <p:ext uri="{BB962C8B-B14F-4D97-AF65-F5344CB8AC3E}">
        <p14:creationId xmlns:p14="http://schemas.microsoft.com/office/powerpoint/2010/main" val="4027586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surrection Theories Debunked: Christ Rose - Josh.org">
            <a:extLst>
              <a:ext uri="{FF2B5EF4-FFF2-40B4-BE49-F238E27FC236}">
                <a16:creationId xmlns:a16="http://schemas.microsoft.com/office/drawing/2014/main" id="{19643713-3F34-644C-BED2-BC1CF322D08B}"/>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b="5063"/>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7D6328-FCAE-D242-ADF7-CF0DAF6191D0}"/>
              </a:ext>
            </a:extLst>
          </p:cNvPr>
          <p:cNvSpPr>
            <a:spLocks noGrp="1"/>
          </p:cNvSpPr>
          <p:nvPr>
            <p:ph type="title"/>
          </p:nvPr>
        </p:nvSpPr>
        <p:spPr>
          <a:xfrm>
            <a:off x="1143000" y="5010669"/>
            <a:ext cx="6858000" cy="1231554"/>
          </a:xfrm>
        </p:spPr>
        <p:txBody>
          <a:bodyPr vert="horz" lIns="91440" tIns="45720" rIns="91440" bIns="45720" rtlCol="0" anchor="b">
            <a:normAutofit/>
          </a:bodyPr>
          <a:lstStyle/>
          <a:p>
            <a:pPr algn="ctr"/>
            <a:r>
              <a:rPr lang="en-US" sz="6000" b="1" dirty="0">
                <a:solidFill>
                  <a:srgbClr val="FFFFFF"/>
                </a:solidFill>
              </a:rPr>
              <a:t>The Resurrection</a:t>
            </a:r>
          </a:p>
        </p:txBody>
      </p:sp>
    </p:spTree>
    <p:extLst>
      <p:ext uri="{BB962C8B-B14F-4D97-AF65-F5344CB8AC3E}">
        <p14:creationId xmlns:p14="http://schemas.microsoft.com/office/powerpoint/2010/main" val="3312315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0" name="Rectangle 9229">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32" name="Rectangle 9231">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9218" name="Picture 2" descr="Whatever happened to the Antioch Tradition? - shaunlepage.com">
            <a:extLst>
              <a:ext uri="{FF2B5EF4-FFF2-40B4-BE49-F238E27FC236}">
                <a16:creationId xmlns:a16="http://schemas.microsoft.com/office/drawing/2014/main" id="{20DB0C4D-6744-4E46-A6BA-4FD8921B6958}"/>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b="662"/>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89F9FC-CE52-FD41-B6D4-E3B727D9F8A3}"/>
              </a:ext>
            </a:extLst>
          </p:cNvPr>
          <p:cNvSpPr>
            <a:spLocks noGrp="1"/>
          </p:cNvSpPr>
          <p:nvPr>
            <p:ph type="title"/>
          </p:nvPr>
        </p:nvSpPr>
        <p:spPr>
          <a:xfrm>
            <a:off x="628649" y="1671570"/>
            <a:ext cx="3866446" cy="4072044"/>
          </a:xfrm>
        </p:spPr>
        <p:txBody>
          <a:bodyPr anchor="t">
            <a:normAutofit/>
          </a:bodyPr>
          <a:lstStyle/>
          <a:p>
            <a:r>
              <a:rPr lang="en-US" dirty="0">
                <a:ln w="22225">
                  <a:solidFill>
                    <a:srgbClr val="FFFFFF"/>
                  </a:solidFill>
                </a:ln>
                <a:solidFill>
                  <a:srgbClr val="FFFFFF"/>
                </a:solidFill>
              </a:rPr>
              <a:t>Skeptics</a:t>
            </a:r>
          </a:p>
        </p:txBody>
      </p:sp>
      <p:sp>
        <p:nvSpPr>
          <p:cNvPr id="3" name="Content Placeholder 2">
            <a:extLst>
              <a:ext uri="{FF2B5EF4-FFF2-40B4-BE49-F238E27FC236}">
                <a16:creationId xmlns:a16="http://schemas.microsoft.com/office/drawing/2014/main" id="{4FB8D635-E011-7C43-8005-44D99BFF69AD}"/>
              </a:ext>
            </a:extLst>
          </p:cNvPr>
          <p:cNvSpPr>
            <a:spLocks noGrp="1"/>
          </p:cNvSpPr>
          <p:nvPr>
            <p:ph idx="1"/>
          </p:nvPr>
        </p:nvSpPr>
        <p:spPr>
          <a:xfrm>
            <a:off x="4639489" y="1671566"/>
            <a:ext cx="3878146" cy="4072043"/>
          </a:xfrm>
        </p:spPr>
        <p:txBody>
          <a:bodyPr>
            <a:normAutofit/>
          </a:bodyPr>
          <a:lstStyle/>
          <a:p>
            <a:pPr marL="0" indent="0">
              <a:buNone/>
            </a:pPr>
            <a:r>
              <a:rPr lang="en-US" sz="2200" dirty="0">
                <a:solidFill>
                  <a:srgbClr val="FFFFFF"/>
                </a:solidFill>
              </a:rPr>
              <a:t>Deny the miracle of the resurrection of Jesus and consequently make the expansion of the Early Church even more miraculous</a:t>
            </a:r>
          </a:p>
        </p:txBody>
      </p:sp>
    </p:spTree>
    <p:extLst>
      <p:ext uri="{BB962C8B-B14F-4D97-AF65-F5344CB8AC3E}">
        <p14:creationId xmlns:p14="http://schemas.microsoft.com/office/powerpoint/2010/main" val="15511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2689-454B-0841-A1FE-22B4F35DC704}"/>
              </a:ext>
            </a:extLst>
          </p:cNvPr>
          <p:cNvSpPr>
            <a:spLocks noGrp="1"/>
          </p:cNvSpPr>
          <p:nvPr>
            <p:ph type="title"/>
          </p:nvPr>
        </p:nvSpPr>
        <p:spPr/>
        <p:txBody>
          <a:bodyPr/>
          <a:lstStyle/>
          <a:p>
            <a:r>
              <a:rPr lang="en-US" dirty="0"/>
              <a:t>Lifeway Research</a:t>
            </a:r>
          </a:p>
        </p:txBody>
      </p:sp>
      <p:pic>
        <p:nvPicPr>
          <p:cNvPr id="4" name="Picture 2">
            <a:extLst>
              <a:ext uri="{FF2B5EF4-FFF2-40B4-BE49-F238E27FC236}">
                <a16:creationId xmlns:a16="http://schemas.microsoft.com/office/drawing/2014/main" id="{8208E01A-0456-2B43-8471-7931E615A1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5814" y="1244009"/>
            <a:ext cx="5613991" cy="56139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F89A4E42-03A2-074A-9DCA-44EDE5620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693" y="1870282"/>
            <a:ext cx="2686493" cy="402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4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4C89-D10C-9749-8119-DA7728705556}"/>
              </a:ext>
            </a:extLst>
          </p:cNvPr>
          <p:cNvSpPr>
            <a:spLocks noGrp="1"/>
          </p:cNvSpPr>
          <p:nvPr>
            <p:ph type="title"/>
          </p:nvPr>
        </p:nvSpPr>
        <p:spPr>
          <a:xfrm>
            <a:off x="212651" y="175548"/>
            <a:ext cx="8600145" cy="640081"/>
          </a:xfrm>
        </p:spPr>
        <p:txBody>
          <a:bodyPr vert="horz" lIns="91440" tIns="45720" rIns="91440" bIns="45720" rtlCol="0" anchor="ctr">
            <a:noAutofit/>
          </a:bodyPr>
          <a:lstStyle/>
          <a:p>
            <a:pPr algn="ctr"/>
            <a:r>
              <a:rPr lang="en-US" sz="4000" dirty="0"/>
              <a:t>Part 2: The Resurrection and The Gospel</a:t>
            </a:r>
          </a:p>
        </p:txBody>
      </p:sp>
      <p:pic>
        <p:nvPicPr>
          <p:cNvPr id="4" name="Picture 4" descr="Jesus Christ The Bridge">
            <a:extLst>
              <a:ext uri="{FF2B5EF4-FFF2-40B4-BE49-F238E27FC236}">
                <a16:creationId xmlns:a16="http://schemas.microsoft.com/office/drawing/2014/main" id="{3D4DC1F0-A4A4-1044-A4CB-F8B0D44E9FE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11602"/>
          <a:stretch/>
        </p:blipFill>
        <p:spPr bwMode="auto">
          <a:xfrm>
            <a:off x="395001" y="1339703"/>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98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1C113-A2BB-634E-93CD-6EB6566ED50B}"/>
              </a:ext>
            </a:extLst>
          </p:cNvPr>
          <p:cNvSpPr>
            <a:spLocks noGrp="1"/>
          </p:cNvSpPr>
          <p:nvPr>
            <p:ph type="title"/>
          </p:nvPr>
        </p:nvSpPr>
        <p:spPr>
          <a:xfrm>
            <a:off x="628650" y="365127"/>
            <a:ext cx="7886700" cy="859240"/>
          </a:xfrm>
        </p:spPr>
        <p:txBody>
          <a:bodyPr/>
          <a:lstStyle/>
          <a:p>
            <a:r>
              <a:rPr lang="en-US" dirty="0"/>
              <a:t>Review: Sin Is</a:t>
            </a:r>
          </a:p>
        </p:txBody>
      </p:sp>
      <p:sp>
        <p:nvSpPr>
          <p:cNvPr id="3" name="Content Placeholder 2">
            <a:extLst>
              <a:ext uri="{FF2B5EF4-FFF2-40B4-BE49-F238E27FC236}">
                <a16:creationId xmlns:a16="http://schemas.microsoft.com/office/drawing/2014/main" id="{44DE25A8-3704-044A-8A47-1DA66C8B9D9A}"/>
              </a:ext>
            </a:extLst>
          </p:cNvPr>
          <p:cNvSpPr>
            <a:spLocks noGrp="1"/>
          </p:cNvSpPr>
          <p:nvPr>
            <p:ph idx="1"/>
          </p:nvPr>
        </p:nvSpPr>
        <p:spPr>
          <a:xfrm>
            <a:off x="628650" y="1224367"/>
            <a:ext cx="7886700" cy="4952596"/>
          </a:xfrm>
        </p:spPr>
        <p:txBody>
          <a:bodyPr>
            <a:normAutofit fontScale="92500" lnSpcReduction="20000"/>
          </a:bodyPr>
          <a:lstStyle/>
          <a:p>
            <a:pPr marL="514350" indent="-514350">
              <a:buFont typeface="+mj-lt"/>
              <a:buAutoNum type="arabicPeriod"/>
            </a:pPr>
            <a:r>
              <a:rPr lang="en-US" dirty="0"/>
              <a:t>Missing the Mark:  Sin – doing something that makes us less than what we were made to be</a:t>
            </a:r>
          </a:p>
          <a:p>
            <a:pPr marL="914400" lvl="1" indent="-457200">
              <a:buFont typeface="+mj-lt"/>
              <a:buAutoNum type="arabicPeriod"/>
            </a:pPr>
            <a:r>
              <a:rPr lang="el-GR" b="0" i="0" dirty="0" err="1">
                <a:solidFill>
                  <a:srgbClr val="001320"/>
                </a:solidFill>
                <a:effectLst/>
                <a:latin typeface="Cardo"/>
              </a:rPr>
              <a:t>ἁμαρτίαις</a:t>
            </a:r>
            <a:r>
              <a:rPr lang="en-US" b="0" i="0" dirty="0">
                <a:solidFill>
                  <a:srgbClr val="001320"/>
                </a:solidFill>
                <a:effectLst/>
                <a:latin typeface="Cardo"/>
              </a:rPr>
              <a:t>  </a:t>
            </a:r>
          </a:p>
          <a:p>
            <a:pPr marL="914400" lvl="1" indent="-457200">
              <a:buFont typeface="+mj-lt"/>
              <a:buAutoNum type="arabicPeriod"/>
            </a:pPr>
            <a:r>
              <a:rPr lang="en-US" b="0" i="0" dirty="0" err="1">
                <a:solidFill>
                  <a:srgbClr val="001320"/>
                </a:solidFill>
                <a:effectLst/>
                <a:latin typeface="Cardo"/>
              </a:rPr>
              <a:t>Khata</a:t>
            </a:r>
            <a:r>
              <a:rPr lang="en-US" b="0" i="0" dirty="0">
                <a:solidFill>
                  <a:srgbClr val="001320"/>
                </a:solidFill>
                <a:effectLst/>
                <a:latin typeface="Cardo"/>
              </a:rPr>
              <a:t> </a:t>
            </a:r>
            <a:r>
              <a:rPr lang="he-IL" dirty="0"/>
              <a:t>חטא</a:t>
            </a:r>
            <a:endParaRPr lang="en-US" dirty="0"/>
          </a:p>
          <a:p>
            <a:pPr marL="514350" indent="-514350">
              <a:buFont typeface="+mj-lt"/>
              <a:buAutoNum type="arabicPeriod"/>
            </a:pPr>
            <a:r>
              <a:rPr lang="en-US" dirty="0"/>
              <a:t>Transgression/Lawlessness – violating/betraying a relationship</a:t>
            </a:r>
          </a:p>
          <a:p>
            <a:pPr marL="914400" lvl="1" indent="-457200">
              <a:buFont typeface="+mj-lt"/>
              <a:buAutoNum type="arabicPeriod"/>
            </a:pPr>
            <a:r>
              <a:rPr lang="el-GR" dirty="0" err="1"/>
              <a:t>ἀνομίαν</a:t>
            </a:r>
            <a:endParaRPr lang="en-US" dirty="0"/>
          </a:p>
          <a:p>
            <a:pPr marL="914400" lvl="1" indent="-457200">
              <a:buFont typeface="+mj-lt"/>
              <a:buAutoNum type="arabicPeriod"/>
            </a:pPr>
            <a:r>
              <a:rPr lang="en-US" dirty="0" err="1"/>
              <a:t>Pesha</a:t>
            </a:r>
            <a:r>
              <a:rPr lang="en-US" dirty="0"/>
              <a:t>	</a:t>
            </a:r>
            <a:r>
              <a:rPr lang="he-IL" dirty="0"/>
              <a:t>פֶּשַׁע</a:t>
            </a:r>
            <a:endParaRPr lang="en-US" dirty="0"/>
          </a:p>
          <a:p>
            <a:pPr marL="514350" indent="-514350">
              <a:buFont typeface="+mj-lt"/>
              <a:buAutoNum type="arabicPeriod"/>
            </a:pPr>
            <a:r>
              <a:rPr lang="en-US" dirty="0"/>
              <a:t>Iniquity – Corruption, </a:t>
            </a:r>
          </a:p>
          <a:p>
            <a:pPr marL="914400" lvl="1" indent="-457200">
              <a:buFont typeface="+mj-lt"/>
              <a:buAutoNum type="arabicPeriod"/>
            </a:pPr>
            <a:r>
              <a:rPr lang="el-GR" b="0" i="0" dirty="0" err="1">
                <a:solidFill>
                  <a:srgbClr val="001320"/>
                </a:solidFill>
                <a:effectLst/>
                <a:latin typeface="Cardo"/>
              </a:rPr>
              <a:t>κοινῶσαι</a:t>
            </a:r>
            <a:r>
              <a:rPr lang="en-US" b="0" i="0" dirty="0">
                <a:solidFill>
                  <a:srgbClr val="001320"/>
                </a:solidFill>
                <a:effectLst/>
                <a:latin typeface="Cardo"/>
              </a:rPr>
              <a:t>  - to make common</a:t>
            </a:r>
          </a:p>
          <a:p>
            <a:pPr marL="914400" lvl="1" indent="-457200">
              <a:buFont typeface="+mj-lt"/>
              <a:buAutoNum type="arabicPeriod"/>
            </a:pPr>
            <a:r>
              <a:rPr lang="en-US" b="0" i="0" dirty="0">
                <a:solidFill>
                  <a:srgbClr val="001320"/>
                </a:solidFill>
                <a:effectLst/>
                <a:latin typeface="Cardo"/>
              </a:rPr>
              <a:t>(</a:t>
            </a:r>
            <a:r>
              <a:rPr lang="he-IL" dirty="0"/>
              <a:t>עָווֹן.</a:t>
            </a:r>
            <a:r>
              <a:rPr lang="en-US" dirty="0"/>
              <a:t>   (Avon))</a:t>
            </a:r>
          </a:p>
          <a:p>
            <a:pPr marL="914400" lvl="1" indent="-457200">
              <a:buFont typeface="+mj-lt"/>
              <a:buAutoNum type="arabicPeriod"/>
            </a:pPr>
            <a:r>
              <a:rPr lang="en-US" dirty="0"/>
              <a:t>Not merely something we do, but something that has corrupted or infected us</a:t>
            </a:r>
          </a:p>
          <a:p>
            <a:pPr marL="514350" indent="-514350">
              <a:buFont typeface="+mj-lt"/>
              <a:buAutoNum type="arabicPeriod"/>
            </a:pPr>
            <a:r>
              <a:rPr lang="en-US" dirty="0"/>
              <a:t>Everyone is Guilty of Sin</a:t>
            </a:r>
          </a:p>
          <a:p>
            <a:pPr>
              <a:buFontTx/>
              <a:buChar char="-"/>
            </a:pPr>
            <a:endParaRPr lang="en-US" dirty="0"/>
          </a:p>
          <a:p>
            <a:pPr lvl="2"/>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16772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337B-F604-2242-A9E3-88C6BEE8E4AD}"/>
              </a:ext>
            </a:extLst>
          </p:cNvPr>
          <p:cNvSpPr>
            <a:spLocks noGrp="1"/>
          </p:cNvSpPr>
          <p:nvPr>
            <p:ph type="title"/>
          </p:nvPr>
        </p:nvSpPr>
        <p:spPr/>
        <p:txBody>
          <a:bodyPr/>
          <a:lstStyle/>
          <a:p>
            <a:r>
              <a:rPr lang="en-US" dirty="0"/>
              <a:t>Sin Brings a Day of Judgement</a:t>
            </a:r>
          </a:p>
        </p:txBody>
      </p:sp>
      <p:sp>
        <p:nvSpPr>
          <p:cNvPr id="3" name="Content Placeholder 2">
            <a:extLst>
              <a:ext uri="{FF2B5EF4-FFF2-40B4-BE49-F238E27FC236}">
                <a16:creationId xmlns:a16="http://schemas.microsoft.com/office/drawing/2014/main" id="{ED9FE01F-BDFF-0D4C-9C17-819F820BD73E}"/>
              </a:ext>
            </a:extLst>
          </p:cNvPr>
          <p:cNvSpPr>
            <a:spLocks noGrp="1"/>
          </p:cNvSpPr>
          <p:nvPr>
            <p:ph idx="1"/>
          </p:nvPr>
        </p:nvSpPr>
        <p:spPr>
          <a:xfrm>
            <a:off x="628650" y="1524000"/>
            <a:ext cx="7886700" cy="4968873"/>
          </a:xfrm>
        </p:spPr>
        <p:txBody>
          <a:bodyPr>
            <a:normAutofit fontScale="92500" lnSpcReduction="10000"/>
          </a:bodyPr>
          <a:lstStyle/>
          <a:p>
            <a:r>
              <a:rPr lang="en-US" dirty="0"/>
              <a:t>John 5:28 Do not marvel at this; for an hour is coming, in which all who are in the tombs will hear His voice, 29 and will come forth; those who did the good deeds to a resurrection of life, those who committed the evil deeds </a:t>
            </a:r>
            <a:r>
              <a:rPr lang="en-US" b="1" i="1" dirty="0"/>
              <a:t>to a resurrection of judgment.</a:t>
            </a:r>
          </a:p>
          <a:p>
            <a:r>
              <a:rPr lang="en-US" dirty="0"/>
              <a:t>Romans 2:14 For when Gentiles who do not have the Law do instinctively the things of the Law, these, not having the Law, are a law to themselves, 15 in that they show the work of the Law written in their hearts, their conscience bearing witness and their thoughts alternately accusing or else defending them, 16 </a:t>
            </a:r>
            <a:r>
              <a:rPr lang="en-US" b="1" i="1" dirty="0"/>
              <a:t>on the day when, according to my gospel, God will judge the secrets of men through Christ Jesus.</a:t>
            </a:r>
          </a:p>
          <a:p>
            <a:r>
              <a:rPr lang="en-US" b="1" i="1" dirty="0"/>
              <a:t>Romans 6:23 For the wages of sin is death</a:t>
            </a:r>
          </a:p>
          <a:p>
            <a:pPr marL="0" indent="0">
              <a:buNone/>
            </a:pPr>
            <a:endParaRPr lang="en-US" b="1" i="1" dirty="0"/>
          </a:p>
          <a:p>
            <a:endParaRPr lang="en-US" b="1" i="1" dirty="0"/>
          </a:p>
          <a:p>
            <a:endParaRPr lang="en-US" dirty="0"/>
          </a:p>
        </p:txBody>
      </p:sp>
    </p:spTree>
    <p:extLst>
      <p:ext uri="{BB962C8B-B14F-4D97-AF65-F5344CB8AC3E}">
        <p14:creationId xmlns:p14="http://schemas.microsoft.com/office/powerpoint/2010/main" val="104252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Crucifixion: Understanding the Death of Jesus Christ by Fleming  Rutledge | Goodreads">
            <a:extLst>
              <a:ext uri="{FF2B5EF4-FFF2-40B4-BE49-F238E27FC236}">
                <a16:creationId xmlns:a16="http://schemas.microsoft.com/office/drawing/2014/main" id="{3BC89A3E-4C83-8649-9BB4-342874870DA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7608" r="-2" b="2366"/>
          <a:stretch/>
        </p:blipFill>
        <p:spPr bwMode="auto">
          <a:xfrm>
            <a:off x="-1123" y="0"/>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13B160-EF4B-4746-9471-ABE9AA9343F1}"/>
              </a:ext>
            </a:extLst>
          </p:cNvPr>
          <p:cNvSpPr txBox="1"/>
          <p:nvPr/>
        </p:nvSpPr>
        <p:spPr>
          <a:xfrm>
            <a:off x="-1" y="-1282"/>
            <a:ext cx="9141713" cy="4939814"/>
          </a:xfrm>
          <a:prstGeom prst="rect">
            <a:avLst/>
          </a:prstGeom>
          <a:solidFill>
            <a:schemeClr val="tx1">
              <a:alpha val="69000"/>
            </a:schemeClr>
          </a:solidFill>
        </p:spPr>
        <p:txBody>
          <a:bodyPr wrap="square" rtlCol="0">
            <a:spAutoFit/>
          </a:bodyPr>
          <a:lstStyle/>
          <a:p>
            <a:r>
              <a:rPr lang="en-US" sz="3500" dirty="0">
                <a:solidFill>
                  <a:schemeClr val="bg1"/>
                </a:solidFill>
              </a:rPr>
              <a:t>Romans 5:8 But God demonstrates His own love toward us, in that while we were yet sinners, Christ died for us. 9 Much more then, having now been justified by His blood, we shall be saved from the wrath of God through Him. 10 For if while we were enemies we were reconciled to God through the death of His Son, much more, having been reconciled, we shall be saved by His life.</a:t>
            </a:r>
          </a:p>
        </p:txBody>
      </p:sp>
    </p:spTree>
    <p:extLst>
      <p:ext uri="{BB962C8B-B14F-4D97-AF65-F5344CB8AC3E}">
        <p14:creationId xmlns:p14="http://schemas.microsoft.com/office/powerpoint/2010/main" val="11243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352-488A-564F-8011-BE558E59C198}"/>
              </a:ext>
            </a:extLst>
          </p:cNvPr>
          <p:cNvSpPr>
            <a:spLocks noGrp="1"/>
          </p:cNvSpPr>
          <p:nvPr>
            <p:ph type="title"/>
          </p:nvPr>
        </p:nvSpPr>
        <p:spPr>
          <a:xfrm>
            <a:off x="628650" y="133900"/>
            <a:ext cx="7886700" cy="423150"/>
          </a:xfrm>
        </p:spPr>
        <p:txBody>
          <a:bodyPr>
            <a:normAutofit fontScale="90000"/>
          </a:bodyPr>
          <a:lstStyle/>
          <a:p>
            <a:r>
              <a:rPr lang="en-US" dirty="0">
                <a:effectLst/>
                <a:latin typeface="Helvetica Neue" panose="02000503000000020004" pitchFamily="2" charset="0"/>
              </a:rPr>
              <a:t>1 Corinthians 15</a:t>
            </a:r>
            <a:endParaRPr lang="en-US" dirty="0"/>
          </a:p>
        </p:txBody>
      </p:sp>
      <p:sp>
        <p:nvSpPr>
          <p:cNvPr id="3" name="Content Placeholder 2">
            <a:extLst>
              <a:ext uri="{FF2B5EF4-FFF2-40B4-BE49-F238E27FC236}">
                <a16:creationId xmlns:a16="http://schemas.microsoft.com/office/drawing/2014/main" id="{B56531E6-76BA-AD4E-AC52-1633E526A225}"/>
              </a:ext>
            </a:extLst>
          </p:cNvPr>
          <p:cNvSpPr>
            <a:spLocks noGrp="1"/>
          </p:cNvSpPr>
          <p:nvPr>
            <p:ph idx="1"/>
          </p:nvPr>
        </p:nvSpPr>
        <p:spPr>
          <a:xfrm>
            <a:off x="0" y="557050"/>
            <a:ext cx="9144000" cy="3844829"/>
          </a:xfrm>
        </p:spPr>
        <p:txBody>
          <a:bodyPr>
            <a:noAutofit/>
          </a:bodyPr>
          <a:lstStyle/>
          <a:p>
            <a:pPr marL="0" indent="0">
              <a:buNone/>
            </a:pPr>
            <a:r>
              <a:rPr lang="en-US" sz="2500" dirty="0">
                <a:effectLst/>
                <a:latin typeface="Helvetica Neue" panose="02000503000000020004" pitchFamily="2" charset="0"/>
              </a:rPr>
              <a:t>12 Now if Christ is preached, that He has been raised from the dead, how do some among you say that there is no resurrection of the dead? 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p>
          <a:p>
            <a:pPr marL="0" indent="0">
              <a:buNone/>
            </a:pPr>
            <a:endParaRPr lang="en-US" sz="2500" dirty="0"/>
          </a:p>
        </p:txBody>
      </p:sp>
    </p:spTree>
    <p:extLst>
      <p:ext uri="{BB962C8B-B14F-4D97-AF65-F5344CB8AC3E}">
        <p14:creationId xmlns:p14="http://schemas.microsoft.com/office/powerpoint/2010/main" val="288342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352-488A-564F-8011-BE558E59C198}"/>
              </a:ext>
            </a:extLst>
          </p:cNvPr>
          <p:cNvSpPr>
            <a:spLocks noGrp="1"/>
          </p:cNvSpPr>
          <p:nvPr>
            <p:ph type="title"/>
          </p:nvPr>
        </p:nvSpPr>
        <p:spPr>
          <a:xfrm>
            <a:off x="628650" y="133900"/>
            <a:ext cx="7886700" cy="423150"/>
          </a:xfrm>
        </p:spPr>
        <p:txBody>
          <a:bodyPr>
            <a:normAutofit fontScale="90000"/>
          </a:bodyPr>
          <a:lstStyle/>
          <a:p>
            <a:r>
              <a:rPr lang="en-US" dirty="0">
                <a:effectLst/>
                <a:latin typeface="Helvetica Neue" panose="02000503000000020004" pitchFamily="2" charset="0"/>
              </a:rPr>
              <a:t>1 Corinthians 15</a:t>
            </a:r>
            <a:endParaRPr lang="en-US" dirty="0"/>
          </a:p>
        </p:txBody>
      </p:sp>
      <p:sp>
        <p:nvSpPr>
          <p:cNvPr id="3" name="Content Placeholder 2">
            <a:extLst>
              <a:ext uri="{FF2B5EF4-FFF2-40B4-BE49-F238E27FC236}">
                <a16:creationId xmlns:a16="http://schemas.microsoft.com/office/drawing/2014/main" id="{B56531E6-76BA-AD4E-AC52-1633E526A225}"/>
              </a:ext>
            </a:extLst>
          </p:cNvPr>
          <p:cNvSpPr>
            <a:spLocks noGrp="1"/>
          </p:cNvSpPr>
          <p:nvPr>
            <p:ph idx="1"/>
          </p:nvPr>
        </p:nvSpPr>
        <p:spPr>
          <a:xfrm>
            <a:off x="0" y="557050"/>
            <a:ext cx="9144000" cy="3844829"/>
          </a:xfrm>
        </p:spPr>
        <p:txBody>
          <a:bodyPr>
            <a:noAutofit/>
          </a:bodyPr>
          <a:lstStyle/>
          <a:p>
            <a:pPr marL="0" indent="0">
              <a:buNone/>
            </a:pPr>
            <a:r>
              <a:rPr lang="en-US" sz="2500" dirty="0">
                <a:effectLst/>
                <a:latin typeface="Helvetica Neue" panose="02000503000000020004" pitchFamily="2" charset="0"/>
              </a:rPr>
              <a:t>12 Now if Christ is preached, that He has been raised from the dead, how do some among you say that there is no resurrection of the dead? 13 But if there is no resurrection of the dead, not even Christ has been raised; </a:t>
            </a:r>
            <a:r>
              <a:rPr lang="en-US" sz="2500" dirty="0">
                <a:solidFill>
                  <a:srgbClr val="FF0000"/>
                </a:solidFill>
                <a:effectLst/>
                <a:latin typeface="Helvetica Neue" panose="02000503000000020004" pitchFamily="2" charset="0"/>
              </a:rPr>
              <a:t>14 and if Christ has not been raised, then our preaching is vain, your faith also is vain. </a:t>
            </a:r>
            <a:r>
              <a:rPr lang="en-US" sz="2500" dirty="0">
                <a:effectLst/>
                <a:latin typeface="Helvetica Neue" panose="02000503000000020004" pitchFamily="2" charset="0"/>
              </a:rPr>
              <a:t>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p>
          <a:p>
            <a:pPr marL="0" indent="0">
              <a:buNone/>
            </a:pPr>
            <a:endParaRPr lang="en-US" sz="2500" dirty="0">
              <a:effectLst/>
              <a:latin typeface="Helvetica Neue" panose="02000503000000020004" pitchFamily="2" charset="0"/>
            </a:endParaRPr>
          </a:p>
          <a:p>
            <a:pPr marL="0" indent="0">
              <a:buNone/>
            </a:pPr>
            <a:r>
              <a:rPr lang="en-US" sz="3000" b="1" dirty="0">
                <a:latin typeface="Helvetica Neue" panose="02000503000000020004" pitchFamily="2" charset="0"/>
              </a:rPr>
              <a:t>1. Our Preaching and Your Faith Are Meaningless</a:t>
            </a:r>
            <a:endParaRPr lang="en-US" sz="3000" b="1" dirty="0">
              <a:effectLst/>
              <a:latin typeface="Helvetica Neue" panose="02000503000000020004" pitchFamily="2" charset="0"/>
            </a:endParaRPr>
          </a:p>
          <a:p>
            <a:pPr marL="0" indent="0">
              <a:buNone/>
            </a:pPr>
            <a:endParaRPr lang="en-US" sz="2500" dirty="0"/>
          </a:p>
        </p:txBody>
      </p:sp>
    </p:spTree>
    <p:extLst>
      <p:ext uri="{BB962C8B-B14F-4D97-AF65-F5344CB8AC3E}">
        <p14:creationId xmlns:p14="http://schemas.microsoft.com/office/powerpoint/2010/main" val="390343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352-488A-564F-8011-BE558E59C198}"/>
              </a:ext>
            </a:extLst>
          </p:cNvPr>
          <p:cNvSpPr>
            <a:spLocks noGrp="1"/>
          </p:cNvSpPr>
          <p:nvPr>
            <p:ph type="title"/>
          </p:nvPr>
        </p:nvSpPr>
        <p:spPr>
          <a:xfrm>
            <a:off x="628650" y="133900"/>
            <a:ext cx="7886700" cy="423150"/>
          </a:xfrm>
        </p:spPr>
        <p:txBody>
          <a:bodyPr>
            <a:normAutofit fontScale="90000"/>
          </a:bodyPr>
          <a:lstStyle/>
          <a:p>
            <a:r>
              <a:rPr lang="en-US" dirty="0">
                <a:effectLst/>
                <a:latin typeface="Helvetica Neue" panose="02000503000000020004" pitchFamily="2" charset="0"/>
              </a:rPr>
              <a:t>1 Corinthians 15</a:t>
            </a:r>
            <a:endParaRPr lang="en-US" dirty="0"/>
          </a:p>
        </p:txBody>
      </p:sp>
      <p:sp>
        <p:nvSpPr>
          <p:cNvPr id="3" name="Content Placeholder 2">
            <a:extLst>
              <a:ext uri="{FF2B5EF4-FFF2-40B4-BE49-F238E27FC236}">
                <a16:creationId xmlns:a16="http://schemas.microsoft.com/office/drawing/2014/main" id="{B56531E6-76BA-AD4E-AC52-1633E526A225}"/>
              </a:ext>
            </a:extLst>
          </p:cNvPr>
          <p:cNvSpPr>
            <a:spLocks noGrp="1"/>
          </p:cNvSpPr>
          <p:nvPr>
            <p:ph idx="1"/>
          </p:nvPr>
        </p:nvSpPr>
        <p:spPr>
          <a:xfrm>
            <a:off x="0" y="557050"/>
            <a:ext cx="9144000" cy="3844829"/>
          </a:xfrm>
        </p:spPr>
        <p:txBody>
          <a:bodyPr>
            <a:noAutofit/>
          </a:bodyPr>
          <a:lstStyle/>
          <a:p>
            <a:pPr marL="0" indent="0">
              <a:buNone/>
            </a:pPr>
            <a:r>
              <a:rPr lang="en-US" sz="2500" dirty="0">
                <a:effectLst/>
                <a:latin typeface="Helvetica Neue" panose="02000503000000020004" pitchFamily="2" charset="0"/>
              </a:rPr>
              <a:t>12 Now if Christ is preached, that He has been raised from the dead, how do some among you say that there is no resurrection of the dead? 13 But if there is no resurrection of the dead, not even Christ has been raised; 14 and if Christ has not been raised, then our preaching is vain, your faith also is vain. 15 Moreover </a:t>
            </a:r>
            <a:r>
              <a:rPr lang="en-US" sz="2500" dirty="0">
                <a:solidFill>
                  <a:srgbClr val="FF0000"/>
                </a:solidFill>
                <a:effectLst/>
                <a:latin typeface="Helvetica Neue" panose="02000503000000020004" pitchFamily="2" charset="0"/>
              </a:rPr>
              <a:t>we are even found to be false witnesses of God</a:t>
            </a:r>
            <a:r>
              <a:rPr lang="en-US" sz="2500" dirty="0">
                <a:effectLst/>
                <a:latin typeface="Helvetica Neue" panose="02000503000000020004" pitchFamily="2" charset="0"/>
              </a:rPr>
              <a:t>,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p>
          <a:p>
            <a:pPr marL="0" indent="0">
              <a:buNone/>
            </a:pPr>
            <a:endParaRPr lang="en-US" sz="2500" dirty="0">
              <a:effectLst/>
              <a:latin typeface="Helvetica Neue" panose="02000503000000020004" pitchFamily="2" charset="0"/>
            </a:endParaRPr>
          </a:p>
          <a:p>
            <a:pPr marL="0" indent="0">
              <a:buNone/>
            </a:pPr>
            <a:r>
              <a:rPr lang="en-US" sz="3500" b="1" dirty="0">
                <a:latin typeface="Helvetica Neue" panose="02000503000000020004" pitchFamily="2" charset="0"/>
              </a:rPr>
              <a:t>2. Preachers are Lairs</a:t>
            </a:r>
            <a:endParaRPr lang="en-US" sz="3500" b="1" dirty="0">
              <a:effectLst/>
              <a:latin typeface="Helvetica Neue" panose="02000503000000020004" pitchFamily="2" charset="0"/>
            </a:endParaRPr>
          </a:p>
          <a:p>
            <a:pPr marL="0" indent="0">
              <a:buNone/>
            </a:pPr>
            <a:endParaRPr lang="en-US" sz="2500" dirty="0"/>
          </a:p>
        </p:txBody>
      </p:sp>
    </p:spTree>
    <p:extLst>
      <p:ext uri="{BB962C8B-B14F-4D97-AF65-F5344CB8AC3E}">
        <p14:creationId xmlns:p14="http://schemas.microsoft.com/office/powerpoint/2010/main" val="278104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352-488A-564F-8011-BE558E59C198}"/>
              </a:ext>
            </a:extLst>
          </p:cNvPr>
          <p:cNvSpPr>
            <a:spLocks noGrp="1"/>
          </p:cNvSpPr>
          <p:nvPr>
            <p:ph type="title"/>
          </p:nvPr>
        </p:nvSpPr>
        <p:spPr>
          <a:xfrm>
            <a:off x="628650" y="133900"/>
            <a:ext cx="7886700" cy="423150"/>
          </a:xfrm>
        </p:spPr>
        <p:txBody>
          <a:bodyPr>
            <a:normAutofit fontScale="90000"/>
          </a:bodyPr>
          <a:lstStyle/>
          <a:p>
            <a:r>
              <a:rPr lang="en-US" dirty="0">
                <a:effectLst/>
                <a:latin typeface="Helvetica Neue" panose="02000503000000020004" pitchFamily="2" charset="0"/>
              </a:rPr>
              <a:t>1 Corinthians 15</a:t>
            </a:r>
            <a:endParaRPr lang="en-US" dirty="0"/>
          </a:p>
        </p:txBody>
      </p:sp>
      <p:sp>
        <p:nvSpPr>
          <p:cNvPr id="3" name="Content Placeholder 2">
            <a:extLst>
              <a:ext uri="{FF2B5EF4-FFF2-40B4-BE49-F238E27FC236}">
                <a16:creationId xmlns:a16="http://schemas.microsoft.com/office/drawing/2014/main" id="{B56531E6-76BA-AD4E-AC52-1633E526A225}"/>
              </a:ext>
            </a:extLst>
          </p:cNvPr>
          <p:cNvSpPr>
            <a:spLocks noGrp="1"/>
          </p:cNvSpPr>
          <p:nvPr>
            <p:ph idx="1"/>
          </p:nvPr>
        </p:nvSpPr>
        <p:spPr>
          <a:xfrm>
            <a:off x="0" y="557050"/>
            <a:ext cx="9144000" cy="3844829"/>
          </a:xfrm>
        </p:spPr>
        <p:txBody>
          <a:bodyPr>
            <a:noAutofit/>
          </a:bodyPr>
          <a:lstStyle/>
          <a:p>
            <a:pPr marL="0" indent="0">
              <a:buNone/>
            </a:pPr>
            <a:r>
              <a:rPr lang="en-US" sz="2500" dirty="0">
                <a:effectLst/>
                <a:latin typeface="Helvetica Neue" panose="02000503000000020004" pitchFamily="2" charset="0"/>
              </a:rPr>
              <a:t>12 Now if Christ is preached, that He has been raised from the dead, how do some among you say that there is no resurrection of the dead? 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a:t>
            </a:r>
            <a:r>
              <a:rPr lang="en-US" sz="2500" dirty="0">
                <a:solidFill>
                  <a:srgbClr val="FF0000"/>
                </a:solidFill>
                <a:effectLst/>
                <a:latin typeface="Helvetica Neue" panose="02000503000000020004" pitchFamily="2" charset="0"/>
              </a:rPr>
              <a:t>17 and if Christ has not been raised, your faith is worthless; you are still in your sins. </a:t>
            </a:r>
            <a:r>
              <a:rPr lang="en-US" sz="2500" dirty="0">
                <a:effectLst/>
                <a:latin typeface="Helvetica Neue" panose="02000503000000020004" pitchFamily="2" charset="0"/>
              </a:rPr>
              <a:t>18 Then those also who have fallen asleep in Christ have perished. 19 If we have hoped in Christ in this life only, we are of all men most to be pitied.</a:t>
            </a:r>
          </a:p>
          <a:p>
            <a:pPr marL="0" indent="0">
              <a:buNone/>
            </a:pPr>
            <a:endParaRPr lang="en-US" sz="2500" dirty="0">
              <a:latin typeface="Helvetica Neue" panose="02000503000000020004" pitchFamily="2" charset="0"/>
            </a:endParaRPr>
          </a:p>
          <a:p>
            <a:pPr marL="0" indent="0">
              <a:buNone/>
            </a:pPr>
            <a:r>
              <a:rPr lang="en-US" sz="3000" b="1" dirty="0">
                <a:effectLst/>
                <a:latin typeface="Helvetica Neue" panose="02000503000000020004" pitchFamily="2" charset="0"/>
              </a:rPr>
              <a:t>3. Your Faith is Worthless, </a:t>
            </a:r>
          </a:p>
          <a:p>
            <a:pPr marL="0" indent="0">
              <a:buNone/>
            </a:pPr>
            <a:r>
              <a:rPr lang="en-US" sz="3000" b="1" dirty="0">
                <a:latin typeface="Helvetica Neue" panose="02000503000000020004" pitchFamily="2" charset="0"/>
              </a:rPr>
              <a:t>		&amp; </a:t>
            </a:r>
            <a:r>
              <a:rPr lang="en-US" sz="3000" b="1" dirty="0">
                <a:effectLst/>
                <a:latin typeface="Helvetica Neue" panose="02000503000000020004" pitchFamily="2" charset="0"/>
              </a:rPr>
              <a:t>You’re Hopeless in Sin</a:t>
            </a:r>
          </a:p>
          <a:p>
            <a:pPr marL="0" indent="0">
              <a:buNone/>
            </a:pPr>
            <a:endParaRPr lang="en-US" sz="2500" dirty="0"/>
          </a:p>
        </p:txBody>
      </p:sp>
    </p:spTree>
    <p:extLst>
      <p:ext uri="{BB962C8B-B14F-4D97-AF65-F5344CB8AC3E}">
        <p14:creationId xmlns:p14="http://schemas.microsoft.com/office/powerpoint/2010/main" val="274892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E6F00-740B-7D4C-8E6B-F8CAFD864E35}"/>
              </a:ext>
            </a:extLst>
          </p:cNvPr>
          <p:cNvSpPr>
            <a:spLocks noGrp="1"/>
          </p:cNvSpPr>
          <p:nvPr>
            <p:ph type="title"/>
          </p:nvPr>
        </p:nvSpPr>
        <p:spPr>
          <a:xfrm>
            <a:off x="148855" y="841375"/>
            <a:ext cx="4657061" cy="987425"/>
          </a:xfrm>
        </p:spPr>
        <p:txBody>
          <a:bodyPr anchor="t">
            <a:noAutofit/>
          </a:bodyPr>
          <a:lstStyle/>
          <a:p>
            <a:r>
              <a:rPr lang="en-US" sz="5000" dirty="0">
                <a:solidFill>
                  <a:schemeClr val="bg1"/>
                </a:solidFill>
              </a:rPr>
              <a:t>4 Main Sections</a:t>
            </a:r>
          </a:p>
        </p:txBody>
      </p:sp>
      <p:sp>
        <p:nvSpPr>
          <p:cNvPr id="3" name="Content Placeholder 2">
            <a:extLst>
              <a:ext uri="{FF2B5EF4-FFF2-40B4-BE49-F238E27FC236}">
                <a16:creationId xmlns:a16="http://schemas.microsoft.com/office/drawing/2014/main" id="{49527DF9-4542-7F45-957A-191C6B667C18}"/>
              </a:ext>
            </a:extLst>
          </p:cNvPr>
          <p:cNvSpPr>
            <a:spLocks noGrp="1"/>
          </p:cNvSpPr>
          <p:nvPr>
            <p:ph idx="1"/>
          </p:nvPr>
        </p:nvSpPr>
        <p:spPr>
          <a:xfrm>
            <a:off x="82513" y="1774169"/>
            <a:ext cx="4574548" cy="4179888"/>
          </a:xfrm>
        </p:spPr>
        <p:txBody>
          <a:bodyPr>
            <a:noAutofit/>
          </a:bodyPr>
          <a:lstStyle/>
          <a:p>
            <a:pPr marL="514350" indent="-514350">
              <a:buFont typeface="+mj-lt"/>
              <a:buAutoNum type="arabicPeriod"/>
            </a:pPr>
            <a:r>
              <a:rPr lang="en-US" sz="3000" dirty="0">
                <a:solidFill>
                  <a:schemeClr val="bg1">
                    <a:alpha val="80000"/>
                  </a:schemeClr>
                </a:solidFill>
              </a:rPr>
              <a:t>The Resurrection and History</a:t>
            </a:r>
          </a:p>
          <a:p>
            <a:pPr marL="514350" indent="-514350">
              <a:buFont typeface="+mj-lt"/>
              <a:buAutoNum type="arabicPeriod"/>
            </a:pPr>
            <a:r>
              <a:rPr lang="en-US" sz="3000" dirty="0">
                <a:solidFill>
                  <a:schemeClr val="bg1">
                    <a:alpha val="80000"/>
                  </a:schemeClr>
                </a:solidFill>
              </a:rPr>
              <a:t>The Resurrection and The Gospel</a:t>
            </a:r>
          </a:p>
          <a:p>
            <a:pPr marL="514350" indent="-514350">
              <a:buFont typeface="+mj-lt"/>
              <a:buAutoNum type="arabicPeriod"/>
            </a:pPr>
            <a:r>
              <a:rPr lang="en-US" sz="3000" dirty="0">
                <a:solidFill>
                  <a:schemeClr val="bg1">
                    <a:alpha val="80000"/>
                  </a:schemeClr>
                </a:solidFill>
              </a:rPr>
              <a:t>The Resurrection and Our Daily Life</a:t>
            </a:r>
          </a:p>
          <a:p>
            <a:pPr marL="514350" indent="-514350">
              <a:buFont typeface="+mj-lt"/>
              <a:buAutoNum type="arabicPeriod"/>
            </a:pPr>
            <a:r>
              <a:rPr lang="en-US" sz="3000" dirty="0">
                <a:solidFill>
                  <a:schemeClr val="bg1">
                    <a:alpha val="80000"/>
                  </a:schemeClr>
                </a:solidFill>
              </a:rPr>
              <a:t>The Resurrection and Our Future</a:t>
            </a:r>
          </a:p>
        </p:txBody>
      </p:sp>
      <p:pic>
        <p:nvPicPr>
          <p:cNvPr id="5122" name="Picture 2" descr="The Resurrection of Jesus: The Evidential Contribution of Luke-Acts -  Southern Evangelical Seminary">
            <a:extLst>
              <a:ext uri="{FF2B5EF4-FFF2-40B4-BE49-F238E27FC236}">
                <a16:creationId xmlns:a16="http://schemas.microsoft.com/office/drawing/2014/main" id="{5D93F798-803B-7B4A-8A47-F4EE960E5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70" r="37404" b="1"/>
          <a:stretch/>
        </p:blipFill>
        <p:spPr bwMode="auto">
          <a:xfrm>
            <a:off x="4411459" y="724105"/>
            <a:ext cx="3945731"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5129" name="Group 5128">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2000" y="4138312"/>
            <a:ext cx="3945731" cy="1410656"/>
            <a:chOff x="6096000" y="4138312"/>
            <a:chExt cx="5260975" cy="1410656"/>
          </a:xfrm>
        </p:grpSpPr>
        <p:sp>
          <p:nvSpPr>
            <p:cNvPr id="5130" name="Freeform: Shape 5129">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1" name="Freeform: Shape 5130">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361741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352-488A-564F-8011-BE558E59C198}"/>
              </a:ext>
            </a:extLst>
          </p:cNvPr>
          <p:cNvSpPr>
            <a:spLocks noGrp="1"/>
          </p:cNvSpPr>
          <p:nvPr>
            <p:ph type="title"/>
          </p:nvPr>
        </p:nvSpPr>
        <p:spPr>
          <a:xfrm>
            <a:off x="628650" y="133900"/>
            <a:ext cx="7886700" cy="423150"/>
          </a:xfrm>
        </p:spPr>
        <p:txBody>
          <a:bodyPr>
            <a:normAutofit fontScale="90000"/>
          </a:bodyPr>
          <a:lstStyle/>
          <a:p>
            <a:r>
              <a:rPr lang="en-US" dirty="0">
                <a:effectLst/>
                <a:latin typeface="Helvetica Neue" panose="02000503000000020004" pitchFamily="2" charset="0"/>
              </a:rPr>
              <a:t>1 Corinthians 15</a:t>
            </a:r>
            <a:endParaRPr lang="en-US" dirty="0"/>
          </a:p>
        </p:txBody>
      </p:sp>
      <p:sp>
        <p:nvSpPr>
          <p:cNvPr id="3" name="Content Placeholder 2">
            <a:extLst>
              <a:ext uri="{FF2B5EF4-FFF2-40B4-BE49-F238E27FC236}">
                <a16:creationId xmlns:a16="http://schemas.microsoft.com/office/drawing/2014/main" id="{B56531E6-76BA-AD4E-AC52-1633E526A225}"/>
              </a:ext>
            </a:extLst>
          </p:cNvPr>
          <p:cNvSpPr>
            <a:spLocks noGrp="1"/>
          </p:cNvSpPr>
          <p:nvPr>
            <p:ph idx="1"/>
          </p:nvPr>
        </p:nvSpPr>
        <p:spPr>
          <a:xfrm>
            <a:off x="0" y="557050"/>
            <a:ext cx="9144000" cy="3844829"/>
          </a:xfrm>
        </p:spPr>
        <p:txBody>
          <a:bodyPr>
            <a:noAutofit/>
          </a:bodyPr>
          <a:lstStyle/>
          <a:p>
            <a:pPr marL="0" indent="0">
              <a:buNone/>
            </a:pPr>
            <a:r>
              <a:rPr lang="en-US" sz="2500" dirty="0">
                <a:effectLst/>
                <a:latin typeface="Helvetica Neue" panose="02000503000000020004" pitchFamily="2" charset="0"/>
              </a:rPr>
              <a:t>12 Now if Christ is preached, that He has been raised from the dead, how do some among you say that there is no resurrection of the dead? 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a:t>
            </a:r>
            <a:r>
              <a:rPr lang="en-US" sz="2500" dirty="0">
                <a:solidFill>
                  <a:srgbClr val="FF0000"/>
                </a:solidFill>
                <a:effectLst/>
                <a:latin typeface="Helvetica Neue" panose="02000503000000020004" pitchFamily="2" charset="0"/>
              </a:rPr>
              <a:t>19 If we have hoped in Christ in this life only, we are of all men most to be pitied.</a:t>
            </a:r>
          </a:p>
          <a:p>
            <a:pPr marL="0" indent="0">
              <a:buNone/>
            </a:pPr>
            <a:endParaRPr lang="en-US" sz="2500" dirty="0">
              <a:solidFill>
                <a:srgbClr val="FF0000"/>
              </a:solidFill>
              <a:latin typeface="Helvetica Neue" panose="02000503000000020004" pitchFamily="2" charset="0"/>
            </a:endParaRPr>
          </a:p>
          <a:p>
            <a:pPr marL="0" indent="0">
              <a:buNone/>
            </a:pPr>
            <a:r>
              <a:rPr lang="en-US" sz="3500" b="1" dirty="0">
                <a:effectLst/>
                <a:latin typeface="Helvetica Neue" panose="02000503000000020004" pitchFamily="2" charset="0"/>
              </a:rPr>
              <a:t>4.  </a:t>
            </a:r>
            <a:r>
              <a:rPr lang="en-US" sz="3500" b="1" dirty="0">
                <a:latin typeface="Helvetica Neue" panose="02000503000000020004" pitchFamily="2" charset="0"/>
              </a:rPr>
              <a:t>We’re Most to be Pitied</a:t>
            </a:r>
            <a:endParaRPr lang="en-US" sz="3500" b="1" dirty="0">
              <a:effectLst/>
              <a:latin typeface="Helvetica Neue" panose="02000503000000020004" pitchFamily="2" charset="0"/>
            </a:endParaRPr>
          </a:p>
          <a:p>
            <a:pPr marL="0" indent="0">
              <a:buNone/>
            </a:pPr>
            <a:endParaRPr lang="en-US" sz="2500" dirty="0"/>
          </a:p>
        </p:txBody>
      </p:sp>
    </p:spTree>
    <p:extLst>
      <p:ext uri="{BB962C8B-B14F-4D97-AF65-F5344CB8AC3E}">
        <p14:creationId xmlns:p14="http://schemas.microsoft.com/office/powerpoint/2010/main" val="285891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4C9A-050B-DC43-97A7-8E83516C0EF3}"/>
              </a:ext>
            </a:extLst>
          </p:cNvPr>
          <p:cNvSpPr>
            <a:spLocks noGrp="1"/>
          </p:cNvSpPr>
          <p:nvPr>
            <p:ph type="title"/>
          </p:nvPr>
        </p:nvSpPr>
        <p:spPr/>
        <p:txBody>
          <a:bodyPr/>
          <a:lstStyle/>
          <a:p>
            <a:r>
              <a:rPr lang="en-US" dirty="0"/>
              <a:t>Without the Resurrection</a:t>
            </a:r>
          </a:p>
        </p:txBody>
      </p:sp>
      <p:sp>
        <p:nvSpPr>
          <p:cNvPr id="3" name="Content Placeholder 2">
            <a:extLst>
              <a:ext uri="{FF2B5EF4-FFF2-40B4-BE49-F238E27FC236}">
                <a16:creationId xmlns:a16="http://schemas.microsoft.com/office/drawing/2014/main" id="{0CB15E7B-0FB4-B743-A53B-FE76164C6C7E}"/>
              </a:ext>
            </a:extLst>
          </p:cNvPr>
          <p:cNvSpPr>
            <a:spLocks noGrp="1"/>
          </p:cNvSpPr>
          <p:nvPr>
            <p:ph idx="1"/>
          </p:nvPr>
        </p:nvSpPr>
        <p:spPr/>
        <p:txBody>
          <a:bodyPr/>
          <a:lstStyle/>
          <a:p>
            <a:pPr marL="514350" indent="-514350">
              <a:buAutoNum type="arabicPeriod"/>
            </a:pPr>
            <a:r>
              <a:rPr lang="en-US" sz="2800" b="1" dirty="0">
                <a:latin typeface="Helvetica Neue" panose="02000503000000020004" pitchFamily="2" charset="0"/>
              </a:rPr>
              <a:t>Our Preaching and Your Faith Are Meaningless</a:t>
            </a:r>
          </a:p>
          <a:p>
            <a:pPr marL="514350" indent="-514350">
              <a:buFont typeface="Arial" panose="020B0604020202020204" pitchFamily="34" charset="0"/>
              <a:buAutoNum type="arabicPeriod"/>
            </a:pPr>
            <a:r>
              <a:rPr lang="en-US" sz="2800" b="1" dirty="0">
                <a:latin typeface="Helvetica Neue" panose="02000503000000020004" pitchFamily="2" charset="0"/>
              </a:rPr>
              <a:t>Preachers are Lairs</a:t>
            </a:r>
          </a:p>
          <a:p>
            <a:pPr marL="0" indent="0">
              <a:buNone/>
            </a:pPr>
            <a:r>
              <a:rPr lang="en-US" sz="2800" b="1" dirty="0">
                <a:effectLst/>
                <a:latin typeface="Helvetica Neue" panose="02000503000000020004" pitchFamily="2" charset="0"/>
              </a:rPr>
              <a:t>3. Your Faith is Worth Nothing, </a:t>
            </a:r>
          </a:p>
          <a:p>
            <a:pPr marL="0" indent="0">
              <a:buNone/>
            </a:pPr>
            <a:r>
              <a:rPr lang="en-US" sz="2800" b="1" dirty="0">
                <a:latin typeface="Helvetica Neue" panose="02000503000000020004" pitchFamily="2" charset="0"/>
              </a:rPr>
              <a:t>		&amp; </a:t>
            </a:r>
            <a:r>
              <a:rPr lang="en-US" sz="2800" b="1" dirty="0">
                <a:effectLst/>
                <a:latin typeface="Helvetica Neue" panose="02000503000000020004" pitchFamily="2" charset="0"/>
              </a:rPr>
              <a:t>You’re Hopeless in Sin</a:t>
            </a:r>
          </a:p>
          <a:p>
            <a:pPr marL="0" indent="0">
              <a:buNone/>
            </a:pPr>
            <a:r>
              <a:rPr lang="en-US" sz="2800" b="1" dirty="0">
                <a:effectLst/>
                <a:latin typeface="Helvetica Neue" panose="02000503000000020004" pitchFamily="2" charset="0"/>
              </a:rPr>
              <a:t>4.  </a:t>
            </a:r>
            <a:r>
              <a:rPr lang="en-US" sz="2800" b="1" dirty="0">
                <a:latin typeface="Helvetica Neue" panose="02000503000000020004" pitchFamily="2" charset="0"/>
              </a:rPr>
              <a:t>We’re Most to be Pitied</a:t>
            </a:r>
            <a:endParaRPr lang="en-US" sz="2800" b="1" dirty="0">
              <a:effectLst/>
              <a:latin typeface="Helvetica Neue" panose="02000503000000020004" pitchFamily="2" charset="0"/>
            </a:endParaRPr>
          </a:p>
          <a:p>
            <a:pPr marL="0" indent="0">
              <a:buNone/>
            </a:pPr>
            <a:endParaRPr lang="en-US" sz="2800" b="1" dirty="0">
              <a:effectLst/>
              <a:latin typeface="Helvetica Neue" panose="02000503000000020004" pitchFamily="2" charset="0"/>
            </a:endParaRPr>
          </a:p>
          <a:p>
            <a:pPr marL="0" indent="0">
              <a:buNone/>
            </a:pPr>
            <a:endParaRPr lang="en-US" sz="2800" b="1" dirty="0">
              <a:effectLst/>
              <a:latin typeface="Helvetica Neue" panose="02000503000000020004" pitchFamily="2" charset="0"/>
            </a:endParaRPr>
          </a:p>
          <a:p>
            <a:pPr marL="514350" indent="-514350">
              <a:buFont typeface="Arial" panose="020B0604020202020204" pitchFamily="34" charset="0"/>
              <a:buAutoNum type="arabicPeriod"/>
            </a:pPr>
            <a:endParaRPr lang="en-US" sz="2800" b="1" dirty="0">
              <a:effectLst/>
              <a:latin typeface="Helvetica Neue" panose="02000503000000020004" pitchFamily="2" charset="0"/>
            </a:endParaRPr>
          </a:p>
          <a:p>
            <a:pPr marL="514350" indent="-514350">
              <a:buAutoNum type="arabicPeriod"/>
            </a:pPr>
            <a:endParaRPr lang="en-US" sz="2800" b="1" dirty="0">
              <a:effectLst/>
              <a:latin typeface="Helvetica Neue" panose="02000503000000020004" pitchFamily="2" charset="0"/>
            </a:endParaRPr>
          </a:p>
          <a:p>
            <a:endParaRPr lang="en-US" dirty="0"/>
          </a:p>
        </p:txBody>
      </p:sp>
    </p:spTree>
    <p:extLst>
      <p:ext uri="{BB962C8B-B14F-4D97-AF65-F5344CB8AC3E}">
        <p14:creationId xmlns:p14="http://schemas.microsoft.com/office/powerpoint/2010/main" val="237096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4C89-D10C-9749-8119-DA7728705556}"/>
              </a:ext>
            </a:extLst>
          </p:cNvPr>
          <p:cNvSpPr>
            <a:spLocks noGrp="1"/>
          </p:cNvSpPr>
          <p:nvPr>
            <p:ph type="title"/>
          </p:nvPr>
        </p:nvSpPr>
        <p:spPr>
          <a:xfrm>
            <a:off x="212651" y="175548"/>
            <a:ext cx="8600145" cy="640081"/>
          </a:xfrm>
        </p:spPr>
        <p:txBody>
          <a:bodyPr vert="horz" lIns="91440" tIns="45720" rIns="91440" bIns="45720" rtlCol="0" anchor="ctr">
            <a:noAutofit/>
          </a:bodyPr>
          <a:lstStyle/>
          <a:p>
            <a:pPr algn="ctr"/>
            <a:endParaRPr lang="en-US" sz="4000" dirty="0"/>
          </a:p>
        </p:txBody>
      </p:sp>
      <p:pic>
        <p:nvPicPr>
          <p:cNvPr id="4" name="Picture 4" descr="Jesus Christ The Bridge">
            <a:extLst>
              <a:ext uri="{FF2B5EF4-FFF2-40B4-BE49-F238E27FC236}">
                <a16:creationId xmlns:a16="http://schemas.microsoft.com/office/drawing/2014/main" id="{3D4DC1F0-A4A4-1044-A4CB-F8B0D44E9FE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11602"/>
          <a:stretch/>
        </p:blipFill>
        <p:spPr bwMode="auto">
          <a:xfrm>
            <a:off x="395001" y="1339703"/>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DF0C-E5B9-1F4E-A682-6B9D6C9E4960}"/>
              </a:ext>
            </a:extLst>
          </p:cNvPr>
          <p:cNvSpPr>
            <a:spLocks noGrp="1"/>
          </p:cNvSpPr>
          <p:nvPr>
            <p:ph type="title"/>
          </p:nvPr>
        </p:nvSpPr>
        <p:spPr>
          <a:xfrm>
            <a:off x="480060" y="329055"/>
            <a:ext cx="8183880" cy="640081"/>
          </a:xfrm>
        </p:spPr>
        <p:txBody>
          <a:bodyPr vert="horz" lIns="91440" tIns="45720" rIns="91440" bIns="45720" rtlCol="0" anchor="ctr">
            <a:normAutofit/>
          </a:bodyPr>
          <a:lstStyle/>
          <a:p>
            <a:pPr algn="ctr"/>
            <a:r>
              <a:rPr lang="en-US" sz="2800" dirty="0"/>
              <a:t>Part 3: The Resurrection and Our Daily Life</a:t>
            </a:r>
          </a:p>
        </p:txBody>
      </p:sp>
      <p:pic>
        <p:nvPicPr>
          <p:cNvPr id="11268" name="Picture 4" descr="Rolled away | Canadian Mennonite Magazine">
            <a:extLst>
              <a:ext uri="{FF2B5EF4-FFF2-40B4-BE49-F238E27FC236}">
                <a16:creationId xmlns:a16="http://schemas.microsoft.com/office/drawing/2014/main" id="{F93EB2AE-1AFB-3D45-B578-27960616AAA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9208" b="2"/>
          <a:stretch/>
        </p:blipFill>
        <p:spPr bwMode="auto">
          <a:xfrm>
            <a:off x="480060" y="1372109"/>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02571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DCA1-0623-6E4F-A5EC-56ECB9765BCC}"/>
              </a:ext>
            </a:extLst>
          </p:cNvPr>
          <p:cNvSpPr>
            <a:spLocks noGrp="1"/>
          </p:cNvSpPr>
          <p:nvPr>
            <p:ph type="title"/>
          </p:nvPr>
        </p:nvSpPr>
        <p:spPr>
          <a:xfrm>
            <a:off x="628650" y="318977"/>
            <a:ext cx="8515350" cy="362060"/>
          </a:xfrm>
        </p:spPr>
        <p:txBody>
          <a:bodyPr>
            <a:normAutofit fontScale="90000"/>
          </a:bodyPr>
          <a:lstStyle/>
          <a:p>
            <a:r>
              <a:rPr lang="en-US" b="1" dirty="0"/>
              <a:t>Colossians 2</a:t>
            </a:r>
          </a:p>
        </p:txBody>
      </p:sp>
      <p:sp>
        <p:nvSpPr>
          <p:cNvPr id="3" name="Content Placeholder 2">
            <a:extLst>
              <a:ext uri="{FF2B5EF4-FFF2-40B4-BE49-F238E27FC236}">
                <a16:creationId xmlns:a16="http://schemas.microsoft.com/office/drawing/2014/main" id="{4B24E8AC-9480-A147-9A51-1D4C8DB81915}"/>
              </a:ext>
            </a:extLst>
          </p:cNvPr>
          <p:cNvSpPr>
            <a:spLocks noGrp="1"/>
          </p:cNvSpPr>
          <p:nvPr>
            <p:ph idx="1"/>
          </p:nvPr>
        </p:nvSpPr>
        <p:spPr>
          <a:xfrm>
            <a:off x="0" y="681037"/>
            <a:ext cx="9144000" cy="5495926"/>
          </a:xfrm>
        </p:spPr>
        <p:txBody>
          <a:bodyPr>
            <a:normAutofit/>
          </a:bodyPr>
          <a:lstStyle/>
          <a:p>
            <a:pPr marL="0" indent="0">
              <a:buNone/>
            </a:pPr>
            <a:r>
              <a:rPr lang="en-US" dirty="0"/>
              <a:t>11 and in Him you were also circumcised with a circumcision made without hands, in the removal of the body of the flesh by the circumcision of Christ; </a:t>
            </a:r>
            <a:r>
              <a:rPr lang="en-US" b="1" dirty="0">
                <a:solidFill>
                  <a:srgbClr val="FF0000"/>
                </a:solidFill>
              </a:rPr>
              <a:t>12 having been buried with Him in baptism, in which you were also raised up with Him through faith in the working of God, who raised Him from the dead.</a:t>
            </a:r>
            <a:r>
              <a:rPr lang="en-US" dirty="0"/>
              <a:t> 13 When you were dead in your transgressions and the uncircumcision of your flesh</a:t>
            </a:r>
            <a:r>
              <a:rPr lang="en-US" dirty="0">
                <a:solidFill>
                  <a:srgbClr val="FF0000"/>
                </a:solidFill>
              </a:rPr>
              <a:t>, He made you alive together with Him</a:t>
            </a:r>
            <a:r>
              <a:rPr lang="en-US" dirty="0"/>
              <a:t>, having forgiven us all our transgressions, </a:t>
            </a:r>
            <a:r>
              <a:rPr lang="en-US" dirty="0">
                <a:solidFill>
                  <a:srgbClr val="FF0000"/>
                </a:solidFill>
              </a:rPr>
              <a:t>14 having canceled out the certificate of debt consisting of decrees against us, which was hostile to us</a:t>
            </a:r>
            <a:r>
              <a:rPr lang="en-US" dirty="0"/>
              <a:t>; and He has taken it out of the way, having nailed it to the cross</a:t>
            </a:r>
          </a:p>
        </p:txBody>
      </p:sp>
    </p:spTree>
    <p:extLst>
      <p:ext uri="{BB962C8B-B14F-4D97-AF65-F5344CB8AC3E}">
        <p14:creationId xmlns:p14="http://schemas.microsoft.com/office/powerpoint/2010/main" val="3838484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B0622-D25F-514B-8CEB-DCEB23207631}"/>
              </a:ext>
            </a:extLst>
          </p:cNvPr>
          <p:cNvSpPr>
            <a:spLocks noGrp="1"/>
          </p:cNvSpPr>
          <p:nvPr>
            <p:ph type="title"/>
          </p:nvPr>
        </p:nvSpPr>
        <p:spPr>
          <a:xfrm>
            <a:off x="5171624" y="1084521"/>
            <a:ext cx="3589604" cy="1663995"/>
          </a:xfrm>
        </p:spPr>
        <p:txBody>
          <a:bodyPr anchor="t">
            <a:normAutofit/>
          </a:bodyPr>
          <a:lstStyle/>
          <a:p>
            <a:pPr algn="ctr"/>
            <a:r>
              <a:rPr lang="en-US" sz="3500" b="1" dirty="0">
                <a:solidFill>
                  <a:schemeClr val="bg1">
                    <a:alpha val="60000"/>
                  </a:schemeClr>
                </a:solidFill>
              </a:rPr>
              <a:t>Romans 6</a:t>
            </a:r>
          </a:p>
        </p:txBody>
      </p:sp>
      <p:pic>
        <p:nvPicPr>
          <p:cNvPr id="12290" name="Picture 2">
            <a:extLst>
              <a:ext uri="{FF2B5EF4-FFF2-40B4-BE49-F238E27FC236}">
                <a16:creationId xmlns:a16="http://schemas.microsoft.com/office/drawing/2014/main" id="{E2A230A6-C482-2345-B3BA-E26DD52578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3744" y="818707"/>
            <a:ext cx="5243146" cy="4954772"/>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2156" y="0"/>
            <a:ext cx="3581843"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17984A-36FE-E240-A460-2C57D69191E7}"/>
              </a:ext>
            </a:extLst>
          </p:cNvPr>
          <p:cNvSpPr>
            <a:spLocks noGrp="1"/>
          </p:cNvSpPr>
          <p:nvPr>
            <p:ph idx="1"/>
          </p:nvPr>
        </p:nvSpPr>
        <p:spPr>
          <a:xfrm>
            <a:off x="5562155" y="1998921"/>
            <a:ext cx="3581843" cy="4130749"/>
          </a:xfrm>
        </p:spPr>
        <p:txBody>
          <a:bodyPr anchor="ctr">
            <a:noAutofit/>
          </a:bodyPr>
          <a:lstStyle/>
          <a:p>
            <a:pPr marL="0" indent="0">
              <a:buNone/>
            </a:pPr>
            <a:r>
              <a:rPr lang="en-US" sz="3000" dirty="0">
                <a:solidFill>
                  <a:schemeClr val="bg1"/>
                </a:solidFill>
              </a:rPr>
              <a:t>4 Therefore we have been buried with Him through baptism into death, so that as Christ was raised from the dead through the glory of the Father, so we too might walk in newness of life.</a:t>
            </a:r>
          </a:p>
        </p:txBody>
      </p:sp>
      <p:pic>
        <p:nvPicPr>
          <p:cNvPr id="12292" name="Picture 4" descr="Fans Pour Funding—and Faith—Into a Hit Drama About Jesus - WSJ">
            <a:extLst>
              <a:ext uri="{FF2B5EF4-FFF2-40B4-BE49-F238E27FC236}">
                <a16:creationId xmlns:a16="http://schemas.microsoft.com/office/drawing/2014/main" id="{67F6645A-670A-744B-A851-768D42986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834" y="360947"/>
            <a:ext cx="10409090" cy="58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8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12A1-8F8A-F441-B63A-CF2618C1F4D6}"/>
              </a:ext>
            </a:extLst>
          </p:cNvPr>
          <p:cNvSpPr>
            <a:spLocks noGrp="1"/>
          </p:cNvSpPr>
          <p:nvPr>
            <p:ph type="title"/>
          </p:nvPr>
        </p:nvSpPr>
        <p:spPr>
          <a:xfrm>
            <a:off x="480060" y="338070"/>
            <a:ext cx="8183880" cy="640081"/>
          </a:xfrm>
        </p:spPr>
        <p:txBody>
          <a:bodyPr vert="horz" lIns="91440" tIns="45720" rIns="91440" bIns="45720" rtlCol="0" anchor="ctr">
            <a:normAutofit/>
          </a:bodyPr>
          <a:lstStyle/>
          <a:p>
            <a:pPr algn="ctr"/>
            <a:r>
              <a:rPr lang="en-US" sz="2800" dirty="0"/>
              <a:t>Part 4: The Resurrection and our Future</a:t>
            </a:r>
          </a:p>
        </p:txBody>
      </p:sp>
      <p:pic>
        <p:nvPicPr>
          <p:cNvPr id="13314" name="Picture 2" descr="3 Reasons the Resurrection is Important Today - Easter">
            <a:extLst>
              <a:ext uri="{FF2B5EF4-FFF2-40B4-BE49-F238E27FC236}">
                <a16:creationId xmlns:a16="http://schemas.microsoft.com/office/drawing/2014/main" id="{3DADFB3B-AC43-5A49-A8B7-7161E5938B7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84" r="10611" b="2"/>
          <a:stretch/>
        </p:blipFill>
        <p:spPr bwMode="auto">
          <a:xfrm>
            <a:off x="480060" y="1363094"/>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1832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2" name="Rectangle 1435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4" name="Rectangle 14353">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A835A-63CD-FD45-BC01-99824946CB6C}"/>
              </a:ext>
            </a:extLst>
          </p:cNvPr>
          <p:cNvSpPr>
            <a:spLocks noGrp="1"/>
          </p:cNvSpPr>
          <p:nvPr>
            <p:ph type="title"/>
          </p:nvPr>
        </p:nvSpPr>
        <p:spPr>
          <a:xfrm>
            <a:off x="941295" y="5279511"/>
            <a:ext cx="7261411" cy="739880"/>
          </a:xfrm>
        </p:spPr>
        <p:txBody>
          <a:bodyPr vert="horz" lIns="91440" tIns="45720" rIns="91440" bIns="45720" rtlCol="0" anchor="b">
            <a:normAutofit/>
          </a:bodyPr>
          <a:lstStyle/>
          <a:p>
            <a:pPr algn="ctr"/>
            <a:r>
              <a:rPr lang="en-US" sz="3100" dirty="0">
                <a:solidFill>
                  <a:schemeClr val="tx1">
                    <a:lumMod val="85000"/>
                    <a:lumOff val="15000"/>
                  </a:schemeClr>
                </a:solidFill>
              </a:rPr>
              <a:t>Job</a:t>
            </a:r>
          </a:p>
        </p:txBody>
      </p:sp>
      <p:pic>
        <p:nvPicPr>
          <p:cNvPr id="14338" name="Picture 2">
            <a:extLst>
              <a:ext uri="{FF2B5EF4-FFF2-40B4-BE49-F238E27FC236}">
                <a16:creationId xmlns:a16="http://schemas.microsoft.com/office/drawing/2014/main" id="{84E76A58-0DCD-E445-8549-8F6079924DE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366" r="7034"/>
          <a:stretch/>
        </p:blipFill>
        <p:spPr bwMode="auto">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84A01C-E4E1-814A-9E6C-C381B4FB9CF4}"/>
              </a:ext>
            </a:extLst>
          </p:cNvPr>
          <p:cNvSpPr txBox="1"/>
          <p:nvPr/>
        </p:nvSpPr>
        <p:spPr>
          <a:xfrm>
            <a:off x="0" y="0"/>
            <a:ext cx="9143999" cy="5016758"/>
          </a:xfrm>
          <a:prstGeom prst="rect">
            <a:avLst/>
          </a:prstGeom>
          <a:solidFill>
            <a:schemeClr val="bg2">
              <a:lumMod val="10000"/>
              <a:alpha val="76000"/>
            </a:schemeClr>
          </a:solidFill>
        </p:spPr>
        <p:txBody>
          <a:bodyPr wrap="square" rtlCol="0">
            <a:spAutoFit/>
          </a:bodyPr>
          <a:lstStyle/>
          <a:p>
            <a:r>
              <a:rPr lang="en-US" sz="4000" dirty="0">
                <a:solidFill>
                  <a:schemeClr val="bg1"/>
                </a:solidFill>
              </a:rPr>
              <a:t>Job 19:25 “As for me, I know that my Redeemer lives,</a:t>
            </a:r>
          </a:p>
          <a:p>
            <a:r>
              <a:rPr lang="en-US" sz="4000" dirty="0">
                <a:solidFill>
                  <a:schemeClr val="bg1"/>
                </a:solidFill>
              </a:rPr>
              <a:t>And at the last He will take His stand on the earth.</a:t>
            </a:r>
          </a:p>
          <a:p>
            <a:r>
              <a:rPr lang="en-US" sz="4000" dirty="0">
                <a:solidFill>
                  <a:schemeClr val="bg1"/>
                </a:solidFill>
              </a:rPr>
              <a:t>26 “Even after my skin is destroyed,</a:t>
            </a:r>
          </a:p>
          <a:p>
            <a:r>
              <a:rPr lang="en-US" sz="4000" dirty="0">
                <a:solidFill>
                  <a:schemeClr val="bg1"/>
                </a:solidFill>
              </a:rPr>
              <a:t>Yet from my flesh I shall see God;</a:t>
            </a:r>
          </a:p>
          <a:p>
            <a:endParaRPr lang="en-US" sz="4000" dirty="0">
              <a:solidFill>
                <a:schemeClr val="bg1"/>
              </a:solidFill>
            </a:endParaRPr>
          </a:p>
          <a:p>
            <a:endParaRPr lang="en-US" sz="4000" dirty="0">
              <a:solidFill>
                <a:schemeClr val="bg1"/>
              </a:solidFill>
            </a:endParaRPr>
          </a:p>
        </p:txBody>
      </p:sp>
    </p:spTree>
    <p:extLst>
      <p:ext uri="{BB962C8B-B14F-4D97-AF65-F5344CB8AC3E}">
        <p14:creationId xmlns:p14="http://schemas.microsoft.com/office/powerpoint/2010/main" val="265705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D8B11-772C-F34A-8AB9-A1CEE069C11E}"/>
              </a:ext>
            </a:extLst>
          </p:cNvPr>
          <p:cNvSpPr>
            <a:spLocks noGrp="1"/>
          </p:cNvSpPr>
          <p:nvPr>
            <p:ph type="title"/>
          </p:nvPr>
        </p:nvSpPr>
        <p:spPr>
          <a:xfrm>
            <a:off x="628650" y="365127"/>
            <a:ext cx="7886700" cy="655600"/>
          </a:xfrm>
        </p:spPr>
        <p:txBody>
          <a:bodyPr>
            <a:normAutofit fontScale="90000"/>
          </a:bodyPr>
          <a:lstStyle/>
          <a:p>
            <a:pPr algn="ctr"/>
            <a:r>
              <a:rPr lang="en-US" dirty="0"/>
              <a:t>1 Corinthians 15</a:t>
            </a:r>
          </a:p>
        </p:txBody>
      </p:sp>
      <p:sp>
        <p:nvSpPr>
          <p:cNvPr id="3" name="Content Placeholder 2">
            <a:extLst>
              <a:ext uri="{FF2B5EF4-FFF2-40B4-BE49-F238E27FC236}">
                <a16:creationId xmlns:a16="http://schemas.microsoft.com/office/drawing/2014/main" id="{2EFC06ED-3D72-0046-872F-96361FC33769}"/>
              </a:ext>
            </a:extLst>
          </p:cNvPr>
          <p:cNvSpPr>
            <a:spLocks noGrp="1"/>
          </p:cNvSpPr>
          <p:nvPr>
            <p:ph idx="1"/>
          </p:nvPr>
        </p:nvSpPr>
        <p:spPr>
          <a:xfrm>
            <a:off x="0" y="1021002"/>
            <a:ext cx="9144000" cy="4815996"/>
          </a:xfrm>
        </p:spPr>
        <p:txBody>
          <a:bodyPr>
            <a:noAutofit/>
          </a:bodyPr>
          <a:lstStyle/>
          <a:p>
            <a:pPr marL="0" indent="0">
              <a:buNone/>
            </a:pPr>
            <a:r>
              <a:rPr lang="en-US" sz="2700" dirty="0"/>
              <a:t>51 Behold, I tell you a mystery; we will not all sleep, but we will all be changed, 52 in a moment, in the twinkling of an eye, at the last trumpet; for the trumpet will sound, and the dead will be raised imperishable, and we will be changed. </a:t>
            </a:r>
            <a:r>
              <a:rPr lang="en-US" sz="2700" dirty="0">
                <a:solidFill>
                  <a:srgbClr val="FF0000"/>
                </a:solidFill>
              </a:rPr>
              <a:t>53 For this perishable must put on the imperishable, and this mortal must put on immortality. 54 But when this perishable will have put on the imperishable, and this mortal will have put on immortality, then will come about the saying that is written, “DEATH IS SWALLOWED UP in victory. 55 O DEATH, WHERE IS YOUR VICTORY? O DEATH, WHERE IS YOUR STING?”</a:t>
            </a:r>
            <a:r>
              <a:rPr lang="en-US" sz="2700" dirty="0"/>
              <a:t> 56 The sting of death is sin, and the power of sin is the law; 57 but thanks be to God, who gives us the victory through our Lord Jesus Christ.</a:t>
            </a:r>
          </a:p>
        </p:txBody>
      </p:sp>
    </p:spTree>
    <p:extLst>
      <p:ext uri="{BB962C8B-B14F-4D97-AF65-F5344CB8AC3E}">
        <p14:creationId xmlns:p14="http://schemas.microsoft.com/office/powerpoint/2010/main" val="3332687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44CDB-B256-014C-AF3C-CCB8D15218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720D70-0AA8-6C4E-A804-CEB7E5526041}"/>
              </a:ext>
            </a:extLst>
          </p:cNvPr>
          <p:cNvSpPr>
            <a:spLocks noGrp="1"/>
          </p:cNvSpPr>
          <p:nvPr>
            <p:ph idx="1"/>
          </p:nvPr>
        </p:nvSpPr>
        <p:spPr/>
        <p:txBody>
          <a:bodyPr/>
          <a:lstStyle/>
          <a:p>
            <a:endParaRPr lang="en-US"/>
          </a:p>
        </p:txBody>
      </p:sp>
      <p:pic>
        <p:nvPicPr>
          <p:cNvPr id="4" name="Picture 4" descr="The myth of Sisyphus and what it teaches about leadership">
            <a:extLst>
              <a:ext uri="{FF2B5EF4-FFF2-40B4-BE49-F238E27FC236}">
                <a16:creationId xmlns:a16="http://schemas.microsoft.com/office/drawing/2014/main" id="{F3928265-68B4-4D49-9A8F-5397B39B3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8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surrection Theories Debunked: Christ Rose - Josh.org">
            <a:extLst>
              <a:ext uri="{FF2B5EF4-FFF2-40B4-BE49-F238E27FC236}">
                <a16:creationId xmlns:a16="http://schemas.microsoft.com/office/drawing/2014/main" id="{19643713-3F34-644C-BED2-BC1CF322D08B}"/>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b="5063"/>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7D6328-FCAE-D242-ADF7-CF0DAF6191D0}"/>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r>
              <a:rPr lang="en-US" sz="6000" b="1" dirty="0">
                <a:solidFill>
                  <a:srgbClr val="FFFFFF"/>
                </a:solidFill>
              </a:rPr>
              <a:t>Part 1</a:t>
            </a:r>
            <a:br>
              <a:rPr lang="en-US" sz="6000" b="1" dirty="0">
                <a:solidFill>
                  <a:srgbClr val="FFFFFF"/>
                </a:solidFill>
              </a:rPr>
            </a:br>
            <a:r>
              <a:rPr lang="en-US" sz="6000" b="1" dirty="0">
                <a:solidFill>
                  <a:srgbClr val="FFFFFF"/>
                </a:solidFill>
              </a:rPr>
              <a:t>The Resurrection and History</a:t>
            </a:r>
          </a:p>
        </p:txBody>
      </p:sp>
      <p:sp>
        <p:nvSpPr>
          <p:cNvPr id="5" name="TextBox 4">
            <a:extLst>
              <a:ext uri="{FF2B5EF4-FFF2-40B4-BE49-F238E27FC236}">
                <a16:creationId xmlns:a16="http://schemas.microsoft.com/office/drawing/2014/main" id="{2B4CBAC9-971C-6B40-8299-368B4B23B14F}"/>
              </a:ext>
            </a:extLst>
          </p:cNvPr>
          <p:cNvSpPr txBox="1"/>
          <p:nvPr/>
        </p:nvSpPr>
        <p:spPr>
          <a:xfrm>
            <a:off x="938463" y="4716379"/>
            <a:ext cx="7062537" cy="1261884"/>
          </a:xfrm>
          <a:prstGeom prst="rect">
            <a:avLst/>
          </a:prstGeom>
          <a:noFill/>
        </p:spPr>
        <p:txBody>
          <a:bodyPr wrap="square" rtlCol="0">
            <a:spAutoFit/>
          </a:bodyPr>
          <a:lstStyle/>
          <a:p>
            <a:pPr algn="ctr"/>
            <a:r>
              <a:rPr lang="en-US" sz="3800" b="1" dirty="0">
                <a:solidFill>
                  <a:srgbClr val="FFFFFF"/>
                </a:solidFill>
              </a:rPr>
              <a:t>The Historical Fact of the Resurrection</a:t>
            </a:r>
            <a:endParaRPr lang="en-US" sz="3800" dirty="0"/>
          </a:p>
        </p:txBody>
      </p:sp>
    </p:spTree>
    <p:extLst>
      <p:ext uri="{BB962C8B-B14F-4D97-AF65-F5344CB8AC3E}">
        <p14:creationId xmlns:p14="http://schemas.microsoft.com/office/powerpoint/2010/main" val="165097497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Rectangle 15368">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6549" y="0"/>
            <a:ext cx="731745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71" name="Rectangle 1537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06356"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373" name="Rectangle 1537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63" y="2443480"/>
            <a:ext cx="241401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6" name="Picture 6" descr="11-11-BO Empty tomb stone rolled away looking out to dawn -">
            <a:extLst>
              <a:ext uri="{FF2B5EF4-FFF2-40B4-BE49-F238E27FC236}">
                <a16:creationId xmlns:a16="http://schemas.microsoft.com/office/drawing/2014/main" id="{116EDEF3-4C34-7349-80EF-8FD1BBF78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582" y="-302143"/>
            <a:ext cx="12612000" cy="7094250"/>
          </a:xfrm>
          <a:prstGeom prst="rect">
            <a:avLst/>
          </a:prstGeom>
          <a:solidFill>
            <a:schemeClr val="bg1"/>
          </a:solidFill>
        </p:spPr>
      </p:pic>
      <p:sp>
        <p:nvSpPr>
          <p:cNvPr id="3" name="Content Placeholder 2">
            <a:extLst>
              <a:ext uri="{FF2B5EF4-FFF2-40B4-BE49-F238E27FC236}">
                <a16:creationId xmlns:a16="http://schemas.microsoft.com/office/drawing/2014/main" id="{D16E52EB-14E1-A946-A446-F290E4E65157}"/>
              </a:ext>
            </a:extLst>
          </p:cNvPr>
          <p:cNvSpPr>
            <a:spLocks noGrp="1"/>
          </p:cNvSpPr>
          <p:nvPr>
            <p:ph idx="1"/>
          </p:nvPr>
        </p:nvSpPr>
        <p:spPr>
          <a:xfrm>
            <a:off x="5988601" y="2061000"/>
            <a:ext cx="2579179" cy="3207258"/>
          </a:xfrm>
        </p:spPr>
        <p:txBody>
          <a:bodyPr anchor="t">
            <a:normAutofit fontScale="25000" lnSpcReduction="20000"/>
          </a:bodyPr>
          <a:lstStyle/>
          <a:p>
            <a:pPr marL="0" indent="0">
              <a:buNone/>
            </a:pPr>
            <a:r>
              <a:rPr lang="en-US" sz="10800" dirty="0"/>
              <a:t>58 Therefore, my beloved brethren, be steadfast, immovable, always abounding in the work of the Lord, knowing that your toil is not in vain in the Lord.</a:t>
            </a:r>
          </a:p>
          <a:p>
            <a:endParaRPr lang="en-US" sz="1500" dirty="0"/>
          </a:p>
        </p:txBody>
      </p:sp>
      <p:sp>
        <p:nvSpPr>
          <p:cNvPr id="4" name="TextBox 3">
            <a:extLst>
              <a:ext uri="{FF2B5EF4-FFF2-40B4-BE49-F238E27FC236}">
                <a16:creationId xmlns:a16="http://schemas.microsoft.com/office/drawing/2014/main" id="{E89C8AD6-9DA4-9342-8B5A-EE11A6D9615D}"/>
              </a:ext>
            </a:extLst>
          </p:cNvPr>
          <p:cNvSpPr txBox="1"/>
          <p:nvPr/>
        </p:nvSpPr>
        <p:spPr>
          <a:xfrm>
            <a:off x="76155" y="151179"/>
            <a:ext cx="6028981" cy="6017032"/>
          </a:xfrm>
          <a:prstGeom prst="rect">
            <a:avLst/>
          </a:prstGeom>
          <a:noFill/>
        </p:spPr>
        <p:txBody>
          <a:bodyPr wrap="square" rtlCol="0">
            <a:spAutoFit/>
          </a:bodyPr>
          <a:lstStyle/>
          <a:p>
            <a:pPr marL="514350" indent="-514350">
              <a:buFont typeface="+mj-lt"/>
              <a:buAutoNum type="arabicPeriod"/>
            </a:pPr>
            <a:endParaRPr lang="en-US" sz="3500" dirty="0">
              <a:solidFill>
                <a:schemeClr val="tx1">
                  <a:lumMod val="95000"/>
                </a:schemeClr>
              </a:solidFill>
            </a:endParaRPr>
          </a:p>
          <a:p>
            <a:endParaRPr lang="en-US" sz="3500" dirty="0">
              <a:solidFill>
                <a:schemeClr val="tx1">
                  <a:lumMod val="95000"/>
                </a:schemeClr>
              </a:solidFill>
            </a:endParaRPr>
          </a:p>
          <a:p>
            <a:r>
              <a:rPr lang="en-US" sz="3500" dirty="0">
                <a:solidFill>
                  <a:schemeClr val="tx1">
                    <a:lumMod val="95000"/>
                  </a:schemeClr>
                </a:solidFill>
              </a:rPr>
              <a:t>The Resurrection:</a:t>
            </a:r>
          </a:p>
          <a:p>
            <a:pPr marL="514350" indent="-514350">
              <a:buFont typeface="+mj-lt"/>
              <a:buAutoNum type="arabicPeriod"/>
            </a:pPr>
            <a:endParaRPr lang="en-US" sz="3500" dirty="0">
              <a:solidFill>
                <a:schemeClr val="tx1">
                  <a:lumMod val="95000"/>
                </a:schemeClr>
              </a:solidFill>
            </a:endParaRPr>
          </a:p>
          <a:p>
            <a:pPr marL="514350" indent="-514350">
              <a:buFont typeface="+mj-lt"/>
              <a:buAutoNum type="arabicPeriod"/>
            </a:pPr>
            <a:r>
              <a:rPr lang="en-US" sz="3500" dirty="0">
                <a:solidFill>
                  <a:schemeClr val="tx1">
                    <a:lumMod val="95000"/>
                  </a:schemeClr>
                </a:solidFill>
              </a:rPr>
              <a:t>Is a Historical Fact</a:t>
            </a:r>
          </a:p>
          <a:p>
            <a:pPr marL="514350" indent="-514350">
              <a:buFont typeface="+mj-lt"/>
              <a:buAutoNum type="arabicPeriod"/>
            </a:pPr>
            <a:r>
              <a:rPr lang="en-US" sz="3500" dirty="0">
                <a:solidFill>
                  <a:schemeClr val="tx1">
                    <a:lumMod val="95000"/>
                  </a:schemeClr>
                </a:solidFill>
              </a:rPr>
              <a:t>It the Heart of the Gospel</a:t>
            </a:r>
          </a:p>
          <a:p>
            <a:pPr marL="514350" indent="-514350">
              <a:buFont typeface="+mj-lt"/>
              <a:buAutoNum type="arabicPeriod"/>
            </a:pPr>
            <a:r>
              <a:rPr lang="en-US" sz="3500" dirty="0">
                <a:solidFill>
                  <a:schemeClr val="tx1">
                    <a:lumMod val="95000"/>
                  </a:schemeClr>
                </a:solidFill>
              </a:rPr>
              <a:t>Infuses our Daily Life with Purpose</a:t>
            </a:r>
          </a:p>
          <a:p>
            <a:pPr marL="514350" indent="-514350">
              <a:buFont typeface="+mj-lt"/>
              <a:buAutoNum type="arabicPeriod"/>
            </a:pPr>
            <a:r>
              <a:rPr lang="en-US" sz="3500" dirty="0">
                <a:solidFill>
                  <a:schemeClr val="tx1">
                    <a:lumMod val="95000"/>
                  </a:schemeClr>
                </a:solidFill>
              </a:rPr>
              <a:t>Gives Hope For Our Future</a:t>
            </a:r>
          </a:p>
          <a:p>
            <a:pPr marL="514350" indent="-514350">
              <a:buFont typeface="+mj-lt"/>
              <a:buAutoNum type="arabicPeriod"/>
            </a:pPr>
            <a:endParaRPr lang="en-US" sz="3500" dirty="0">
              <a:solidFill>
                <a:schemeClr val="tx1">
                  <a:lumMod val="95000"/>
                </a:schemeClr>
              </a:solidFill>
            </a:endParaRPr>
          </a:p>
          <a:p>
            <a:endParaRPr lang="en-US" sz="3500" dirty="0">
              <a:solidFill>
                <a:schemeClr val="tx1">
                  <a:lumMod val="95000"/>
                </a:schemeClr>
              </a:solidFill>
            </a:endParaRPr>
          </a:p>
        </p:txBody>
      </p:sp>
      <p:sp>
        <p:nvSpPr>
          <p:cNvPr id="2" name="Title 1">
            <a:extLst>
              <a:ext uri="{FF2B5EF4-FFF2-40B4-BE49-F238E27FC236}">
                <a16:creationId xmlns:a16="http://schemas.microsoft.com/office/drawing/2014/main" id="{56168BA2-CF91-3C4B-BF6F-E25CD7030293}"/>
              </a:ext>
            </a:extLst>
          </p:cNvPr>
          <p:cNvSpPr>
            <a:spLocks noGrp="1"/>
          </p:cNvSpPr>
          <p:nvPr>
            <p:ph type="title"/>
          </p:nvPr>
        </p:nvSpPr>
        <p:spPr>
          <a:xfrm>
            <a:off x="5144857" y="830517"/>
            <a:ext cx="4048328" cy="1124712"/>
          </a:xfrm>
        </p:spPr>
        <p:txBody>
          <a:bodyPr anchor="b">
            <a:noAutofit/>
          </a:bodyPr>
          <a:lstStyle/>
          <a:p>
            <a:r>
              <a:rPr lang="en-US" sz="4000" b="1" dirty="0"/>
              <a:t>1 Corinthians 15</a:t>
            </a:r>
          </a:p>
        </p:txBody>
      </p:sp>
    </p:spTree>
    <p:extLst>
      <p:ext uri="{BB962C8B-B14F-4D97-AF65-F5344CB8AC3E}">
        <p14:creationId xmlns:p14="http://schemas.microsoft.com/office/powerpoint/2010/main" val="3389199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OW TO CONQUER A CITY – PRAYER POWER – Africa Unite Conference">
            <a:extLst>
              <a:ext uri="{FF2B5EF4-FFF2-40B4-BE49-F238E27FC236}">
                <a16:creationId xmlns:a16="http://schemas.microsoft.com/office/drawing/2014/main" id="{CC83EBE9-AA94-4744-AFC9-F2CB0D337687}"/>
              </a:ext>
            </a:extLst>
          </p:cNvPr>
          <p:cNvPicPr>
            <a:picLocks noGrp="1" noChangeAspect="1" noChangeArrowheads="1"/>
          </p:cNvPicPr>
          <p:nvPr>
            <p:ph idx="1"/>
          </p:nvPr>
        </p:nvPicPr>
        <p:blipFill>
          <a:blip r:embed="rId3">
            <a:alphaModFix amt="57000"/>
            <a:extLst>
              <a:ext uri="{28A0092B-C50C-407E-A947-70E740481C1C}">
                <a14:useLocalDpi xmlns:a14="http://schemas.microsoft.com/office/drawing/2010/main" val="0"/>
              </a:ext>
            </a:extLst>
          </a:blip>
          <a:srcRect/>
          <a:stretch>
            <a:fillRect/>
          </a:stretch>
        </p:blipFill>
        <p:spPr bwMode="auto">
          <a:xfrm>
            <a:off x="-2816454" y="0"/>
            <a:ext cx="15034561" cy="7046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C0AEDF-570C-A04A-991C-A0D266B27C09}"/>
              </a:ext>
            </a:extLst>
          </p:cNvPr>
          <p:cNvSpPr txBox="1"/>
          <p:nvPr/>
        </p:nvSpPr>
        <p:spPr>
          <a:xfrm>
            <a:off x="270933" y="302359"/>
            <a:ext cx="5610578" cy="6555641"/>
          </a:xfrm>
          <a:prstGeom prst="rect">
            <a:avLst/>
          </a:prstGeom>
          <a:noFill/>
        </p:spPr>
        <p:txBody>
          <a:bodyPr wrap="square" rtlCol="0">
            <a:spAutoFit/>
          </a:bodyPr>
          <a:lstStyle/>
          <a:p>
            <a:r>
              <a:rPr lang="en-US" sz="3000" dirty="0"/>
              <a:t>Lord, I admit I am a sinner. I need and want Your forgiveness. I accept Your death as the penalty for my sin, and recognize that Your mercy and grace is a gift You offer to me because of Your great love, not based on anything I have done. Cleanse me and make me Your child. By faith I receive You into my heart as the Son of God and as Savior and Lord of my life. From now on, help me live for You, with You in control.</a:t>
            </a:r>
          </a:p>
          <a:p>
            <a:r>
              <a:rPr lang="en-US" sz="3000" dirty="0"/>
              <a:t>In Your precious name, Amen</a:t>
            </a:r>
          </a:p>
        </p:txBody>
      </p:sp>
    </p:spTree>
    <p:extLst>
      <p:ext uri="{BB962C8B-B14F-4D97-AF65-F5344CB8AC3E}">
        <p14:creationId xmlns:p14="http://schemas.microsoft.com/office/powerpoint/2010/main" val="42933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D3DB0-78C5-B84C-BE1D-5C06A58717A2}"/>
              </a:ext>
            </a:extLst>
          </p:cNvPr>
          <p:cNvSpPr>
            <a:spLocks noGrp="1"/>
          </p:cNvSpPr>
          <p:nvPr>
            <p:ph idx="1"/>
          </p:nvPr>
        </p:nvSpPr>
        <p:spPr>
          <a:xfrm>
            <a:off x="4587876" y="297712"/>
            <a:ext cx="4556124" cy="6560288"/>
          </a:xfrm>
        </p:spPr>
        <p:txBody>
          <a:bodyPr/>
          <a:lstStyle/>
          <a:p>
            <a:r>
              <a:rPr lang="en-US" b="1" dirty="0"/>
              <a:t>Swoon Theory</a:t>
            </a:r>
          </a:p>
          <a:p>
            <a:r>
              <a:rPr lang="en-US" dirty="0"/>
              <a:t>Stolen Body Theory</a:t>
            </a:r>
          </a:p>
          <a:p>
            <a:r>
              <a:rPr lang="en-US" dirty="0"/>
              <a:t>Mass Hallucination </a:t>
            </a:r>
          </a:p>
        </p:txBody>
      </p:sp>
      <p:pic>
        <p:nvPicPr>
          <p:cNvPr id="3076" name="Picture 4" descr="Jesus and the Eyewitnesses: The Gospels as Eyewitness Testimony: Bauckham,  Richard: 9780802863904: Amazon.com: Books">
            <a:extLst>
              <a:ext uri="{FF2B5EF4-FFF2-40B4-BE49-F238E27FC236}">
                <a16:creationId xmlns:a16="http://schemas.microsoft.com/office/drawing/2014/main" id="{580E1EE8-805C-D140-87AE-9530F8996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967" y="4542570"/>
            <a:ext cx="2522538" cy="23220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woon hypothesis - Wikipedia">
            <a:extLst>
              <a:ext uri="{FF2B5EF4-FFF2-40B4-BE49-F238E27FC236}">
                <a16:creationId xmlns:a16="http://schemas.microsoft.com/office/drawing/2014/main" id="{6C6BE992-57E2-7F4E-B91E-87B89A5E7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561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Resurrection of the Son of God: N.T. Wright: 9780800626792 -  Christianbook.com">
            <a:extLst>
              <a:ext uri="{FF2B5EF4-FFF2-40B4-BE49-F238E27FC236}">
                <a16:creationId xmlns:a16="http://schemas.microsoft.com/office/drawing/2014/main" id="{ED414C06-B412-B64A-8BDB-337B3E042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938" y="4535905"/>
            <a:ext cx="1873459" cy="23287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2CECC68-EF3A-1043-84C3-5913AFB9F6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754" y="2096825"/>
            <a:ext cx="1883477" cy="23220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Case for Christ: A Journalist's Personal Investigation of the Evidence for Jesus by [Lee Strobel]">
            <a:extLst>
              <a:ext uri="{FF2B5EF4-FFF2-40B4-BE49-F238E27FC236}">
                <a16:creationId xmlns:a16="http://schemas.microsoft.com/office/drawing/2014/main" id="{448D35FD-39F1-D34F-AC46-7851010702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3108" y="1973178"/>
            <a:ext cx="1759117" cy="256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1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D3DB0-78C5-B84C-BE1D-5C06A58717A2}"/>
              </a:ext>
            </a:extLst>
          </p:cNvPr>
          <p:cNvSpPr>
            <a:spLocks noGrp="1"/>
          </p:cNvSpPr>
          <p:nvPr>
            <p:ph idx="1"/>
          </p:nvPr>
        </p:nvSpPr>
        <p:spPr>
          <a:xfrm>
            <a:off x="4587876" y="297712"/>
            <a:ext cx="4556124" cy="6560288"/>
          </a:xfrm>
        </p:spPr>
        <p:txBody>
          <a:bodyPr/>
          <a:lstStyle/>
          <a:p>
            <a:r>
              <a:rPr lang="en-US" dirty="0"/>
              <a:t>Swoon Theory</a:t>
            </a:r>
          </a:p>
          <a:p>
            <a:r>
              <a:rPr lang="en-US" b="1" dirty="0"/>
              <a:t>Stolen Body Theory</a:t>
            </a:r>
          </a:p>
          <a:p>
            <a:r>
              <a:rPr lang="en-US" dirty="0"/>
              <a:t>Mass Hallucination </a:t>
            </a:r>
          </a:p>
        </p:txBody>
      </p:sp>
      <p:pic>
        <p:nvPicPr>
          <p:cNvPr id="3074" name="Picture 2" descr="Swoon hypothesis - Wikipedia">
            <a:extLst>
              <a:ext uri="{FF2B5EF4-FFF2-40B4-BE49-F238E27FC236}">
                <a16:creationId xmlns:a16="http://schemas.microsoft.com/office/drawing/2014/main" id="{6C6BE992-57E2-7F4E-B91E-87B89A5E7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61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FB37881-6B8D-3440-AFD6-5F720515E1A4}"/>
              </a:ext>
            </a:extLst>
          </p:cNvPr>
          <p:cNvPicPr>
            <a:picLocks noChangeAspect="1"/>
          </p:cNvPicPr>
          <p:nvPr/>
        </p:nvPicPr>
        <p:blipFill>
          <a:blip r:embed="rId4"/>
          <a:stretch>
            <a:fillRect/>
          </a:stretch>
        </p:blipFill>
        <p:spPr>
          <a:xfrm>
            <a:off x="5162106" y="3067493"/>
            <a:ext cx="2838893" cy="2838893"/>
          </a:xfrm>
          <a:prstGeom prst="rect">
            <a:avLst/>
          </a:prstGeom>
        </p:spPr>
      </p:pic>
      <p:sp>
        <p:nvSpPr>
          <p:cNvPr id="9" name="TextBox 8">
            <a:extLst>
              <a:ext uri="{FF2B5EF4-FFF2-40B4-BE49-F238E27FC236}">
                <a16:creationId xmlns:a16="http://schemas.microsoft.com/office/drawing/2014/main" id="{F25ED36C-46D8-ED48-8E44-9E18D1D88CE1}"/>
              </a:ext>
            </a:extLst>
          </p:cNvPr>
          <p:cNvSpPr txBox="1"/>
          <p:nvPr/>
        </p:nvSpPr>
        <p:spPr>
          <a:xfrm>
            <a:off x="5313352" y="6012861"/>
            <a:ext cx="2536400" cy="369332"/>
          </a:xfrm>
          <a:prstGeom prst="rect">
            <a:avLst/>
          </a:prstGeom>
          <a:noFill/>
        </p:spPr>
        <p:txBody>
          <a:bodyPr wrap="none" rtlCol="0">
            <a:spAutoFit/>
          </a:bodyPr>
          <a:lstStyle/>
          <a:p>
            <a:r>
              <a:rPr lang="en-US" dirty="0"/>
              <a:t>Babylon Bee Satire Video</a:t>
            </a:r>
          </a:p>
        </p:txBody>
      </p:sp>
    </p:spTree>
    <p:extLst>
      <p:ext uri="{BB962C8B-B14F-4D97-AF65-F5344CB8AC3E}">
        <p14:creationId xmlns:p14="http://schemas.microsoft.com/office/powerpoint/2010/main" val="350617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D3DB0-78C5-B84C-BE1D-5C06A58717A2}"/>
              </a:ext>
            </a:extLst>
          </p:cNvPr>
          <p:cNvSpPr>
            <a:spLocks noGrp="1"/>
          </p:cNvSpPr>
          <p:nvPr>
            <p:ph idx="1"/>
          </p:nvPr>
        </p:nvSpPr>
        <p:spPr>
          <a:xfrm>
            <a:off x="4587876" y="297712"/>
            <a:ext cx="4556124" cy="6560288"/>
          </a:xfrm>
        </p:spPr>
        <p:txBody>
          <a:bodyPr/>
          <a:lstStyle/>
          <a:p>
            <a:r>
              <a:rPr lang="en-US" dirty="0"/>
              <a:t>Swoon Theory</a:t>
            </a:r>
          </a:p>
          <a:p>
            <a:r>
              <a:rPr lang="en-US" dirty="0"/>
              <a:t>Stolen Body Theory</a:t>
            </a:r>
          </a:p>
          <a:p>
            <a:r>
              <a:rPr lang="en-US" b="1" dirty="0"/>
              <a:t>Mass Hallucination </a:t>
            </a:r>
          </a:p>
          <a:p>
            <a:pPr marL="0" indent="0">
              <a:buNone/>
            </a:pPr>
            <a:endParaRPr lang="en-US" b="1" dirty="0"/>
          </a:p>
        </p:txBody>
      </p:sp>
      <p:pic>
        <p:nvPicPr>
          <p:cNvPr id="3074" name="Picture 2" descr="Swoon hypothesis - Wikipedia">
            <a:extLst>
              <a:ext uri="{FF2B5EF4-FFF2-40B4-BE49-F238E27FC236}">
                <a16:creationId xmlns:a16="http://schemas.microsoft.com/office/drawing/2014/main" id="{6C6BE992-57E2-7F4E-B91E-87B89A5E7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56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64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352-488A-564F-8011-BE558E59C198}"/>
              </a:ext>
            </a:extLst>
          </p:cNvPr>
          <p:cNvSpPr>
            <a:spLocks noGrp="1"/>
          </p:cNvSpPr>
          <p:nvPr>
            <p:ph type="title"/>
          </p:nvPr>
        </p:nvSpPr>
        <p:spPr>
          <a:xfrm>
            <a:off x="628650" y="133900"/>
            <a:ext cx="7886700" cy="423150"/>
          </a:xfrm>
        </p:spPr>
        <p:txBody>
          <a:bodyPr>
            <a:normAutofit fontScale="90000"/>
          </a:bodyPr>
          <a:lstStyle/>
          <a:p>
            <a:r>
              <a:rPr lang="en-US" dirty="0">
                <a:effectLst/>
                <a:latin typeface="Helvetica Neue" panose="02000503000000020004" pitchFamily="2" charset="0"/>
              </a:rPr>
              <a:t>1 Corinthians 15: 1-8  (AD 50-53)</a:t>
            </a:r>
            <a:endParaRPr lang="en-US" dirty="0"/>
          </a:p>
        </p:txBody>
      </p:sp>
      <p:sp>
        <p:nvSpPr>
          <p:cNvPr id="3" name="Content Placeholder 2">
            <a:extLst>
              <a:ext uri="{FF2B5EF4-FFF2-40B4-BE49-F238E27FC236}">
                <a16:creationId xmlns:a16="http://schemas.microsoft.com/office/drawing/2014/main" id="{B56531E6-76BA-AD4E-AC52-1633E526A225}"/>
              </a:ext>
            </a:extLst>
          </p:cNvPr>
          <p:cNvSpPr>
            <a:spLocks noGrp="1"/>
          </p:cNvSpPr>
          <p:nvPr>
            <p:ph idx="1"/>
          </p:nvPr>
        </p:nvSpPr>
        <p:spPr>
          <a:xfrm>
            <a:off x="0" y="557050"/>
            <a:ext cx="9144000" cy="5619913"/>
          </a:xfrm>
        </p:spPr>
        <p:txBody>
          <a:bodyPr>
            <a:noAutofit/>
          </a:bodyPr>
          <a:lstStyle/>
          <a:p>
            <a:pPr marL="0" indent="0">
              <a:buNone/>
            </a:pPr>
            <a:r>
              <a:rPr lang="en-US" sz="2200" dirty="0">
                <a:effectLst/>
                <a:latin typeface="Helvetica Neue" panose="02000503000000020004" pitchFamily="2" charset="0"/>
              </a:rPr>
              <a:t>1 Corinthians 15: 1 Now I make known to you, brethren, the gospel which I preached to you, which also you received, in which also you stand, 2 by which also you are saved, if you hold fast the word which I preached to you, unless you believed in vain.</a:t>
            </a:r>
          </a:p>
          <a:p>
            <a:pPr marL="0" indent="0">
              <a:buNone/>
            </a:pPr>
            <a:r>
              <a:rPr lang="en-US" sz="2200" dirty="0">
                <a:effectLst/>
                <a:latin typeface="Helvetica Neue" panose="02000503000000020004" pitchFamily="2" charset="0"/>
              </a:rPr>
              <a:t>3 For I delivered to you as of first importance what I also received, that Christ died for our sins according to the Scriptures, 4 and that He was buried, and that He was raised on the third day according to the Scriptures, 5 and that He appeared to Cephas, then to the twelve. 6 After that He appeared to more than five hundred brethren at one time, most of whom remain until now, but some have fallen asleep; 7 then He appeared to James, then to all the apostles; 8 and last of all, as to one untimely born, He appeared to me also. </a:t>
            </a:r>
            <a:r>
              <a:rPr lang="en-US" sz="2200" dirty="0">
                <a:latin typeface="Helvetica Neue" panose="02000503000000020004" pitchFamily="2" charset="0"/>
              </a:rPr>
              <a:t>…</a:t>
            </a:r>
            <a:endParaRPr lang="en-US" sz="2200" dirty="0"/>
          </a:p>
        </p:txBody>
      </p:sp>
    </p:spTree>
    <p:extLst>
      <p:ext uri="{BB962C8B-B14F-4D97-AF65-F5344CB8AC3E}">
        <p14:creationId xmlns:p14="http://schemas.microsoft.com/office/powerpoint/2010/main" val="315783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79C4D9-C491-504C-84EF-3CB6FBEB9D3E}"/>
              </a:ext>
            </a:extLst>
          </p:cNvPr>
          <p:cNvSpPr>
            <a:spLocks noGrp="1"/>
          </p:cNvSpPr>
          <p:nvPr>
            <p:ph type="title"/>
          </p:nvPr>
        </p:nvSpPr>
        <p:spPr>
          <a:xfrm>
            <a:off x="986276" y="233916"/>
            <a:ext cx="3589604" cy="1663995"/>
          </a:xfrm>
        </p:spPr>
        <p:txBody>
          <a:bodyPr anchor="t">
            <a:normAutofit/>
          </a:bodyPr>
          <a:lstStyle/>
          <a:p>
            <a:pPr algn="ctr"/>
            <a:r>
              <a:rPr lang="en-US" sz="4000" dirty="0">
                <a:solidFill>
                  <a:schemeClr val="bg1">
                    <a:alpha val="60000"/>
                  </a:schemeClr>
                </a:solidFill>
              </a:rPr>
              <a:t>1 Corinthians 15 Key Points</a:t>
            </a:r>
          </a:p>
        </p:txBody>
      </p:sp>
      <p:pic>
        <p:nvPicPr>
          <p:cNvPr id="8196" name="Picture 4" descr="Paul and His Damascus Road Experience - Reading Acts">
            <a:extLst>
              <a:ext uri="{FF2B5EF4-FFF2-40B4-BE49-F238E27FC236}">
                <a16:creationId xmlns:a16="http://schemas.microsoft.com/office/drawing/2014/main" id="{95E629D7-9590-854A-B36A-11E3DA852D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1655" y="2541181"/>
            <a:ext cx="3358846" cy="3358846"/>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8202">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2156" y="0"/>
            <a:ext cx="3581843"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7818CB-BE7F-284C-97B6-F6C24B1559F6}"/>
              </a:ext>
            </a:extLst>
          </p:cNvPr>
          <p:cNvSpPr>
            <a:spLocks noGrp="1"/>
          </p:cNvSpPr>
          <p:nvPr>
            <p:ph idx="1"/>
          </p:nvPr>
        </p:nvSpPr>
        <p:spPr>
          <a:xfrm>
            <a:off x="5030528" y="1"/>
            <a:ext cx="4113471" cy="6857998"/>
          </a:xfrm>
        </p:spPr>
        <p:txBody>
          <a:bodyPr anchor="ctr">
            <a:noAutofit/>
          </a:bodyPr>
          <a:lstStyle/>
          <a:p>
            <a:pPr marL="742950" lvl="1" indent="-285750">
              <a:buFont typeface="+mj-lt"/>
              <a:buAutoNum type="arabicPeriod"/>
            </a:pPr>
            <a:r>
              <a:rPr lang="en-US" sz="2800" dirty="0">
                <a:solidFill>
                  <a:schemeClr val="bg1"/>
                </a:solidFill>
                <a:effectLst/>
                <a:latin typeface="Helvetica Neue" panose="02000503000000020004" pitchFamily="2" charset="0"/>
              </a:rPr>
              <a:t>Died for our sins (according to Scripture), </a:t>
            </a:r>
          </a:p>
          <a:p>
            <a:pPr marL="742950" lvl="1" indent="-285750">
              <a:buFont typeface="+mj-lt"/>
              <a:buAutoNum type="arabicPeriod"/>
            </a:pPr>
            <a:r>
              <a:rPr lang="en-US" sz="2800" dirty="0">
                <a:solidFill>
                  <a:schemeClr val="bg1"/>
                </a:solidFill>
                <a:effectLst/>
                <a:latin typeface="Helvetica Neue" panose="02000503000000020004" pitchFamily="2" charset="0"/>
              </a:rPr>
              <a:t>He was buried, </a:t>
            </a:r>
          </a:p>
          <a:p>
            <a:pPr marL="742950" lvl="1" indent="-285750">
              <a:buFont typeface="+mj-lt"/>
              <a:buAutoNum type="arabicPeriod"/>
            </a:pPr>
            <a:r>
              <a:rPr lang="en-US" sz="2800" dirty="0">
                <a:solidFill>
                  <a:schemeClr val="bg1"/>
                </a:solidFill>
                <a:effectLst/>
                <a:latin typeface="Helvetica Neue" panose="02000503000000020004" pitchFamily="2" charset="0"/>
              </a:rPr>
              <a:t>He was raised on 3rd day (according to Scripture), </a:t>
            </a:r>
          </a:p>
          <a:p>
            <a:pPr marL="742950" lvl="1" indent="-285750">
              <a:buFont typeface="+mj-lt"/>
              <a:buAutoNum type="arabicPeriod"/>
            </a:pPr>
            <a:r>
              <a:rPr lang="en-US" sz="2800" dirty="0">
                <a:solidFill>
                  <a:schemeClr val="bg1"/>
                </a:solidFill>
                <a:effectLst/>
                <a:latin typeface="Helvetica Neue" panose="02000503000000020004" pitchFamily="2" charset="0"/>
              </a:rPr>
              <a:t>He appeared to Peter, </a:t>
            </a:r>
          </a:p>
          <a:p>
            <a:pPr marL="742950" lvl="1" indent="-285750">
              <a:buFont typeface="+mj-lt"/>
              <a:buAutoNum type="arabicPeriod"/>
            </a:pPr>
            <a:r>
              <a:rPr lang="en-US" sz="2800" dirty="0">
                <a:solidFill>
                  <a:schemeClr val="bg1"/>
                </a:solidFill>
                <a:effectLst/>
                <a:latin typeface="Helvetica Neue" panose="02000503000000020004" pitchFamily="2" charset="0"/>
              </a:rPr>
              <a:t>He appeared to 12 disciples</a:t>
            </a:r>
          </a:p>
          <a:p>
            <a:pPr marL="742950" lvl="1" indent="-285750">
              <a:buFont typeface="+mj-lt"/>
              <a:buAutoNum type="arabicPeriod"/>
            </a:pPr>
            <a:r>
              <a:rPr lang="en-US" sz="2800" dirty="0">
                <a:solidFill>
                  <a:schemeClr val="bg1"/>
                </a:solidFill>
                <a:effectLst/>
                <a:latin typeface="Helvetica Neue" panose="02000503000000020004" pitchFamily="2" charset="0"/>
              </a:rPr>
              <a:t>He appeared to more than 500 brothers at one time </a:t>
            </a:r>
          </a:p>
          <a:p>
            <a:pPr marL="742950" lvl="1" indent="-285750">
              <a:buFont typeface="+mj-lt"/>
              <a:buAutoNum type="arabicPeriod"/>
            </a:pPr>
            <a:r>
              <a:rPr lang="en-US" sz="2800" dirty="0">
                <a:solidFill>
                  <a:schemeClr val="bg1"/>
                </a:solidFill>
                <a:effectLst/>
                <a:latin typeface="Helvetica Neue" panose="02000503000000020004" pitchFamily="2" charset="0"/>
              </a:rPr>
              <a:t>Paul’s Conversion</a:t>
            </a:r>
          </a:p>
        </p:txBody>
      </p:sp>
    </p:spTree>
    <p:extLst>
      <p:ext uri="{BB962C8B-B14F-4D97-AF65-F5344CB8AC3E}">
        <p14:creationId xmlns:p14="http://schemas.microsoft.com/office/powerpoint/2010/main" val="406485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62CE-33E9-964B-BD97-BEF244B145FF}"/>
              </a:ext>
            </a:extLst>
          </p:cNvPr>
          <p:cNvSpPr>
            <a:spLocks noGrp="1"/>
          </p:cNvSpPr>
          <p:nvPr>
            <p:ph type="title"/>
          </p:nvPr>
        </p:nvSpPr>
        <p:spPr>
          <a:xfrm>
            <a:off x="480060" y="5576887"/>
            <a:ext cx="8183880" cy="640081"/>
          </a:xfrm>
        </p:spPr>
        <p:txBody>
          <a:bodyPr vert="horz" lIns="91440" tIns="45720" rIns="91440" bIns="45720" rtlCol="0" anchor="ctr">
            <a:normAutofit/>
          </a:bodyPr>
          <a:lstStyle/>
          <a:p>
            <a:pPr algn="ctr"/>
            <a:r>
              <a:rPr lang="en-US" sz="2800"/>
              <a:t>Biblical Account of the Early Church</a:t>
            </a:r>
          </a:p>
        </p:txBody>
      </p:sp>
      <p:pic>
        <p:nvPicPr>
          <p:cNvPr id="10242" name="Picture 2" descr="JSS3 First Term Christian Religious Studies Junior Secondary School →  Fellowship in the early church - StopLearn">
            <a:extLst>
              <a:ext uri="{FF2B5EF4-FFF2-40B4-BE49-F238E27FC236}">
                <a16:creationId xmlns:a16="http://schemas.microsoft.com/office/drawing/2014/main" id="{F8432AF8-7DF7-1D48-83AE-E53F317C73C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6245" b="-1"/>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404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2454</TotalTime>
  <Words>6810</Words>
  <Application>Microsoft Macintosh PowerPoint</Application>
  <PresentationFormat>On-screen Show (4:3)</PresentationFormat>
  <Paragraphs>536</Paragraphs>
  <Slides>31</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31</vt:i4>
      </vt:variant>
    </vt:vector>
  </HeadingPairs>
  <TitlesOfParts>
    <vt:vector size="45" baseType="lpstr">
      <vt:lpstr>Amazon Ember</vt:lpstr>
      <vt:lpstr>Cardo</vt:lpstr>
      <vt:lpstr>Google Sans</vt:lpstr>
      <vt:lpstr>sofia-pro</vt:lpstr>
      <vt:lpstr>system-ui</vt:lpstr>
      <vt:lpstr>Arial</vt:lpstr>
      <vt:lpstr>Arial</vt:lpstr>
      <vt:lpstr>Calibri</vt:lpstr>
      <vt:lpstr>Calibri Light</vt:lpstr>
      <vt:lpstr>Helvetica</vt:lpstr>
      <vt:lpstr>Helvetica Neue</vt:lpstr>
      <vt:lpstr>Nunito</vt:lpstr>
      <vt:lpstr>Roboto</vt:lpstr>
      <vt:lpstr>Office Theme</vt:lpstr>
      <vt:lpstr>The Resurrection</vt:lpstr>
      <vt:lpstr>4 Main Sections</vt:lpstr>
      <vt:lpstr>Part 1 The Resurrection and History</vt:lpstr>
      <vt:lpstr>PowerPoint Presentation</vt:lpstr>
      <vt:lpstr>PowerPoint Presentation</vt:lpstr>
      <vt:lpstr>PowerPoint Presentation</vt:lpstr>
      <vt:lpstr>1 Corinthians 15: 1-8  (AD 50-53)</vt:lpstr>
      <vt:lpstr>1 Corinthians 15 Key Points</vt:lpstr>
      <vt:lpstr>Biblical Account of the Early Church</vt:lpstr>
      <vt:lpstr>Skeptics</vt:lpstr>
      <vt:lpstr>Lifeway Research</vt:lpstr>
      <vt:lpstr>Part 2: The Resurrection and The Gospel</vt:lpstr>
      <vt:lpstr>Review: Sin Is</vt:lpstr>
      <vt:lpstr>Sin Brings a Day of Judgement</vt:lpstr>
      <vt:lpstr>PowerPoint Presentation</vt:lpstr>
      <vt:lpstr>1 Corinthians 15</vt:lpstr>
      <vt:lpstr>1 Corinthians 15</vt:lpstr>
      <vt:lpstr>1 Corinthians 15</vt:lpstr>
      <vt:lpstr>1 Corinthians 15</vt:lpstr>
      <vt:lpstr>1 Corinthians 15</vt:lpstr>
      <vt:lpstr>Without the Resurrection</vt:lpstr>
      <vt:lpstr>PowerPoint Presentation</vt:lpstr>
      <vt:lpstr>Part 3: The Resurrection and Our Daily Life</vt:lpstr>
      <vt:lpstr>Colossians 2</vt:lpstr>
      <vt:lpstr>Romans 6</vt:lpstr>
      <vt:lpstr>Part 4: The Resurrection and our Future</vt:lpstr>
      <vt:lpstr>Job</vt:lpstr>
      <vt:lpstr>1 Corinthians 15</vt:lpstr>
      <vt:lpstr>PowerPoint Presentation</vt:lpstr>
      <vt:lpstr>1 Corinthians 15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bailey</dc:creator>
  <cp:lastModifiedBy>rob bailey</cp:lastModifiedBy>
  <cp:revision>12</cp:revision>
  <dcterms:created xsi:type="dcterms:W3CDTF">2023-04-07T08:49:10Z</dcterms:created>
  <dcterms:modified xsi:type="dcterms:W3CDTF">2023-04-09T01:43:44Z</dcterms:modified>
</cp:coreProperties>
</file>