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p:scale>
          <a:sx n="60" d="100"/>
          <a:sy n="60" d="100"/>
        </p:scale>
        <p:origin x="1128"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1BA104-9BC8-455D-AF9D-C5A059F194C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422965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BA104-9BC8-455D-AF9D-C5A059F194C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91658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BA104-9BC8-455D-AF9D-C5A059F194C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202132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1BA104-9BC8-455D-AF9D-C5A059F194C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410592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1BA104-9BC8-455D-AF9D-C5A059F194CB}" type="datetimeFigureOut">
              <a:rPr lang="en-US" smtClean="0"/>
              <a:t>4/16/23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874302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1BA104-9BC8-455D-AF9D-C5A059F194CB}"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136406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1BA104-9BC8-455D-AF9D-C5A059F194CB}" type="datetimeFigureOut">
              <a:rPr lang="en-US" smtClean="0"/>
              <a:t>4/16/23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363871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1BA104-9BC8-455D-AF9D-C5A059F194CB}" type="datetimeFigureOut">
              <a:rPr lang="en-US" smtClean="0"/>
              <a:t>4/16/23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117528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BA104-9BC8-455D-AF9D-C5A059F194CB}" type="datetimeFigureOut">
              <a:rPr lang="en-US" smtClean="0"/>
              <a:t>4/16/23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337883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1BA104-9BC8-455D-AF9D-C5A059F194CB}"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82067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1BA104-9BC8-455D-AF9D-C5A059F194CB}" type="datetimeFigureOut">
              <a:rPr lang="en-US" smtClean="0"/>
              <a:t>4/16/23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F3758-607F-4C17-89B6-3C21B700445A}" type="slidenum">
              <a:rPr lang="en-US" smtClean="0"/>
              <a:t>‹#›</a:t>
            </a:fld>
            <a:endParaRPr lang="en-US"/>
          </a:p>
        </p:txBody>
      </p:sp>
    </p:spTree>
    <p:extLst>
      <p:ext uri="{BB962C8B-B14F-4D97-AF65-F5344CB8AC3E}">
        <p14:creationId xmlns:p14="http://schemas.microsoft.com/office/powerpoint/2010/main" val="217699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BA104-9BC8-455D-AF9D-C5A059F194CB}" type="datetimeFigureOut">
              <a:rPr lang="en-US" smtClean="0"/>
              <a:t>4/16/23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F3758-607F-4C17-89B6-3C21B700445A}" type="slidenum">
              <a:rPr lang="en-US" smtClean="0"/>
              <a:t>‹#›</a:t>
            </a:fld>
            <a:endParaRPr lang="en-US"/>
          </a:p>
        </p:txBody>
      </p:sp>
    </p:spTree>
    <p:extLst>
      <p:ext uri="{BB962C8B-B14F-4D97-AF65-F5344CB8AC3E}">
        <p14:creationId xmlns:p14="http://schemas.microsoft.com/office/powerpoint/2010/main" val="20816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6007"/>
            <a:ext cx="9144000" cy="692331"/>
          </a:xfrm>
        </p:spPr>
        <p:txBody>
          <a:bodyPr>
            <a:normAutofit/>
          </a:bodyPr>
          <a:lstStyle/>
          <a:p>
            <a:r>
              <a:rPr lang="en-US" sz="4000" dirty="0"/>
              <a:t>The Power of Knowledge!!</a:t>
            </a:r>
          </a:p>
        </p:txBody>
      </p:sp>
      <p:sp>
        <p:nvSpPr>
          <p:cNvPr id="3" name="Subtitle 2"/>
          <p:cNvSpPr>
            <a:spLocks noGrp="1"/>
          </p:cNvSpPr>
          <p:nvPr>
            <p:ph type="subTitle" idx="1"/>
          </p:nvPr>
        </p:nvSpPr>
        <p:spPr>
          <a:xfrm>
            <a:off x="1524000" y="4924696"/>
            <a:ext cx="9144000" cy="1711235"/>
          </a:xfrm>
        </p:spPr>
        <p:txBody>
          <a:bodyPr>
            <a:noAutofit/>
          </a:bodyPr>
          <a:lstStyle/>
          <a:p>
            <a:r>
              <a:rPr lang="en-US" sz="2800" dirty="0">
                <a:latin typeface="+mj-lt"/>
              </a:rPr>
              <a:t>that I may know him and the power of his resurrection, and may share his sufferings, becoming like him in his death, that by any means possible I may attain the resurrection from the dead. </a:t>
            </a:r>
            <a:r>
              <a:rPr lang="en-US" sz="2800" b="1" dirty="0">
                <a:latin typeface="+mj-lt"/>
              </a:rPr>
              <a:t>Philippians 3:10-11</a:t>
            </a:r>
          </a:p>
        </p:txBody>
      </p:sp>
      <p:pic>
        <p:nvPicPr>
          <p:cNvPr id="1026" name="Picture 2" descr="Lack of biblical knowledge threatens the church and young peop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1404892"/>
            <a:ext cx="590550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75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967" y="364958"/>
            <a:ext cx="11421979" cy="1251283"/>
          </a:xfrm>
          <a:solidFill>
            <a:schemeClr val="accent1">
              <a:lumMod val="20000"/>
              <a:lumOff val="80000"/>
            </a:schemeClr>
          </a:solidFill>
        </p:spPr>
        <p:txBody>
          <a:bodyPr>
            <a:normAutofit/>
          </a:bodyPr>
          <a:lstStyle/>
          <a:p>
            <a:pPr marL="0" indent="0" algn="ctr">
              <a:buNone/>
            </a:pPr>
            <a:r>
              <a:rPr lang="en-US" dirty="0">
                <a:latin typeface="+mj-lt"/>
              </a:rPr>
              <a:t>Knowledge refers to gaining the right information, wisdom refers to rightly applying the information and understanding refers to the maturity and ability to give reason and purpose to that which must be done. </a:t>
            </a:r>
            <a:endParaRPr lang="en-US" b="1" dirty="0">
              <a:latin typeface="+mj-lt"/>
            </a:endParaRPr>
          </a:p>
        </p:txBody>
      </p:sp>
      <p:sp>
        <p:nvSpPr>
          <p:cNvPr id="4" name="Content Placeholder 2"/>
          <p:cNvSpPr txBox="1">
            <a:spLocks/>
          </p:cNvSpPr>
          <p:nvPr/>
        </p:nvSpPr>
        <p:spPr>
          <a:xfrm>
            <a:off x="1636294" y="3176333"/>
            <a:ext cx="3898234" cy="1652337"/>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Old Testament: Hebrew</a:t>
            </a:r>
          </a:p>
          <a:p>
            <a:pPr marL="0" indent="0">
              <a:buNone/>
            </a:pPr>
            <a:r>
              <a:rPr lang="en-US" b="1" dirty="0" err="1">
                <a:latin typeface="+mj-lt"/>
              </a:rPr>
              <a:t>Da’ath</a:t>
            </a:r>
            <a:r>
              <a:rPr lang="en-US" b="1" dirty="0">
                <a:latin typeface="+mj-lt"/>
              </a:rPr>
              <a:t> </a:t>
            </a:r>
            <a:r>
              <a:rPr lang="en-US" dirty="0">
                <a:latin typeface="+mj-lt"/>
              </a:rPr>
              <a:t>– Proverbs 24:4 </a:t>
            </a:r>
          </a:p>
          <a:p>
            <a:pPr marL="0" indent="0">
              <a:buNone/>
            </a:pPr>
            <a:r>
              <a:rPr lang="en-US" b="1" dirty="0">
                <a:latin typeface="+mj-lt"/>
              </a:rPr>
              <a:t>Yada</a:t>
            </a:r>
            <a:r>
              <a:rPr lang="en-US" dirty="0">
                <a:latin typeface="+mj-lt"/>
              </a:rPr>
              <a:t> – Genesis 4:1</a:t>
            </a:r>
            <a:endParaRPr lang="en-US" b="1" dirty="0">
              <a:latin typeface="+mj-lt"/>
            </a:endParaRPr>
          </a:p>
        </p:txBody>
      </p:sp>
      <p:sp>
        <p:nvSpPr>
          <p:cNvPr id="5" name="Content Placeholder 2"/>
          <p:cNvSpPr txBox="1">
            <a:spLocks/>
          </p:cNvSpPr>
          <p:nvPr/>
        </p:nvSpPr>
        <p:spPr>
          <a:xfrm>
            <a:off x="6561222" y="3176333"/>
            <a:ext cx="4203035" cy="1652337"/>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New Testament: Greek</a:t>
            </a:r>
          </a:p>
          <a:p>
            <a:pPr marL="0" indent="0">
              <a:buNone/>
            </a:pPr>
            <a:r>
              <a:rPr lang="en-US" b="1" dirty="0">
                <a:latin typeface="+mj-lt"/>
              </a:rPr>
              <a:t>Gnosis</a:t>
            </a:r>
            <a:r>
              <a:rPr lang="en-US" dirty="0">
                <a:latin typeface="+mj-lt"/>
              </a:rPr>
              <a:t> – Romans 1:21  </a:t>
            </a:r>
          </a:p>
          <a:p>
            <a:pPr marL="0" indent="0">
              <a:buNone/>
            </a:pPr>
            <a:r>
              <a:rPr lang="en-US" b="1" dirty="0" err="1">
                <a:latin typeface="+mj-lt"/>
              </a:rPr>
              <a:t>Epignosis</a:t>
            </a:r>
            <a:r>
              <a:rPr lang="en-US" dirty="0">
                <a:latin typeface="+mj-lt"/>
              </a:rPr>
              <a:t> –  Colossians 1:9</a:t>
            </a:r>
          </a:p>
        </p:txBody>
      </p:sp>
      <p:sp>
        <p:nvSpPr>
          <p:cNvPr id="6" name="Content Placeholder 2"/>
          <p:cNvSpPr txBox="1">
            <a:spLocks/>
          </p:cNvSpPr>
          <p:nvPr/>
        </p:nvSpPr>
        <p:spPr>
          <a:xfrm>
            <a:off x="228598" y="5093365"/>
            <a:ext cx="11702715" cy="15239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mj-lt"/>
              </a:rPr>
              <a:t>I will give them a heart to know that I am the Lord, and they shall be my people and I will be their God, for they shall return to me with their whole heart… </a:t>
            </a:r>
            <a:r>
              <a:rPr lang="en-US" b="1" dirty="0">
                <a:latin typeface="+mj-lt"/>
              </a:rPr>
              <a:t>Jeremiah 24:7</a:t>
            </a:r>
          </a:p>
        </p:txBody>
      </p:sp>
      <p:sp>
        <p:nvSpPr>
          <p:cNvPr id="7" name="Content Placeholder 2"/>
          <p:cNvSpPr txBox="1">
            <a:spLocks/>
          </p:cNvSpPr>
          <p:nvPr/>
        </p:nvSpPr>
        <p:spPr>
          <a:xfrm>
            <a:off x="368967" y="1864892"/>
            <a:ext cx="11421979" cy="12432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latin typeface="+mj-lt"/>
              </a:rPr>
              <a:t>By </a:t>
            </a:r>
            <a:r>
              <a:rPr lang="en-US" b="1" dirty="0">
                <a:latin typeface="+mj-lt"/>
              </a:rPr>
              <a:t>wisdom</a:t>
            </a:r>
            <a:r>
              <a:rPr lang="en-US" dirty="0">
                <a:latin typeface="+mj-lt"/>
              </a:rPr>
              <a:t> a house is built, and by </a:t>
            </a:r>
            <a:r>
              <a:rPr lang="en-US" b="1" dirty="0">
                <a:latin typeface="+mj-lt"/>
              </a:rPr>
              <a:t>understanding</a:t>
            </a:r>
            <a:r>
              <a:rPr lang="en-US" dirty="0">
                <a:latin typeface="+mj-lt"/>
              </a:rPr>
              <a:t> it is established; by </a:t>
            </a:r>
            <a:r>
              <a:rPr lang="en-US" b="1" dirty="0">
                <a:latin typeface="+mj-lt"/>
              </a:rPr>
              <a:t>knowledge</a:t>
            </a:r>
            <a:r>
              <a:rPr lang="en-US" dirty="0">
                <a:latin typeface="+mj-lt"/>
              </a:rPr>
              <a:t> the rooms are filled with all precious and pleasant riches…. </a:t>
            </a:r>
            <a:r>
              <a:rPr lang="en-US" b="1" dirty="0">
                <a:latin typeface="+mj-lt"/>
              </a:rPr>
              <a:t>Proverbs 24:3-4</a:t>
            </a:r>
          </a:p>
        </p:txBody>
      </p:sp>
    </p:spTree>
    <p:extLst>
      <p:ext uri="{BB962C8B-B14F-4D97-AF65-F5344CB8AC3E}">
        <p14:creationId xmlns:p14="http://schemas.microsoft.com/office/powerpoint/2010/main" val="282666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105" y="3689685"/>
            <a:ext cx="11189368" cy="1748590"/>
          </a:xfrm>
          <a:solidFill>
            <a:schemeClr val="accent1">
              <a:lumMod val="20000"/>
              <a:lumOff val="80000"/>
            </a:schemeClr>
          </a:solidFill>
        </p:spPr>
        <p:txBody>
          <a:bodyPr>
            <a:noAutofit/>
          </a:bodyPr>
          <a:lstStyle/>
          <a:p>
            <a:pPr marL="0" indent="0">
              <a:buNone/>
            </a:pPr>
            <a:r>
              <a:rPr lang="en-US" dirty="0">
                <a:latin typeface="+mj-lt"/>
              </a:rPr>
              <a:t>The Book of Hosea despite its mainstream message of the unfailing love of God for a rebellious people, highlights the importance of the knowledge of God amongst His people and how destruction and bondage await those who reject God!! </a:t>
            </a:r>
            <a:endParaRPr lang="en-US" b="1" dirty="0">
              <a:latin typeface="+mj-lt"/>
            </a:endParaRPr>
          </a:p>
        </p:txBody>
      </p:sp>
      <p:sp>
        <p:nvSpPr>
          <p:cNvPr id="4" name="Content Placeholder 2"/>
          <p:cNvSpPr txBox="1">
            <a:spLocks/>
          </p:cNvSpPr>
          <p:nvPr/>
        </p:nvSpPr>
        <p:spPr>
          <a:xfrm>
            <a:off x="168439" y="340893"/>
            <a:ext cx="11823033" cy="30439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600" dirty="0">
                <a:latin typeface="+mj-lt"/>
              </a:rPr>
              <a:t>Hear the word of the LORD, O children of Israel, for the LORD has a controversy with the inhabitants of the land. There is no faithfulness or steadfast love, and no knowledge of God in the land; there is swearing, lying, murder, stealing, and committing adultery; they break all bounds, and bloodshed follows bloodshed... </a:t>
            </a:r>
            <a:r>
              <a:rPr lang="en-US" sz="2600" b="1" dirty="0"/>
              <a:t>Hosea 4:1-2 </a:t>
            </a:r>
          </a:p>
          <a:p>
            <a:pPr marL="0" indent="0">
              <a:spcBef>
                <a:spcPts val="0"/>
              </a:spcBef>
              <a:buNone/>
            </a:pPr>
            <a:endParaRPr lang="en-US" sz="2600" b="1" dirty="0">
              <a:latin typeface="+mj-lt"/>
            </a:endParaRPr>
          </a:p>
          <a:p>
            <a:pPr marL="0" indent="0">
              <a:spcBef>
                <a:spcPts val="0"/>
              </a:spcBef>
              <a:buNone/>
            </a:pPr>
            <a:r>
              <a:rPr lang="en-US" sz="2600" dirty="0">
                <a:latin typeface="+mj-lt"/>
              </a:rPr>
              <a:t>My people are destroyed for lack of knowledge; because you have rejected knowledge, I reject you from being a priest to me. And since you have forgotten the law of your God, I also will forget your children… </a:t>
            </a:r>
            <a:r>
              <a:rPr lang="en-US" sz="2600" b="1" dirty="0">
                <a:latin typeface="+mj-lt"/>
              </a:rPr>
              <a:t>Hosea 4:6 </a:t>
            </a:r>
          </a:p>
        </p:txBody>
      </p:sp>
      <p:sp>
        <p:nvSpPr>
          <p:cNvPr id="5" name="Content Placeholder 2"/>
          <p:cNvSpPr txBox="1">
            <a:spLocks/>
          </p:cNvSpPr>
          <p:nvPr/>
        </p:nvSpPr>
        <p:spPr>
          <a:xfrm>
            <a:off x="168440" y="5598695"/>
            <a:ext cx="11823033" cy="9304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latin typeface="+mj-lt"/>
              </a:rPr>
              <a:t>Therefore my people go into exile for lack of knowledge; their honored men go hungry, and their multitude is parched with thirst… </a:t>
            </a:r>
            <a:r>
              <a:rPr lang="en-US" sz="2600" b="1" dirty="0">
                <a:latin typeface="+mj-lt"/>
              </a:rPr>
              <a:t>Isaiah 5:13</a:t>
            </a:r>
          </a:p>
        </p:txBody>
      </p:sp>
    </p:spTree>
    <p:extLst>
      <p:ext uri="{BB962C8B-B14F-4D97-AF65-F5344CB8AC3E}">
        <p14:creationId xmlns:p14="http://schemas.microsoft.com/office/powerpoint/2010/main" val="44475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853" y="3336758"/>
            <a:ext cx="11285619" cy="1704473"/>
          </a:xfrm>
          <a:solidFill>
            <a:schemeClr val="accent1">
              <a:lumMod val="20000"/>
              <a:lumOff val="80000"/>
            </a:schemeClr>
          </a:solidFill>
        </p:spPr>
        <p:txBody>
          <a:bodyPr>
            <a:noAutofit/>
          </a:bodyPr>
          <a:lstStyle/>
          <a:p>
            <a:pPr marL="0" indent="0">
              <a:buNone/>
            </a:pPr>
            <a:r>
              <a:rPr lang="en-US" dirty="0">
                <a:latin typeface="+mj-lt"/>
              </a:rPr>
              <a:t>The Book of John presents the word of God as a living and relatable person who is the embodiment of life, truth and grace… Jesus Christ!! The book reveals the pre-existence of Christ and how many responded to His ministry as the Living word!!  </a:t>
            </a:r>
            <a:endParaRPr lang="en-US" b="1" dirty="0">
              <a:latin typeface="+mj-lt"/>
            </a:endParaRPr>
          </a:p>
        </p:txBody>
      </p:sp>
      <p:sp>
        <p:nvSpPr>
          <p:cNvPr id="4" name="Content Placeholder 2"/>
          <p:cNvSpPr txBox="1">
            <a:spLocks/>
          </p:cNvSpPr>
          <p:nvPr/>
        </p:nvSpPr>
        <p:spPr>
          <a:xfrm>
            <a:off x="168439" y="216566"/>
            <a:ext cx="11823033" cy="29958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600" dirty="0">
                <a:latin typeface="+mj-lt"/>
              </a:rPr>
              <a:t>In the beginning was the Word, and the Word was with God, and the Word was God. He was in the beginning with God. All things were made through him, and without him was not any thing made that was made. In him was life, and the life was the light of men….</a:t>
            </a:r>
          </a:p>
          <a:p>
            <a:pPr marL="0" indent="0">
              <a:spcBef>
                <a:spcPts val="0"/>
              </a:spcBef>
              <a:buNone/>
            </a:pPr>
            <a:r>
              <a:rPr lang="en-US" sz="2600" dirty="0">
                <a:latin typeface="+mj-lt"/>
              </a:rPr>
              <a:t>And the Word became flesh and dwelt among us, and we have seen his glory, glory as of the only Son from the Father, full of grace and truth… </a:t>
            </a:r>
            <a:r>
              <a:rPr lang="en-US" sz="2600" b="1" dirty="0">
                <a:latin typeface="+mj-lt"/>
              </a:rPr>
              <a:t>John </a:t>
            </a:r>
            <a:r>
              <a:rPr lang="en-US" sz="2600" b="1" dirty="0"/>
              <a:t>1:1-4, </a:t>
            </a:r>
            <a:r>
              <a:rPr lang="en-US" sz="2600" b="1" dirty="0">
                <a:latin typeface="+mj-lt"/>
              </a:rPr>
              <a:t>14</a:t>
            </a:r>
          </a:p>
          <a:p>
            <a:pPr marL="0" indent="0">
              <a:spcBef>
                <a:spcPts val="0"/>
              </a:spcBef>
              <a:buNone/>
            </a:pPr>
            <a:endParaRPr lang="en-US" sz="2600" b="1" dirty="0">
              <a:latin typeface="+mj-lt"/>
            </a:endParaRPr>
          </a:p>
          <a:p>
            <a:pPr marL="0" indent="0">
              <a:spcBef>
                <a:spcPts val="0"/>
              </a:spcBef>
              <a:buNone/>
            </a:pPr>
            <a:r>
              <a:rPr lang="en-US" sz="2600" dirty="0">
                <a:latin typeface="+mj-lt"/>
              </a:rPr>
              <a:t>And this is eternal life, that they know you, the only true God, and Jesus Christ whom you have sent.… </a:t>
            </a:r>
            <a:r>
              <a:rPr lang="en-US" sz="2600" b="1" dirty="0">
                <a:latin typeface="+mj-lt"/>
              </a:rPr>
              <a:t>John 17:3 </a:t>
            </a:r>
          </a:p>
        </p:txBody>
      </p:sp>
      <p:sp>
        <p:nvSpPr>
          <p:cNvPr id="5" name="Content Placeholder 2"/>
          <p:cNvSpPr txBox="1">
            <a:spLocks/>
          </p:cNvSpPr>
          <p:nvPr/>
        </p:nvSpPr>
        <p:spPr>
          <a:xfrm>
            <a:off x="168440" y="5165558"/>
            <a:ext cx="11823033" cy="1556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latin typeface="+mj-lt"/>
              </a:rPr>
              <a:t>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 </a:t>
            </a:r>
            <a:r>
              <a:rPr lang="en-US" sz="2600" b="1" dirty="0"/>
              <a:t>Hebrews 4:12-13 </a:t>
            </a:r>
            <a:endParaRPr lang="en-US" sz="2600" b="1" dirty="0">
              <a:latin typeface="+mj-lt"/>
            </a:endParaRPr>
          </a:p>
        </p:txBody>
      </p:sp>
    </p:spTree>
    <p:extLst>
      <p:ext uri="{BB962C8B-B14F-4D97-AF65-F5344CB8AC3E}">
        <p14:creationId xmlns:p14="http://schemas.microsoft.com/office/powerpoint/2010/main" val="78991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3" y="4211052"/>
            <a:ext cx="11510209" cy="1235242"/>
          </a:xfrm>
          <a:solidFill>
            <a:schemeClr val="accent1">
              <a:lumMod val="20000"/>
              <a:lumOff val="80000"/>
            </a:schemeClr>
          </a:solidFill>
        </p:spPr>
        <p:txBody>
          <a:bodyPr>
            <a:noAutofit/>
          </a:bodyPr>
          <a:lstStyle/>
          <a:p>
            <a:pPr marL="0" indent="0">
              <a:buNone/>
            </a:pPr>
            <a:r>
              <a:rPr lang="en-US" dirty="0">
                <a:latin typeface="+mj-lt"/>
              </a:rPr>
              <a:t>The Book of Philippians is a heart felt letter of Paul that reveals the importance of Christ in the life of a believer and how He is sufficient for any believer who decides to set their heart on Christ through out life’s changing scenes.  </a:t>
            </a:r>
            <a:endParaRPr lang="en-US" b="1" dirty="0">
              <a:latin typeface="+mj-lt"/>
            </a:endParaRPr>
          </a:p>
        </p:txBody>
      </p:sp>
      <p:sp>
        <p:nvSpPr>
          <p:cNvPr id="4" name="Content Placeholder 2"/>
          <p:cNvSpPr txBox="1">
            <a:spLocks/>
          </p:cNvSpPr>
          <p:nvPr/>
        </p:nvSpPr>
        <p:spPr>
          <a:xfrm>
            <a:off x="168439" y="340893"/>
            <a:ext cx="11823033" cy="3781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600" dirty="0">
                <a:latin typeface="+mj-lt"/>
              </a:rPr>
              <a:t>Indeed, I count everything as loss because of the surpassing worth of knowing Christ Jesus my Lord. For his sake I have suffered the loss of all things and count them as rubbish, in order that I may gain Christ..</a:t>
            </a:r>
          </a:p>
          <a:p>
            <a:pPr marL="0" indent="0">
              <a:spcBef>
                <a:spcPts val="0"/>
              </a:spcBef>
              <a:buNone/>
            </a:pPr>
            <a:r>
              <a:rPr lang="en-US" sz="2600" dirty="0">
                <a:latin typeface="+mj-lt"/>
              </a:rPr>
              <a:t>that I may know him and the power of his resurrection, and may share his sufferings, becoming like him in his death, that by any means possible I may attain the resurrection from the dead… </a:t>
            </a:r>
            <a:r>
              <a:rPr lang="en-US" sz="2600" b="1" dirty="0">
                <a:latin typeface="+mj-lt"/>
              </a:rPr>
              <a:t>Philippians 3:8, 10-11</a:t>
            </a:r>
          </a:p>
          <a:p>
            <a:pPr marL="0" indent="0">
              <a:spcBef>
                <a:spcPts val="0"/>
              </a:spcBef>
              <a:buNone/>
            </a:pPr>
            <a:endParaRPr lang="en-US" sz="2600" b="1" dirty="0">
              <a:latin typeface="+mj-lt"/>
            </a:endParaRPr>
          </a:p>
          <a:p>
            <a:pPr marL="0" indent="0">
              <a:spcBef>
                <a:spcPts val="0"/>
              </a:spcBef>
              <a:buNone/>
            </a:pPr>
            <a:r>
              <a:rPr lang="en-US" sz="2600" dirty="0">
                <a:latin typeface="+mj-lt"/>
              </a:rPr>
              <a:t>Finally, brothers, whatever is true, whatever is honorable, whatever is just, whatever is pure, whatever is lovely, whatever is commendable, if there is any excellence, if there is anything worthy of praise, think about these things… </a:t>
            </a:r>
            <a:r>
              <a:rPr lang="en-US" sz="2600" b="1" dirty="0">
                <a:latin typeface="+mj-lt"/>
              </a:rPr>
              <a:t>Philippians 4:8</a:t>
            </a:r>
          </a:p>
        </p:txBody>
      </p:sp>
      <p:sp>
        <p:nvSpPr>
          <p:cNvPr id="5" name="Content Placeholder 2"/>
          <p:cNvSpPr txBox="1">
            <a:spLocks/>
          </p:cNvSpPr>
          <p:nvPr/>
        </p:nvSpPr>
        <p:spPr>
          <a:xfrm>
            <a:off x="168439" y="5534526"/>
            <a:ext cx="11823033" cy="11871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latin typeface="+mj-lt"/>
              </a:rPr>
              <a:t>This Book of the Law shall not depart from your mouth, but you shall meditate on it day and night, so that you may be careful to do according to all that is written in it. For then you will make your way prosperous, and then you will have good success.… </a:t>
            </a:r>
            <a:r>
              <a:rPr lang="en-US" sz="2600" b="1" dirty="0"/>
              <a:t>Joshua 1:8 </a:t>
            </a:r>
            <a:endParaRPr lang="en-US" sz="2600" b="1" dirty="0">
              <a:latin typeface="+mj-lt"/>
            </a:endParaRPr>
          </a:p>
        </p:txBody>
      </p:sp>
    </p:spTree>
    <p:extLst>
      <p:ext uri="{BB962C8B-B14F-4D97-AF65-F5344CB8AC3E}">
        <p14:creationId xmlns:p14="http://schemas.microsoft.com/office/powerpoint/2010/main" val="361892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3" y="1347538"/>
            <a:ext cx="11510209" cy="2213810"/>
          </a:xfrm>
        </p:spPr>
        <p:txBody>
          <a:bodyPr>
            <a:normAutofit/>
          </a:bodyPr>
          <a:lstStyle/>
          <a:p>
            <a:pPr marL="514350" indent="-514350">
              <a:buAutoNum type="arabicPeriod"/>
            </a:pPr>
            <a:r>
              <a:rPr lang="en-US" dirty="0">
                <a:latin typeface="+mj-lt"/>
              </a:rPr>
              <a:t>We are still presented with the Knowledge of good and evil.</a:t>
            </a:r>
          </a:p>
          <a:p>
            <a:pPr marL="514350" indent="-514350">
              <a:buAutoNum type="arabicPeriod"/>
            </a:pPr>
            <a:r>
              <a:rPr lang="en-US" dirty="0">
                <a:latin typeface="+mj-lt"/>
              </a:rPr>
              <a:t>God desires us to pursue a relationship with Him through His word!!</a:t>
            </a:r>
          </a:p>
          <a:p>
            <a:pPr marL="514350" indent="-514350">
              <a:buAutoNum type="arabicPeriod"/>
            </a:pPr>
            <a:r>
              <a:rPr lang="en-US" dirty="0">
                <a:latin typeface="+mj-lt"/>
              </a:rPr>
              <a:t>Let us seek, feed and meditate on the word of God!! </a:t>
            </a:r>
          </a:p>
          <a:p>
            <a:pPr marL="514350" indent="-514350">
              <a:buAutoNum type="arabicPeriod"/>
            </a:pPr>
            <a:r>
              <a:rPr lang="en-US" b="1" dirty="0">
                <a:latin typeface="+mj-lt"/>
              </a:rPr>
              <a:t>Let us be reminded that there is a day of accountability…</a:t>
            </a:r>
          </a:p>
        </p:txBody>
      </p:sp>
      <p:sp>
        <p:nvSpPr>
          <p:cNvPr id="4" name="Content Placeholder 2"/>
          <p:cNvSpPr txBox="1">
            <a:spLocks/>
          </p:cNvSpPr>
          <p:nvPr/>
        </p:nvSpPr>
        <p:spPr>
          <a:xfrm>
            <a:off x="168439" y="709862"/>
            <a:ext cx="11823033" cy="6376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a:latin typeface="+mj-lt"/>
              </a:rPr>
              <a:t>Conclusion</a:t>
            </a:r>
          </a:p>
        </p:txBody>
      </p:sp>
      <p:sp>
        <p:nvSpPr>
          <p:cNvPr id="5" name="Content Placeholder 2"/>
          <p:cNvSpPr txBox="1">
            <a:spLocks/>
          </p:cNvSpPr>
          <p:nvPr/>
        </p:nvSpPr>
        <p:spPr>
          <a:xfrm>
            <a:off x="168438" y="4038603"/>
            <a:ext cx="11823033" cy="1187115"/>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The more we renew our mind in the word of God, the more we simply understand and find ourselves doing the will of God!!.... </a:t>
            </a:r>
            <a:r>
              <a:rPr lang="en-US" b="1" dirty="0">
                <a:latin typeface="+mj-lt"/>
              </a:rPr>
              <a:t>Paul Washer</a:t>
            </a:r>
          </a:p>
        </p:txBody>
      </p:sp>
    </p:spTree>
    <p:extLst>
      <p:ext uri="{BB962C8B-B14F-4D97-AF65-F5344CB8AC3E}">
        <p14:creationId xmlns:p14="http://schemas.microsoft.com/office/powerpoint/2010/main" val="402053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26695" y="709862"/>
            <a:ext cx="10964777" cy="6376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a:latin typeface="+mj-lt"/>
              </a:rPr>
              <a:t>Let us pray!!!</a:t>
            </a:r>
          </a:p>
        </p:txBody>
      </p:sp>
      <p:sp>
        <p:nvSpPr>
          <p:cNvPr id="6" name="Content Placeholder 2"/>
          <p:cNvSpPr txBox="1">
            <a:spLocks/>
          </p:cNvSpPr>
          <p:nvPr/>
        </p:nvSpPr>
        <p:spPr>
          <a:xfrm>
            <a:off x="168438" y="1892969"/>
            <a:ext cx="11823033" cy="3304674"/>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For this reason I bow my knees before the Father, from whom every family in heaven and on earth is named, that according to the riches of his glory he may grant you to be strengthened with power through his Spirit in your inner being, so that Christ may dwell in your hearts through faith—that you, being rooted and grounded in love, may have strength to comprehend with all the saints what is the breadth and length and height and depth, and to know the love of Christ that surpasses knowledge, that you may be filled with all the fullness of God… </a:t>
            </a:r>
            <a:r>
              <a:rPr lang="en-US" b="1" dirty="0">
                <a:latin typeface="+mj-lt"/>
              </a:rPr>
              <a:t>Ephesians 3:14-19</a:t>
            </a:r>
          </a:p>
        </p:txBody>
      </p:sp>
    </p:spTree>
    <p:extLst>
      <p:ext uri="{BB962C8B-B14F-4D97-AF65-F5344CB8AC3E}">
        <p14:creationId xmlns:p14="http://schemas.microsoft.com/office/powerpoint/2010/main" val="3309766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1032</Words>
  <Application>Microsoft Office PowerPoint</Application>
  <PresentationFormat>Widescreen</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Power of Knowledge!!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Knowledge!!</dc:title>
  <dc:creator>A</dc:creator>
  <cp:lastModifiedBy>Perry Ackon</cp:lastModifiedBy>
  <cp:revision>21</cp:revision>
  <dcterms:created xsi:type="dcterms:W3CDTF">2023-04-15T15:08:45Z</dcterms:created>
  <dcterms:modified xsi:type="dcterms:W3CDTF">2023-04-16T03:58:49Z</dcterms:modified>
</cp:coreProperties>
</file>