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AFD32-1C84-497C-95B6-258F305B4539}"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235881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FD32-1C84-497C-95B6-258F305B4539}"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108238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FD32-1C84-497C-95B6-258F305B4539}"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220967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AFD32-1C84-497C-95B6-258F305B4539}"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388930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7AFD32-1C84-497C-95B6-258F305B4539}" type="datetimeFigureOut">
              <a:rPr lang="en-US" smtClean="0"/>
              <a:t>4/29/2023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295269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7AFD32-1C84-497C-95B6-258F305B4539}"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280003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7AFD32-1C84-497C-95B6-258F305B4539}" type="datetimeFigureOut">
              <a:rPr lang="en-US" smtClean="0"/>
              <a:t>4/29/2023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105494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7AFD32-1C84-497C-95B6-258F305B4539}" type="datetimeFigureOut">
              <a:rPr lang="en-US" smtClean="0"/>
              <a:t>4/29/2023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146825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AFD32-1C84-497C-95B6-258F305B4539}" type="datetimeFigureOut">
              <a:rPr lang="en-US" smtClean="0"/>
              <a:t>4/29/2023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2510481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AFD32-1C84-497C-95B6-258F305B4539}"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110265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AFD32-1C84-497C-95B6-258F305B4539}" type="datetimeFigureOut">
              <a:rPr lang="en-US" smtClean="0"/>
              <a:t>4/29/2023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6ABF39-5577-4241-A08E-D6EC05153E3D}" type="slidenum">
              <a:rPr lang="en-US" smtClean="0"/>
              <a:t>‹#›</a:t>
            </a:fld>
            <a:endParaRPr lang="en-US"/>
          </a:p>
        </p:txBody>
      </p:sp>
    </p:spTree>
    <p:extLst>
      <p:ext uri="{BB962C8B-B14F-4D97-AF65-F5344CB8AC3E}">
        <p14:creationId xmlns:p14="http://schemas.microsoft.com/office/powerpoint/2010/main" val="3111843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AFD32-1C84-497C-95B6-258F305B4539}" type="datetimeFigureOut">
              <a:rPr lang="en-US" smtClean="0"/>
              <a:t>4/29/2023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ABF39-5577-4241-A08E-D6EC05153E3D}" type="slidenum">
              <a:rPr lang="en-US" smtClean="0"/>
              <a:t>‹#›</a:t>
            </a:fld>
            <a:endParaRPr lang="en-US"/>
          </a:p>
        </p:txBody>
      </p:sp>
    </p:spTree>
    <p:extLst>
      <p:ext uri="{BB962C8B-B14F-4D97-AF65-F5344CB8AC3E}">
        <p14:creationId xmlns:p14="http://schemas.microsoft.com/office/powerpoint/2010/main" val="2687856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836"/>
            <a:ext cx="9144000" cy="1438415"/>
          </a:xfrm>
        </p:spPr>
        <p:txBody>
          <a:bodyPr>
            <a:normAutofit/>
          </a:bodyPr>
          <a:lstStyle/>
          <a:p>
            <a:r>
              <a:rPr lang="en-US" sz="4400" dirty="0" smtClean="0"/>
              <a:t>In All Your Getting, </a:t>
            </a:r>
            <a:br>
              <a:rPr lang="en-US" sz="4400" dirty="0" smtClean="0"/>
            </a:br>
            <a:r>
              <a:rPr lang="en-US" sz="4400" dirty="0" smtClean="0"/>
              <a:t>Get Understanding.</a:t>
            </a:r>
            <a:endParaRPr lang="en-US" sz="4400" dirty="0"/>
          </a:p>
        </p:txBody>
      </p:sp>
      <p:sp>
        <p:nvSpPr>
          <p:cNvPr id="3" name="Subtitle 2"/>
          <p:cNvSpPr>
            <a:spLocks noGrp="1"/>
          </p:cNvSpPr>
          <p:nvPr>
            <p:ph type="subTitle" idx="1"/>
          </p:nvPr>
        </p:nvSpPr>
        <p:spPr>
          <a:xfrm>
            <a:off x="1524000" y="5662863"/>
            <a:ext cx="9144000" cy="1031852"/>
          </a:xfrm>
        </p:spPr>
        <p:txBody>
          <a:bodyPr>
            <a:normAutofit/>
          </a:bodyPr>
          <a:lstStyle/>
          <a:p>
            <a:r>
              <a:rPr lang="en-US" sz="2800" dirty="0" smtClean="0">
                <a:latin typeface="+mj-lt"/>
              </a:rPr>
              <a:t>Wisdom is the principal thing; therefore get wisdom: and with all thy getting get understanding. </a:t>
            </a:r>
            <a:r>
              <a:rPr lang="en-US" sz="2800" dirty="0" smtClean="0">
                <a:latin typeface="+mj-lt"/>
              </a:rPr>
              <a:t>Proverbs 4:7 (KJV) </a:t>
            </a:r>
            <a:endParaRPr lang="en-US" sz="2800" dirty="0">
              <a:latin typeface="+mj-lt"/>
            </a:endParaRPr>
          </a:p>
        </p:txBody>
      </p:sp>
      <p:pic>
        <p:nvPicPr>
          <p:cNvPr id="1026" name="Picture 2" descr="The importance of understanding, integrating and maximising your dat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8421" y="1829478"/>
            <a:ext cx="5441552" cy="3624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31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967" y="242128"/>
            <a:ext cx="11421979" cy="1251283"/>
          </a:xfrm>
          <a:solidFill>
            <a:schemeClr val="accent1">
              <a:lumMod val="20000"/>
              <a:lumOff val="80000"/>
            </a:schemeClr>
          </a:solidFill>
        </p:spPr>
        <p:txBody>
          <a:bodyPr>
            <a:normAutofit/>
          </a:bodyPr>
          <a:lstStyle/>
          <a:p>
            <a:pPr marL="0" indent="0" algn="ctr">
              <a:buNone/>
            </a:pPr>
            <a:r>
              <a:rPr lang="en-US" dirty="0" smtClean="0">
                <a:latin typeface="+mj-lt"/>
              </a:rPr>
              <a:t>Knowledge refers to gaining the right information, wisdom refers to rightly applying the information and understanding refers to the maturity and ability to give reason and purpose to that which must be done. </a:t>
            </a:r>
            <a:endParaRPr lang="en-US" b="1" dirty="0">
              <a:latin typeface="+mj-lt"/>
            </a:endParaRPr>
          </a:p>
        </p:txBody>
      </p:sp>
      <p:sp>
        <p:nvSpPr>
          <p:cNvPr id="6" name="Content Placeholder 2"/>
          <p:cNvSpPr txBox="1">
            <a:spLocks/>
          </p:cNvSpPr>
          <p:nvPr/>
        </p:nvSpPr>
        <p:spPr>
          <a:xfrm>
            <a:off x="228598" y="2832210"/>
            <a:ext cx="11702715" cy="3785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mj-lt"/>
              </a:rPr>
              <a:t>until we all attain to the unity of the faith and of the knowledge of the Son of God, to mature manhood</a:t>
            </a:r>
            <a:r>
              <a:rPr lang="en-US" dirty="0" smtClean="0">
                <a:latin typeface="+mj-lt"/>
              </a:rPr>
              <a:t>, </a:t>
            </a:r>
            <a:r>
              <a:rPr lang="en-US" dirty="0">
                <a:latin typeface="+mj-lt"/>
              </a:rPr>
              <a:t>to the measure of the stature of the fullness of Christ, </a:t>
            </a:r>
            <a:r>
              <a:rPr lang="en-US" dirty="0" smtClean="0">
                <a:latin typeface="+mj-lt"/>
              </a:rPr>
              <a:t>so </a:t>
            </a:r>
            <a:r>
              <a:rPr lang="en-US" dirty="0">
                <a:latin typeface="+mj-lt"/>
              </a:rPr>
              <a:t>that we may no longer be children, tossed to and fro by the waves and carried about by every wind of doctrine, by human cunning, by craftiness in deceitful schemes. </a:t>
            </a:r>
            <a:r>
              <a:rPr lang="en-US" dirty="0" smtClean="0">
                <a:latin typeface="+mj-lt"/>
              </a:rPr>
              <a:t>Rather</a:t>
            </a:r>
            <a:r>
              <a:rPr lang="en-US" dirty="0">
                <a:latin typeface="+mj-lt"/>
              </a:rPr>
              <a:t>, speaking the truth in love, we are to grow up in every way into him who is the head, into </a:t>
            </a:r>
            <a:r>
              <a:rPr lang="en-US" dirty="0" smtClean="0">
                <a:latin typeface="+mj-lt"/>
              </a:rPr>
              <a:t>Christ… </a:t>
            </a:r>
            <a:r>
              <a:rPr lang="en-US" b="1" dirty="0" smtClean="0">
                <a:latin typeface="+mj-lt"/>
              </a:rPr>
              <a:t>Ephesians 4:13-15 </a:t>
            </a:r>
          </a:p>
          <a:p>
            <a:pPr marL="0" indent="0" algn="ctr">
              <a:buNone/>
            </a:pPr>
            <a:r>
              <a:rPr lang="en-US" dirty="0" smtClean="0">
                <a:latin typeface="+mj-lt"/>
              </a:rPr>
              <a:t>but </a:t>
            </a:r>
            <a:r>
              <a:rPr lang="en-US" dirty="0">
                <a:latin typeface="+mj-lt"/>
              </a:rPr>
              <a:t>in your hearts honor Christ the Lord as holy, always being prepared to make a defense to anyone who asks you for a reason for the hope that is in you; yet do it with gentleness and respect…. </a:t>
            </a:r>
            <a:r>
              <a:rPr lang="en-US" b="1" dirty="0">
                <a:latin typeface="+mj-lt"/>
              </a:rPr>
              <a:t>1 peter 3:15</a:t>
            </a:r>
            <a:endParaRPr lang="en-US" b="1" dirty="0">
              <a:latin typeface="+mj-lt"/>
            </a:endParaRPr>
          </a:p>
        </p:txBody>
      </p:sp>
      <p:sp>
        <p:nvSpPr>
          <p:cNvPr id="7" name="Content Placeholder 2"/>
          <p:cNvSpPr txBox="1">
            <a:spLocks/>
          </p:cNvSpPr>
          <p:nvPr/>
        </p:nvSpPr>
        <p:spPr>
          <a:xfrm>
            <a:off x="368967" y="1465096"/>
            <a:ext cx="11421979" cy="1243264"/>
          </a:xfrm>
          <a:prstGeom prst="rect">
            <a:avLst/>
          </a:prstGeom>
          <a:solidFill>
            <a:schemeClr val="accent1">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latin typeface="+mj-lt"/>
              </a:rPr>
              <a:t>By </a:t>
            </a:r>
            <a:r>
              <a:rPr lang="en-US" b="1" dirty="0" smtClean="0">
                <a:latin typeface="+mj-lt"/>
              </a:rPr>
              <a:t>wisdom</a:t>
            </a:r>
            <a:r>
              <a:rPr lang="en-US" dirty="0" smtClean="0">
                <a:latin typeface="+mj-lt"/>
              </a:rPr>
              <a:t> a house is built, and by </a:t>
            </a:r>
            <a:r>
              <a:rPr lang="en-US" b="1" dirty="0" smtClean="0">
                <a:latin typeface="+mj-lt"/>
              </a:rPr>
              <a:t>understanding</a:t>
            </a:r>
            <a:r>
              <a:rPr lang="en-US" dirty="0" smtClean="0">
                <a:latin typeface="+mj-lt"/>
              </a:rPr>
              <a:t> it is established; by </a:t>
            </a:r>
            <a:r>
              <a:rPr lang="en-US" b="1" dirty="0" smtClean="0">
                <a:latin typeface="+mj-lt"/>
              </a:rPr>
              <a:t>knowledge</a:t>
            </a:r>
            <a:r>
              <a:rPr lang="en-US" dirty="0" smtClean="0">
                <a:latin typeface="+mj-lt"/>
              </a:rPr>
              <a:t> the rooms are filled with all precious and pleasant riches…. </a:t>
            </a:r>
            <a:r>
              <a:rPr lang="en-US" b="1" dirty="0" smtClean="0">
                <a:latin typeface="+mj-lt"/>
              </a:rPr>
              <a:t>Proverbs 24:3-4</a:t>
            </a:r>
            <a:endParaRPr lang="en-US" b="1" dirty="0">
              <a:latin typeface="+mj-lt"/>
            </a:endParaRPr>
          </a:p>
        </p:txBody>
      </p:sp>
    </p:spTree>
    <p:extLst>
      <p:ext uri="{BB962C8B-B14F-4D97-AF65-F5344CB8AC3E}">
        <p14:creationId xmlns:p14="http://schemas.microsoft.com/office/powerpoint/2010/main" val="3721583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945"/>
            <a:ext cx="10515600" cy="692966"/>
          </a:xfrm>
        </p:spPr>
        <p:txBody>
          <a:bodyPr>
            <a:normAutofit/>
          </a:bodyPr>
          <a:lstStyle/>
          <a:p>
            <a:r>
              <a:rPr lang="en-US" sz="2800" dirty="0" smtClean="0"/>
              <a:t>Understanding</a:t>
            </a:r>
            <a:r>
              <a:rPr lang="en-US" sz="2800" dirty="0" smtClean="0"/>
              <a:t> </a:t>
            </a:r>
            <a:r>
              <a:rPr lang="en-US" sz="2800" dirty="0" smtClean="0"/>
              <a:t>in the Old Testament…</a:t>
            </a:r>
            <a:endParaRPr lang="en-US" sz="2800" dirty="0"/>
          </a:p>
        </p:txBody>
      </p:sp>
      <p:sp>
        <p:nvSpPr>
          <p:cNvPr id="3" name="Content Placeholder 2"/>
          <p:cNvSpPr>
            <a:spLocks noGrp="1"/>
          </p:cNvSpPr>
          <p:nvPr>
            <p:ph idx="1"/>
          </p:nvPr>
        </p:nvSpPr>
        <p:spPr>
          <a:xfrm>
            <a:off x="256903" y="3179928"/>
            <a:ext cx="11678194" cy="3560508"/>
          </a:xfrm>
        </p:spPr>
        <p:txBody>
          <a:bodyPr>
            <a:normAutofit/>
          </a:bodyPr>
          <a:lstStyle/>
          <a:p>
            <a:pPr marL="0" lvl="0" indent="0">
              <a:buNone/>
            </a:pPr>
            <a:r>
              <a:rPr lang="en-US" sz="3200" b="1" dirty="0">
                <a:solidFill>
                  <a:prstClr val="black"/>
                </a:solidFill>
                <a:latin typeface="Calibri Light" panose="020F0302020204030204"/>
              </a:rPr>
              <a:t>Daniel… </a:t>
            </a:r>
            <a:r>
              <a:rPr lang="en-US" dirty="0">
                <a:solidFill>
                  <a:prstClr val="black"/>
                </a:solidFill>
                <a:latin typeface="Calibri Light" panose="020F0302020204030204"/>
              </a:rPr>
              <a:t>in the first year of his reign, I, Daniel, perceived in the books the number of years that, according to the word of the Lord to Jeremiah the prophet, must pass before the end of the desolations of Jerusalem, namely, seventy years. </a:t>
            </a:r>
            <a:r>
              <a:rPr lang="en-US" b="1" dirty="0">
                <a:solidFill>
                  <a:prstClr val="black"/>
                </a:solidFill>
                <a:latin typeface="Calibri Light" panose="020F0302020204030204"/>
              </a:rPr>
              <a:t>9:2.</a:t>
            </a:r>
          </a:p>
          <a:p>
            <a:pPr marL="0" lvl="0" indent="0">
              <a:buNone/>
            </a:pPr>
            <a:r>
              <a:rPr lang="en-US" sz="3200" b="1" dirty="0" smtClean="0">
                <a:solidFill>
                  <a:prstClr val="black"/>
                </a:solidFill>
                <a:latin typeface="Calibri Light" panose="020F0302020204030204"/>
              </a:rPr>
              <a:t>Job</a:t>
            </a:r>
            <a:r>
              <a:rPr lang="en-US" sz="3200" b="1" dirty="0" smtClean="0">
                <a:solidFill>
                  <a:prstClr val="black"/>
                </a:solidFill>
                <a:latin typeface="Calibri Light" panose="020F0302020204030204"/>
              </a:rPr>
              <a:t>… </a:t>
            </a:r>
            <a:r>
              <a:rPr lang="en-US" dirty="0" smtClean="0">
                <a:solidFill>
                  <a:prstClr val="black"/>
                </a:solidFill>
                <a:latin typeface="Calibri Light" panose="020F0302020204030204"/>
              </a:rPr>
              <a:t>And he said to man, ‘Behold, the fear of the Lord, that is wisdom, and to turn away from evil is understanding’. </a:t>
            </a:r>
            <a:r>
              <a:rPr lang="en-US" b="1" dirty="0" smtClean="0">
                <a:solidFill>
                  <a:prstClr val="black"/>
                </a:solidFill>
                <a:latin typeface="Calibri Light" panose="020F0302020204030204"/>
              </a:rPr>
              <a:t>28:28</a:t>
            </a:r>
          </a:p>
          <a:p>
            <a:pPr marL="0" lvl="0" indent="0">
              <a:buNone/>
            </a:pPr>
            <a:r>
              <a:rPr lang="en-US" b="1" dirty="0" smtClean="0">
                <a:solidFill>
                  <a:prstClr val="black"/>
                </a:solidFill>
                <a:latin typeface="Calibri Light" panose="020F0302020204030204"/>
              </a:rPr>
              <a:t>Psalms… </a:t>
            </a:r>
            <a:r>
              <a:rPr lang="en-US" dirty="0" smtClean="0">
                <a:solidFill>
                  <a:prstClr val="black"/>
                </a:solidFill>
                <a:latin typeface="Calibri Light" panose="020F0302020204030204"/>
              </a:rPr>
              <a:t>The </a:t>
            </a:r>
            <a:r>
              <a:rPr lang="en-US" dirty="0">
                <a:solidFill>
                  <a:prstClr val="black"/>
                </a:solidFill>
                <a:latin typeface="Calibri Light" panose="020F0302020204030204"/>
              </a:rPr>
              <a:t>unfolding of your words gives light</a:t>
            </a:r>
            <a:r>
              <a:rPr lang="en-US" dirty="0" smtClean="0">
                <a:solidFill>
                  <a:prstClr val="black"/>
                </a:solidFill>
                <a:latin typeface="Calibri Light" panose="020F0302020204030204"/>
              </a:rPr>
              <a:t>; it </a:t>
            </a:r>
            <a:r>
              <a:rPr lang="en-US" dirty="0">
                <a:solidFill>
                  <a:prstClr val="black"/>
                </a:solidFill>
                <a:latin typeface="Calibri Light" panose="020F0302020204030204"/>
              </a:rPr>
              <a:t>imparts understanding to the </a:t>
            </a:r>
            <a:r>
              <a:rPr lang="en-US" dirty="0" smtClean="0">
                <a:solidFill>
                  <a:prstClr val="black"/>
                </a:solidFill>
                <a:latin typeface="Calibri Light" panose="020F0302020204030204"/>
              </a:rPr>
              <a:t>simple. </a:t>
            </a:r>
            <a:r>
              <a:rPr lang="en-US" b="1" dirty="0" smtClean="0">
                <a:solidFill>
                  <a:prstClr val="black"/>
                </a:solidFill>
                <a:latin typeface="Calibri Light" panose="020F0302020204030204"/>
              </a:rPr>
              <a:t>119:130.</a:t>
            </a:r>
            <a:endParaRPr lang="en-US" b="1" dirty="0">
              <a:solidFill>
                <a:prstClr val="black"/>
              </a:solidFill>
              <a:latin typeface="Calibri Light" panose="020F0302020204030204"/>
            </a:endParaRPr>
          </a:p>
        </p:txBody>
      </p:sp>
      <p:sp>
        <p:nvSpPr>
          <p:cNvPr id="4" name="Content Placeholder 2"/>
          <p:cNvSpPr txBox="1">
            <a:spLocks/>
          </p:cNvSpPr>
          <p:nvPr/>
        </p:nvSpPr>
        <p:spPr>
          <a:xfrm>
            <a:off x="501316" y="951093"/>
            <a:ext cx="11189368" cy="2119653"/>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i="1" dirty="0" err="1" smtClean="0">
                <a:latin typeface="+mj-lt"/>
              </a:rPr>
              <a:t>Biynah</a:t>
            </a:r>
            <a:r>
              <a:rPr lang="en-US" dirty="0" smtClean="0">
                <a:latin typeface="+mj-lt"/>
              </a:rPr>
              <a:t> </a:t>
            </a:r>
            <a:r>
              <a:rPr lang="en-US" dirty="0" smtClean="0">
                <a:latin typeface="+mj-lt"/>
              </a:rPr>
              <a:t>is the Hebrew word for </a:t>
            </a:r>
            <a:r>
              <a:rPr lang="en-US" dirty="0" smtClean="0">
                <a:latin typeface="+mj-lt"/>
              </a:rPr>
              <a:t>understanding</a:t>
            </a:r>
            <a:r>
              <a:rPr lang="en-US" dirty="0" smtClean="0">
                <a:latin typeface="+mj-lt"/>
              </a:rPr>
              <a:t> </a:t>
            </a:r>
            <a:r>
              <a:rPr lang="en-US" dirty="0" smtClean="0">
                <a:latin typeface="+mj-lt"/>
              </a:rPr>
              <a:t>and speaks of </a:t>
            </a:r>
            <a:r>
              <a:rPr lang="en-US" dirty="0" smtClean="0">
                <a:latin typeface="+mj-lt"/>
              </a:rPr>
              <a:t>ones ability to comprehend</a:t>
            </a:r>
            <a:r>
              <a:rPr lang="en-US" dirty="0">
                <a:latin typeface="+mj-lt"/>
              </a:rPr>
              <a:t> </a:t>
            </a:r>
            <a:r>
              <a:rPr lang="en-US" dirty="0" smtClean="0">
                <a:latin typeface="+mj-lt"/>
              </a:rPr>
              <a:t>and discern in order to take a righteous action. Beyond the ability to effectively communicate, it strongly connotes a moral function to be able to turn away from evil as God demands us to not only desire understanding but also to seek understanding. </a:t>
            </a:r>
            <a:endParaRPr lang="en-US" b="1" dirty="0">
              <a:latin typeface="+mj-lt"/>
            </a:endParaRPr>
          </a:p>
        </p:txBody>
      </p:sp>
    </p:spTree>
    <p:extLst>
      <p:ext uri="{BB962C8B-B14F-4D97-AF65-F5344CB8AC3E}">
        <p14:creationId xmlns:p14="http://schemas.microsoft.com/office/powerpoint/2010/main" val="3607634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945"/>
            <a:ext cx="10515600" cy="692966"/>
          </a:xfrm>
        </p:spPr>
        <p:txBody>
          <a:bodyPr>
            <a:normAutofit/>
          </a:bodyPr>
          <a:lstStyle/>
          <a:p>
            <a:r>
              <a:rPr lang="en-US" sz="2800" dirty="0" smtClean="0"/>
              <a:t>Understanding</a:t>
            </a:r>
            <a:r>
              <a:rPr lang="en-US" sz="2800" dirty="0" smtClean="0"/>
              <a:t> </a:t>
            </a:r>
            <a:r>
              <a:rPr lang="en-US" sz="2800" dirty="0" smtClean="0"/>
              <a:t>in the </a:t>
            </a:r>
            <a:r>
              <a:rPr lang="en-US" sz="2800" dirty="0" smtClean="0"/>
              <a:t>New </a:t>
            </a:r>
            <a:r>
              <a:rPr lang="en-US" sz="2800" dirty="0" smtClean="0"/>
              <a:t>Testament…</a:t>
            </a:r>
            <a:endParaRPr lang="en-US" sz="2800" dirty="0"/>
          </a:p>
        </p:txBody>
      </p:sp>
      <p:sp>
        <p:nvSpPr>
          <p:cNvPr id="3" name="Content Placeholder 2"/>
          <p:cNvSpPr>
            <a:spLocks noGrp="1"/>
          </p:cNvSpPr>
          <p:nvPr>
            <p:ph idx="1"/>
          </p:nvPr>
        </p:nvSpPr>
        <p:spPr>
          <a:xfrm>
            <a:off x="256903" y="5090614"/>
            <a:ext cx="11678194" cy="1649821"/>
          </a:xfrm>
        </p:spPr>
        <p:txBody>
          <a:bodyPr>
            <a:normAutofit/>
          </a:bodyPr>
          <a:lstStyle/>
          <a:p>
            <a:pPr marL="0" lvl="0" indent="0">
              <a:buNone/>
            </a:pPr>
            <a:r>
              <a:rPr lang="en-US" b="1" dirty="0" smtClean="0">
                <a:solidFill>
                  <a:prstClr val="black"/>
                </a:solidFill>
                <a:latin typeface="Calibri Light" panose="020F0302020204030204"/>
              </a:rPr>
              <a:t>2Timothy… </a:t>
            </a:r>
            <a:r>
              <a:rPr lang="en-US" dirty="0" smtClean="0">
                <a:solidFill>
                  <a:prstClr val="black"/>
                </a:solidFill>
                <a:latin typeface="Calibri Light" panose="020F0302020204030204"/>
              </a:rPr>
              <a:t>Think </a:t>
            </a:r>
            <a:r>
              <a:rPr lang="en-US" dirty="0">
                <a:solidFill>
                  <a:prstClr val="black"/>
                </a:solidFill>
                <a:latin typeface="Calibri Light" panose="020F0302020204030204"/>
              </a:rPr>
              <a:t>over what I say, for the Lord will give you understanding in </a:t>
            </a:r>
            <a:r>
              <a:rPr lang="en-US" dirty="0" smtClean="0">
                <a:solidFill>
                  <a:prstClr val="black"/>
                </a:solidFill>
                <a:latin typeface="Calibri Light" panose="020F0302020204030204"/>
              </a:rPr>
              <a:t>everything. </a:t>
            </a:r>
            <a:r>
              <a:rPr lang="en-US" b="1" dirty="0" smtClean="0">
                <a:solidFill>
                  <a:prstClr val="black"/>
                </a:solidFill>
                <a:latin typeface="Calibri Light" panose="020F0302020204030204"/>
              </a:rPr>
              <a:t>2:7.</a:t>
            </a:r>
          </a:p>
          <a:p>
            <a:pPr marL="0" lvl="0" indent="0">
              <a:buNone/>
            </a:pPr>
            <a:r>
              <a:rPr lang="en-US" b="1" dirty="0" smtClean="0">
                <a:solidFill>
                  <a:prstClr val="black"/>
                </a:solidFill>
                <a:latin typeface="Calibri Light" panose="020F0302020204030204"/>
              </a:rPr>
              <a:t>Romans… </a:t>
            </a:r>
            <a:r>
              <a:rPr lang="en-US" dirty="0">
                <a:solidFill>
                  <a:prstClr val="black"/>
                </a:solidFill>
                <a:latin typeface="Calibri Light" panose="020F0302020204030204"/>
              </a:rPr>
              <a:t>no one understands</a:t>
            </a:r>
            <a:r>
              <a:rPr lang="en-US" dirty="0" smtClean="0">
                <a:solidFill>
                  <a:prstClr val="black"/>
                </a:solidFill>
                <a:latin typeface="Calibri Light" panose="020F0302020204030204"/>
              </a:rPr>
              <a:t>; no </a:t>
            </a:r>
            <a:r>
              <a:rPr lang="en-US" dirty="0">
                <a:solidFill>
                  <a:prstClr val="black"/>
                </a:solidFill>
                <a:latin typeface="Calibri Light" panose="020F0302020204030204"/>
              </a:rPr>
              <a:t>one seeks for God</a:t>
            </a:r>
            <a:r>
              <a:rPr lang="en-US" dirty="0" smtClean="0">
                <a:solidFill>
                  <a:prstClr val="black"/>
                </a:solidFill>
                <a:latin typeface="Calibri Light" panose="020F0302020204030204"/>
              </a:rPr>
              <a:t>. </a:t>
            </a:r>
            <a:r>
              <a:rPr lang="en-US" b="1" dirty="0" smtClean="0">
                <a:solidFill>
                  <a:prstClr val="black"/>
                </a:solidFill>
                <a:latin typeface="Calibri Light" panose="020F0302020204030204"/>
              </a:rPr>
              <a:t>3:11.</a:t>
            </a:r>
            <a:endParaRPr lang="en-US" b="1" dirty="0">
              <a:solidFill>
                <a:prstClr val="black"/>
              </a:solidFill>
              <a:latin typeface="Calibri Light" panose="020F0302020204030204"/>
            </a:endParaRPr>
          </a:p>
        </p:txBody>
      </p:sp>
      <p:sp>
        <p:nvSpPr>
          <p:cNvPr id="4" name="Content Placeholder 2"/>
          <p:cNvSpPr txBox="1">
            <a:spLocks/>
          </p:cNvSpPr>
          <p:nvPr/>
        </p:nvSpPr>
        <p:spPr>
          <a:xfrm>
            <a:off x="501316" y="841911"/>
            <a:ext cx="11189368" cy="3948453"/>
          </a:xfrm>
          <a:prstGeom prst="rect">
            <a:avLst/>
          </a:prstGeom>
          <a:solidFill>
            <a:schemeClr val="accent1">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mj-lt"/>
              </a:rPr>
              <a:t>In </a:t>
            </a:r>
            <a:r>
              <a:rPr lang="en-US" dirty="0">
                <a:latin typeface="+mj-lt"/>
              </a:rPr>
              <a:t>the New Testament Greek rendition the words that point out a sense of </a:t>
            </a:r>
            <a:r>
              <a:rPr lang="en-US" dirty="0" smtClean="0">
                <a:latin typeface="+mj-lt"/>
              </a:rPr>
              <a:t>understanding are </a:t>
            </a:r>
            <a:r>
              <a:rPr lang="en-US" b="1" i="1" dirty="0" err="1" smtClean="0">
                <a:latin typeface="+mj-lt"/>
              </a:rPr>
              <a:t>Sunesis</a:t>
            </a:r>
            <a:r>
              <a:rPr lang="en-US" dirty="0" smtClean="0">
                <a:latin typeface="+mj-lt"/>
              </a:rPr>
              <a:t> &amp; </a:t>
            </a:r>
            <a:r>
              <a:rPr lang="en-US" b="1" i="1" dirty="0" err="1" smtClean="0">
                <a:latin typeface="+mj-lt"/>
              </a:rPr>
              <a:t>Sunetos</a:t>
            </a:r>
            <a:r>
              <a:rPr lang="en-US" dirty="0" smtClean="0">
                <a:latin typeface="+mj-lt"/>
              </a:rPr>
              <a:t>. </a:t>
            </a:r>
            <a:r>
              <a:rPr lang="en-US" dirty="0">
                <a:latin typeface="+mj-lt"/>
              </a:rPr>
              <a:t>These words collectively mean to mentally put together concretely and with intelligence. It further refers to the ability to comprehend and effectively reason out for an expected action</a:t>
            </a:r>
            <a:r>
              <a:rPr lang="en-US" dirty="0" smtClean="0">
                <a:latin typeface="+mj-lt"/>
              </a:rPr>
              <a:t>. </a:t>
            </a:r>
            <a:r>
              <a:rPr lang="en-US" dirty="0">
                <a:latin typeface="+mj-lt"/>
              </a:rPr>
              <a:t>A further study reveals another affiliate word in the New Testament Greek, </a:t>
            </a:r>
            <a:r>
              <a:rPr lang="en-US" b="1" i="1" dirty="0" err="1">
                <a:latin typeface="+mj-lt"/>
              </a:rPr>
              <a:t>Suniemi</a:t>
            </a:r>
            <a:r>
              <a:rPr lang="en-US" dirty="0">
                <a:latin typeface="+mj-lt"/>
              </a:rPr>
              <a:t>. This however figuratively presents the idea of soldiers in a battle field who need to </a:t>
            </a:r>
            <a:r>
              <a:rPr lang="en-US" dirty="0" smtClean="0">
                <a:latin typeface="+mj-lt"/>
              </a:rPr>
              <a:t>utilize </a:t>
            </a:r>
            <a:r>
              <a:rPr lang="en-US" dirty="0">
                <a:latin typeface="+mj-lt"/>
              </a:rPr>
              <a:t>the knowledge provided to grasp the necessary concepts for the victory ahead. This can be seen similarly as the need for believers to grasp the word of God for effective understanding that yields Godly actions</a:t>
            </a:r>
            <a:r>
              <a:rPr lang="en-US" dirty="0" smtClean="0">
                <a:latin typeface="+mj-lt"/>
              </a:rPr>
              <a:t>.</a:t>
            </a:r>
            <a:endParaRPr lang="en-US" dirty="0">
              <a:latin typeface="+mj-lt"/>
            </a:endParaRPr>
          </a:p>
        </p:txBody>
      </p:sp>
    </p:spTree>
    <p:extLst>
      <p:ext uri="{BB962C8B-B14F-4D97-AF65-F5344CB8AC3E}">
        <p14:creationId xmlns:p14="http://schemas.microsoft.com/office/powerpoint/2010/main" val="740423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7" y="1351128"/>
            <a:ext cx="11273048" cy="1610436"/>
          </a:xfrm>
          <a:solidFill>
            <a:schemeClr val="accent1">
              <a:lumMod val="20000"/>
              <a:lumOff val="80000"/>
            </a:schemeClr>
          </a:solidFill>
        </p:spPr>
        <p:txBody>
          <a:bodyPr>
            <a:noAutofit/>
          </a:bodyPr>
          <a:lstStyle/>
          <a:p>
            <a:pPr algn="ctr"/>
            <a:r>
              <a:rPr lang="en-US" sz="2800" dirty="0" smtClean="0"/>
              <a:t>The Son of Man lived a life that glorified and pleased the Lord because he had great understanding revealed in all discernment and wisdom, which resulted in a purpose filled life not distracted or drawn to the pleasures of the world. </a:t>
            </a:r>
            <a:endParaRPr lang="en-US" sz="2800" dirty="0"/>
          </a:p>
        </p:txBody>
      </p:sp>
      <p:sp>
        <p:nvSpPr>
          <p:cNvPr id="3" name="Content Placeholder 2"/>
          <p:cNvSpPr>
            <a:spLocks noGrp="1"/>
          </p:cNvSpPr>
          <p:nvPr>
            <p:ph idx="1"/>
          </p:nvPr>
        </p:nvSpPr>
        <p:spPr>
          <a:xfrm>
            <a:off x="402607" y="3125336"/>
            <a:ext cx="11273047" cy="3037978"/>
          </a:xfrm>
        </p:spPr>
        <p:txBody>
          <a:bodyPr>
            <a:normAutofit/>
          </a:bodyPr>
          <a:lstStyle/>
          <a:p>
            <a:r>
              <a:rPr lang="en-US" b="1" dirty="0" smtClean="0">
                <a:latin typeface="+mj-lt"/>
              </a:rPr>
              <a:t>Jesus was full of the Spirit. </a:t>
            </a:r>
            <a:r>
              <a:rPr lang="en-US" dirty="0" smtClean="0">
                <a:latin typeface="+mj-lt"/>
              </a:rPr>
              <a:t>– And the Spirit of the Lord shall rest upon him, the Spirit of wisdom and understanding… </a:t>
            </a:r>
            <a:r>
              <a:rPr lang="en-US" b="1" dirty="0" smtClean="0">
                <a:latin typeface="+mj-lt"/>
              </a:rPr>
              <a:t>Isaiah </a:t>
            </a:r>
            <a:r>
              <a:rPr lang="en-US" b="1" dirty="0" smtClean="0">
                <a:latin typeface="+mj-lt"/>
              </a:rPr>
              <a:t>11:2, Luke 4:1</a:t>
            </a:r>
            <a:endParaRPr lang="en-US" b="1" dirty="0" smtClean="0">
              <a:latin typeface="+mj-lt"/>
            </a:endParaRPr>
          </a:p>
          <a:p>
            <a:r>
              <a:rPr lang="en-US" b="1" dirty="0" smtClean="0">
                <a:latin typeface="+mj-lt"/>
              </a:rPr>
              <a:t>Jesus was full of knowledge. </a:t>
            </a:r>
            <a:r>
              <a:rPr lang="en-US" dirty="0" smtClean="0">
                <a:latin typeface="+mj-lt"/>
              </a:rPr>
              <a:t>– </a:t>
            </a:r>
            <a:r>
              <a:rPr lang="en-US" dirty="0" smtClean="0">
                <a:latin typeface="+mj-lt"/>
              </a:rPr>
              <a:t>Jesus was given to knowledge of the scriptures and knew what was written about Him</a:t>
            </a:r>
            <a:r>
              <a:rPr lang="en-US" dirty="0" smtClean="0">
                <a:latin typeface="+mj-lt"/>
              </a:rPr>
              <a:t>. </a:t>
            </a:r>
            <a:r>
              <a:rPr lang="en-US" b="1" dirty="0" smtClean="0">
                <a:latin typeface="+mj-lt"/>
              </a:rPr>
              <a:t>Psalm 40:7, Hebrew 10:7</a:t>
            </a:r>
            <a:endParaRPr lang="en-US" b="1" dirty="0" smtClean="0">
              <a:latin typeface="+mj-lt"/>
            </a:endParaRPr>
          </a:p>
          <a:p>
            <a:r>
              <a:rPr lang="en-US" b="1" dirty="0" smtClean="0">
                <a:latin typeface="+mj-lt"/>
              </a:rPr>
              <a:t>Jesus fulfilled His purpose. </a:t>
            </a:r>
            <a:r>
              <a:rPr lang="en-US" dirty="0" smtClean="0">
                <a:latin typeface="+mj-lt"/>
              </a:rPr>
              <a:t>– When Jesus had received the sour wine, he said, “It is finished,”... </a:t>
            </a:r>
            <a:r>
              <a:rPr lang="en-US" b="1" dirty="0" smtClean="0">
                <a:latin typeface="+mj-lt"/>
              </a:rPr>
              <a:t>John 19:30</a:t>
            </a:r>
            <a:endParaRPr lang="en-US" b="1" dirty="0">
              <a:latin typeface="+mj-lt"/>
            </a:endParaRPr>
          </a:p>
        </p:txBody>
      </p:sp>
      <p:sp>
        <p:nvSpPr>
          <p:cNvPr id="4" name="Title 1"/>
          <p:cNvSpPr txBox="1">
            <a:spLocks/>
          </p:cNvSpPr>
          <p:nvPr/>
        </p:nvSpPr>
        <p:spPr>
          <a:xfrm>
            <a:off x="545908" y="545909"/>
            <a:ext cx="10986447" cy="8052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t>Jesus our perfect example. </a:t>
            </a:r>
            <a:endParaRPr lang="en-US" sz="2800" b="1" dirty="0"/>
          </a:p>
        </p:txBody>
      </p:sp>
    </p:spTree>
    <p:extLst>
      <p:ext uri="{BB962C8B-B14F-4D97-AF65-F5344CB8AC3E}">
        <p14:creationId xmlns:p14="http://schemas.microsoft.com/office/powerpoint/2010/main" val="372028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67" y="3739486"/>
            <a:ext cx="11737075" cy="2906974"/>
          </a:xfrm>
          <a:solidFill>
            <a:schemeClr val="accent1">
              <a:lumMod val="20000"/>
              <a:lumOff val="80000"/>
            </a:schemeClr>
          </a:solidFill>
        </p:spPr>
        <p:txBody>
          <a:bodyPr>
            <a:noAutofit/>
          </a:bodyPr>
          <a:lstStyle/>
          <a:p>
            <a:r>
              <a:rPr lang="en-US" sz="2800" dirty="0" smtClean="0"/>
              <a:t>And so, from the day we heard, we have not ceased to pray for you, asking that you may be filled with the knowledge of his will in all spiritual wisdom and understanding, so as to walk in a manner worthy of the Lord, fully pleasing to him: bearing fruit in every good work and increasing in the knowledge of God. </a:t>
            </a:r>
            <a:r>
              <a:rPr lang="en-US" sz="2800" b="1" dirty="0" smtClean="0"/>
              <a:t>Colossians 1:9-10</a:t>
            </a:r>
            <a:br>
              <a:rPr lang="en-US" sz="2800" b="1" dirty="0" smtClean="0"/>
            </a:br>
            <a:r>
              <a:rPr lang="en-US" sz="2800" b="1" dirty="0"/>
              <a:t/>
            </a:r>
            <a:br>
              <a:rPr lang="en-US" sz="2800" b="1" dirty="0"/>
            </a:br>
            <a:r>
              <a:rPr lang="en-US" sz="2800" b="1" dirty="0" smtClean="0"/>
              <a:t>Let us pray!!</a:t>
            </a:r>
            <a:endParaRPr lang="en-US" sz="2800" b="1" dirty="0"/>
          </a:p>
        </p:txBody>
      </p:sp>
      <p:sp>
        <p:nvSpPr>
          <p:cNvPr id="3" name="Content Placeholder 2"/>
          <p:cNvSpPr>
            <a:spLocks noGrp="1"/>
          </p:cNvSpPr>
          <p:nvPr>
            <p:ph idx="1"/>
          </p:nvPr>
        </p:nvSpPr>
        <p:spPr>
          <a:xfrm>
            <a:off x="545910" y="982644"/>
            <a:ext cx="10986447" cy="2756842"/>
          </a:xfrm>
        </p:spPr>
        <p:txBody>
          <a:bodyPr>
            <a:normAutofit lnSpcReduction="10000"/>
          </a:bodyPr>
          <a:lstStyle/>
          <a:p>
            <a:r>
              <a:rPr lang="en-US" dirty="0" smtClean="0">
                <a:latin typeface="+mj-lt"/>
              </a:rPr>
              <a:t>It posses the ability to comprehend so as to act in Godly wisdom and bear Godly fruits</a:t>
            </a:r>
            <a:r>
              <a:rPr lang="en-US" dirty="0" smtClean="0">
                <a:latin typeface="+mj-lt"/>
              </a:rPr>
              <a:t>.</a:t>
            </a:r>
            <a:endParaRPr lang="en-US" b="1" dirty="0" smtClean="0">
              <a:latin typeface="+mj-lt"/>
            </a:endParaRPr>
          </a:p>
          <a:p>
            <a:r>
              <a:rPr lang="en-US" dirty="0" smtClean="0">
                <a:latin typeface="+mj-lt"/>
              </a:rPr>
              <a:t>It </a:t>
            </a:r>
            <a:r>
              <a:rPr lang="en-US" dirty="0" smtClean="0">
                <a:latin typeface="+mj-lt"/>
              </a:rPr>
              <a:t>is</a:t>
            </a:r>
            <a:r>
              <a:rPr lang="en-US" dirty="0" smtClean="0">
                <a:latin typeface="+mj-lt"/>
              </a:rPr>
              <a:t> </a:t>
            </a:r>
            <a:r>
              <a:rPr lang="en-US" dirty="0" smtClean="0">
                <a:latin typeface="+mj-lt"/>
              </a:rPr>
              <a:t>able to </a:t>
            </a:r>
            <a:r>
              <a:rPr lang="en-US" dirty="0" smtClean="0">
                <a:latin typeface="+mj-lt"/>
              </a:rPr>
              <a:t>reason </a:t>
            </a:r>
            <a:r>
              <a:rPr lang="en-US" dirty="0" smtClean="0">
                <a:latin typeface="+mj-lt"/>
              </a:rPr>
              <a:t>and </a:t>
            </a:r>
            <a:r>
              <a:rPr lang="en-US" dirty="0" smtClean="0">
                <a:latin typeface="+mj-lt"/>
              </a:rPr>
              <a:t>discern by applying ones heart and mind to God’s word.</a:t>
            </a:r>
            <a:r>
              <a:rPr lang="en-US" b="1" dirty="0" smtClean="0">
                <a:latin typeface="+mj-lt"/>
              </a:rPr>
              <a:t> </a:t>
            </a:r>
            <a:endParaRPr lang="en-US" b="1" dirty="0" smtClean="0">
              <a:latin typeface="+mj-lt"/>
            </a:endParaRPr>
          </a:p>
          <a:p>
            <a:r>
              <a:rPr lang="en-US" dirty="0" smtClean="0">
                <a:latin typeface="+mj-lt"/>
              </a:rPr>
              <a:t>It is a life of a matured believer who has a strong relationship with the Lord and is grounded on a solid foundation which is not moved by </a:t>
            </a:r>
            <a:r>
              <a:rPr lang="en-US" dirty="0" smtClean="0">
                <a:latin typeface="+mj-lt"/>
              </a:rPr>
              <a:t>deception and the storms of life. </a:t>
            </a:r>
            <a:endParaRPr lang="en-US" b="1" dirty="0">
              <a:latin typeface="+mj-lt"/>
            </a:endParaRPr>
          </a:p>
        </p:txBody>
      </p:sp>
      <p:sp>
        <p:nvSpPr>
          <p:cNvPr id="4" name="Title 1"/>
          <p:cNvSpPr txBox="1">
            <a:spLocks/>
          </p:cNvSpPr>
          <p:nvPr/>
        </p:nvSpPr>
        <p:spPr>
          <a:xfrm>
            <a:off x="191067" y="177425"/>
            <a:ext cx="11737075" cy="8052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smtClean="0"/>
              <a:t>A life given unto Godly Understanding!!</a:t>
            </a:r>
            <a:endParaRPr lang="en-US" sz="2800" b="1" dirty="0"/>
          </a:p>
        </p:txBody>
      </p:sp>
    </p:spTree>
    <p:extLst>
      <p:ext uri="{BB962C8B-B14F-4D97-AF65-F5344CB8AC3E}">
        <p14:creationId xmlns:p14="http://schemas.microsoft.com/office/powerpoint/2010/main" val="1381424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842</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 All Your Getting,  Get Understanding.</vt:lpstr>
      <vt:lpstr>PowerPoint Presentation</vt:lpstr>
      <vt:lpstr>Understanding in the Old Testament…</vt:lpstr>
      <vt:lpstr>Understanding in the New Testament…</vt:lpstr>
      <vt:lpstr>The Son of Man lived a life that glorified and pleased the Lord because he had great understanding revealed in all discernment and wisdom, which resulted in a purpose filled life not distracted or drawn to the pleasures of the world. </vt:lpstr>
      <vt:lpstr>And so, from the day we heard, we have not ceased to pray for you, asking that you may be filled with the knowledge of his will in all spiritual wisdom and understanding, so as to walk in a manner worthy of the Lord, fully pleasing to him: bearing fruit in every good work and increasing in the knowledge of God. Colossians 1:9-10  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All Your Getting,  Get Understanding</dc:title>
  <dc:creator>A</dc:creator>
  <cp:lastModifiedBy>A</cp:lastModifiedBy>
  <cp:revision>16</cp:revision>
  <dcterms:created xsi:type="dcterms:W3CDTF">2023-04-29T06:45:10Z</dcterms:created>
  <dcterms:modified xsi:type="dcterms:W3CDTF">2023-04-29T23:39:05Z</dcterms:modified>
</cp:coreProperties>
</file>