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2" d="100"/>
          <a:sy n="72" d="100"/>
        </p:scale>
        <p:origin x="6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EA1A3B7-F090-489A-9956-84D480FD35FD}" type="datetimeFigureOut">
              <a:rPr lang="en-US" smtClean="0"/>
              <a:t>4/23/2023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203F3-DB79-4C8B-8AA2-0A30D0CBA527}" type="slidenum">
              <a:rPr lang="en-US" smtClean="0"/>
              <a:t>‹#›</a:t>
            </a:fld>
            <a:endParaRPr lang="en-US"/>
          </a:p>
        </p:txBody>
      </p:sp>
    </p:spTree>
    <p:extLst>
      <p:ext uri="{BB962C8B-B14F-4D97-AF65-F5344CB8AC3E}">
        <p14:creationId xmlns:p14="http://schemas.microsoft.com/office/powerpoint/2010/main" val="3467616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A1A3B7-F090-489A-9956-84D480FD35FD}" type="datetimeFigureOut">
              <a:rPr lang="en-US" smtClean="0"/>
              <a:t>4/23/2023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203F3-DB79-4C8B-8AA2-0A30D0CBA527}" type="slidenum">
              <a:rPr lang="en-US" smtClean="0"/>
              <a:t>‹#›</a:t>
            </a:fld>
            <a:endParaRPr lang="en-US"/>
          </a:p>
        </p:txBody>
      </p:sp>
    </p:spTree>
    <p:extLst>
      <p:ext uri="{BB962C8B-B14F-4D97-AF65-F5344CB8AC3E}">
        <p14:creationId xmlns:p14="http://schemas.microsoft.com/office/powerpoint/2010/main" val="263063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A1A3B7-F090-489A-9956-84D480FD35FD}" type="datetimeFigureOut">
              <a:rPr lang="en-US" smtClean="0"/>
              <a:t>4/23/2023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203F3-DB79-4C8B-8AA2-0A30D0CBA527}" type="slidenum">
              <a:rPr lang="en-US" smtClean="0"/>
              <a:t>‹#›</a:t>
            </a:fld>
            <a:endParaRPr lang="en-US"/>
          </a:p>
        </p:txBody>
      </p:sp>
    </p:spTree>
    <p:extLst>
      <p:ext uri="{BB962C8B-B14F-4D97-AF65-F5344CB8AC3E}">
        <p14:creationId xmlns:p14="http://schemas.microsoft.com/office/powerpoint/2010/main" val="1508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A1A3B7-F090-489A-9956-84D480FD35FD}" type="datetimeFigureOut">
              <a:rPr lang="en-US" smtClean="0"/>
              <a:t>4/23/2023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203F3-DB79-4C8B-8AA2-0A30D0CBA527}" type="slidenum">
              <a:rPr lang="en-US" smtClean="0"/>
              <a:t>‹#›</a:t>
            </a:fld>
            <a:endParaRPr lang="en-US"/>
          </a:p>
        </p:txBody>
      </p:sp>
    </p:spTree>
    <p:extLst>
      <p:ext uri="{BB962C8B-B14F-4D97-AF65-F5344CB8AC3E}">
        <p14:creationId xmlns:p14="http://schemas.microsoft.com/office/powerpoint/2010/main" val="4250953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A1A3B7-F090-489A-9956-84D480FD35FD}" type="datetimeFigureOut">
              <a:rPr lang="en-US" smtClean="0"/>
              <a:t>4/23/2023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203F3-DB79-4C8B-8AA2-0A30D0CBA527}" type="slidenum">
              <a:rPr lang="en-US" smtClean="0"/>
              <a:t>‹#›</a:t>
            </a:fld>
            <a:endParaRPr lang="en-US"/>
          </a:p>
        </p:txBody>
      </p:sp>
    </p:spTree>
    <p:extLst>
      <p:ext uri="{BB962C8B-B14F-4D97-AF65-F5344CB8AC3E}">
        <p14:creationId xmlns:p14="http://schemas.microsoft.com/office/powerpoint/2010/main" val="2205308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A1A3B7-F090-489A-9956-84D480FD35FD}" type="datetimeFigureOut">
              <a:rPr lang="en-US" smtClean="0"/>
              <a:t>4/23/2023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203F3-DB79-4C8B-8AA2-0A30D0CBA527}" type="slidenum">
              <a:rPr lang="en-US" smtClean="0"/>
              <a:t>‹#›</a:t>
            </a:fld>
            <a:endParaRPr lang="en-US"/>
          </a:p>
        </p:txBody>
      </p:sp>
    </p:spTree>
    <p:extLst>
      <p:ext uri="{BB962C8B-B14F-4D97-AF65-F5344CB8AC3E}">
        <p14:creationId xmlns:p14="http://schemas.microsoft.com/office/powerpoint/2010/main" val="350632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A1A3B7-F090-489A-9956-84D480FD35FD}" type="datetimeFigureOut">
              <a:rPr lang="en-US" smtClean="0"/>
              <a:t>4/23/2023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E203F3-DB79-4C8B-8AA2-0A30D0CBA527}" type="slidenum">
              <a:rPr lang="en-US" smtClean="0"/>
              <a:t>‹#›</a:t>
            </a:fld>
            <a:endParaRPr lang="en-US"/>
          </a:p>
        </p:txBody>
      </p:sp>
    </p:spTree>
    <p:extLst>
      <p:ext uri="{BB962C8B-B14F-4D97-AF65-F5344CB8AC3E}">
        <p14:creationId xmlns:p14="http://schemas.microsoft.com/office/powerpoint/2010/main" val="141826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A1A3B7-F090-489A-9956-84D480FD35FD}" type="datetimeFigureOut">
              <a:rPr lang="en-US" smtClean="0"/>
              <a:t>4/23/2023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E203F3-DB79-4C8B-8AA2-0A30D0CBA527}" type="slidenum">
              <a:rPr lang="en-US" smtClean="0"/>
              <a:t>‹#›</a:t>
            </a:fld>
            <a:endParaRPr lang="en-US"/>
          </a:p>
        </p:txBody>
      </p:sp>
    </p:spTree>
    <p:extLst>
      <p:ext uri="{BB962C8B-B14F-4D97-AF65-F5344CB8AC3E}">
        <p14:creationId xmlns:p14="http://schemas.microsoft.com/office/powerpoint/2010/main" val="1566814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1A3B7-F090-489A-9956-84D480FD35FD}" type="datetimeFigureOut">
              <a:rPr lang="en-US" smtClean="0"/>
              <a:t>4/23/2023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E203F3-DB79-4C8B-8AA2-0A30D0CBA527}" type="slidenum">
              <a:rPr lang="en-US" smtClean="0"/>
              <a:t>‹#›</a:t>
            </a:fld>
            <a:endParaRPr lang="en-US"/>
          </a:p>
        </p:txBody>
      </p:sp>
    </p:spTree>
    <p:extLst>
      <p:ext uri="{BB962C8B-B14F-4D97-AF65-F5344CB8AC3E}">
        <p14:creationId xmlns:p14="http://schemas.microsoft.com/office/powerpoint/2010/main" val="2132730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A1A3B7-F090-489A-9956-84D480FD35FD}" type="datetimeFigureOut">
              <a:rPr lang="en-US" smtClean="0"/>
              <a:t>4/23/2023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203F3-DB79-4C8B-8AA2-0A30D0CBA527}" type="slidenum">
              <a:rPr lang="en-US" smtClean="0"/>
              <a:t>‹#›</a:t>
            </a:fld>
            <a:endParaRPr lang="en-US"/>
          </a:p>
        </p:txBody>
      </p:sp>
    </p:spTree>
    <p:extLst>
      <p:ext uri="{BB962C8B-B14F-4D97-AF65-F5344CB8AC3E}">
        <p14:creationId xmlns:p14="http://schemas.microsoft.com/office/powerpoint/2010/main" val="118503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A1A3B7-F090-489A-9956-84D480FD35FD}" type="datetimeFigureOut">
              <a:rPr lang="en-US" smtClean="0"/>
              <a:t>4/23/2023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203F3-DB79-4C8B-8AA2-0A30D0CBA527}" type="slidenum">
              <a:rPr lang="en-US" smtClean="0"/>
              <a:t>‹#›</a:t>
            </a:fld>
            <a:endParaRPr lang="en-US"/>
          </a:p>
        </p:txBody>
      </p:sp>
    </p:spTree>
    <p:extLst>
      <p:ext uri="{BB962C8B-B14F-4D97-AF65-F5344CB8AC3E}">
        <p14:creationId xmlns:p14="http://schemas.microsoft.com/office/powerpoint/2010/main" val="1460716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1A3B7-F090-489A-9956-84D480FD35FD}" type="datetimeFigureOut">
              <a:rPr lang="en-US" smtClean="0"/>
              <a:t>4/23/2023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203F3-DB79-4C8B-8AA2-0A30D0CBA527}" type="slidenum">
              <a:rPr lang="en-US" smtClean="0"/>
              <a:t>‹#›</a:t>
            </a:fld>
            <a:endParaRPr lang="en-US"/>
          </a:p>
        </p:txBody>
      </p:sp>
    </p:spTree>
    <p:extLst>
      <p:ext uri="{BB962C8B-B14F-4D97-AF65-F5344CB8AC3E}">
        <p14:creationId xmlns:p14="http://schemas.microsoft.com/office/powerpoint/2010/main" val="873460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9403"/>
            <a:ext cx="9144000" cy="980757"/>
          </a:xfrm>
        </p:spPr>
        <p:txBody>
          <a:bodyPr>
            <a:normAutofit/>
          </a:bodyPr>
          <a:lstStyle/>
          <a:p>
            <a:r>
              <a:rPr lang="en-US" dirty="0"/>
              <a:t>Walking </a:t>
            </a:r>
            <a:r>
              <a:rPr lang="en-US"/>
              <a:t>In Wisdom</a:t>
            </a:r>
            <a:endParaRPr lang="en-US" dirty="0"/>
          </a:p>
        </p:txBody>
      </p:sp>
      <p:sp>
        <p:nvSpPr>
          <p:cNvPr id="3" name="Subtitle 2"/>
          <p:cNvSpPr>
            <a:spLocks noGrp="1"/>
          </p:cNvSpPr>
          <p:nvPr>
            <p:ph type="subTitle" idx="1"/>
          </p:nvPr>
        </p:nvSpPr>
        <p:spPr>
          <a:xfrm>
            <a:off x="1524000" y="5264332"/>
            <a:ext cx="9144000" cy="1299754"/>
          </a:xfrm>
        </p:spPr>
        <p:txBody>
          <a:bodyPr>
            <a:normAutofit/>
          </a:bodyPr>
          <a:lstStyle/>
          <a:p>
            <a:r>
              <a:rPr lang="en-US" sz="2800" dirty="0">
                <a:latin typeface="+mj-lt"/>
              </a:rPr>
              <a:t>If any of you lacks wisdom, let him ask God, who gives generously to all without reproach, and it will be given him. </a:t>
            </a:r>
            <a:r>
              <a:rPr lang="en-US" sz="2800" b="1" dirty="0">
                <a:latin typeface="+mj-lt"/>
              </a:rPr>
              <a:t>James 1:5 </a:t>
            </a:r>
          </a:p>
        </p:txBody>
      </p:sp>
      <p:pic>
        <p:nvPicPr>
          <p:cNvPr id="1026" name="Picture 2" descr="What Does It Mean to Walk in Wisd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3942" y="1673833"/>
            <a:ext cx="6084116" cy="319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3535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967" y="364958"/>
            <a:ext cx="11421979" cy="1251283"/>
          </a:xfrm>
          <a:solidFill>
            <a:schemeClr val="accent1">
              <a:lumMod val="20000"/>
              <a:lumOff val="80000"/>
            </a:schemeClr>
          </a:solidFill>
        </p:spPr>
        <p:txBody>
          <a:bodyPr>
            <a:normAutofit/>
          </a:bodyPr>
          <a:lstStyle/>
          <a:p>
            <a:pPr marL="0" indent="0" algn="ctr">
              <a:buNone/>
            </a:pPr>
            <a:r>
              <a:rPr lang="en-US" dirty="0">
                <a:latin typeface="+mj-lt"/>
              </a:rPr>
              <a:t>Knowledge refers to gaining the right information, wisdom refers to rightly applying the information and understanding refers to the maturity and ability to give reason and purpose to that which must be done. </a:t>
            </a:r>
            <a:endParaRPr lang="en-US" b="1" dirty="0">
              <a:latin typeface="+mj-lt"/>
            </a:endParaRPr>
          </a:p>
        </p:txBody>
      </p:sp>
      <p:sp>
        <p:nvSpPr>
          <p:cNvPr id="5" name="Content Placeholder 2"/>
          <p:cNvSpPr txBox="1">
            <a:spLocks/>
          </p:cNvSpPr>
          <p:nvPr/>
        </p:nvSpPr>
        <p:spPr>
          <a:xfrm>
            <a:off x="3040779" y="3356807"/>
            <a:ext cx="6078352" cy="1652337"/>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latin typeface="+mj-lt"/>
              </a:rPr>
              <a:t>Godly wisdom </a:t>
            </a:r>
            <a:r>
              <a:rPr lang="en-US" dirty="0">
                <a:latin typeface="+mj-lt"/>
              </a:rPr>
              <a:t>– James 3:16-17 </a:t>
            </a:r>
          </a:p>
          <a:p>
            <a:pPr marL="0" indent="0" algn="ctr">
              <a:buNone/>
            </a:pPr>
            <a:r>
              <a:rPr lang="en-US" b="1" dirty="0">
                <a:latin typeface="+mj-lt"/>
              </a:rPr>
              <a:t>Human wisdom </a:t>
            </a:r>
            <a:r>
              <a:rPr lang="en-US" dirty="0">
                <a:latin typeface="+mj-lt"/>
              </a:rPr>
              <a:t>– Ecclesiastics 1:9</a:t>
            </a:r>
          </a:p>
          <a:p>
            <a:pPr marL="0" indent="0" algn="ctr">
              <a:buNone/>
            </a:pPr>
            <a:r>
              <a:rPr lang="en-US" b="1" dirty="0">
                <a:latin typeface="+mj-lt"/>
              </a:rPr>
              <a:t>Satanic wisdom </a:t>
            </a:r>
            <a:r>
              <a:rPr lang="en-US" dirty="0">
                <a:latin typeface="+mj-lt"/>
              </a:rPr>
              <a:t>– James 3:14-15 </a:t>
            </a:r>
          </a:p>
        </p:txBody>
      </p:sp>
      <p:sp>
        <p:nvSpPr>
          <p:cNvPr id="6" name="Content Placeholder 2"/>
          <p:cNvSpPr txBox="1">
            <a:spLocks/>
          </p:cNvSpPr>
          <p:nvPr/>
        </p:nvSpPr>
        <p:spPr>
          <a:xfrm>
            <a:off x="228598" y="5257795"/>
            <a:ext cx="11702715" cy="13595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mj-lt"/>
              </a:rPr>
              <a:t>But the wisdom from above is first pure, then peaceable, gentle, open to reason, full of mercy and good fruits, impartial and sincere…. </a:t>
            </a:r>
            <a:r>
              <a:rPr lang="en-US" b="1" dirty="0">
                <a:latin typeface="+mj-lt"/>
              </a:rPr>
              <a:t>James 3:17 </a:t>
            </a:r>
          </a:p>
        </p:txBody>
      </p:sp>
      <p:sp>
        <p:nvSpPr>
          <p:cNvPr id="7" name="Content Placeholder 2"/>
          <p:cNvSpPr txBox="1">
            <a:spLocks/>
          </p:cNvSpPr>
          <p:nvPr/>
        </p:nvSpPr>
        <p:spPr>
          <a:xfrm>
            <a:off x="368967" y="1864892"/>
            <a:ext cx="11421979" cy="124326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latin typeface="+mj-lt"/>
              </a:rPr>
              <a:t>By </a:t>
            </a:r>
            <a:r>
              <a:rPr lang="en-US" b="1" dirty="0">
                <a:latin typeface="+mj-lt"/>
              </a:rPr>
              <a:t>wisdom</a:t>
            </a:r>
            <a:r>
              <a:rPr lang="en-US" dirty="0">
                <a:latin typeface="+mj-lt"/>
              </a:rPr>
              <a:t> a house is built, and by </a:t>
            </a:r>
            <a:r>
              <a:rPr lang="en-US" b="1" dirty="0">
                <a:latin typeface="+mj-lt"/>
              </a:rPr>
              <a:t>understanding</a:t>
            </a:r>
            <a:r>
              <a:rPr lang="en-US" dirty="0">
                <a:latin typeface="+mj-lt"/>
              </a:rPr>
              <a:t> it is established; by </a:t>
            </a:r>
            <a:r>
              <a:rPr lang="en-US" b="1" dirty="0">
                <a:latin typeface="+mj-lt"/>
              </a:rPr>
              <a:t>knowledge</a:t>
            </a:r>
            <a:r>
              <a:rPr lang="en-US" dirty="0">
                <a:latin typeface="+mj-lt"/>
              </a:rPr>
              <a:t> the rooms are filled with all precious and pleasant riches…. </a:t>
            </a:r>
            <a:r>
              <a:rPr lang="en-US" b="1" dirty="0">
                <a:latin typeface="+mj-lt"/>
              </a:rPr>
              <a:t>Proverbs 24:3-4</a:t>
            </a:r>
          </a:p>
        </p:txBody>
      </p:sp>
    </p:spTree>
    <p:extLst>
      <p:ext uri="{BB962C8B-B14F-4D97-AF65-F5344CB8AC3E}">
        <p14:creationId xmlns:p14="http://schemas.microsoft.com/office/powerpoint/2010/main" val="2111550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2966"/>
          </a:xfrm>
        </p:spPr>
        <p:txBody>
          <a:bodyPr>
            <a:normAutofit/>
          </a:bodyPr>
          <a:lstStyle/>
          <a:p>
            <a:r>
              <a:rPr lang="en-US" sz="2800" dirty="0"/>
              <a:t>Wisdom in the Old Testament…</a:t>
            </a:r>
          </a:p>
        </p:txBody>
      </p:sp>
      <p:sp>
        <p:nvSpPr>
          <p:cNvPr id="3" name="Content Placeholder 2"/>
          <p:cNvSpPr>
            <a:spLocks noGrp="1"/>
          </p:cNvSpPr>
          <p:nvPr>
            <p:ph idx="1"/>
          </p:nvPr>
        </p:nvSpPr>
        <p:spPr>
          <a:xfrm>
            <a:off x="256903" y="3056710"/>
            <a:ext cx="11678194" cy="3683726"/>
          </a:xfrm>
        </p:spPr>
        <p:txBody>
          <a:bodyPr>
            <a:normAutofit/>
          </a:bodyPr>
          <a:lstStyle/>
          <a:p>
            <a:pPr marL="0" lvl="0" indent="0">
              <a:buNone/>
            </a:pPr>
            <a:r>
              <a:rPr lang="en-US" sz="3200" b="1" dirty="0">
                <a:solidFill>
                  <a:prstClr val="black"/>
                </a:solidFill>
                <a:latin typeface="Calibri Light" panose="020F0302020204030204"/>
              </a:rPr>
              <a:t>Proverbs… </a:t>
            </a:r>
            <a:r>
              <a:rPr lang="en-US" dirty="0">
                <a:solidFill>
                  <a:prstClr val="black"/>
                </a:solidFill>
                <a:latin typeface="Calibri Light" panose="020F0302020204030204"/>
              </a:rPr>
              <a:t>Get wisdom; get insight; do not forget, and do not turn away from the words of my mouth. Do not forsake her, and she will keep you; love her, and she will guard you. </a:t>
            </a:r>
            <a:r>
              <a:rPr lang="en-US" b="1" dirty="0">
                <a:solidFill>
                  <a:prstClr val="black"/>
                </a:solidFill>
                <a:latin typeface="Calibri Light" panose="020F0302020204030204"/>
              </a:rPr>
              <a:t>4:5-6</a:t>
            </a:r>
          </a:p>
          <a:p>
            <a:pPr marL="0" indent="0">
              <a:buNone/>
            </a:pPr>
            <a:r>
              <a:rPr lang="en-US" sz="3200" b="1" dirty="0">
                <a:latin typeface="+mj-lt"/>
              </a:rPr>
              <a:t>Job… </a:t>
            </a:r>
            <a:r>
              <a:rPr lang="en-US" dirty="0">
                <a:latin typeface="+mj-lt"/>
              </a:rPr>
              <a:t>With God are wisdom and might; he has counsel and understanding. If he tears down, none can rebuild; if he shuts a man in, none can open. </a:t>
            </a:r>
            <a:r>
              <a:rPr lang="en-US" b="1" dirty="0">
                <a:latin typeface="+mj-lt"/>
              </a:rPr>
              <a:t>12:13-14</a:t>
            </a:r>
          </a:p>
          <a:p>
            <a:pPr marL="0" indent="0">
              <a:buNone/>
            </a:pPr>
            <a:r>
              <a:rPr lang="en-US" sz="3200" b="1" dirty="0">
                <a:latin typeface="+mj-lt"/>
              </a:rPr>
              <a:t>Ecclesiastes… </a:t>
            </a:r>
            <a:r>
              <a:rPr lang="en-US" dirty="0">
                <a:latin typeface="+mj-lt"/>
              </a:rPr>
              <a:t>The end of the matter; all has been heard. Fear God and keep his commandments, for this is the whole duty of man. For God will bring every deed into judgment, with every secret thing, whether good or evil. </a:t>
            </a:r>
            <a:r>
              <a:rPr lang="en-US" b="1" dirty="0">
                <a:latin typeface="+mj-lt"/>
              </a:rPr>
              <a:t>12:13-14</a:t>
            </a:r>
          </a:p>
        </p:txBody>
      </p:sp>
      <p:sp>
        <p:nvSpPr>
          <p:cNvPr id="4" name="Content Placeholder 2"/>
          <p:cNvSpPr txBox="1">
            <a:spLocks/>
          </p:cNvSpPr>
          <p:nvPr/>
        </p:nvSpPr>
        <p:spPr>
          <a:xfrm>
            <a:off x="501316" y="1183105"/>
            <a:ext cx="11189368" cy="1748590"/>
          </a:xfrm>
          <a:prstGeom prst="rect">
            <a:avLst/>
          </a:prstGeom>
          <a:solidFill>
            <a:schemeClr val="accent1">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b="1" i="1" dirty="0" err="1">
                <a:latin typeface="+mj-lt"/>
              </a:rPr>
              <a:t>Chokmah</a:t>
            </a:r>
            <a:r>
              <a:rPr lang="en-US" dirty="0">
                <a:latin typeface="+mj-lt"/>
              </a:rPr>
              <a:t> is the Hebrew word for wisdom and speaks of living with a good sense of skill, intelligence and experience. It is sometimes personified and originates solely from God who is the giver of wisdom. The OT is conclusive that for humans wisdom is established via the fear and reverence of God!!</a:t>
            </a:r>
            <a:endParaRPr lang="en-US" b="1" dirty="0">
              <a:latin typeface="+mj-lt"/>
            </a:endParaRPr>
          </a:p>
        </p:txBody>
      </p:sp>
    </p:spTree>
    <p:extLst>
      <p:ext uri="{BB962C8B-B14F-4D97-AF65-F5344CB8AC3E}">
        <p14:creationId xmlns:p14="http://schemas.microsoft.com/office/powerpoint/2010/main" val="1880949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2966"/>
          </a:xfrm>
        </p:spPr>
        <p:txBody>
          <a:bodyPr>
            <a:normAutofit/>
          </a:bodyPr>
          <a:lstStyle/>
          <a:p>
            <a:r>
              <a:rPr lang="en-US" sz="2800" dirty="0"/>
              <a:t>Wisdom in the New Testament…</a:t>
            </a:r>
          </a:p>
        </p:txBody>
      </p:sp>
      <p:sp>
        <p:nvSpPr>
          <p:cNvPr id="3" name="Content Placeholder 2"/>
          <p:cNvSpPr>
            <a:spLocks noGrp="1"/>
          </p:cNvSpPr>
          <p:nvPr>
            <p:ph idx="1"/>
          </p:nvPr>
        </p:nvSpPr>
        <p:spPr>
          <a:xfrm>
            <a:off x="256903" y="3753852"/>
            <a:ext cx="11678194" cy="2986583"/>
          </a:xfrm>
        </p:spPr>
        <p:txBody>
          <a:bodyPr>
            <a:normAutofit/>
          </a:bodyPr>
          <a:lstStyle/>
          <a:p>
            <a:pPr marL="0" lvl="0" indent="0">
              <a:buNone/>
            </a:pPr>
            <a:r>
              <a:rPr lang="en-US" sz="3200" b="1" dirty="0">
                <a:solidFill>
                  <a:prstClr val="black"/>
                </a:solidFill>
                <a:latin typeface="+mj-lt"/>
              </a:rPr>
              <a:t>Apostle Paul… </a:t>
            </a:r>
            <a:r>
              <a:rPr lang="en-US" dirty="0">
                <a:solidFill>
                  <a:prstClr val="black"/>
                </a:solidFill>
                <a:latin typeface="+mj-lt"/>
              </a:rPr>
              <a:t>speaks of wisdom in his letter to Corinth and fully declares Christ as the Wisdom and Power of God </a:t>
            </a:r>
            <a:r>
              <a:rPr lang="en-US" b="1" dirty="0">
                <a:solidFill>
                  <a:prstClr val="black"/>
                </a:solidFill>
                <a:latin typeface="+mj-lt"/>
              </a:rPr>
              <a:t>– 1 Corinthians 1:18-31</a:t>
            </a:r>
          </a:p>
          <a:p>
            <a:pPr marL="0" lvl="0" indent="0">
              <a:buNone/>
            </a:pPr>
            <a:endParaRPr lang="en-US" dirty="0">
              <a:latin typeface="+mj-lt"/>
            </a:endParaRPr>
          </a:p>
          <a:p>
            <a:pPr marL="0" lvl="0" indent="0">
              <a:buNone/>
            </a:pPr>
            <a:r>
              <a:rPr lang="en-US" sz="3200" b="1" dirty="0">
                <a:solidFill>
                  <a:prstClr val="black"/>
                </a:solidFill>
                <a:latin typeface="+mj-lt"/>
              </a:rPr>
              <a:t>Jesus Christ.. </a:t>
            </a:r>
            <a:r>
              <a:rPr lang="en-US" dirty="0">
                <a:solidFill>
                  <a:prstClr val="black"/>
                </a:solidFill>
                <a:latin typeface="+mj-lt"/>
              </a:rPr>
              <a:t>speaks of wisdom in His teaching of the wise builder and the parable of the ten virgins where he clearly identifies those who walk in wisdom and those walk in foolishness </a:t>
            </a:r>
            <a:r>
              <a:rPr lang="en-US" b="1" dirty="0">
                <a:solidFill>
                  <a:prstClr val="black"/>
                </a:solidFill>
                <a:latin typeface="+mj-lt"/>
              </a:rPr>
              <a:t>– Matthew 7:24-27, 25:1-2</a:t>
            </a:r>
          </a:p>
        </p:txBody>
      </p:sp>
      <p:sp>
        <p:nvSpPr>
          <p:cNvPr id="4" name="Content Placeholder 2"/>
          <p:cNvSpPr txBox="1">
            <a:spLocks/>
          </p:cNvSpPr>
          <p:nvPr/>
        </p:nvSpPr>
        <p:spPr>
          <a:xfrm>
            <a:off x="501316" y="1531676"/>
            <a:ext cx="11189368" cy="1748590"/>
          </a:xfrm>
          <a:prstGeom prst="rect">
            <a:avLst/>
          </a:prstGeom>
          <a:solidFill>
            <a:schemeClr val="accent1">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b="1" i="1" dirty="0">
                <a:latin typeface="+mj-lt"/>
              </a:rPr>
              <a:t>Sophia</a:t>
            </a:r>
            <a:r>
              <a:rPr lang="en-US" dirty="0">
                <a:latin typeface="+mj-lt"/>
              </a:rPr>
              <a:t> is the Greek word for wisdom and connotes skill, tactfulness and expertise in a higher or lower dimension and within a worldly or spiritual sphere. The world may gain it via research and learning but divinely, it is given by the Spirit of the Lord to those who abide in God’s word.  </a:t>
            </a:r>
            <a:endParaRPr lang="en-US" b="1" dirty="0">
              <a:latin typeface="+mj-lt"/>
            </a:endParaRPr>
          </a:p>
        </p:txBody>
      </p:sp>
    </p:spTree>
    <p:extLst>
      <p:ext uri="{BB962C8B-B14F-4D97-AF65-F5344CB8AC3E}">
        <p14:creationId xmlns:p14="http://schemas.microsoft.com/office/powerpoint/2010/main" val="741355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589" y="256674"/>
            <a:ext cx="11740988" cy="6483763"/>
          </a:xfrm>
        </p:spPr>
        <p:txBody>
          <a:bodyPr>
            <a:noAutofit/>
          </a:bodyPr>
          <a:lstStyle/>
          <a:p>
            <a:pPr marL="0" lvl="0" indent="0">
              <a:buNone/>
            </a:pPr>
            <a:r>
              <a:rPr lang="en-US" sz="2500" dirty="0">
                <a:solidFill>
                  <a:prstClr val="black"/>
                </a:solidFill>
                <a:latin typeface="Calibri Light" panose="020F0302020204030204"/>
              </a:rPr>
              <a:t>[18] </a:t>
            </a:r>
            <a:r>
              <a:rPr lang="en-US" sz="2500" b="1" dirty="0">
                <a:solidFill>
                  <a:srgbClr val="FF0000"/>
                </a:solidFill>
                <a:latin typeface="Calibri Light" panose="020F0302020204030204"/>
              </a:rPr>
              <a:t>For the word of the cross is folly to those who are perishing</a:t>
            </a:r>
            <a:r>
              <a:rPr lang="en-US" sz="2500" dirty="0">
                <a:solidFill>
                  <a:prstClr val="black"/>
                </a:solidFill>
                <a:latin typeface="Calibri Light" panose="020F0302020204030204"/>
              </a:rPr>
              <a:t>, but to us who are being saved it is the power of God. [19] For it is written, “</a:t>
            </a:r>
            <a:r>
              <a:rPr lang="en-US" sz="2500" dirty="0">
                <a:latin typeface="Calibri Light" panose="020F0302020204030204"/>
              </a:rPr>
              <a:t>I will destroy the wisdom of the wise</a:t>
            </a:r>
            <a:r>
              <a:rPr lang="en-US" sz="2500" dirty="0">
                <a:solidFill>
                  <a:prstClr val="black"/>
                </a:solidFill>
                <a:latin typeface="Calibri Light" panose="020F0302020204030204"/>
              </a:rPr>
              <a:t>, and the discernment of the discerning I will thwart.” [20] Where is the one who is wise? Where is the scribe? Where is the debater of this age? </a:t>
            </a:r>
            <a:r>
              <a:rPr lang="en-US" sz="2500" b="1" dirty="0">
                <a:solidFill>
                  <a:srgbClr val="FF0000"/>
                </a:solidFill>
                <a:latin typeface="Calibri Light" panose="020F0302020204030204"/>
              </a:rPr>
              <a:t>Has not God made foolish the wisdom of the world</a:t>
            </a:r>
            <a:r>
              <a:rPr lang="en-US" sz="2500" dirty="0">
                <a:solidFill>
                  <a:prstClr val="black"/>
                </a:solidFill>
                <a:latin typeface="Calibri Light" panose="020F0302020204030204"/>
              </a:rPr>
              <a:t>? [21] For since, in the wisdom of God, the world did not know God through wisdom, it pleased God through the folly of what we preach to save those who believe. [22] For Jews demand signs and Greeks seek wisdom, [23] but we preach Christ crucified, a stumbling block to Jews and folly to Gentiles, [24] but to those who are called, both Jews and Greeks, </a:t>
            </a:r>
            <a:r>
              <a:rPr lang="en-US" sz="2500" b="1" dirty="0">
                <a:solidFill>
                  <a:srgbClr val="FF0000"/>
                </a:solidFill>
                <a:latin typeface="Calibri Light" panose="020F0302020204030204"/>
              </a:rPr>
              <a:t>Christ the power of God and the wisdom of God</a:t>
            </a:r>
            <a:r>
              <a:rPr lang="en-US" sz="2500" dirty="0">
                <a:solidFill>
                  <a:prstClr val="black"/>
                </a:solidFill>
                <a:latin typeface="Calibri Light" panose="020F0302020204030204"/>
              </a:rPr>
              <a:t>. [25] For the foolishness of God is wiser than men, and the weakness of God is stronger than men.[26] For consider your calling, brothers: not many of you were wise according to worldly standards, not many were powerful, not many were of noble birth. [27] </a:t>
            </a:r>
            <a:r>
              <a:rPr lang="en-US" sz="2500" b="1" dirty="0">
                <a:solidFill>
                  <a:srgbClr val="FF0000"/>
                </a:solidFill>
                <a:latin typeface="Calibri Light" panose="020F0302020204030204"/>
              </a:rPr>
              <a:t>But God chose what is foolish in the world to shame the wise</a:t>
            </a:r>
            <a:r>
              <a:rPr lang="en-US" sz="2500" dirty="0">
                <a:solidFill>
                  <a:prstClr val="black"/>
                </a:solidFill>
                <a:latin typeface="Calibri Light" panose="020F0302020204030204"/>
              </a:rPr>
              <a:t>; God chose what is weak in the world to shame the strong; [28] God chose what is low and despised in the world, even things that are not, to bring to nothing things that are, [29] so that no human being might boast in the presence of God. [30] </a:t>
            </a:r>
            <a:r>
              <a:rPr lang="en-US" sz="2500" b="1" dirty="0">
                <a:solidFill>
                  <a:srgbClr val="FF0000"/>
                </a:solidFill>
                <a:latin typeface="Calibri Light" panose="020F0302020204030204"/>
              </a:rPr>
              <a:t>And because of him you are in Christ Jesus, who became to us wisdom from God, righteousness and sanctification and redemption, [31] so that, as it is written, “Let the one who boasts, boast in the Lord.”</a:t>
            </a:r>
            <a:endParaRPr lang="en-US" sz="2500" b="1" dirty="0">
              <a:solidFill>
                <a:srgbClr val="FF0000"/>
              </a:solidFill>
              <a:latin typeface="+mj-lt"/>
            </a:endParaRPr>
          </a:p>
        </p:txBody>
      </p:sp>
    </p:spTree>
    <p:extLst>
      <p:ext uri="{BB962C8B-B14F-4D97-AF65-F5344CB8AC3E}">
        <p14:creationId xmlns:p14="http://schemas.microsoft.com/office/powerpoint/2010/main" val="237145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589" y="529389"/>
            <a:ext cx="11740988" cy="6211048"/>
          </a:xfrm>
        </p:spPr>
        <p:txBody>
          <a:bodyPr>
            <a:noAutofit/>
          </a:bodyPr>
          <a:lstStyle/>
          <a:p>
            <a:pPr marL="0" lvl="0" indent="0">
              <a:buNone/>
            </a:pPr>
            <a:r>
              <a:rPr lang="en-US" b="1" dirty="0">
                <a:latin typeface="+mj-lt"/>
              </a:rPr>
              <a:t>Build Your House on the Rock – Matthew 7:24-27</a:t>
            </a:r>
          </a:p>
          <a:p>
            <a:pPr marL="0" lvl="0" indent="0">
              <a:buNone/>
            </a:pPr>
            <a:r>
              <a:rPr lang="en-US" dirty="0">
                <a:latin typeface="+mj-lt"/>
              </a:rPr>
              <a:t>[24]</a:t>
            </a:r>
            <a:r>
              <a:rPr lang="en-US" dirty="0">
                <a:solidFill>
                  <a:prstClr val="black"/>
                </a:solidFill>
                <a:latin typeface="+mj-lt"/>
              </a:rPr>
              <a:t>“</a:t>
            </a:r>
            <a:r>
              <a:rPr lang="en-US" b="1" dirty="0">
                <a:solidFill>
                  <a:srgbClr val="FF0000"/>
                </a:solidFill>
                <a:latin typeface="+mj-lt"/>
              </a:rPr>
              <a:t>Everyone then who hears these words of mine and does them will be like a wise man who built his house on the rock</a:t>
            </a:r>
            <a:r>
              <a:rPr lang="en-US" dirty="0">
                <a:solidFill>
                  <a:prstClr val="black"/>
                </a:solidFill>
                <a:latin typeface="+mj-lt"/>
              </a:rPr>
              <a:t>. [25] And the rain fell, and the floods came, and the winds blew and beat on that house, but it did not fall, because it had been founded on the rock. [26] </a:t>
            </a:r>
            <a:r>
              <a:rPr lang="en-US" b="1" dirty="0">
                <a:solidFill>
                  <a:srgbClr val="FF0000"/>
                </a:solidFill>
                <a:latin typeface="+mj-lt"/>
              </a:rPr>
              <a:t>And everyone who hears these words of mine and does not do them will be like a foolish man who built his house on the sand.</a:t>
            </a:r>
            <a:r>
              <a:rPr lang="en-US" dirty="0">
                <a:solidFill>
                  <a:prstClr val="black"/>
                </a:solidFill>
                <a:latin typeface="+mj-lt"/>
              </a:rPr>
              <a:t> [27] And the rain fell, and the floods came, and the winds blew and beat against that house, and it fell, and great was the fall of it.</a:t>
            </a:r>
          </a:p>
          <a:p>
            <a:pPr marL="0" lvl="0" indent="0">
              <a:buNone/>
            </a:pPr>
            <a:endParaRPr lang="en-US" dirty="0">
              <a:solidFill>
                <a:prstClr val="black"/>
              </a:solidFill>
              <a:latin typeface="+mj-lt"/>
            </a:endParaRPr>
          </a:p>
          <a:p>
            <a:pPr marL="0" lvl="0" indent="0">
              <a:buNone/>
            </a:pPr>
            <a:r>
              <a:rPr lang="en-US" b="1" dirty="0">
                <a:solidFill>
                  <a:prstClr val="black"/>
                </a:solidFill>
                <a:latin typeface="+mj-lt"/>
              </a:rPr>
              <a:t>The Parable of the Ten Virgins Matthew 25:1-2</a:t>
            </a:r>
          </a:p>
          <a:p>
            <a:pPr marL="0" lvl="0" indent="0">
              <a:buNone/>
            </a:pPr>
            <a:r>
              <a:rPr lang="en-US" dirty="0">
                <a:solidFill>
                  <a:prstClr val="black"/>
                </a:solidFill>
                <a:latin typeface="+mj-lt"/>
              </a:rPr>
              <a:t>[1] “Then the kingdom of heaven will be like ten virgins who took their lamps and went to meet the bridegroom. </a:t>
            </a:r>
            <a:r>
              <a:rPr lang="en-US" b="1" dirty="0">
                <a:solidFill>
                  <a:srgbClr val="FF0000"/>
                </a:solidFill>
                <a:latin typeface="+mj-lt"/>
              </a:rPr>
              <a:t>[2] Five of them were foolish, and five were wise.</a:t>
            </a:r>
          </a:p>
        </p:txBody>
      </p:sp>
    </p:spTree>
    <p:extLst>
      <p:ext uri="{BB962C8B-B14F-4D97-AF65-F5344CB8AC3E}">
        <p14:creationId xmlns:p14="http://schemas.microsoft.com/office/powerpoint/2010/main" val="3076780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263" y="1347537"/>
            <a:ext cx="11510209" cy="2695073"/>
          </a:xfrm>
        </p:spPr>
        <p:txBody>
          <a:bodyPr>
            <a:normAutofit/>
          </a:bodyPr>
          <a:lstStyle/>
          <a:p>
            <a:pPr marL="514350" indent="-514350">
              <a:buAutoNum type="arabicPeriod"/>
            </a:pPr>
            <a:r>
              <a:rPr lang="en-US" dirty="0">
                <a:latin typeface="+mj-lt"/>
              </a:rPr>
              <a:t>Be mindful of the wisdom of this world.</a:t>
            </a:r>
          </a:p>
          <a:p>
            <a:pPr marL="514350" indent="-514350">
              <a:buAutoNum type="arabicPeriod"/>
            </a:pPr>
            <a:r>
              <a:rPr lang="en-US" dirty="0">
                <a:latin typeface="+mj-lt"/>
              </a:rPr>
              <a:t>Christ is the wisdom and power of God.</a:t>
            </a:r>
          </a:p>
          <a:p>
            <a:pPr marL="514350" indent="-514350">
              <a:buAutoNum type="arabicPeriod"/>
            </a:pPr>
            <a:r>
              <a:rPr lang="en-US" dirty="0">
                <a:latin typeface="+mj-lt"/>
              </a:rPr>
              <a:t>A person walking in wisdom is one living in obedience and submission to Jesus Christ!!</a:t>
            </a:r>
          </a:p>
          <a:p>
            <a:pPr marL="514350" indent="-514350">
              <a:buAutoNum type="arabicPeriod"/>
            </a:pPr>
            <a:r>
              <a:rPr lang="en-US" b="1" dirty="0">
                <a:latin typeface="+mj-lt"/>
              </a:rPr>
              <a:t>You can pray to God for wisdom.</a:t>
            </a:r>
          </a:p>
        </p:txBody>
      </p:sp>
      <p:sp>
        <p:nvSpPr>
          <p:cNvPr id="4" name="Content Placeholder 2"/>
          <p:cNvSpPr txBox="1">
            <a:spLocks/>
          </p:cNvSpPr>
          <p:nvPr/>
        </p:nvSpPr>
        <p:spPr>
          <a:xfrm>
            <a:off x="168439" y="709862"/>
            <a:ext cx="11823033" cy="6376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dirty="0">
                <a:latin typeface="+mj-lt"/>
              </a:rPr>
              <a:t>Conclusion</a:t>
            </a:r>
          </a:p>
        </p:txBody>
      </p:sp>
      <p:sp>
        <p:nvSpPr>
          <p:cNvPr id="5" name="Content Placeholder 2"/>
          <p:cNvSpPr txBox="1">
            <a:spLocks/>
          </p:cNvSpPr>
          <p:nvPr/>
        </p:nvSpPr>
        <p:spPr>
          <a:xfrm>
            <a:off x="481262" y="4684295"/>
            <a:ext cx="11510209" cy="1828800"/>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dirty="0">
                <a:latin typeface="+mj-lt"/>
              </a:rPr>
              <a:t>Let us pray!!</a:t>
            </a:r>
          </a:p>
          <a:p>
            <a:pPr marL="0" indent="0">
              <a:buNone/>
            </a:pPr>
            <a:r>
              <a:rPr lang="en-US" sz="3200" dirty="0">
                <a:latin typeface="+mj-lt"/>
              </a:rPr>
              <a:t>If any of you lacks wisdom, let him ask God, who gives generously to all without reproach, and it will be given him. </a:t>
            </a:r>
            <a:r>
              <a:rPr lang="en-US" sz="3200" b="1" dirty="0">
                <a:latin typeface="+mj-lt"/>
              </a:rPr>
              <a:t>James 1:5 </a:t>
            </a:r>
          </a:p>
        </p:txBody>
      </p:sp>
    </p:spTree>
    <p:extLst>
      <p:ext uri="{BB962C8B-B14F-4D97-AF65-F5344CB8AC3E}">
        <p14:creationId xmlns:p14="http://schemas.microsoft.com/office/powerpoint/2010/main" val="2226887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1092</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Walking In Wisdom</vt:lpstr>
      <vt:lpstr>PowerPoint Presentation</vt:lpstr>
      <vt:lpstr>Wisdom in the Old Testament…</vt:lpstr>
      <vt:lpstr>Wisdom in the New Testament…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In Wisdom.</dc:title>
  <dc:creator>A</dc:creator>
  <cp:lastModifiedBy>James Xede</cp:lastModifiedBy>
  <cp:revision>15</cp:revision>
  <dcterms:created xsi:type="dcterms:W3CDTF">2023-04-22T16:10:56Z</dcterms:created>
  <dcterms:modified xsi:type="dcterms:W3CDTF">2023-04-23T09:26:30Z</dcterms:modified>
</cp:coreProperties>
</file>