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85" r:id="rId2"/>
    <p:sldId id="256" r:id="rId3"/>
    <p:sldId id="257" r:id="rId4"/>
    <p:sldId id="258" r:id="rId5"/>
    <p:sldId id="266" r:id="rId6"/>
    <p:sldId id="269" r:id="rId7"/>
    <p:sldId id="275" r:id="rId8"/>
    <p:sldId id="270" r:id="rId9"/>
    <p:sldId id="271" r:id="rId10"/>
    <p:sldId id="261" r:id="rId11"/>
    <p:sldId id="259" r:id="rId12"/>
    <p:sldId id="260" r:id="rId13"/>
    <p:sldId id="264" r:id="rId14"/>
    <p:sldId id="265" r:id="rId15"/>
    <p:sldId id="262" r:id="rId16"/>
    <p:sldId id="263" r:id="rId17"/>
    <p:sldId id="267" r:id="rId18"/>
    <p:sldId id="268" r:id="rId19"/>
    <p:sldId id="282" r:id="rId20"/>
    <p:sldId id="272" r:id="rId21"/>
    <p:sldId id="283" r:id="rId22"/>
    <p:sldId id="273" r:id="rId23"/>
    <p:sldId id="284" r:id="rId24"/>
    <p:sldId id="274" r:id="rId25"/>
    <p:sldId id="276" r:id="rId26"/>
    <p:sldId id="279" r:id="rId27"/>
    <p:sldId id="280" r:id="rId28"/>
    <p:sldId id="281" r:id="rId29"/>
    <p:sldId id="27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51967"/>
  </p:normalViewPr>
  <p:slideViewPr>
    <p:cSldViewPr snapToGrid="0" snapToObjects="1">
      <p:cViewPr varScale="1">
        <p:scale>
          <a:sx n="51" d="100"/>
          <a:sy n="51" d="100"/>
        </p:scale>
        <p:origin x="2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1FD84-37F2-B34C-AD11-5EE99AC7BDF9}" type="datetimeFigureOut">
              <a:rPr lang="en-US" smtClean="0"/>
              <a:t>5/13/23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EAE87-16D3-3A4F-858F-F7AF3F8AE6DB}" type="slidenum">
              <a:rPr lang="en-US" smtClean="0"/>
              <a:t>‹#›</a:t>
            </a:fld>
            <a:endParaRPr lang="en-US"/>
          </a:p>
        </p:txBody>
      </p:sp>
    </p:spTree>
    <p:extLst>
      <p:ext uri="{BB962C8B-B14F-4D97-AF65-F5344CB8AC3E}">
        <p14:creationId xmlns:p14="http://schemas.microsoft.com/office/powerpoint/2010/main" val="14274133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Moms, we’re so thankful for you.</a:t>
            </a:r>
          </a:p>
          <a:p>
            <a:endParaRPr lang="en-US" dirty="0"/>
          </a:p>
          <a:p>
            <a:r>
              <a:rPr lang="en-US" dirty="0"/>
              <a:t>The role you play in Growing God’s love in this world is immeasurable.  Encourage you to keep investing in eternity in your children’s lives.</a:t>
            </a:r>
          </a:p>
          <a:p>
            <a:endParaRPr lang="en-US" dirty="0"/>
          </a:p>
          <a:p>
            <a:r>
              <a:rPr lang="en-US" dirty="0"/>
              <a:t>I think of my own life, and I clearly see God used my mother’s faithfulness to shape me into a follower of Christ, which is now passed on to my children.</a:t>
            </a:r>
          </a:p>
          <a:p>
            <a:endParaRPr lang="en-US" dirty="0"/>
          </a:p>
          <a:p>
            <a:r>
              <a:rPr lang="en-US" dirty="0"/>
              <a:t>Moms, we love you!</a:t>
            </a:r>
          </a:p>
          <a:p>
            <a:endParaRPr lang="en-US" dirty="0"/>
          </a:p>
          <a:p>
            <a:r>
              <a:rPr lang="en-US" dirty="0"/>
              <a:t>Dads and Kids – bless them today!</a:t>
            </a:r>
          </a:p>
        </p:txBody>
      </p:sp>
      <p:sp>
        <p:nvSpPr>
          <p:cNvPr id="4" name="Slide Number Placeholder 3"/>
          <p:cNvSpPr>
            <a:spLocks noGrp="1"/>
          </p:cNvSpPr>
          <p:nvPr>
            <p:ph type="sldNum" sz="quarter" idx="5"/>
          </p:nvPr>
        </p:nvSpPr>
        <p:spPr/>
        <p:txBody>
          <a:bodyPr/>
          <a:lstStyle/>
          <a:p>
            <a:fld id="{567EAE87-16D3-3A4F-858F-F7AF3F8AE6DB}" type="slidenum">
              <a:rPr lang="en-US" smtClean="0"/>
              <a:t>1</a:t>
            </a:fld>
            <a:endParaRPr lang="en-US"/>
          </a:p>
        </p:txBody>
      </p:sp>
    </p:spTree>
    <p:extLst>
      <p:ext uri="{BB962C8B-B14F-4D97-AF65-F5344CB8AC3E}">
        <p14:creationId xmlns:p14="http://schemas.microsoft.com/office/powerpoint/2010/main" val="53449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Throughout scripture we see the sword of Judgment as a thread that ties the entire story of the bible together.</a:t>
            </a:r>
          </a:p>
        </p:txBody>
      </p:sp>
      <p:sp>
        <p:nvSpPr>
          <p:cNvPr id="4" name="Slide Number Placeholder 3"/>
          <p:cNvSpPr>
            <a:spLocks noGrp="1"/>
          </p:cNvSpPr>
          <p:nvPr>
            <p:ph type="sldNum" sz="quarter" idx="5"/>
          </p:nvPr>
        </p:nvSpPr>
        <p:spPr/>
        <p:txBody>
          <a:bodyPr/>
          <a:lstStyle/>
          <a:p>
            <a:fld id="{567EAE87-16D3-3A4F-858F-F7AF3F8AE6DB}" type="slidenum">
              <a:rPr lang="en-US" smtClean="0"/>
              <a:t>10</a:t>
            </a:fld>
            <a:endParaRPr lang="en-US"/>
          </a:p>
        </p:txBody>
      </p:sp>
    </p:spTree>
    <p:extLst>
      <p:ext uri="{BB962C8B-B14F-4D97-AF65-F5344CB8AC3E}">
        <p14:creationId xmlns:p14="http://schemas.microsoft.com/office/powerpoint/2010/main" val="421410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first sword mentioned in Scripture is right after the 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Genesis 3:22 Then the LORD God said, “Behold, the man has become like one of Us, knowing good and evil; and now, he might stretch out his hand, and take also from the tree of life, and eat, and live forever”— 23 therefore the LORD God sent him out from the garden of Eden, to cultivate the ground from which he was taken. 24 So He drove the man out; and at the east of the garden of Eden He stationed the cherubim and the flaming sword which turned every direction to guard the way to the tree of life.</a:t>
            </a:r>
          </a:p>
          <a:p>
            <a:endParaRPr lang="en-US" dirty="0"/>
          </a:p>
          <a:p>
            <a:endParaRPr lang="en-US" dirty="0"/>
          </a:p>
          <a:p>
            <a:r>
              <a:rPr lang="en-US" dirty="0"/>
              <a:t>The Justice/judgment here is </a:t>
            </a:r>
          </a:p>
          <a:p>
            <a:pPr marL="171450" indent="-171450">
              <a:buFontTx/>
              <a:buChar char="-"/>
            </a:pPr>
            <a:r>
              <a:rPr lang="en-US" dirty="0"/>
              <a:t>that Adam and Eve are no longer holy enough to come near the Tree of Life</a:t>
            </a:r>
          </a:p>
          <a:p>
            <a:pPr marL="171450" indent="-171450">
              <a:buFontTx/>
              <a:buChar char="-"/>
            </a:pPr>
            <a:r>
              <a:rPr lang="en-US" dirty="0"/>
              <a:t>They’re corrupt, and not fit for the Garden any longer, and they’re in no state to enter eternal life</a:t>
            </a:r>
          </a:p>
          <a:p>
            <a:pPr marL="171450" indent="-171450">
              <a:buFontTx/>
              <a:buChar char="-"/>
            </a:pPr>
            <a:r>
              <a:rPr lang="en-US" dirty="0"/>
              <a:t>And this corruption has spread to us all… </a:t>
            </a:r>
          </a:p>
          <a:p>
            <a:pPr marL="171450" indent="-171450">
              <a:buFontTx/>
              <a:buChar char="-"/>
            </a:pPr>
            <a:endParaRPr lang="en-US" dirty="0"/>
          </a:p>
          <a:p>
            <a:pPr marL="171450" indent="-171450">
              <a:buFontTx/>
              <a:buChar char="-"/>
            </a:pPr>
            <a:r>
              <a:rPr lang="en-US" dirty="0"/>
              <a:t>Romans 5: 12 Therefore, just as through one man sin entered into the world, and death through sin, and so death spread to all men, because all sinned—</a:t>
            </a:r>
          </a:p>
        </p:txBody>
      </p:sp>
      <p:sp>
        <p:nvSpPr>
          <p:cNvPr id="4" name="Slide Number Placeholder 3"/>
          <p:cNvSpPr>
            <a:spLocks noGrp="1"/>
          </p:cNvSpPr>
          <p:nvPr>
            <p:ph type="sldNum" sz="quarter" idx="5"/>
          </p:nvPr>
        </p:nvSpPr>
        <p:spPr/>
        <p:txBody>
          <a:bodyPr/>
          <a:lstStyle/>
          <a:p>
            <a:fld id="{567EAE87-16D3-3A4F-858F-F7AF3F8AE6DB}" type="slidenum">
              <a:rPr lang="en-US" smtClean="0"/>
              <a:t>11</a:t>
            </a:fld>
            <a:endParaRPr lang="en-US"/>
          </a:p>
        </p:txBody>
      </p:sp>
    </p:spTree>
    <p:extLst>
      <p:ext uri="{BB962C8B-B14F-4D97-AF65-F5344CB8AC3E}">
        <p14:creationId xmlns:p14="http://schemas.microsoft.com/office/powerpoint/2010/main" val="112574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Another story of a Sword is in Numbers 22: </a:t>
            </a:r>
          </a:p>
          <a:p>
            <a:r>
              <a:rPr lang="en-US" dirty="0" err="1"/>
              <a:t>Balak</a:t>
            </a:r>
            <a:r>
              <a:rPr lang="en-US" dirty="0"/>
              <a:t> king of Moab – was pressing the Prophet Balaam to curse the Israelites, and God told Balaam not to go with the Moabites, but he saddled his donkey anyway…</a:t>
            </a:r>
          </a:p>
          <a:p>
            <a:endParaRPr lang="en-US" dirty="0"/>
          </a:p>
          <a:p>
            <a:endParaRPr lang="en-US" dirty="0"/>
          </a:p>
          <a:p>
            <a:r>
              <a:rPr lang="en-US" dirty="0"/>
              <a:t>Balaam was angry and struck the donkey with his stick. 28 And the LORD opened the mouth of the donkey, and she said to Balaam, “What have I done to you, that you have struck me these three times?” 29 Then Balaam said to the donkey, “Because you have made a mockery of me! If there had been a sword in my hand, I would have killed you by now.” 30 The donkey said to Balaam, “Am I not your donkey on which you have ridden all your life to this day? Have I ever been accustomed to do so to you?” And he said, “No.” </a:t>
            </a:r>
          </a:p>
          <a:p>
            <a:endParaRPr lang="en-US" dirty="0"/>
          </a:p>
          <a:p>
            <a:r>
              <a:rPr lang="en-US" dirty="0"/>
              <a:t>31 Then the LORD opened the eyes of Balaam, and he saw the angel of the LORD standing in the way with his drawn sword in his hand; and he bowed all the way to the ground.</a:t>
            </a:r>
          </a:p>
          <a:p>
            <a:endParaRPr lang="en-US" dirty="0"/>
          </a:p>
          <a:p>
            <a:r>
              <a:rPr lang="en-US" dirty="0"/>
              <a:t>So we see the sword of judgment against Balaam because he valued the money of Balaam over obedience to God.</a:t>
            </a:r>
          </a:p>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12</a:t>
            </a:fld>
            <a:endParaRPr lang="en-US"/>
          </a:p>
        </p:txBody>
      </p:sp>
    </p:spTree>
    <p:extLst>
      <p:ext uri="{BB962C8B-B14F-4D97-AF65-F5344CB8AC3E}">
        <p14:creationId xmlns:p14="http://schemas.microsoft.com/office/powerpoint/2010/main" val="87397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Before Joshua fought Jericho, he met the angel of God with a Drawn Sword: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13 Now it came about when Joshua was by Jericho, that he lifted up his eyes and looked, and behold, a man was standing opposite him with his sword drawn in his hand, and Joshua went to him and said to him, “Are you for us or for our adversaries?” 14 He said, “No; rather I indeed come now as captain of the host of the LORD.” And Joshua fell on his face to the earth, and bowed down, and said to him, “What has my lord to say to his servant?” 15 The captain of the LORD’S host said to Joshua, “Remove your sandals from your feet, for the place where you are standing is holy.” And Joshua did so.</a:t>
            </a:r>
          </a:p>
          <a:p>
            <a:endParaRPr lang="en-US" dirty="0"/>
          </a:p>
          <a:p>
            <a:endParaRPr lang="en-US" dirty="0"/>
          </a:p>
          <a:p>
            <a:r>
              <a:rPr lang="en-US" dirty="0"/>
              <a:t>Joshua’s initial analysis – just like ours:</a:t>
            </a:r>
          </a:p>
          <a:p>
            <a:r>
              <a:rPr lang="en-US" dirty="0"/>
              <a:t>“ you for me, or them”  </a:t>
            </a:r>
          </a:p>
          <a:p>
            <a:endParaRPr lang="en-US" dirty="0"/>
          </a:p>
          <a:p>
            <a:r>
              <a:rPr lang="en-US" dirty="0"/>
              <a:t>His answer is “No” – I’m not even in that paradigm.</a:t>
            </a:r>
          </a:p>
          <a:p>
            <a:endParaRPr lang="en-US" dirty="0"/>
          </a:p>
          <a:p>
            <a:r>
              <a:rPr lang="en-US" dirty="0"/>
              <a:t>The sword was a warning – Judgment is coming and it’s not on your terms</a:t>
            </a:r>
          </a:p>
          <a:p>
            <a:r>
              <a:rPr lang="en-US" dirty="0"/>
              <a:t>Realign yourself – circle your world around God’s Kingdom, not yours.</a:t>
            </a:r>
          </a:p>
          <a:p>
            <a:endParaRPr lang="en-US" dirty="0"/>
          </a:p>
          <a:p>
            <a:r>
              <a:rPr lang="en-US" dirty="0"/>
              <a:t>God's paradigm is the standard - his way is Holy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13</a:t>
            </a:fld>
            <a:endParaRPr lang="en-US"/>
          </a:p>
        </p:txBody>
      </p:sp>
    </p:spTree>
    <p:extLst>
      <p:ext uri="{BB962C8B-B14F-4D97-AF65-F5344CB8AC3E}">
        <p14:creationId xmlns:p14="http://schemas.microsoft.com/office/powerpoint/2010/main" val="2767454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Sword is the only weapon we have – the only thing we have to attack – the only thing that helps us render right judgment.</a:t>
            </a:r>
          </a:p>
          <a:p>
            <a:endParaRPr lang="en-US" dirty="0"/>
          </a:p>
          <a:p>
            <a:r>
              <a:rPr lang="en-US" dirty="0"/>
              <a:t>Eph 6:13-17</a:t>
            </a:r>
          </a:p>
          <a:p>
            <a:r>
              <a:rPr lang="en-US" dirty="0"/>
              <a:t>to stand firm. </a:t>
            </a:r>
          </a:p>
          <a:p>
            <a:r>
              <a:rPr lang="en-US" dirty="0"/>
              <a:t>LOINS WITH TRUTH</a:t>
            </a:r>
          </a:p>
          <a:p>
            <a:r>
              <a:rPr lang="en-US" dirty="0"/>
              <a:t>BREASTPLATE OF RIGHTEOUSNESS</a:t>
            </a:r>
          </a:p>
          <a:p>
            <a:r>
              <a:rPr lang="en-US" dirty="0"/>
              <a:t>YOUR FEET WITH THE PREPARATION OF THE GOSPEL OF PEACE; </a:t>
            </a:r>
          </a:p>
          <a:p>
            <a:r>
              <a:rPr lang="en-US" dirty="0"/>
              <a:t>Shield of Faith</a:t>
            </a:r>
          </a:p>
          <a:p>
            <a:r>
              <a:rPr lang="en-US" dirty="0"/>
              <a:t>17 And take THE HELMET OF SALVATION, </a:t>
            </a:r>
          </a:p>
          <a:p>
            <a:r>
              <a:rPr lang="en-US" dirty="0"/>
              <a:t>and the sword of the Spirit, which is the word of God.</a:t>
            </a:r>
          </a:p>
          <a:p>
            <a:endParaRPr lang="en-US" dirty="0"/>
          </a:p>
          <a:p>
            <a:r>
              <a:rPr lang="en-US" dirty="0"/>
              <a:t>The word of God is the thing that anchors us as believers, it’s the thing that helps us find our bearings in life – a proper judgment.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Hebrews 4:12 For the word of God is living and active and sharper than any two-edged sword, and piercing as far as the division of soul and spirit, of both joints and marrow, and able to judge the thoughts and intentions of the heart. 13 And there is no creature hidden from His sight, but all things are open and laid bare to the eyes of Him with whom we have to do.</a:t>
            </a:r>
            <a:endParaRPr lang="en-US" dirty="0"/>
          </a:p>
          <a:p>
            <a:endParaRPr lang="en-US" dirty="0"/>
          </a:p>
          <a:p>
            <a:r>
              <a:rPr lang="en-US" dirty="0"/>
              <a:t>Trend in the west of deconstructing our faith – critical scholars like Bart </a:t>
            </a:r>
            <a:r>
              <a:rPr lang="en-US" dirty="0" err="1"/>
              <a:t>Ehrman</a:t>
            </a:r>
            <a:r>
              <a:rPr lang="en-US" dirty="0"/>
              <a:t> take postmodern skeptic presuppositions and evaluate the bible based on a set of modern values that come from Atheist thinkers like Marx, </a:t>
            </a:r>
            <a:r>
              <a:rPr lang="en-US" dirty="0" err="1"/>
              <a:t>Neitzsche</a:t>
            </a:r>
            <a:r>
              <a:rPr lang="en-US" dirty="0"/>
              <a:t>, Freud, Darwin, Hume, Rousseau. These thinkers have shaped a set of values by which justice has been warped from a humanistic reference point and put up as a higher standard by which the Bible is judged.</a:t>
            </a:r>
          </a:p>
          <a:p>
            <a:endParaRPr lang="en-US" dirty="0"/>
          </a:p>
          <a:p>
            <a:r>
              <a:rPr lang="en-US" dirty="0"/>
              <a:t>The outcome of this is that people lose their trust in the Bible and it’s no longer the defining Authority in their life. </a:t>
            </a:r>
          </a:p>
          <a:p>
            <a:endParaRPr lang="en-US" dirty="0"/>
          </a:p>
          <a:p>
            <a:r>
              <a:rPr lang="en-US" dirty="0"/>
              <a:t>And the practical outcome of this is that to the degree that people lose their trust in the Authority of scripture, we lose our ability to discern right from wrong, to be integrated with God, ourselves, others, and the world around us.</a:t>
            </a:r>
          </a:p>
          <a:p>
            <a:endParaRPr lang="en-US" dirty="0"/>
          </a:p>
          <a:p>
            <a:r>
              <a:rPr lang="en-US" dirty="0"/>
              <a:t>It’s the Sword of the spirit that helps us judge rightly, </a:t>
            </a:r>
          </a:p>
          <a:p>
            <a:pPr marL="171450" indent="-171450">
              <a:buFontTx/>
              <a:buChar char="-"/>
            </a:pPr>
            <a:r>
              <a:rPr lang="en-US" dirty="0"/>
              <a:t>like the Kings in the Old Testament it’s the ones who were anchored in Truth that brought proper judgment for the flourishing of the Israelites</a:t>
            </a:r>
          </a:p>
          <a:p>
            <a:pPr marL="171450" indent="-171450">
              <a:buFontTx/>
              <a:buChar char="-"/>
            </a:pPr>
            <a:r>
              <a:rPr lang="en-US" dirty="0"/>
              <a:t>We too, need to be anchored in his Word as the authority to help us flourish in our lives.</a:t>
            </a:r>
          </a:p>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14</a:t>
            </a:fld>
            <a:endParaRPr lang="en-US"/>
          </a:p>
        </p:txBody>
      </p:sp>
    </p:spTree>
    <p:extLst>
      <p:ext uri="{BB962C8B-B14F-4D97-AF65-F5344CB8AC3E}">
        <p14:creationId xmlns:p14="http://schemas.microsoft.com/office/powerpoint/2010/main" val="158359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I’ve read Romans 1:18 multiple times from the pulpit - 18 For the wrath of God is revealed from heaven against all ungodliness and unrighteousness of men who suppress the truth in unrighteousness, 19 because that which is known about God is evident within them; for God made it evident to them.</a:t>
            </a:r>
          </a:p>
          <a:p>
            <a:endParaRPr lang="en-US" dirty="0"/>
          </a:p>
          <a:p>
            <a:r>
              <a:rPr lang="en-US" dirty="0"/>
              <a:t>We currently live under the wrath of God in that God gives us over to our sinful proclivities when we reject him.  Such as:</a:t>
            </a:r>
          </a:p>
          <a:p>
            <a:pPr marL="171450" indent="-171450">
              <a:buFontTx/>
              <a:buChar char="-"/>
            </a:pPr>
            <a:r>
              <a:rPr lang="en-US" dirty="0"/>
              <a:t>(Giving us over to sin)   men who suppress the truth in unrighteousness, 19 because that which is known about God is evident within them; for God made it evident to them.</a:t>
            </a:r>
          </a:p>
          <a:p>
            <a:pPr marL="171450" indent="-171450">
              <a:buFontTx/>
              <a:buChar char="-"/>
            </a:pPr>
            <a:endParaRPr lang="en-US" dirty="0"/>
          </a:p>
          <a:p>
            <a:pPr marL="171450" indent="-171450">
              <a:buFontTx/>
              <a:buChar char="-"/>
            </a:pPr>
            <a:r>
              <a:rPr lang="en-US" dirty="0"/>
              <a:t>(Slaves of Sin)Jn 8:34 Jesus answered them, “Truly, truly, I say to you, everyone who commits sin is the slave of sin.</a:t>
            </a:r>
          </a:p>
          <a:p>
            <a:pPr marL="171450" indent="-171450">
              <a:buFontTx/>
              <a:buChar char="-"/>
            </a:pPr>
            <a:endParaRPr lang="en-US" dirty="0"/>
          </a:p>
          <a:p>
            <a:pPr marL="171450" indent="-171450">
              <a:buFontTx/>
              <a:buChar char="-"/>
            </a:pPr>
            <a:r>
              <a:rPr lang="en-US" dirty="0"/>
              <a:t>(Wrath of Government): Romans 13:4 for it is a minister of God to you for good. But if you do what is evil, be afraid; for it does not bear the sword for nothing; for it is a minister of God, an avenger who brings wrath on the one who practices evil. </a:t>
            </a:r>
          </a:p>
          <a:p>
            <a:pPr marL="171450" indent="-171450">
              <a:buFontTx/>
              <a:buChar char="-"/>
            </a:pPr>
            <a:endParaRPr lang="en-US" dirty="0"/>
          </a:p>
          <a:p>
            <a:pPr marL="171450" indent="-171450">
              <a:buFontTx/>
              <a:buChar char="-"/>
            </a:pPr>
            <a:r>
              <a:rPr lang="en-US" dirty="0"/>
              <a:t>(Wrath of seared consciences) 1 Tim 4: 1 But the Spirit explicitly says that in later times some will fall away from the faith, paying attention to deceitful spirits and doctrines of demons, 2 by means of the hypocrisy of liars seared in their own conscience as with a branding iron</a:t>
            </a:r>
          </a:p>
          <a:p>
            <a:pPr marL="171450" indent="-171450">
              <a:buFontTx/>
              <a:buChar char="-"/>
            </a:pPr>
            <a:endParaRPr lang="en-US" dirty="0"/>
          </a:p>
          <a:p>
            <a:pPr marL="171450" indent="-171450">
              <a:buFontTx/>
              <a:buChar char="-"/>
            </a:pPr>
            <a:r>
              <a:rPr lang="en-US" dirty="0"/>
              <a:t>Romans 6:23 Wages of sin is DEATH</a:t>
            </a:r>
          </a:p>
          <a:p>
            <a:pPr marL="171450" indent="-171450">
              <a:buFontTx/>
              <a:buChar char="-"/>
            </a:pPr>
            <a:endParaRPr lang="en-US" dirty="0"/>
          </a:p>
          <a:p>
            <a:pPr marL="171450" indent="-171450">
              <a:buFontTx/>
              <a:buChar char="-"/>
            </a:pPr>
            <a:r>
              <a:rPr lang="en-US" dirty="0"/>
              <a:t>We all have dissociative disorder (CS LEWIS)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15</a:t>
            </a:fld>
            <a:endParaRPr lang="en-US"/>
          </a:p>
        </p:txBody>
      </p:sp>
    </p:spTree>
    <p:extLst>
      <p:ext uri="{BB962C8B-B14F-4D97-AF65-F5344CB8AC3E}">
        <p14:creationId xmlns:p14="http://schemas.microsoft.com/office/powerpoint/2010/main" val="309287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solidFill>
                <a:srgbClr val="FFFFFF"/>
              </a:solidFill>
            </a:endParaRPr>
          </a:p>
          <a:p>
            <a:r>
              <a:rPr lang="en-US" dirty="0">
                <a:solidFill>
                  <a:srgbClr val="FFFFFF"/>
                </a:solidFill>
              </a:rPr>
              <a:t>A future Judgment before God is mentioned throughout the </a:t>
            </a:r>
            <a:r>
              <a:rPr lang="en-US" dirty="0" err="1">
                <a:solidFill>
                  <a:srgbClr val="FFFFFF"/>
                </a:solidFill>
              </a:rPr>
              <a:t>NEw</a:t>
            </a:r>
            <a:r>
              <a:rPr lang="en-US" dirty="0">
                <a:solidFill>
                  <a:srgbClr val="FFFFFF"/>
                </a:solidFill>
              </a:rPr>
              <a:t> Testament: </a:t>
            </a:r>
          </a:p>
          <a:p>
            <a:r>
              <a:rPr lang="en-US" dirty="0">
                <a:solidFill>
                  <a:srgbClr val="FFFFFF"/>
                </a:solidFill>
              </a:rPr>
              <a:t>Jesus: Matthew 12:36 But I tell you that every careless word that people speak, they shall give an accounting for it in the day of judgment. 37 For by your words you will be justified, and by your words you will be condemned.”</a:t>
            </a:r>
          </a:p>
          <a:p>
            <a:endParaRPr lang="en-US" dirty="0">
              <a:solidFill>
                <a:srgbClr val="FFFFFF"/>
              </a:solidFill>
            </a:endParaRPr>
          </a:p>
          <a:p>
            <a:r>
              <a:rPr lang="en-US" dirty="0">
                <a:solidFill>
                  <a:srgbClr val="FFFFFF"/>
                </a:solidFill>
              </a:rPr>
              <a:t>The Epistles 2 Peter 3:3 Know this first of all, that in the last days mockers will come with their mocking, following after their own lusts, 4 and saying, “Where is the promise of His coming? For ever since the fathers fell asleep, all continues just as it was from the beginning of creation.” 5 For when they maintain this, it escapes their notice that by the word of God the heavens existed long ago and the earth was formed out of water and by water, 6 through which the world at that time was destroyed, being flooded with water. 7 But by His word the present heavens and earth are being reserved for fire, kept for the day of judgment and destruction of ungodly men.</a:t>
            </a:r>
          </a:p>
          <a:p>
            <a:endParaRPr lang="en-US" dirty="0">
              <a:solidFill>
                <a:srgbClr val="FFFFFF"/>
              </a:solidFill>
            </a:endParaRPr>
          </a:p>
          <a:p>
            <a:endParaRPr lang="en-US"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16</a:t>
            </a:fld>
            <a:endParaRPr lang="en-US"/>
          </a:p>
        </p:txBody>
      </p:sp>
    </p:spTree>
    <p:extLst>
      <p:ext uri="{BB962C8B-B14F-4D97-AF65-F5344CB8AC3E}">
        <p14:creationId xmlns:p14="http://schemas.microsoft.com/office/powerpoint/2010/main" val="2256758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Revelation 1: 13 and in the middle of the lampstands I saw one like a son of man, clothed in a robe reaching to the feet, and girded across His chest with a golden sash. 14 His head and His hair were white like white wool, like snow; and His eyes were like a flame of fire. 15 His feet were like burnished bronze, when it has been made to glow in a furnace, and His voice was like the sound of many waters. 16 In His right hand He held seven stars, and out of His mouth came a sharp two-edged sword; and His face was like the sun shining in its strength.</a:t>
            </a:r>
          </a:p>
          <a:p>
            <a:endParaRPr lang="en-US" dirty="0"/>
          </a:p>
          <a:p>
            <a:r>
              <a:rPr lang="en-US" dirty="0"/>
              <a:t>So in the Last book of scripture – we see  Christ in his Glory with the imagery of a sword coming out of his mouth to judge</a:t>
            </a:r>
          </a:p>
        </p:txBody>
      </p:sp>
      <p:sp>
        <p:nvSpPr>
          <p:cNvPr id="4" name="Slide Number Placeholder 3"/>
          <p:cNvSpPr>
            <a:spLocks noGrp="1"/>
          </p:cNvSpPr>
          <p:nvPr>
            <p:ph type="sldNum" sz="quarter" idx="5"/>
          </p:nvPr>
        </p:nvSpPr>
        <p:spPr/>
        <p:txBody>
          <a:bodyPr/>
          <a:lstStyle/>
          <a:p>
            <a:fld id="{567EAE87-16D3-3A4F-858F-F7AF3F8AE6DB}" type="slidenum">
              <a:rPr lang="en-US" smtClean="0"/>
              <a:t>17</a:t>
            </a:fld>
            <a:endParaRPr lang="en-US"/>
          </a:p>
        </p:txBody>
      </p:sp>
    </p:spTree>
    <p:extLst>
      <p:ext uri="{BB962C8B-B14F-4D97-AF65-F5344CB8AC3E}">
        <p14:creationId xmlns:p14="http://schemas.microsoft.com/office/powerpoint/2010/main" val="266302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Read the Review</a:t>
            </a:r>
          </a:p>
          <a:p>
            <a:endParaRPr lang="en-US" dirty="0"/>
          </a:p>
          <a:p>
            <a:endParaRPr lang="en-US" dirty="0"/>
          </a:p>
          <a:p>
            <a:r>
              <a:rPr lang="en-US" dirty="0"/>
              <a:t>And for us, sometimes it’s hard to make this concrete – we think that sure, Rob, I believe these things. I look to Jesus as my righteousness.</a:t>
            </a:r>
          </a:p>
        </p:txBody>
      </p:sp>
      <p:sp>
        <p:nvSpPr>
          <p:cNvPr id="4" name="Slide Number Placeholder 3"/>
          <p:cNvSpPr>
            <a:spLocks noGrp="1"/>
          </p:cNvSpPr>
          <p:nvPr>
            <p:ph type="sldNum" sz="quarter" idx="5"/>
          </p:nvPr>
        </p:nvSpPr>
        <p:spPr/>
        <p:txBody>
          <a:bodyPr/>
          <a:lstStyle/>
          <a:p>
            <a:fld id="{567EAE87-16D3-3A4F-858F-F7AF3F8AE6DB}" type="slidenum">
              <a:rPr lang="en-US" smtClean="0"/>
              <a:t>18</a:t>
            </a:fld>
            <a:endParaRPr lang="en-US"/>
          </a:p>
        </p:txBody>
      </p:sp>
    </p:spTree>
    <p:extLst>
      <p:ext uri="{BB962C8B-B14F-4D97-AF65-F5344CB8AC3E}">
        <p14:creationId xmlns:p14="http://schemas.microsoft.com/office/powerpoint/2010/main" val="2183887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tells a story that shows us the depth of our problem in a way that I think we can all relate to – The Parable of The Rich Young Ruler</a:t>
            </a:r>
          </a:p>
          <a:p>
            <a:endParaRPr lang="en-US" dirty="0"/>
          </a:p>
          <a:p>
            <a:r>
              <a:rPr lang="en-US" dirty="0"/>
              <a:t>When I discuss modern moral issues I frequently run into the belief that people now have evolved and are so different from those we read about in the ancient world. This is patently false.</a:t>
            </a:r>
          </a:p>
          <a:p>
            <a:endParaRPr lang="en-US" dirty="0"/>
          </a:p>
          <a:p>
            <a:r>
              <a:rPr lang="en-US" dirty="0"/>
              <a:t>The fundamental drives, lusts, fears, hopes that people had 2000 years ago haven’t changed one bit. And this is exemplified in the Rich Young Ruler.</a:t>
            </a:r>
          </a:p>
          <a:p>
            <a:endParaRPr lang="en-US" dirty="0"/>
          </a:p>
          <a:p>
            <a:r>
              <a:rPr lang="en-US" dirty="0"/>
              <a:t>The thing about the Rich Young Ruler is that he’s</a:t>
            </a:r>
          </a:p>
          <a:p>
            <a:endParaRPr lang="en-US" dirty="0"/>
          </a:p>
          <a:p>
            <a:r>
              <a:rPr lang="en-US" dirty="0"/>
              <a:t>Rich</a:t>
            </a:r>
          </a:p>
          <a:p>
            <a:r>
              <a:rPr lang="en-US" dirty="0"/>
              <a:t>Young</a:t>
            </a:r>
          </a:p>
          <a:p>
            <a:r>
              <a:rPr lang="en-US" dirty="0"/>
              <a:t>Rules</a:t>
            </a:r>
          </a:p>
          <a:p>
            <a:endParaRPr lang="en-US" dirty="0"/>
          </a:p>
          <a:p>
            <a:r>
              <a:rPr lang="en-US" dirty="0"/>
              <a:t>Rich – he has money and resources – what would seem like unlimited resources</a:t>
            </a:r>
          </a:p>
          <a:p>
            <a:endParaRPr lang="en-US" dirty="0"/>
          </a:p>
          <a:p>
            <a:r>
              <a:rPr lang="en-US" dirty="0"/>
              <a:t>Young – From a secular perspective, he has time on his side.</a:t>
            </a:r>
          </a:p>
          <a:p>
            <a:endParaRPr lang="en-US" dirty="0"/>
          </a:p>
          <a:p>
            <a:r>
              <a:rPr lang="en-US" dirty="0"/>
              <a:t>Rules – He’s in a position of Authority</a:t>
            </a:r>
          </a:p>
          <a:p>
            <a:endParaRPr lang="en-US" dirty="0"/>
          </a:p>
          <a:p>
            <a:r>
              <a:rPr lang="en-US" dirty="0"/>
              <a:t>His deck is stacked</a:t>
            </a:r>
          </a:p>
          <a:p>
            <a:r>
              <a:rPr lang="en-US" dirty="0"/>
              <a:t>He has all a secularist would want then, and all a modern would want now.</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If I were to put up someone here, I’d probably pick a young tech startup guy like a young Mark Zuckerberg, or maybe a young famous P&amp;W leader, or some young celebrity who made it big at a young age like Tom Holland (Spiderman).</a:t>
            </a:r>
          </a:p>
          <a:p>
            <a:endParaRPr lang="en-US" dirty="0"/>
          </a:p>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19</a:t>
            </a:fld>
            <a:endParaRPr lang="en-US"/>
          </a:p>
        </p:txBody>
      </p:sp>
    </p:spTree>
    <p:extLst>
      <p:ext uri="{BB962C8B-B14F-4D97-AF65-F5344CB8AC3E}">
        <p14:creationId xmlns:p14="http://schemas.microsoft.com/office/powerpoint/2010/main" val="135968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2</a:t>
            </a:fld>
            <a:endParaRPr lang="en-US"/>
          </a:p>
        </p:txBody>
      </p:sp>
    </p:spTree>
    <p:extLst>
      <p:ext uri="{BB962C8B-B14F-4D97-AF65-F5344CB8AC3E}">
        <p14:creationId xmlns:p14="http://schemas.microsoft.com/office/powerpoint/2010/main" val="3268887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16 And someone came to Him and said, “Teacher, what good thing shall I do that I may obtain eternal life?” 17 And He said to him, “Why are you asking Me about what is good? There is only One who is good; but if you wish to enter into life, keep the commandments.” 18 Then he *said to Him, “Which ones?” And Jesus said, “YOU SHALL NOT COMMIT MURDER; YOU SHALL NOT COMMIT ADULTERY; YOU SHALL NOT STEAL; YOU SHALL NOT BEAR FALSE WITNESS; 19 HONOR YOUR FATHER AND MOTHER; and YOU SHALL LOVE YOUR NEIGHBOR AS YOURSELF.” 20 The young man *said to Him, “All these things I have kept; what am I still lacking?” 21 Jesus said to him, “If you wish to be complete, go and sell your possessions and give to the poor, and you will have treasure in heaven; and come, follow Me.” 22 But when the young man heard this statement, he went away grieving; for he was one who owned much property.</a:t>
            </a:r>
          </a:p>
          <a:p>
            <a:endParaRPr lang="en-US" dirty="0"/>
          </a:p>
          <a:p>
            <a:r>
              <a:rPr lang="en-US" dirty="0"/>
              <a:t>When Jesus spoke to this young man what laws did he quote?</a:t>
            </a:r>
          </a:p>
          <a:p>
            <a:endParaRPr lang="en-US" dirty="0"/>
          </a:p>
          <a:p>
            <a:r>
              <a:rPr lang="en-US" dirty="0" err="1"/>
              <a:t>Deut</a:t>
            </a:r>
            <a:r>
              <a:rPr lang="en-US" dirty="0"/>
              <a:t> 5:7-21</a:t>
            </a:r>
          </a:p>
          <a:p>
            <a:pPr marL="0" indent="0">
              <a:buFont typeface="+mj-lt"/>
              <a:buNone/>
            </a:pPr>
            <a:endParaRPr lang="en-US" b="1" dirty="0"/>
          </a:p>
          <a:p>
            <a:pPr marL="0" indent="0">
              <a:buFont typeface="+mj-lt"/>
              <a:buNone/>
            </a:pPr>
            <a:r>
              <a:rPr lang="en-US" b="1" dirty="0"/>
              <a:t>Question: What did he leave out?</a:t>
            </a:r>
          </a:p>
          <a:p>
            <a:pPr marL="0" indent="0">
              <a:buFont typeface="+mj-lt"/>
              <a:buNone/>
            </a:pPr>
            <a:endParaRPr lang="en-US" b="1" dirty="0"/>
          </a:p>
          <a:p>
            <a:pPr marL="0" indent="0">
              <a:buFont typeface="+mj-lt"/>
              <a:buNone/>
            </a:pPr>
            <a:r>
              <a:rPr lang="en-US" b="1" dirty="0"/>
              <a:t>(the first 5 were directly from the Decalogue – 10 commandments)</a:t>
            </a:r>
          </a:p>
          <a:p>
            <a:pPr marL="0" indent="0">
              <a:buFont typeface="+mj-lt"/>
              <a:buNone/>
            </a:pPr>
            <a:r>
              <a:rPr lang="en-US" b="1" dirty="0"/>
              <a:t>All these commandments were horizontal. </a:t>
            </a:r>
          </a:p>
          <a:p>
            <a:pPr marL="0" indent="0">
              <a:buFont typeface="+mj-lt"/>
              <a:buNone/>
            </a:pPr>
            <a:r>
              <a:rPr lang="en-US" b="1" dirty="0"/>
              <a:t>They were easy for the rich young ruler. (at least the way he thought he was performing them was easy)</a:t>
            </a:r>
          </a:p>
          <a:p>
            <a:pPr marL="228600" indent="-228600">
              <a:buFont typeface="+mj-lt"/>
              <a:buAutoNum type="arabicPeriod"/>
            </a:pPr>
            <a:endParaRPr lang="en-US" b="1" dirty="0"/>
          </a:p>
          <a:p>
            <a:pPr marL="0" indent="0">
              <a:buFont typeface="+mj-lt"/>
              <a:buNone/>
            </a:pPr>
            <a:r>
              <a:rPr lang="en-US" b="1" dirty="0"/>
              <a:t>All the Vertical Commandments were missing!</a:t>
            </a:r>
          </a:p>
          <a:p>
            <a:pPr marL="228600" indent="-228600">
              <a:buFont typeface="+mj-lt"/>
              <a:buAutoNum type="arabicPeriod"/>
            </a:pPr>
            <a:r>
              <a:rPr lang="en-US" b="1" dirty="0"/>
              <a:t>7 ‘You shall have no other gods before Me.</a:t>
            </a:r>
          </a:p>
          <a:p>
            <a:pPr marL="228600" indent="-228600">
              <a:buFont typeface="+mj-lt"/>
              <a:buAutoNum type="arabicPeriod"/>
            </a:pPr>
            <a:r>
              <a:rPr lang="en-US" b="1" dirty="0"/>
              <a:t>8 ‘You shall not make for yourself an idol, </a:t>
            </a:r>
          </a:p>
          <a:p>
            <a:pPr marL="228600" indent="-228600">
              <a:buFont typeface="+mj-lt"/>
              <a:buAutoNum type="arabicPeriod"/>
            </a:pPr>
            <a:r>
              <a:rPr lang="en-US" b="1" dirty="0"/>
              <a:t>11 ‘You shall not take the name of the LORD your God in vain, </a:t>
            </a:r>
          </a:p>
          <a:p>
            <a:pPr marL="228600" indent="-228600">
              <a:buFont typeface="+mj-lt"/>
              <a:buAutoNum type="arabicPeriod"/>
            </a:pPr>
            <a:r>
              <a:rPr lang="en-US" b="1" dirty="0"/>
              <a:t>12 ‘Observe the sabbath day to keep it holy, as the LORD your God commanded you</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21 ‘You shall not covet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And to address these, Jesus asks one request – sell all you have and follow me.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I bet you could have heard a pin drop.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The disciples had to have been shocked. WHAT??? Nobody Does That Jesus!</a:t>
            </a:r>
          </a:p>
        </p:txBody>
      </p:sp>
      <p:sp>
        <p:nvSpPr>
          <p:cNvPr id="4" name="Slide Number Placeholder 3"/>
          <p:cNvSpPr>
            <a:spLocks noGrp="1"/>
          </p:cNvSpPr>
          <p:nvPr>
            <p:ph type="sldNum" sz="quarter" idx="5"/>
          </p:nvPr>
        </p:nvSpPr>
        <p:spPr/>
        <p:txBody>
          <a:bodyPr/>
          <a:lstStyle/>
          <a:p>
            <a:fld id="{567EAE87-16D3-3A4F-858F-F7AF3F8AE6DB}" type="slidenum">
              <a:rPr lang="en-US" smtClean="0"/>
              <a:t>20</a:t>
            </a:fld>
            <a:endParaRPr lang="en-US"/>
          </a:p>
        </p:txBody>
      </p:sp>
    </p:spTree>
    <p:extLst>
      <p:ext uri="{BB962C8B-B14F-4D97-AF65-F5344CB8AC3E}">
        <p14:creationId xmlns:p14="http://schemas.microsoft.com/office/powerpoint/2010/main" val="1226553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Why? Because this guy was self-sufficient. This was his hope.  This is secular, sinful hope regardless of your culture. And Jesus calls it out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CLICK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Matthew continues in vs 23:</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23 And Jesus said to His disciples, “Truly I say to you, it is hard for a rich man to enter the kingdom of heaven. 24 Again I say to you, it is easier for a camel to go through the eye of a needle, than for a rich man to enter the kingdom of God.” 25 When the disciples heard this, they were very astonished and said, “Then who can be saved?” 26 And looking at them Jesus said to them, “With people this is impossible, but with God all things are possible.”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Jesus really meant this – it’s harder for wealthy people to go to heaven than for an actual camel to go through an eye of a needle. Why?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James 1:9 But the brother of humble circumstances is to glory in his high position; 10 and the rich man is to glory in his humiliation, because like flowering grass he will pass away.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The rich man is tempted to think he is sufficient, and he does not want to risk.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Proverbs 18:10 The name of the LORD is a strong tower;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The righteous runs into it and is safe.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11 A rich man’s wealth is his strong city,</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And like a high wall in his own imagination.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Wealth is only a strong city in your imagination.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Jesus exposes the Rich Young ruler as insufficient on his own terms.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Earlier in Matthew – Jesus shocked them with  his standard of Righteousness in chapter 5:</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Matt 5:20 “For I say to you that unless your righteousness surpasses that of the scribes and Pharisees, you will not enter the kingdom of heaven.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This is the issue. With People. This is impossible.</a:t>
            </a:r>
          </a:p>
          <a:p>
            <a:pPr marL="0" indent="0">
              <a:buFont typeface="+mj-lt"/>
              <a:buNone/>
            </a:pPr>
            <a:endParaRPr lang="en-US" b="1" dirty="0"/>
          </a:p>
          <a:p>
            <a:pPr marL="0" indent="0">
              <a:buFont typeface="+mj-lt"/>
              <a:buNone/>
            </a:pPr>
            <a:endParaRPr lang="en-US" b="1" dirty="0"/>
          </a:p>
        </p:txBody>
      </p:sp>
      <p:sp>
        <p:nvSpPr>
          <p:cNvPr id="4" name="Slide Number Placeholder 3"/>
          <p:cNvSpPr>
            <a:spLocks noGrp="1"/>
          </p:cNvSpPr>
          <p:nvPr>
            <p:ph type="sldNum" sz="quarter" idx="5"/>
          </p:nvPr>
        </p:nvSpPr>
        <p:spPr/>
        <p:txBody>
          <a:bodyPr/>
          <a:lstStyle/>
          <a:p>
            <a:fld id="{567EAE87-16D3-3A4F-858F-F7AF3F8AE6DB}" type="slidenum">
              <a:rPr lang="en-US" smtClean="0"/>
              <a:t>21</a:t>
            </a:fld>
            <a:endParaRPr lang="en-US"/>
          </a:p>
        </p:txBody>
      </p:sp>
    </p:spTree>
    <p:extLst>
      <p:ext uri="{BB962C8B-B14F-4D97-AF65-F5344CB8AC3E}">
        <p14:creationId xmlns:p14="http://schemas.microsoft.com/office/powerpoint/2010/main" val="3053132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514338" indent="-514338">
              <a:buFont typeface="Arial" panose="020B0604020202020204" pitchFamily="34" charset="0"/>
              <a:buAutoNum type="arabicPeriod"/>
            </a:pPr>
            <a:r>
              <a:rPr lang="en-US" dirty="0">
                <a:solidFill>
                  <a:srgbClr val="FFFFFF"/>
                </a:solidFill>
              </a:rPr>
              <a:t>To stand in the Day of Judgment</a:t>
            </a:r>
          </a:p>
          <a:p>
            <a:pPr marL="514338" indent="-514338">
              <a:buFont typeface="Arial" panose="020B0604020202020204" pitchFamily="34" charset="0"/>
              <a:buAutoNum type="arabicPeriod"/>
            </a:pPr>
            <a:endParaRPr lang="en-US" dirty="0">
              <a:solidFill>
                <a:srgbClr val="FFFFFF"/>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Our righteousness before a holy God is so below standard that it’s repulsive to a Holy God (filthy rags)</a:t>
            </a:r>
          </a:p>
          <a:p>
            <a:pPr marL="0" indent="0">
              <a:buFont typeface="Arial" panose="020B0604020202020204" pitchFamily="34" charset="0"/>
              <a:buNone/>
            </a:pPr>
            <a:endParaRPr lang="en-US" dirty="0">
              <a:solidFill>
                <a:srgbClr val="FFFFFF"/>
              </a:solidFill>
            </a:endParaRPr>
          </a:p>
          <a:p>
            <a:pPr marL="0" indent="0">
              <a:buNone/>
            </a:pPr>
            <a:endParaRPr lang="en-US" dirty="0">
              <a:solidFill>
                <a:srgbClr val="FFFFFF"/>
              </a:solidFill>
            </a:endParaRPr>
          </a:p>
          <a:p>
            <a:pPr marL="0" indent="0">
              <a:buNone/>
            </a:pPr>
            <a:r>
              <a:rPr lang="en-US" dirty="0">
                <a:solidFill>
                  <a:srgbClr val="FFFFFF"/>
                </a:solidFill>
              </a:rPr>
              <a:t>1 Corinthians 5:20-21</a:t>
            </a:r>
          </a:p>
          <a:p>
            <a:pPr marL="0" indent="0">
              <a:buNone/>
            </a:pPr>
            <a:r>
              <a:rPr lang="en-US" dirty="0">
                <a:solidFill>
                  <a:srgbClr val="FFFFFF"/>
                </a:solidFill>
              </a:rPr>
              <a:t>21 He made Him who knew no sin to be sin on our behalf, so that we might become the righteousness of God in Him.</a:t>
            </a:r>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22</a:t>
            </a:fld>
            <a:endParaRPr lang="en-US"/>
          </a:p>
        </p:txBody>
      </p:sp>
    </p:spTree>
    <p:extLst>
      <p:ext uri="{BB962C8B-B14F-4D97-AF65-F5344CB8AC3E}">
        <p14:creationId xmlns:p14="http://schemas.microsoft.com/office/powerpoint/2010/main" val="313156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chemeClr val="bg1"/>
                </a:solidFill>
              </a:rPr>
              <a:t>14 “You are the light of the world. A city set on a hill cannot be hidden; 15 nor does anyone light a lamp and put it under a basket, but on the lampstand, and it gives light to all who are in the house. 16 Let your light shine before men in such a way that they may see your good works, and glorify your Father who is in heaven.</a:t>
            </a:r>
          </a:p>
          <a:p>
            <a:endParaRPr lang="en-US" dirty="0"/>
          </a:p>
          <a:p>
            <a:endParaRPr lang="en-US" dirty="0"/>
          </a:p>
          <a:p>
            <a:r>
              <a:rPr lang="en-US" dirty="0"/>
              <a:t>In the life we live now to overcome</a:t>
            </a:r>
          </a:p>
          <a:p>
            <a:pPr marL="171450" indent="-171450">
              <a:buFontTx/>
              <a:buChar char="-"/>
            </a:pPr>
            <a:r>
              <a:rPr lang="en-US" dirty="0"/>
              <a:t>The sins that we’re battling already</a:t>
            </a:r>
          </a:p>
          <a:p>
            <a:pPr marL="171450" indent="-171450">
              <a:buFontTx/>
              <a:buChar char="-"/>
            </a:pPr>
            <a:r>
              <a:rPr lang="en-US" dirty="0"/>
              <a:t>The sins you don’t even know you’re doing but </a:t>
            </a:r>
            <a:r>
              <a:rPr lang="en-US" dirty="0" err="1"/>
              <a:t>wil</a:t>
            </a:r>
            <a:r>
              <a:rPr lang="en-US" dirty="0"/>
              <a:t> eventually have to face one day</a:t>
            </a:r>
          </a:p>
          <a:p>
            <a:pPr marL="171450" indent="-171450">
              <a:buFontTx/>
              <a:buChar char="-"/>
            </a:pPr>
            <a:r>
              <a:rPr lang="en-US" dirty="0"/>
              <a:t>The fears and anxieties that trouble us because like the Rich Young Ruler, we’ve misplaced our hope and security.</a:t>
            </a:r>
          </a:p>
          <a:p>
            <a:pPr marL="0" indent="0">
              <a:buFontTx/>
              <a:buNone/>
            </a:pPr>
            <a:r>
              <a:rPr lang="en-US" dirty="0"/>
              <a:t>To live as a city on a hill and bring the Glory of the Kingdom to others now.</a:t>
            </a:r>
          </a:p>
          <a:p>
            <a:pPr marL="0" indent="0">
              <a:buFontTx/>
              <a:buNone/>
            </a:pPr>
            <a:endParaRPr lang="en-US" dirty="0"/>
          </a:p>
          <a:p>
            <a:pPr marL="0" indent="0">
              <a:buFontTx/>
              <a:buNone/>
            </a:pPr>
            <a:r>
              <a:rPr lang="en-US" dirty="0"/>
              <a:t>See, you were made for Glory in Eternity, and Glory now.</a:t>
            </a:r>
          </a:p>
          <a:p>
            <a:pPr marL="0" indent="0">
              <a:buFontTx/>
              <a:buNone/>
            </a:pPr>
            <a:endParaRPr lang="en-US" dirty="0"/>
          </a:p>
          <a:p>
            <a:pPr marL="0" indent="0">
              <a:buFontTx/>
              <a:buNone/>
            </a:pPr>
            <a:r>
              <a:rPr lang="en-US" dirty="0"/>
              <a:t>Remember what Glory is – Glory is the natural radiant effect when Holiness enters an environment.</a:t>
            </a:r>
          </a:p>
          <a:p>
            <a:pPr marL="0" indent="0">
              <a:buFontTx/>
              <a:buNone/>
            </a:pPr>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23</a:t>
            </a:fld>
            <a:endParaRPr lang="en-US"/>
          </a:p>
        </p:txBody>
      </p:sp>
    </p:spTree>
    <p:extLst>
      <p:ext uri="{BB962C8B-B14F-4D97-AF65-F5344CB8AC3E}">
        <p14:creationId xmlns:p14="http://schemas.microsoft.com/office/powerpoint/2010/main" val="2716160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any scripture memory, this is one of the top verses I recommend  you start with.</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solidFill>
                  <a:srgbClr val="FFFFFF"/>
                </a:solidFill>
              </a:rPr>
              <a:t>Galatians 20 I have been crucified with Christ; and it is no longer I who live, but Christ lives in me; and the life which I now live in the flesh I live by faith in the Son of God, who loved me and gave Himself up for me.</a:t>
            </a:r>
          </a:p>
          <a:p>
            <a:r>
              <a:rPr lang="en-US" dirty="0"/>
              <a:t> </a:t>
            </a:r>
          </a:p>
          <a:p>
            <a:r>
              <a:rPr lang="en-US" dirty="0"/>
              <a:t>The crux of the Christian life is this:</a:t>
            </a:r>
          </a:p>
          <a:p>
            <a:endParaRPr lang="en-US" dirty="0"/>
          </a:p>
          <a:p>
            <a:r>
              <a:rPr lang="en-US" dirty="0"/>
              <a:t>Just as you don’t have the resources to stand before a Holy God in Judgment.</a:t>
            </a:r>
          </a:p>
          <a:p>
            <a:endParaRPr lang="en-US" dirty="0"/>
          </a:p>
          <a:p>
            <a:r>
              <a:rPr lang="en-US" dirty="0"/>
              <a:t>You don’t have the resources to live the life you are called to on your own.</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CS Lewis Quote - </a:t>
            </a:r>
            <a:r>
              <a:rPr lang="en-US" b="0" i="0" dirty="0">
                <a:solidFill>
                  <a:srgbClr val="181818"/>
                </a:solidFill>
                <a:effectLst/>
                <a:latin typeface="Merriweather" panose="020F0502020204030204" pitchFamily="34" charset="0"/>
              </a:rPr>
              <a:t>“If I find in myself desires which nothing in this world can satisfy, the only logical explanation is that I was made for another world.”</a:t>
            </a:r>
          </a:p>
          <a:p>
            <a:endParaRPr lang="en-US" dirty="0"/>
          </a:p>
          <a:p>
            <a:r>
              <a:rPr lang="en-US" dirty="0"/>
              <a:t>That’s true. BUT that world that you’re made for – that world of Glory – you must live from a regenerated heart</a:t>
            </a:r>
          </a:p>
          <a:p>
            <a:endParaRPr lang="en-US" dirty="0"/>
          </a:p>
          <a:p>
            <a:r>
              <a:rPr lang="en-US" dirty="0"/>
              <a:t>Jesus tells Nicodemus – you must be born again.</a:t>
            </a:r>
          </a:p>
          <a:p>
            <a:endParaRPr lang="en-US" dirty="0"/>
          </a:p>
          <a:p>
            <a:r>
              <a:rPr lang="en-US" dirty="0"/>
              <a:t>To live out the Glory you were made to live </a:t>
            </a:r>
          </a:p>
          <a:p>
            <a:r>
              <a:rPr lang="en-US" dirty="0"/>
              <a:t>– to be that city on a hill</a:t>
            </a:r>
          </a:p>
          <a:p>
            <a:pPr marL="171450" indent="-171450">
              <a:buFontTx/>
              <a:buChar char="-"/>
            </a:pPr>
            <a:r>
              <a:rPr lang="en-US" dirty="0"/>
              <a:t>To be free from that sin that’s enslaving you</a:t>
            </a:r>
          </a:p>
          <a:p>
            <a:pPr marL="171450" indent="-171450">
              <a:buFontTx/>
              <a:buChar char="-"/>
            </a:pPr>
            <a:r>
              <a:rPr lang="en-US" dirty="0"/>
              <a:t>To not be hostage to that fear that keeps you up at night.</a:t>
            </a:r>
          </a:p>
          <a:p>
            <a:pPr marL="171450" indent="-171450">
              <a:buFontTx/>
              <a:buChar char="-"/>
            </a:pPr>
            <a:r>
              <a:rPr lang="en-US" dirty="0"/>
              <a:t>To be kind to that relative that drives you nuts</a:t>
            </a:r>
          </a:p>
          <a:p>
            <a:pPr marL="171450" indent="-171450">
              <a:buFontTx/>
              <a:buChar char="-"/>
            </a:pPr>
            <a:r>
              <a:rPr lang="en-US" dirty="0"/>
              <a:t>To lovingly serve that one colleague that drives you nut</a:t>
            </a:r>
          </a:p>
          <a:p>
            <a:pPr marL="171450" indent="-171450">
              <a:buFontTx/>
              <a:buChar char="-"/>
            </a:pPr>
            <a:r>
              <a:rPr lang="en-US" dirty="0"/>
              <a:t>To have that conversation you need to have, but are scared to death of</a:t>
            </a:r>
          </a:p>
          <a:p>
            <a:pPr marL="171450" indent="-171450">
              <a:buFontTx/>
              <a:buChar char="-"/>
            </a:pPr>
            <a:r>
              <a:rPr lang="en-US" dirty="0"/>
              <a:t>To do that one thing you’re struggling with right now.</a:t>
            </a:r>
          </a:p>
          <a:p>
            <a:pPr marL="171450" indent="-171450">
              <a:buFontTx/>
              <a:buChar char="-"/>
            </a:pPr>
            <a:r>
              <a:rPr lang="en-US" dirty="0"/>
              <a:t>To live life to the full – john 10 - ; I came that they may have life, and have it abundantly.</a:t>
            </a:r>
          </a:p>
          <a:p>
            <a:pPr marL="171450" indent="-171450">
              <a:buFontTx/>
              <a:buChar char="-"/>
            </a:pPr>
            <a:endParaRPr lang="en-US" dirty="0"/>
          </a:p>
          <a:p>
            <a:pPr marL="0" indent="0">
              <a:buFontTx/>
              <a:buNone/>
            </a:pPr>
            <a:r>
              <a:rPr lang="en-US" dirty="0"/>
              <a:t>You can only live it by dying to your flesh and surrendering to Christ’s righteousness in You.</a:t>
            </a:r>
          </a:p>
          <a:p>
            <a:pPr marL="0" indent="0">
              <a:buFontTx/>
              <a:buNone/>
            </a:pPr>
            <a:endParaRPr lang="en-US" dirty="0"/>
          </a:p>
          <a:p>
            <a:pPr marL="0" indent="0">
              <a:buFontTx/>
              <a:buNone/>
            </a:pPr>
            <a:r>
              <a:rPr lang="en-US" dirty="0"/>
              <a:t>you and I must be crucified with Jesus</a:t>
            </a:r>
          </a:p>
          <a:p>
            <a:pPr marL="0" indent="0">
              <a:buFontTx/>
              <a:buNone/>
            </a:pPr>
            <a:r>
              <a:rPr lang="en-US" dirty="0"/>
              <a:t>His life must live in US</a:t>
            </a:r>
          </a:p>
          <a:p>
            <a:pPr marL="0" indent="0">
              <a:buFontTx/>
              <a:buNone/>
            </a:pPr>
            <a:r>
              <a:rPr lang="en-US" dirty="0"/>
              <a:t>We must Live day by day, relying on His Power, and strength and life to be our source.</a:t>
            </a:r>
          </a:p>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24</a:t>
            </a:fld>
            <a:endParaRPr lang="en-US"/>
          </a:p>
        </p:txBody>
      </p:sp>
    </p:spTree>
    <p:extLst>
      <p:ext uri="{BB962C8B-B14F-4D97-AF65-F5344CB8AC3E}">
        <p14:creationId xmlns:p14="http://schemas.microsoft.com/office/powerpoint/2010/main" val="766522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29</a:t>
            </a:fld>
            <a:endParaRPr lang="en-US"/>
          </a:p>
        </p:txBody>
      </p:sp>
    </p:spTree>
    <p:extLst>
      <p:ext uri="{BB962C8B-B14F-4D97-AF65-F5344CB8AC3E}">
        <p14:creationId xmlns:p14="http://schemas.microsoft.com/office/powerpoint/2010/main" val="297524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b="0" i="0" dirty="0">
                <a:solidFill>
                  <a:srgbClr val="373737"/>
                </a:solidFill>
                <a:effectLst/>
                <a:latin typeface="Crimson Text"/>
              </a:rPr>
              <a:t>Albert Einstein was traveling from Princeton on a train. </a:t>
            </a:r>
          </a:p>
          <a:p>
            <a:pPr algn="l"/>
            <a:r>
              <a:rPr lang="en-US" b="0" i="0" dirty="0">
                <a:solidFill>
                  <a:srgbClr val="373737"/>
                </a:solidFill>
                <a:effectLst/>
                <a:latin typeface="Crimson Text"/>
              </a:rPr>
              <a:t>When the conductor came down the aisle punching tickets Einstein reached in his vest pocket; he could not find his ticket, so he reached in his pants pockets. It wasn’t there so he looked in his briefcase, but still could not find it. </a:t>
            </a:r>
          </a:p>
          <a:p>
            <a:pPr algn="l"/>
            <a:r>
              <a:rPr lang="en-US" b="0" i="0" dirty="0">
                <a:solidFill>
                  <a:srgbClr val="373737"/>
                </a:solidFill>
                <a:effectLst/>
                <a:latin typeface="Crimson Text"/>
              </a:rPr>
              <a:t>He looked in the seat next to him, but it was not there.</a:t>
            </a:r>
          </a:p>
          <a:p>
            <a:pPr algn="l"/>
            <a:endParaRPr lang="en-US" b="0" i="0" dirty="0">
              <a:solidFill>
                <a:srgbClr val="373737"/>
              </a:solidFill>
              <a:effectLst/>
              <a:latin typeface="Crimson Text"/>
            </a:endParaRPr>
          </a:p>
          <a:p>
            <a:pPr algn="l"/>
            <a:r>
              <a:rPr lang="en-US" b="0" i="0" dirty="0">
                <a:solidFill>
                  <a:srgbClr val="373737"/>
                </a:solidFill>
                <a:effectLst/>
                <a:latin typeface="Crimson Text"/>
              </a:rPr>
              <a:t>The conductor kindly said, “Dr. Einstein, I know who you are, we all know who you are. I’m sure you bought a ticket, don’t worry about it.” </a:t>
            </a:r>
          </a:p>
          <a:p>
            <a:pPr algn="l"/>
            <a:endParaRPr lang="en-US" b="0" i="0" dirty="0">
              <a:solidFill>
                <a:srgbClr val="373737"/>
              </a:solidFill>
              <a:effectLst/>
              <a:latin typeface="Crimson Text"/>
            </a:endParaRPr>
          </a:p>
          <a:p>
            <a:pPr algn="l"/>
            <a:r>
              <a:rPr lang="en-US" b="0" i="0" dirty="0">
                <a:solidFill>
                  <a:srgbClr val="373737"/>
                </a:solidFill>
                <a:effectLst/>
                <a:latin typeface="Crimson Text"/>
              </a:rPr>
              <a:t>The conductor then continued on his way punching tickets. </a:t>
            </a:r>
          </a:p>
          <a:p>
            <a:pPr algn="l"/>
            <a:endParaRPr lang="en-US" b="0" i="0" dirty="0">
              <a:solidFill>
                <a:srgbClr val="373737"/>
              </a:solidFill>
              <a:effectLst/>
              <a:latin typeface="Crimson Text"/>
            </a:endParaRPr>
          </a:p>
          <a:p>
            <a:pPr algn="l"/>
            <a:r>
              <a:rPr lang="en-US" b="0" i="0" dirty="0">
                <a:solidFill>
                  <a:srgbClr val="373737"/>
                </a:solidFill>
                <a:effectLst/>
                <a:latin typeface="Crimson Text"/>
              </a:rPr>
              <a:t>Just before he went to the next car he turned around and saw the great scientist on his hands and knees looking under his seat for his ticket.</a:t>
            </a:r>
          </a:p>
          <a:p>
            <a:pPr algn="l"/>
            <a:r>
              <a:rPr lang="en-US" b="0" i="0" dirty="0">
                <a:solidFill>
                  <a:srgbClr val="373737"/>
                </a:solidFill>
                <a:effectLst/>
                <a:latin typeface="Crimson Text"/>
              </a:rPr>
              <a:t>The conductor rushed back and said, “Dr. Einstein, Dr. Einstein, don’t worry. I know who you are. No problem. You don’t need a ticket.”</a:t>
            </a:r>
          </a:p>
          <a:p>
            <a:pPr algn="l"/>
            <a:endParaRPr lang="en-US" b="0" i="0" dirty="0">
              <a:solidFill>
                <a:srgbClr val="373737"/>
              </a:solidFill>
              <a:effectLst/>
              <a:latin typeface="Crimson Text"/>
            </a:endParaRPr>
          </a:p>
          <a:p>
            <a:pPr algn="l"/>
            <a:r>
              <a:rPr lang="en-US" b="0" i="0" dirty="0">
                <a:solidFill>
                  <a:srgbClr val="373737"/>
                </a:solidFill>
                <a:effectLst/>
                <a:latin typeface="Crimson Text"/>
              </a:rPr>
              <a:t>Einstein said, “Young man, I too know who I am. What I don’t know is where I am going.”</a:t>
            </a:r>
          </a:p>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3</a:t>
            </a:fld>
            <a:endParaRPr lang="en-US"/>
          </a:p>
        </p:txBody>
      </p:sp>
    </p:spTree>
    <p:extLst>
      <p:ext uri="{BB962C8B-B14F-4D97-AF65-F5344CB8AC3E}">
        <p14:creationId xmlns:p14="http://schemas.microsoft.com/office/powerpoint/2010/main" val="383916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Einstein’s situation is one in which we’ve all can relate at times,</a:t>
            </a:r>
          </a:p>
          <a:p>
            <a:endParaRPr lang="en-US" dirty="0"/>
          </a:p>
          <a:p>
            <a:r>
              <a:rPr lang="en-US" dirty="0"/>
              <a:t>But I think never in human history has it ben so hard to know where we are and we’re going.</a:t>
            </a:r>
          </a:p>
          <a:p>
            <a:endParaRPr lang="en-US" dirty="0"/>
          </a:p>
          <a:p>
            <a:r>
              <a:rPr lang="en-US" dirty="0"/>
              <a:t>We can literally find any position under the sun on  social media </a:t>
            </a:r>
            <a:r>
              <a:rPr lang="en-US" dirty="0" err="1"/>
              <a:t>Youtube</a:t>
            </a:r>
            <a:r>
              <a:rPr lang="en-US" dirty="0"/>
              <a:t>  with amazing video editing and halfway reasoned arguments. </a:t>
            </a:r>
          </a:p>
          <a:p>
            <a:r>
              <a:rPr lang="en-US" dirty="0"/>
              <a:t>I remember watching a 20 min documentary on how smoking is actually good for you because the most innovative and creative people in science all smoked.  - showing Pictures of famous scientists, artists, musicians, Politicians.. Never mind the correlation/causation fallacy.</a:t>
            </a:r>
          </a:p>
          <a:p>
            <a:endParaRPr lang="en-US" dirty="0"/>
          </a:p>
          <a:p>
            <a:r>
              <a:rPr lang="en-US" dirty="0"/>
              <a:t>Solomon got it right when he said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Proverbs 14:12 There is a way which seems right to a man, but its end is the way of death. Proverbs 14:12</a:t>
            </a:r>
          </a:p>
          <a:p>
            <a:endParaRPr lang="en-US" dirty="0"/>
          </a:p>
          <a:p>
            <a:endParaRPr lang="en-US" dirty="0"/>
          </a:p>
          <a:p>
            <a:r>
              <a:rPr lang="en-US" dirty="0"/>
              <a:t>Another passage in proverbs 7 – talking about the way of the harlot</a:t>
            </a:r>
          </a:p>
          <a:p>
            <a:endParaRPr lang="en-US" dirty="0"/>
          </a:p>
          <a:p>
            <a:r>
              <a:rPr lang="en-US" dirty="0"/>
              <a:t>Proverbs 7: 24 Now therefore, my sons, listen to me,</a:t>
            </a:r>
          </a:p>
          <a:p>
            <a:r>
              <a:rPr lang="en-US" dirty="0"/>
              <a:t>And pay attention to the words of my mouth.</a:t>
            </a:r>
          </a:p>
          <a:p>
            <a:r>
              <a:rPr lang="en-US" dirty="0"/>
              <a:t>25 Do not let your heart turn aside to her ways,</a:t>
            </a:r>
          </a:p>
          <a:p>
            <a:r>
              <a:rPr lang="en-US" dirty="0"/>
              <a:t>Do not stray into her paths.</a:t>
            </a:r>
          </a:p>
          <a:p>
            <a:r>
              <a:rPr lang="en-US" dirty="0"/>
              <a:t>26 For many are the victims she has cast down,</a:t>
            </a:r>
          </a:p>
          <a:p>
            <a:r>
              <a:rPr lang="en-US" dirty="0"/>
              <a:t>And numerous are all her slain.</a:t>
            </a:r>
          </a:p>
          <a:p>
            <a:r>
              <a:rPr lang="en-US" dirty="0"/>
              <a:t>27 Her house is the way to </a:t>
            </a:r>
            <a:r>
              <a:rPr lang="en-US" dirty="0" err="1"/>
              <a:t>Sheol</a:t>
            </a:r>
            <a:r>
              <a:rPr lang="en-US" dirty="0"/>
              <a:t>,</a:t>
            </a:r>
          </a:p>
          <a:p>
            <a:r>
              <a:rPr lang="en-US" dirty="0"/>
              <a:t>Descending to the chambers of death.</a:t>
            </a:r>
          </a:p>
          <a:p>
            <a:endParaRPr lang="en-US" dirty="0"/>
          </a:p>
          <a:p>
            <a:r>
              <a:rPr lang="en-US" dirty="0"/>
              <a:t>So we live in a world wrought with deception – but there’s even a bigger problem that compounds the issue.</a:t>
            </a:r>
          </a:p>
        </p:txBody>
      </p:sp>
      <p:sp>
        <p:nvSpPr>
          <p:cNvPr id="4" name="Slide Number Placeholder 3"/>
          <p:cNvSpPr>
            <a:spLocks noGrp="1"/>
          </p:cNvSpPr>
          <p:nvPr>
            <p:ph type="sldNum" sz="quarter" idx="5"/>
          </p:nvPr>
        </p:nvSpPr>
        <p:spPr/>
        <p:txBody>
          <a:bodyPr/>
          <a:lstStyle/>
          <a:p>
            <a:fld id="{567EAE87-16D3-3A4F-858F-F7AF3F8AE6DB}" type="slidenum">
              <a:rPr lang="en-US" smtClean="0"/>
              <a:t>4</a:t>
            </a:fld>
            <a:endParaRPr lang="en-US"/>
          </a:p>
        </p:txBody>
      </p:sp>
    </p:spTree>
    <p:extLst>
      <p:ext uri="{BB962C8B-B14F-4D97-AF65-F5344CB8AC3E}">
        <p14:creationId xmlns:p14="http://schemas.microsoft.com/office/powerpoint/2010/main" val="408427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We're part of the problem</a:t>
            </a:r>
          </a:p>
          <a:p>
            <a:endParaRPr lang="en-US" dirty="0"/>
          </a:p>
          <a:p>
            <a:r>
              <a:rPr lang="en-US" dirty="0"/>
              <a:t>Jeremiah invokes the curse and blessing in Chapter 17, </a:t>
            </a:r>
          </a:p>
          <a:p>
            <a:r>
              <a:rPr lang="en-US" dirty="0"/>
              <a:t>5 Thus says the LORD, “Cursed is the man who trusts in mankind</a:t>
            </a:r>
          </a:p>
          <a:p>
            <a:r>
              <a:rPr lang="en-US" dirty="0"/>
              <a:t>7 “Blessed is the man who trusts in the LORD And whose trust is the LORD.</a:t>
            </a:r>
          </a:p>
          <a:p>
            <a:endParaRPr lang="en-US" dirty="0"/>
          </a:p>
          <a:p>
            <a:r>
              <a:rPr lang="en-US" dirty="0"/>
              <a:t>and right after the blessing and curse he says:</a:t>
            </a:r>
          </a:p>
          <a:p>
            <a:endParaRPr lang="en-US" dirty="0"/>
          </a:p>
          <a:p>
            <a:pPr marL="0" indent="0">
              <a:buNone/>
            </a:pPr>
            <a:r>
              <a:rPr lang="en-US" dirty="0"/>
              <a:t>Jeremiah 17:9 “The heart is more deceitful than all else, And is desperately sick; Who can understand it?</a:t>
            </a:r>
          </a:p>
          <a:p>
            <a:pPr marL="0" indent="0">
              <a:buNone/>
            </a:pPr>
            <a:r>
              <a:rPr lang="en-US" dirty="0"/>
              <a:t>10 “I, the LORD, search the heart, I test the mind, Even to give to each man according to his ways, According to the results of his deeds.</a:t>
            </a:r>
          </a:p>
          <a:p>
            <a:pPr marL="0" indent="0">
              <a:buNone/>
            </a:pPr>
            <a:endParaRPr lang="en-US" dirty="0"/>
          </a:p>
          <a:p>
            <a:pPr marL="0" indent="0">
              <a:buNone/>
            </a:pPr>
            <a:r>
              <a:rPr lang="en-US" sz="1200" dirty="0">
                <a:solidFill>
                  <a:srgbClr val="FFFFFF"/>
                </a:solidFill>
              </a:rPr>
              <a:t>Isaiah 64:6 For all of us have become like one who is unclean,</a:t>
            </a:r>
          </a:p>
          <a:p>
            <a:pPr marL="0" indent="0">
              <a:buNone/>
            </a:pPr>
            <a:r>
              <a:rPr lang="en-US" sz="1200" dirty="0">
                <a:solidFill>
                  <a:srgbClr val="FFFFFF"/>
                </a:solidFill>
              </a:rPr>
              <a:t>And all our righteous deeds are like a filthy garment;</a:t>
            </a:r>
          </a:p>
          <a:p>
            <a:pPr marL="0" indent="0">
              <a:buNone/>
            </a:pPr>
            <a:r>
              <a:rPr lang="en-US" sz="1200" dirty="0">
                <a:solidFill>
                  <a:srgbClr val="FFFFFF"/>
                </a:solidFill>
              </a:rPr>
              <a:t>And all of us wither like a leaf,</a:t>
            </a:r>
          </a:p>
          <a:p>
            <a:pPr marL="0" indent="0">
              <a:buNone/>
            </a:pPr>
            <a:r>
              <a:rPr lang="en-US" sz="1200" dirty="0">
                <a:solidFill>
                  <a:srgbClr val="FFFFFF"/>
                </a:solidFill>
              </a:rPr>
              <a:t>And our iniquities, like the wind, take us away.</a:t>
            </a:r>
          </a:p>
          <a:p>
            <a:pPr marL="0" indent="0">
              <a:buNone/>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Problem is Within us – our fragmented and diseased hearts.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it's the inclination of our hearts that actually impact our ability to perceive goodness, understand the real state of affairs, and make good decisions for flourishing.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indent="0">
              <a:buNone/>
            </a:pPr>
            <a:endParaRPr lang="en-US" sz="1200" dirty="0">
              <a:solidFill>
                <a:srgbClr val="FFFFFF"/>
              </a:solidFill>
            </a:endParaRPr>
          </a:p>
          <a:p>
            <a:pPr marL="0" indent="0">
              <a:buNone/>
            </a:pPr>
            <a:endParaRPr lang="en-US" sz="1200" dirty="0">
              <a:solidFill>
                <a:srgbClr val="FFFFFF"/>
              </a:solidFill>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5</a:t>
            </a:fld>
            <a:endParaRPr lang="en-US"/>
          </a:p>
        </p:txBody>
      </p:sp>
    </p:spTree>
    <p:extLst>
      <p:ext uri="{BB962C8B-B14F-4D97-AF65-F5344CB8AC3E}">
        <p14:creationId xmlns:p14="http://schemas.microsoft.com/office/powerpoint/2010/main" val="41850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I’ve referenced Isaiah’s vision of the Throne room of God – where the angels were calling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Isaiah 6 :3 And one called out to another and said, “Holy, Holy, Holy, is the LORD of hosts, The whole earth is full of His glory.”</a:t>
            </a:r>
          </a:p>
          <a:p>
            <a:endParaRPr lang="en-US" dirty="0"/>
          </a:p>
          <a:p>
            <a:r>
              <a:rPr lang="en-US" dirty="0"/>
              <a:t>This is the only passage in scripture where any virtue of God is in the superlative.</a:t>
            </a:r>
          </a:p>
          <a:p>
            <a:r>
              <a:rPr lang="en-US" dirty="0"/>
              <a:t>Holiness is god’s Chief Characteristic – a primary one – the primary one</a:t>
            </a:r>
          </a:p>
          <a:p>
            <a:endParaRPr lang="en-US" dirty="0"/>
          </a:p>
          <a:p>
            <a:r>
              <a:rPr lang="en-US" dirty="0"/>
              <a:t>And do you recall Isaiah's response to this vision?</a:t>
            </a:r>
          </a:p>
          <a:p>
            <a:endParaRPr lang="en-US" dirty="0"/>
          </a:p>
          <a:p>
            <a:endParaRPr lang="en-US" dirty="0"/>
          </a:p>
          <a:p>
            <a:r>
              <a:rPr lang="en-US" dirty="0"/>
              <a:t>CLICK</a:t>
            </a:r>
          </a:p>
          <a:p>
            <a:r>
              <a:rPr lang="en-US" dirty="0"/>
              <a:t>“Woe is me, for I am ruined!</a:t>
            </a:r>
          </a:p>
          <a:p>
            <a:r>
              <a:rPr lang="en-US" dirty="0"/>
              <a:t>Because I am a man of unclean lips,</a:t>
            </a:r>
          </a:p>
          <a:p>
            <a:r>
              <a:rPr lang="en-US" dirty="0"/>
              <a:t>And I live among a people of unclean lips;</a:t>
            </a:r>
          </a:p>
          <a:p>
            <a:r>
              <a:rPr lang="en-US" dirty="0"/>
              <a:t>For my eyes have seen the King, the LORD of hosts.”</a:t>
            </a:r>
          </a:p>
          <a:p>
            <a:endParaRPr lang="en-US" dirty="0"/>
          </a:p>
          <a:p>
            <a:r>
              <a:rPr lang="en-US" dirty="0"/>
              <a:t>It’s not until we encounter the Holiness of God, and see the beauty of Christ that the reality of our current situation sets in.</a:t>
            </a:r>
          </a:p>
          <a:p>
            <a:r>
              <a:rPr lang="en-US" dirty="0"/>
              <a:t>When Isaiah saw the Purity and Holiness of God, His sin was no longer tolerable – he knew he was doomed.</a:t>
            </a:r>
          </a:p>
          <a:p>
            <a:endParaRPr lang="en-US" dirty="0"/>
          </a:p>
          <a:p>
            <a:r>
              <a:rPr lang="en-US" dirty="0"/>
              <a:t>He understood his goodness was a unclean rags - the actual word there in the Hebrew is menstrual rags - rags that would prevent you from entering the temple if you touched them.  The picture is that our own righteousness actually separates us from God.</a:t>
            </a:r>
          </a:p>
        </p:txBody>
      </p:sp>
      <p:sp>
        <p:nvSpPr>
          <p:cNvPr id="4" name="Slide Number Placeholder 3"/>
          <p:cNvSpPr>
            <a:spLocks noGrp="1"/>
          </p:cNvSpPr>
          <p:nvPr>
            <p:ph type="sldNum" sz="quarter" idx="5"/>
          </p:nvPr>
        </p:nvSpPr>
        <p:spPr/>
        <p:txBody>
          <a:bodyPr/>
          <a:lstStyle/>
          <a:p>
            <a:fld id="{567EAE87-16D3-3A4F-858F-F7AF3F8AE6DB}" type="slidenum">
              <a:rPr lang="en-US" smtClean="0"/>
              <a:t>6</a:t>
            </a:fld>
            <a:endParaRPr lang="en-US"/>
          </a:p>
        </p:txBody>
      </p:sp>
    </p:spTree>
    <p:extLst>
      <p:ext uri="{BB962C8B-B14F-4D97-AF65-F5344CB8AC3E}">
        <p14:creationId xmlns:p14="http://schemas.microsoft.com/office/powerpoint/2010/main" val="375891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One of Our Family’s favorite movies is the Emperor’s new Groove where </a:t>
            </a:r>
            <a:r>
              <a:rPr lang="en-US" dirty="0" err="1"/>
              <a:t>Kronk</a:t>
            </a:r>
            <a:r>
              <a:rPr lang="en-US" dirty="0"/>
              <a:t>, the good-natured assistant to the Villainess </a:t>
            </a:r>
            <a:r>
              <a:rPr lang="en-US" b="0" i="0" dirty="0" err="1">
                <a:solidFill>
                  <a:srgbClr val="202124"/>
                </a:solidFill>
                <a:effectLst/>
                <a:latin typeface="Google Sans"/>
              </a:rPr>
              <a:t>Yzma</a:t>
            </a:r>
            <a:r>
              <a:rPr lang="en-US" b="0" i="0" dirty="0">
                <a:solidFill>
                  <a:srgbClr val="202124"/>
                </a:solidFill>
                <a:effectLst/>
                <a:latin typeface="Google Sans"/>
              </a:rPr>
              <a:t>, is battling with a moral decision and these little shoulder angels/shoulder demons pop up on his shoulder.</a:t>
            </a:r>
          </a:p>
          <a:p>
            <a:endParaRPr lang="en-US" b="0" i="0" dirty="0">
              <a:solidFill>
                <a:srgbClr val="202124"/>
              </a:solidFill>
              <a:effectLst/>
              <a:latin typeface="Google Sans"/>
            </a:endParaRPr>
          </a:p>
          <a:p>
            <a:r>
              <a:rPr lang="en-US" b="0" i="0" dirty="0">
                <a:solidFill>
                  <a:srgbClr val="202124"/>
                </a:solidFill>
                <a:effectLst/>
                <a:latin typeface="Google Sans"/>
              </a:rPr>
              <a:t>This struggle is real and while positionally we as Christians are justified before a holy God  (Spoiler alert)</a:t>
            </a:r>
          </a:p>
          <a:p>
            <a:r>
              <a:rPr lang="en-US" b="0" i="0" dirty="0">
                <a:solidFill>
                  <a:srgbClr val="202124"/>
                </a:solidFill>
                <a:effectLst/>
                <a:latin typeface="Google Sans"/>
              </a:rPr>
              <a:t>- We can still have serious battles to the degree that we attempt to live our life on our own apart from the direction and strength of the Holy Spirit</a:t>
            </a:r>
          </a:p>
          <a:p>
            <a:endParaRPr lang="en-US" b="0" i="0" dirty="0">
              <a:solidFill>
                <a:srgbClr val="202124"/>
              </a:solidFill>
              <a:effectLst/>
              <a:latin typeface="Google Sans"/>
            </a:endParaRPr>
          </a:p>
          <a:p>
            <a:r>
              <a:rPr lang="en-US" b="0" i="0" dirty="0">
                <a:solidFill>
                  <a:srgbClr val="202124"/>
                </a:solidFill>
                <a:effectLst/>
                <a:latin typeface="Google Sans"/>
              </a:rPr>
              <a:t>In Romans 7 Paul writes about this battle of our natures:</a:t>
            </a:r>
          </a:p>
          <a:p>
            <a:endParaRPr lang="en-US" b="0" i="0" dirty="0">
              <a:solidFill>
                <a:srgbClr val="202124"/>
              </a:solidFill>
              <a:effectLst/>
              <a:latin typeface="Google Sans"/>
            </a:endParaRPr>
          </a:p>
          <a:p>
            <a:r>
              <a:rPr lang="en-US" b="0" i="0" dirty="0">
                <a:solidFill>
                  <a:srgbClr val="202124"/>
                </a:solidFill>
                <a:effectLst/>
                <a:latin typeface="Google Sans"/>
              </a:rPr>
              <a:t>CLICK</a:t>
            </a:r>
          </a:p>
          <a:p>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Romans 7: 21 I find then the principle that evil is present in me, the one who wants to do good. 22 For I joyfully concur with the law of God in the inner man, 23 but I see a different law in the members of my body, waging war against the law of my mind and making me a prisoner of the law of sin which is in my members. 24 Wretched man that I am! Who will set me free from the body of this death?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Google Sans"/>
              </a:rPr>
              <a:t>The degree to which we as believers are in fellowship with God is frequently the degree of this struggle.</a:t>
            </a:r>
            <a:endParaRPr lang="en-US" b="0" i="0" dirty="0">
              <a:solidFill>
                <a:srgbClr val="202124"/>
              </a:solidFill>
              <a:effectLst/>
              <a:latin typeface="Google Sans"/>
            </a:endParaRPr>
          </a:p>
          <a:p>
            <a:endParaRPr lang="en-US" b="0" i="0" dirty="0">
              <a:solidFill>
                <a:srgbClr val="202124"/>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fld id="{567EAE87-16D3-3A4F-858F-F7AF3F8AE6DB}" type="slidenum">
              <a:rPr lang="en-US" smtClean="0"/>
              <a:t>7</a:t>
            </a:fld>
            <a:endParaRPr lang="en-US"/>
          </a:p>
        </p:txBody>
      </p:sp>
    </p:spTree>
    <p:extLst>
      <p:ext uri="{BB962C8B-B14F-4D97-AF65-F5344CB8AC3E}">
        <p14:creationId xmlns:p14="http://schemas.microsoft.com/office/powerpoint/2010/main" val="284664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One step back to define some terms that can help us as we bring more light to our situation.  </a:t>
            </a:r>
          </a:p>
          <a:p>
            <a:endParaRPr lang="en-US" dirty="0"/>
          </a:p>
          <a:p>
            <a:r>
              <a:rPr lang="en-US" dirty="0"/>
              <a:t>3 terms to understand: Righteousness. Holiness, and Glory</a:t>
            </a:r>
          </a:p>
          <a:p>
            <a:endParaRPr lang="en-US" b="0" i="0" dirty="0">
              <a:solidFill>
                <a:srgbClr val="333333"/>
              </a:solidFill>
              <a:effectLst/>
              <a:latin typeface="Merriweather Web"/>
            </a:endParaRPr>
          </a:p>
          <a:p>
            <a:r>
              <a:rPr lang="en-US" b="0" i="0" dirty="0">
                <a:solidFill>
                  <a:srgbClr val="333333"/>
                </a:solidFill>
                <a:effectLst/>
                <a:latin typeface="Merriweather Web"/>
              </a:rPr>
              <a:t>Holiness – the absolute </a:t>
            </a:r>
            <a:r>
              <a:rPr lang="en-US" dirty="0">
                <a:solidFill>
                  <a:srgbClr val="333333"/>
                </a:solidFill>
                <a:latin typeface="Merriweather Web"/>
              </a:rPr>
              <a:t>Uniqueness</a:t>
            </a:r>
            <a:r>
              <a:rPr lang="en-US" b="0" i="0" dirty="0">
                <a:solidFill>
                  <a:srgbClr val="333333"/>
                </a:solidFill>
                <a:effectLst/>
                <a:latin typeface="Merriweather Web"/>
              </a:rPr>
              <a:t> and Goodness of God – it’s what Isaiah saw in the temple, and what brought him to his knees</a:t>
            </a:r>
          </a:p>
          <a:p>
            <a:endParaRPr lang="en-US" b="0" i="0" dirty="0">
              <a:solidFill>
                <a:srgbClr val="333333"/>
              </a:solidFill>
              <a:effectLst/>
              <a:latin typeface="Merriweather Web"/>
            </a:endParaRPr>
          </a:p>
          <a:p>
            <a:r>
              <a:rPr lang="en-US" b="0" i="0" dirty="0">
                <a:solidFill>
                  <a:srgbClr val="333333"/>
                </a:solidFill>
                <a:effectLst/>
                <a:latin typeface="Merriweather Web"/>
              </a:rPr>
              <a:t>Righteousness - the basic idea of conforming to a standard. When that standard is conformed to, the behavior, the thinking, the feeling is right — it’s right. it's righteous ~John Piper</a:t>
            </a:r>
          </a:p>
          <a:p>
            <a:endParaRPr lang="en-US" dirty="0"/>
          </a:p>
          <a:p>
            <a:r>
              <a:rPr lang="en-US" dirty="0"/>
              <a:t>Isaiah 6 :3 …The whole earth is full of His glory.”</a:t>
            </a:r>
          </a:p>
          <a:p>
            <a:endParaRPr lang="en-US" dirty="0"/>
          </a:p>
          <a:p>
            <a:r>
              <a:rPr lang="en-US" dirty="0"/>
              <a:t>Glory is the natural radiant effect when Holiness enters an environment.</a:t>
            </a:r>
          </a:p>
          <a:p>
            <a:endParaRPr lang="en-US" dirty="0"/>
          </a:p>
          <a:p>
            <a:r>
              <a:rPr lang="en-US" dirty="0"/>
              <a:t>Romans 8:21 tells us that the creation itself also will be set free from its slavery to corruption into the freedom of the glory of the children of God.</a:t>
            </a:r>
          </a:p>
          <a:p>
            <a:endParaRPr lang="en-US" dirty="0"/>
          </a:p>
          <a:p>
            <a:r>
              <a:rPr lang="en-US" dirty="0"/>
              <a:t>A time will come when we live such lives of righteousness that the glory will spill over and set creation free from it’s slavery to abuse.</a:t>
            </a:r>
          </a:p>
          <a:p>
            <a:endParaRPr lang="en-US" dirty="0"/>
          </a:p>
          <a:p>
            <a:r>
              <a:rPr lang="en-US" dirty="0"/>
              <a:t>And Righteousness leads to</a:t>
            </a:r>
          </a:p>
        </p:txBody>
      </p:sp>
      <p:sp>
        <p:nvSpPr>
          <p:cNvPr id="4" name="Slide Number Placeholder 3"/>
          <p:cNvSpPr>
            <a:spLocks noGrp="1"/>
          </p:cNvSpPr>
          <p:nvPr>
            <p:ph type="sldNum" sz="quarter" idx="5"/>
          </p:nvPr>
        </p:nvSpPr>
        <p:spPr/>
        <p:txBody>
          <a:bodyPr/>
          <a:lstStyle/>
          <a:p>
            <a:fld id="{567EAE87-16D3-3A4F-858F-F7AF3F8AE6DB}" type="slidenum">
              <a:rPr lang="en-US" smtClean="0"/>
              <a:t>8</a:t>
            </a:fld>
            <a:endParaRPr lang="en-US"/>
          </a:p>
        </p:txBody>
      </p:sp>
    </p:spTree>
    <p:extLst>
      <p:ext uri="{BB962C8B-B14F-4D97-AF65-F5344CB8AC3E}">
        <p14:creationId xmlns:p14="http://schemas.microsoft.com/office/powerpoint/2010/main" val="3366470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Justice</a:t>
            </a:r>
          </a:p>
          <a:p>
            <a:endParaRPr lang="en-US" dirty="0"/>
          </a:p>
          <a:p>
            <a:r>
              <a:rPr lang="en-US" dirty="0"/>
              <a:t>Justice is a secondary virtue that’s contingent on the virtue of holiness.</a:t>
            </a:r>
          </a:p>
          <a:p>
            <a:endParaRPr lang="en-US" dirty="0"/>
          </a:p>
          <a:p>
            <a:r>
              <a:rPr lang="en-US" dirty="0"/>
              <a:t>Justice is the natural reaction that occurs with Goodness or Holiness interacts with Sin or Rebellion.</a:t>
            </a:r>
          </a:p>
          <a:p>
            <a:endParaRPr lang="en-US" dirty="0"/>
          </a:p>
          <a:p>
            <a:r>
              <a:rPr lang="en-US" dirty="0"/>
              <a:t>And that’s  a big problem for us, because if you remember we started the talk with a reminder that we’re crooked, our hearts are untrustworthy, and we are not holy.</a:t>
            </a:r>
          </a:p>
          <a:p>
            <a:endParaRPr lang="en-US" dirty="0"/>
          </a:p>
          <a:p>
            <a:r>
              <a:rPr lang="en-US" dirty="0"/>
              <a:t>And when holiness comes in contact with unholiness the result is Judgment.</a:t>
            </a:r>
          </a:p>
          <a:p>
            <a:endParaRPr lang="en-US" dirty="0"/>
          </a:p>
          <a:p>
            <a:r>
              <a:rPr lang="en-US" dirty="0"/>
              <a:t>One of the most common symbols of Justice in scripture is that of the Sword.</a:t>
            </a:r>
          </a:p>
        </p:txBody>
      </p:sp>
      <p:sp>
        <p:nvSpPr>
          <p:cNvPr id="4" name="Slide Number Placeholder 3"/>
          <p:cNvSpPr>
            <a:spLocks noGrp="1"/>
          </p:cNvSpPr>
          <p:nvPr>
            <p:ph type="sldNum" sz="quarter" idx="5"/>
          </p:nvPr>
        </p:nvSpPr>
        <p:spPr/>
        <p:txBody>
          <a:bodyPr/>
          <a:lstStyle/>
          <a:p>
            <a:fld id="{567EAE87-16D3-3A4F-858F-F7AF3F8AE6DB}" type="slidenum">
              <a:rPr lang="en-US" smtClean="0"/>
              <a:t>9</a:t>
            </a:fld>
            <a:endParaRPr lang="en-US"/>
          </a:p>
        </p:txBody>
      </p:sp>
    </p:spTree>
    <p:extLst>
      <p:ext uri="{BB962C8B-B14F-4D97-AF65-F5344CB8AC3E}">
        <p14:creationId xmlns:p14="http://schemas.microsoft.com/office/powerpoint/2010/main" val="142179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324C48-DA90-2747-A5A6-CF8FD5A1AE82}"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228238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24C48-DA90-2747-A5A6-CF8FD5A1AE82}"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47084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24C48-DA90-2747-A5A6-CF8FD5A1AE82}"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328462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24C48-DA90-2747-A5A6-CF8FD5A1AE82}"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222671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324C48-DA90-2747-A5A6-CF8FD5A1AE82}" type="datetimeFigureOut">
              <a:rPr lang="en-US" smtClean="0"/>
              <a:t>5/13/23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112712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324C48-DA90-2747-A5A6-CF8FD5A1AE82}" type="datetimeFigureOut">
              <a:rPr lang="en-US" smtClean="0"/>
              <a:t>5/13/23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249799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324C48-DA90-2747-A5A6-CF8FD5A1AE82}" type="datetimeFigureOut">
              <a:rPr lang="en-US" smtClean="0"/>
              <a:t>5/13/23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71978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324C48-DA90-2747-A5A6-CF8FD5A1AE82}" type="datetimeFigureOut">
              <a:rPr lang="en-US" smtClean="0"/>
              <a:t>5/13/23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145851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24C48-DA90-2747-A5A6-CF8FD5A1AE82}" type="datetimeFigureOut">
              <a:rPr lang="en-US" smtClean="0"/>
              <a:t>5/13/23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242656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324C48-DA90-2747-A5A6-CF8FD5A1AE82}" type="datetimeFigureOut">
              <a:rPr lang="en-US" smtClean="0"/>
              <a:t>5/13/23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313124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324C48-DA90-2747-A5A6-CF8FD5A1AE82}" type="datetimeFigureOut">
              <a:rPr lang="en-US" smtClean="0"/>
              <a:t>5/13/23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A2E3C-5A91-F746-B065-0DE200964DC3}" type="slidenum">
              <a:rPr lang="en-US" smtClean="0"/>
              <a:t>‹#›</a:t>
            </a:fld>
            <a:endParaRPr lang="en-US"/>
          </a:p>
        </p:txBody>
      </p:sp>
    </p:spTree>
    <p:extLst>
      <p:ext uri="{BB962C8B-B14F-4D97-AF65-F5344CB8AC3E}">
        <p14:creationId xmlns:p14="http://schemas.microsoft.com/office/powerpoint/2010/main" val="219335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24C48-DA90-2747-A5A6-CF8FD5A1AE82}" type="datetimeFigureOut">
              <a:rPr lang="en-US" smtClean="0"/>
              <a:t>5/13/23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A2E3C-5A91-F746-B065-0DE200964DC3}" type="slidenum">
              <a:rPr lang="en-US" smtClean="0"/>
              <a:t>‹#›</a:t>
            </a:fld>
            <a:endParaRPr lang="en-US"/>
          </a:p>
        </p:txBody>
      </p:sp>
    </p:spTree>
    <p:extLst>
      <p:ext uri="{BB962C8B-B14F-4D97-AF65-F5344CB8AC3E}">
        <p14:creationId xmlns:p14="http://schemas.microsoft.com/office/powerpoint/2010/main" val="4088069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8,000+ Free Mother &amp; Family Images - Pixabay">
            <a:extLst>
              <a:ext uri="{FF2B5EF4-FFF2-40B4-BE49-F238E27FC236}">
                <a16:creationId xmlns:a16="http://schemas.microsoft.com/office/drawing/2014/main" id="{8D1EE4DF-CF1E-5148-B7E7-A83E97AF8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1036"/>
            <a:ext cx="9144000" cy="60944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641289-7B99-3A43-85AD-145575074A0F}"/>
              </a:ext>
            </a:extLst>
          </p:cNvPr>
          <p:cNvSpPr>
            <a:spLocks noGrp="1"/>
          </p:cNvSpPr>
          <p:nvPr>
            <p:ph type="title"/>
          </p:nvPr>
        </p:nvSpPr>
        <p:spPr/>
        <p:txBody>
          <a:bodyPr/>
          <a:lstStyle/>
          <a:p>
            <a:r>
              <a:rPr lang="en-US" dirty="0"/>
              <a:t>Happy Mother’s Day!</a:t>
            </a:r>
          </a:p>
        </p:txBody>
      </p:sp>
    </p:spTree>
    <p:extLst>
      <p:ext uri="{BB962C8B-B14F-4D97-AF65-F5344CB8AC3E}">
        <p14:creationId xmlns:p14="http://schemas.microsoft.com/office/powerpoint/2010/main" val="410759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218" name="Picture 2" descr="The Sword of the Spirit: Armor of God Explained">
            <a:extLst>
              <a:ext uri="{FF2B5EF4-FFF2-40B4-BE49-F238E27FC236}">
                <a16:creationId xmlns:a16="http://schemas.microsoft.com/office/drawing/2014/main" id="{4E1A2EFE-58C4-DD4B-9611-C1E801D55510}"/>
              </a:ext>
            </a:extLst>
          </p:cNvPr>
          <p:cNvPicPr>
            <a:picLocks noGrp="1" noChangeAspect="1" noChangeArrowheads="1"/>
          </p:cNvPicPr>
          <p:nvPr>
            <p:ph idx="1"/>
          </p:nvPr>
        </p:nvPicPr>
        <p:blipFill rotWithShape="1">
          <a:blip r:embed="rId3">
            <a:alphaModFix amt="50000"/>
            <a:extLst>
              <a:ext uri="{28A0092B-C50C-407E-A947-70E740481C1C}">
                <a14:useLocalDpi xmlns:a14="http://schemas.microsoft.com/office/drawing/2010/main" val="0"/>
              </a:ext>
            </a:extLst>
          </a:blip>
          <a:srcRect l="2453" r="4658" b="-1"/>
          <a:stretch/>
        </p:blipFill>
        <p:spPr bwMode="auto">
          <a:xfrm>
            <a:off x="-1523979" y="2"/>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6909A7-256B-5040-B265-F38F77E69AE2}"/>
              </a:ext>
            </a:extLst>
          </p:cNvPr>
          <p:cNvSpPr>
            <a:spLocks noGrp="1"/>
          </p:cNvSpPr>
          <p:nvPr>
            <p:ph type="title"/>
          </p:nvPr>
        </p:nvSpPr>
        <p:spPr>
          <a:xfrm>
            <a:off x="-863601" y="3428999"/>
            <a:ext cx="7673473" cy="2900519"/>
          </a:xfrm>
        </p:spPr>
        <p:txBody>
          <a:bodyPr vert="horz" lIns="91440" tIns="45720" rIns="91440" bIns="45720" rtlCol="0" anchor="b">
            <a:normAutofit/>
          </a:bodyPr>
          <a:lstStyle/>
          <a:p>
            <a:pPr algn="ctr"/>
            <a:r>
              <a:rPr lang="en-US" sz="6000" dirty="0">
                <a:solidFill>
                  <a:srgbClr val="FFFFFF"/>
                </a:solidFill>
              </a:rPr>
              <a:t>Stories of Swords</a:t>
            </a:r>
          </a:p>
        </p:txBody>
      </p:sp>
    </p:spTree>
    <p:extLst>
      <p:ext uri="{BB962C8B-B14F-4D97-AF65-F5344CB8AC3E}">
        <p14:creationId xmlns:p14="http://schemas.microsoft.com/office/powerpoint/2010/main" val="340406425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8EB4-CA8A-074D-A8A8-E456DC4F967A}"/>
              </a:ext>
            </a:extLst>
          </p:cNvPr>
          <p:cNvSpPr>
            <a:spLocks noGrp="1"/>
          </p:cNvSpPr>
          <p:nvPr>
            <p:ph type="title"/>
          </p:nvPr>
        </p:nvSpPr>
        <p:spPr>
          <a:xfrm>
            <a:off x="0" y="-174127"/>
            <a:ext cx="5727032" cy="1807305"/>
          </a:xfrm>
        </p:spPr>
        <p:txBody>
          <a:bodyPr>
            <a:normAutofit/>
          </a:bodyPr>
          <a:lstStyle/>
          <a:p>
            <a:r>
              <a:rPr lang="en-US" sz="3800" b="1" dirty="0"/>
              <a:t>Stories of Swords – Sword Guarding The Garden</a:t>
            </a:r>
          </a:p>
        </p:txBody>
      </p:sp>
      <p:sp>
        <p:nvSpPr>
          <p:cNvPr id="3" name="Content Placeholder 2">
            <a:extLst>
              <a:ext uri="{FF2B5EF4-FFF2-40B4-BE49-F238E27FC236}">
                <a16:creationId xmlns:a16="http://schemas.microsoft.com/office/drawing/2014/main" id="{3FAD18A8-1830-7540-BEDB-A6EBC63FAA54}"/>
              </a:ext>
            </a:extLst>
          </p:cNvPr>
          <p:cNvSpPr>
            <a:spLocks noGrp="1"/>
          </p:cNvSpPr>
          <p:nvPr>
            <p:ph idx="1"/>
          </p:nvPr>
        </p:nvSpPr>
        <p:spPr>
          <a:xfrm>
            <a:off x="168442" y="1386851"/>
            <a:ext cx="5101390" cy="3843667"/>
          </a:xfrm>
        </p:spPr>
        <p:txBody>
          <a:bodyPr>
            <a:noAutofit/>
          </a:bodyPr>
          <a:lstStyle/>
          <a:p>
            <a:pPr marL="0" indent="0">
              <a:buNone/>
            </a:pPr>
            <a:r>
              <a:rPr lang="en-US" sz="2600" dirty="0"/>
              <a:t>Genesis 3:22 Then the LORD God said, “Behold, the man has become like one of Us, knowing good and evil; and now, he might stretch out his hand, and take also from the tree of life, and eat, and live forever”— 23 therefore the LORD God sent him out from the garden of Eden, to cultivate the ground from which he was taken. 24 So He drove the man out; and at the east of the garden of Eden He stationed the cherubim and the flaming sword which turned every direction to guard the way to the tree of life.</a:t>
            </a:r>
          </a:p>
        </p:txBody>
      </p:sp>
      <p:pic>
        <p:nvPicPr>
          <p:cNvPr id="10242" name="Picture 2" descr="The Tree of Life and the Tree of the Knowledge of Good and Evil">
            <a:extLst>
              <a:ext uri="{FF2B5EF4-FFF2-40B4-BE49-F238E27FC236}">
                <a16:creationId xmlns:a16="http://schemas.microsoft.com/office/drawing/2014/main" id="{7DA600B2-A788-9541-BCE9-1D9032B311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998"/>
          <a:stretch/>
        </p:blipFill>
        <p:spPr bwMode="auto">
          <a:xfrm>
            <a:off x="5093369" y="10"/>
            <a:ext cx="5574633" cy="685799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23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8EB4-CA8A-074D-A8A8-E456DC4F967A}"/>
              </a:ext>
            </a:extLst>
          </p:cNvPr>
          <p:cNvSpPr>
            <a:spLocks noGrp="1"/>
          </p:cNvSpPr>
          <p:nvPr>
            <p:ph type="title"/>
          </p:nvPr>
        </p:nvSpPr>
        <p:spPr>
          <a:xfrm>
            <a:off x="0" y="325370"/>
            <a:ext cx="4243589" cy="1956841"/>
          </a:xfrm>
        </p:spPr>
        <p:txBody>
          <a:bodyPr anchor="b">
            <a:normAutofit fontScale="90000"/>
          </a:bodyPr>
          <a:lstStyle/>
          <a:p>
            <a:r>
              <a:rPr lang="en-US" sz="4200" dirty="0"/>
              <a:t>Stories of Swords – Balaam and the Angel with a Sword</a:t>
            </a:r>
          </a:p>
        </p:txBody>
      </p:sp>
      <p:sp>
        <p:nvSpPr>
          <p:cNvPr id="3" name="Content Placeholder 2">
            <a:extLst>
              <a:ext uri="{FF2B5EF4-FFF2-40B4-BE49-F238E27FC236}">
                <a16:creationId xmlns:a16="http://schemas.microsoft.com/office/drawing/2014/main" id="{3FAD18A8-1830-7540-BEDB-A6EBC63FAA54}"/>
              </a:ext>
            </a:extLst>
          </p:cNvPr>
          <p:cNvSpPr>
            <a:spLocks noGrp="1"/>
          </p:cNvSpPr>
          <p:nvPr>
            <p:ph idx="1"/>
          </p:nvPr>
        </p:nvSpPr>
        <p:spPr>
          <a:xfrm>
            <a:off x="0" y="2915456"/>
            <a:ext cx="3787704" cy="3320668"/>
          </a:xfrm>
        </p:spPr>
        <p:txBody>
          <a:bodyPr>
            <a:normAutofit/>
          </a:bodyPr>
          <a:lstStyle/>
          <a:p>
            <a:pPr marL="0" indent="0">
              <a:buNone/>
            </a:pPr>
            <a:r>
              <a:rPr lang="en-US" sz="2700" dirty="0"/>
              <a:t>Numbers 22: 1 Then the LORD opened the eyes of Balaam, and he saw the angel of the LORD standing in the way with his drawn sword in his hand; and he bowed all the way to the ground.</a:t>
            </a:r>
          </a:p>
        </p:txBody>
      </p:sp>
      <p:pic>
        <p:nvPicPr>
          <p:cNvPr id="11266" name="Picture 2" descr="The Account of Balaam's Donkey: A Late Polemical Burlesque - TheTorah.com">
            <a:extLst>
              <a:ext uri="{FF2B5EF4-FFF2-40B4-BE49-F238E27FC236}">
                <a16:creationId xmlns:a16="http://schemas.microsoft.com/office/drawing/2014/main" id="{C572B933-82B8-5A49-A971-4873A6F12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23" r="11063"/>
          <a:stretch/>
        </p:blipFill>
        <p:spPr bwMode="auto">
          <a:xfrm>
            <a:off x="3787703" y="10"/>
            <a:ext cx="6878775" cy="6857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959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4F903-7447-3346-B058-160CA7F4B0C9}"/>
              </a:ext>
            </a:extLst>
          </p:cNvPr>
          <p:cNvSpPr>
            <a:spLocks noGrp="1"/>
          </p:cNvSpPr>
          <p:nvPr>
            <p:ph idx="1"/>
          </p:nvPr>
        </p:nvSpPr>
        <p:spPr>
          <a:xfrm>
            <a:off x="-24064" y="1033467"/>
            <a:ext cx="6360353" cy="3729035"/>
          </a:xfrm>
        </p:spPr>
        <p:txBody>
          <a:bodyPr>
            <a:noAutofit/>
          </a:bodyPr>
          <a:lstStyle/>
          <a:p>
            <a:pPr marL="0" indent="0">
              <a:buNone/>
            </a:pPr>
            <a:r>
              <a:rPr lang="en-US" sz="2700" dirty="0"/>
              <a:t>13 Now it came about when Joshua was by Jericho, that he lifted up his eyes and looked, and behold, a man was standing opposite him with his sword drawn in his hand, and Joshua went to him and said to him, “Are you for us or for our adversaries?” 14 He said, “No; rather I indeed come now as captain of the host of the LORD.” And Joshua fell on his face to the earth, and bowed down, and said to him, “What has my lord to say to his servant?” 15 The captain of the LORD’S host said to Joshua, “Remove your sandals from your feet, for the place where you are standing is holy.” And Joshua did so.</a:t>
            </a:r>
          </a:p>
        </p:txBody>
      </p:sp>
      <p:pic>
        <p:nvPicPr>
          <p:cNvPr id="12290" name="Picture 2" descr="God Almighty speaks to me? Wow!: Power Encounter">
            <a:extLst>
              <a:ext uri="{FF2B5EF4-FFF2-40B4-BE49-F238E27FC236}">
                <a16:creationId xmlns:a16="http://schemas.microsoft.com/office/drawing/2014/main" id="{F44BB204-CFF3-D446-95E5-E0FE4EB5E1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401"/>
          <a:stretch/>
        </p:blipFill>
        <p:spPr bwMode="auto">
          <a:xfrm>
            <a:off x="6039853" y="0"/>
            <a:ext cx="3104147" cy="426398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6909A7-256B-5040-B265-F38F77E69AE2}"/>
              </a:ext>
            </a:extLst>
          </p:cNvPr>
          <p:cNvSpPr>
            <a:spLocks noGrp="1"/>
          </p:cNvSpPr>
          <p:nvPr>
            <p:ph type="title"/>
          </p:nvPr>
        </p:nvSpPr>
        <p:spPr>
          <a:xfrm>
            <a:off x="237926" y="85808"/>
            <a:ext cx="6002111" cy="947659"/>
          </a:xfrm>
        </p:spPr>
        <p:txBody>
          <a:bodyPr>
            <a:normAutofit/>
          </a:bodyPr>
          <a:lstStyle/>
          <a:p>
            <a:r>
              <a:rPr lang="en-US" sz="4000" dirty="0"/>
              <a:t>Stories of Swords – Joshua 5</a:t>
            </a:r>
          </a:p>
        </p:txBody>
      </p:sp>
    </p:spTree>
    <p:extLst>
      <p:ext uri="{BB962C8B-B14F-4D97-AF65-F5344CB8AC3E}">
        <p14:creationId xmlns:p14="http://schemas.microsoft.com/office/powerpoint/2010/main" val="388097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FD7F-331D-FD4A-ABC1-B6A514B1345F}"/>
              </a:ext>
            </a:extLst>
          </p:cNvPr>
          <p:cNvSpPr>
            <a:spLocks noGrp="1"/>
          </p:cNvSpPr>
          <p:nvPr>
            <p:ph type="title"/>
          </p:nvPr>
        </p:nvSpPr>
        <p:spPr>
          <a:xfrm>
            <a:off x="0" y="670559"/>
            <a:ext cx="4296355" cy="2148843"/>
          </a:xfrm>
        </p:spPr>
        <p:txBody>
          <a:bodyPr anchor="t">
            <a:normAutofit fontScale="90000"/>
          </a:bodyPr>
          <a:lstStyle/>
          <a:p>
            <a:r>
              <a:rPr lang="en-US" dirty="0"/>
              <a:t>Swords in the New Testament – Sword of the Spirit </a:t>
            </a:r>
          </a:p>
        </p:txBody>
      </p:sp>
      <p:sp>
        <p:nvSpPr>
          <p:cNvPr id="3" name="Content Placeholder 2">
            <a:extLst>
              <a:ext uri="{FF2B5EF4-FFF2-40B4-BE49-F238E27FC236}">
                <a16:creationId xmlns:a16="http://schemas.microsoft.com/office/drawing/2014/main" id="{4A2C7DD7-8E4D-1848-BD79-39814EB91A7D}"/>
              </a:ext>
            </a:extLst>
          </p:cNvPr>
          <p:cNvSpPr>
            <a:spLocks noGrp="1"/>
          </p:cNvSpPr>
          <p:nvPr>
            <p:ph idx="1"/>
          </p:nvPr>
        </p:nvSpPr>
        <p:spPr>
          <a:xfrm>
            <a:off x="4181572" y="0"/>
            <a:ext cx="4962428" cy="6115635"/>
          </a:xfrm>
        </p:spPr>
        <p:txBody>
          <a:bodyPr anchor="t">
            <a:noAutofit/>
          </a:bodyPr>
          <a:lstStyle/>
          <a:p>
            <a:pPr marL="0" indent="0">
              <a:buNone/>
            </a:pPr>
            <a:r>
              <a:rPr lang="en-US" sz="2700" dirty="0"/>
              <a:t>Ephesians 6:17 And take THE HELMET OF SALVATION, and the sword of the Spirit, which is the word of God.</a:t>
            </a:r>
          </a:p>
          <a:p>
            <a:pPr marL="0" indent="0">
              <a:buNone/>
            </a:pPr>
            <a:endParaRPr lang="en-US" sz="2700" dirty="0"/>
          </a:p>
          <a:p>
            <a:pPr marL="0" indent="0">
              <a:buNone/>
            </a:pPr>
            <a:r>
              <a:rPr lang="en-US" sz="2700" dirty="0"/>
              <a:t>Hebrews 4:12 For the word of God is living and active and sharper than any two-edged sword, and piercing as far as the division of soul and spirit, of both joints and marrow, and able to judge the thoughts and intentions of the heart. 13 And there is no creature hidden from His sight, but all things are open and laid bare to the eyes of Him with whom we have to do.</a:t>
            </a:r>
          </a:p>
        </p:txBody>
      </p:sp>
      <p:pic>
        <p:nvPicPr>
          <p:cNvPr id="13316" name="Picture 4" descr="How Do We Use the Sword of the Spirit in the Armor of God?">
            <a:extLst>
              <a:ext uri="{FF2B5EF4-FFF2-40B4-BE49-F238E27FC236}">
                <a16:creationId xmlns:a16="http://schemas.microsoft.com/office/drawing/2014/main" id="{032ED93F-D6EA-E54A-A901-EE3A1A0470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95" r="1" b="1"/>
          <a:stretch/>
        </p:blipFill>
        <p:spPr bwMode="auto">
          <a:xfrm>
            <a:off x="0" y="4424412"/>
            <a:ext cx="4181572" cy="2433588"/>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3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How will we escape the wrath of God? - Life Hope">
            <a:extLst>
              <a:ext uri="{FF2B5EF4-FFF2-40B4-BE49-F238E27FC236}">
                <a16:creationId xmlns:a16="http://schemas.microsoft.com/office/drawing/2014/main" id="{C42FF74E-E403-024E-812D-E9FD2DEE31A3}"/>
              </a:ext>
            </a:extLst>
          </p:cNvPr>
          <p:cNvPicPr>
            <a:picLocks noChangeAspect="1" noChangeArrowheads="1"/>
          </p:cNvPicPr>
          <p:nvPr/>
        </p:nvPicPr>
        <p:blipFill rotWithShape="1">
          <a:blip r:embed="rId3">
            <a:alphaModFix amt="88000"/>
            <a:extLst>
              <a:ext uri="{BEBA8EAE-BF5A-486C-A8C5-ECC9F3942E4B}">
                <a14:imgProps xmlns:a14="http://schemas.microsoft.com/office/drawing/2010/main">
                  <a14:imgLayer r:embed="rId4">
                    <a14:imgEffect>
                      <a14:colorTemperature colorTemp="5890"/>
                    </a14:imgEffect>
                    <a14:imgEffect>
                      <a14:saturation sat="400000"/>
                    </a14:imgEffect>
                  </a14:imgLayer>
                </a14:imgProps>
              </a:ext>
              <a:ext uri="{28A0092B-C50C-407E-A947-70E740481C1C}">
                <a14:useLocalDpi xmlns:a14="http://schemas.microsoft.com/office/drawing/2010/main" val="0"/>
              </a:ext>
            </a:extLst>
          </a:blip>
          <a:srcRect r="-2" b="15623"/>
          <a:stretch/>
        </p:blipFill>
        <p:spPr bwMode="auto">
          <a:xfrm>
            <a:off x="72189" y="9"/>
            <a:ext cx="9071811" cy="6857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2E46EB-291C-314C-A221-BE04BCC46012}"/>
              </a:ext>
            </a:extLst>
          </p:cNvPr>
          <p:cNvSpPr>
            <a:spLocks noGrp="1"/>
          </p:cNvSpPr>
          <p:nvPr>
            <p:ph type="title"/>
          </p:nvPr>
        </p:nvSpPr>
        <p:spPr>
          <a:xfrm>
            <a:off x="628650" y="-24319"/>
            <a:ext cx="7886700" cy="625898"/>
          </a:xfrm>
        </p:spPr>
        <p:txBody>
          <a:bodyPr>
            <a:normAutofit fontScale="90000"/>
          </a:bodyPr>
          <a:lstStyle/>
          <a:p>
            <a:r>
              <a:rPr lang="en-US" dirty="0">
                <a:solidFill>
                  <a:srgbClr val="FFFFFF"/>
                </a:solidFill>
              </a:rPr>
              <a:t>Sword of Judgment – Current Wrath</a:t>
            </a:r>
          </a:p>
        </p:txBody>
      </p:sp>
      <p:sp>
        <p:nvSpPr>
          <p:cNvPr id="3" name="Content Placeholder 2">
            <a:extLst>
              <a:ext uri="{FF2B5EF4-FFF2-40B4-BE49-F238E27FC236}">
                <a16:creationId xmlns:a16="http://schemas.microsoft.com/office/drawing/2014/main" id="{D2B8B3E3-39B1-C34C-9C19-1BA845FC13E1}"/>
              </a:ext>
            </a:extLst>
          </p:cNvPr>
          <p:cNvSpPr>
            <a:spLocks noGrp="1"/>
          </p:cNvSpPr>
          <p:nvPr>
            <p:ph idx="1"/>
          </p:nvPr>
        </p:nvSpPr>
        <p:spPr>
          <a:xfrm>
            <a:off x="-288757" y="601579"/>
            <a:ext cx="9360568" cy="5327943"/>
          </a:xfrm>
        </p:spPr>
        <p:txBody>
          <a:bodyPr>
            <a:noAutofit/>
          </a:bodyPr>
          <a:lstStyle/>
          <a:p>
            <a:pPr lvl="1"/>
            <a:r>
              <a:rPr lang="en-US" sz="2600" dirty="0">
                <a:solidFill>
                  <a:srgbClr val="FFFFFF"/>
                </a:solidFill>
              </a:rPr>
              <a:t>(Giving us over to sin) of men who suppress the truth in unrighteousness, 19 because that which is known about God is evident within them; for God made it evident to them.</a:t>
            </a:r>
          </a:p>
          <a:p>
            <a:pPr lvl="1"/>
            <a:r>
              <a:rPr lang="en-US" sz="2600" dirty="0">
                <a:solidFill>
                  <a:srgbClr val="FFFFFF"/>
                </a:solidFill>
              </a:rPr>
              <a:t>(Slaves of Sin) 34 Jesus answered them, “Truly, truly, I say to you, everyone who commits sin is the slave of sin.</a:t>
            </a:r>
          </a:p>
          <a:p>
            <a:pPr lvl="1"/>
            <a:r>
              <a:rPr lang="en-US" sz="2600" dirty="0">
                <a:solidFill>
                  <a:srgbClr val="FFFFFF"/>
                </a:solidFill>
              </a:rPr>
              <a:t>(Wrath of Government): Romans 13:4 for it is a minister of God to you for good. But if you do what is evil, be afraid; for it does not bear the sword for nothing; for it is a minister of God, an avenger who brings wrath on the one who practices evil. </a:t>
            </a:r>
          </a:p>
          <a:p>
            <a:pPr lvl="1"/>
            <a:r>
              <a:rPr lang="en-US" sz="2600" dirty="0">
                <a:solidFill>
                  <a:srgbClr val="FFFFFF"/>
                </a:solidFill>
              </a:rPr>
              <a:t>(Wrath of seared consciences) 1 Tim 4: 1 But the Spirit explicitly says that in later times some will fall away from the faith, paying attention to deceitful spirits and doctrines of demons, 2 by means of the hypocrisy of liars seared in their own conscience as with a branding iron</a:t>
            </a:r>
          </a:p>
          <a:p>
            <a:pPr lvl="1"/>
            <a:r>
              <a:rPr lang="en-US" sz="2600" dirty="0">
                <a:solidFill>
                  <a:srgbClr val="FFFFFF"/>
                </a:solidFill>
              </a:rPr>
              <a:t>Romans 6:23 Wages of sin is DEATH</a:t>
            </a:r>
          </a:p>
          <a:p>
            <a:pPr lvl="1"/>
            <a:r>
              <a:rPr lang="en-US" sz="2600" dirty="0">
                <a:solidFill>
                  <a:srgbClr val="FFFFFF"/>
                </a:solidFill>
              </a:rPr>
              <a:t>We all have dissociative disorder (CS LEWIS)</a:t>
            </a:r>
          </a:p>
          <a:p>
            <a:pPr lvl="1"/>
            <a:endParaRPr lang="en-US" sz="2600" dirty="0">
              <a:solidFill>
                <a:srgbClr val="FFFFFF"/>
              </a:solidFill>
            </a:endParaRPr>
          </a:p>
          <a:p>
            <a:pPr lvl="1"/>
            <a:endParaRPr lang="en-US" sz="2600" dirty="0">
              <a:solidFill>
                <a:srgbClr val="FFFFFF"/>
              </a:solidFill>
            </a:endParaRPr>
          </a:p>
          <a:p>
            <a:pPr lvl="1"/>
            <a:endParaRPr lang="en-US" sz="2600" dirty="0">
              <a:solidFill>
                <a:srgbClr val="FFFFFF"/>
              </a:solidFill>
            </a:endParaRPr>
          </a:p>
          <a:p>
            <a:endParaRPr lang="en-US" sz="2600" dirty="0">
              <a:solidFill>
                <a:srgbClr val="FFFFFF"/>
              </a:solidFill>
            </a:endParaRPr>
          </a:p>
          <a:p>
            <a:endParaRPr lang="en-US" sz="2600" dirty="0">
              <a:solidFill>
                <a:srgbClr val="FFFFFF"/>
              </a:solidFill>
            </a:endParaRPr>
          </a:p>
        </p:txBody>
      </p:sp>
    </p:spTree>
    <p:extLst>
      <p:ext uri="{BB962C8B-B14F-4D97-AF65-F5344CB8AC3E}">
        <p14:creationId xmlns:p14="http://schemas.microsoft.com/office/powerpoint/2010/main" val="94882356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9" name="Rectangle 15368">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362" name="Picture 2" descr="The Great White Throne Judgment—Who Gets Judged and Who Doesn't? —  bmarkanderson.com">
            <a:extLst>
              <a:ext uri="{FF2B5EF4-FFF2-40B4-BE49-F238E27FC236}">
                <a16:creationId xmlns:a16="http://schemas.microsoft.com/office/drawing/2014/main" id="{7FCA7621-6C1D-964B-9F64-E76279B999BE}"/>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F73655-966E-B140-94C3-D3DD94E5F32D}"/>
              </a:ext>
            </a:extLst>
          </p:cNvPr>
          <p:cNvSpPr>
            <a:spLocks noGrp="1"/>
          </p:cNvSpPr>
          <p:nvPr>
            <p:ph type="title"/>
          </p:nvPr>
        </p:nvSpPr>
        <p:spPr>
          <a:xfrm>
            <a:off x="898635" y="728906"/>
            <a:ext cx="7344354" cy="714883"/>
          </a:xfrm>
        </p:spPr>
        <p:txBody>
          <a:bodyPr>
            <a:normAutofit/>
          </a:bodyPr>
          <a:lstStyle/>
          <a:p>
            <a:r>
              <a:rPr lang="en-US" sz="3200" dirty="0">
                <a:solidFill>
                  <a:srgbClr val="FFFFFF"/>
                </a:solidFill>
              </a:rPr>
              <a:t>Sword of Judgment - the Coming Judgment</a:t>
            </a:r>
          </a:p>
        </p:txBody>
      </p:sp>
      <p:sp>
        <p:nvSpPr>
          <p:cNvPr id="3" name="Content Placeholder 2">
            <a:extLst>
              <a:ext uri="{FF2B5EF4-FFF2-40B4-BE49-F238E27FC236}">
                <a16:creationId xmlns:a16="http://schemas.microsoft.com/office/drawing/2014/main" id="{947EB615-723C-B14C-865F-2D70CF94CEA2}"/>
              </a:ext>
            </a:extLst>
          </p:cNvPr>
          <p:cNvSpPr>
            <a:spLocks noGrp="1"/>
          </p:cNvSpPr>
          <p:nvPr>
            <p:ph idx="1"/>
          </p:nvPr>
        </p:nvSpPr>
        <p:spPr>
          <a:xfrm>
            <a:off x="360947" y="2957665"/>
            <a:ext cx="8470232" cy="3171423"/>
          </a:xfrm>
        </p:spPr>
        <p:txBody>
          <a:bodyPr>
            <a:noAutofit/>
          </a:bodyPr>
          <a:lstStyle/>
          <a:p>
            <a:pPr marL="0" indent="0">
              <a:buNone/>
            </a:pPr>
            <a:r>
              <a:rPr lang="en-US" sz="2700" dirty="0">
                <a:solidFill>
                  <a:srgbClr val="FFFFFF"/>
                </a:solidFill>
              </a:rPr>
              <a:t>Matthew 12:36 But I tell you that every careless word that people speak, they shall give an accounting for it in the day of judgment. 37 For by your words you will be justified, and by your words you will be condemned.”</a:t>
            </a:r>
          </a:p>
          <a:p>
            <a:pPr marL="0" indent="0">
              <a:buNone/>
            </a:pPr>
            <a:endParaRPr lang="en-US" sz="2700" dirty="0">
              <a:solidFill>
                <a:srgbClr val="FFFFFF"/>
              </a:solidFill>
            </a:endParaRPr>
          </a:p>
          <a:p>
            <a:pPr marL="0" indent="0">
              <a:buNone/>
            </a:pPr>
            <a:r>
              <a:rPr lang="en-US" sz="2700" dirty="0">
                <a:solidFill>
                  <a:srgbClr val="FFFFFF"/>
                </a:solidFill>
              </a:rPr>
              <a:t>2 Pet 3:7 But by His word the present heavens and earth are being reserved for fire, kept for the day of judgment and destruction of ungodly men.</a:t>
            </a:r>
          </a:p>
          <a:p>
            <a:pPr marL="0" indent="0">
              <a:buNone/>
            </a:pPr>
            <a:endParaRPr lang="en-US" sz="2700" dirty="0">
              <a:solidFill>
                <a:srgbClr val="FFFFFF"/>
              </a:solidFill>
            </a:endParaRPr>
          </a:p>
          <a:p>
            <a:pPr marL="0" indent="0">
              <a:buNone/>
            </a:pPr>
            <a:endParaRPr lang="en-US" sz="2700" dirty="0">
              <a:solidFill>
                <a:srgbClr val="FFFFFF"/>
              </a:solidFill>
            </a:endParaRPr>
          </a:p>
        </p:txBody>
      </p:sp>
    </p:spTree>
    <p:extLst>
      <p:ext uri="{BB962C8B-B14F-4D97-AF65-F5344CB8AC3E}">
        <p14:creationId xmlns:p14="http://schemas.microsoft.com/office/powerpoint/2010/main" val="376966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C5A4-D116-AE45-B2AA-D8533303ACFC}"/>
              </a:ext>
            </a:extLst>
          </p:cNvPr>
          <p:cNvSpPr>
            <a:spLocks noGrp="1"/>
          </p:cNvSpPr>
          <p:nvPr>
            <p:ph type="title"/>
          </p:nvPr>
        </p:nvSpPr>
        <p:spPr>
          <a:xfrm>
            <a:off x="2885101" y="-253516"/>
            <a:ext cx="6251111" cy="1783080"/>
          </a:xfrm>
        </p:spPr>
        <p:txBody>
          <a:bodyPr anchor="b">
            <a:normAutofit/>
          </a:bodyPr>
          <a:lstStyle/>
          <a:p>
            <a:r>
              <a:rPr lang="en-US" sz="3800" dirty="0"/>
              <a:t>Sword of Judgment - the Vision of Christ in Revelation</a:t>
            </a:r>
          </a:p>
        </p:txBody>
      </p:sp>
      <p:sp>
        <p:nvSpPr>
          <p:cNvPr id="3" name="Content Placeholder 2">
            <a:extLst>
              <a:ext uri="{FF2B5EF4-FFF2-40B4-BE49-F238E27FC236}">
                <a16:creationId xmlns:a16="http://schemas.microsoft.com/office/drawing/2014/main" id="{CB18D351-886A-024C-A607-3129421C36F3}"/>
              </a:ext>
            </a:extLst>
          </p:cNvPr>
          <p:cNvSpPr>
            <a:spLocks noGrp="1"/>
          </p:cNvSpPr>
          <p:nvPr>
            <p:ph idx="1"/>
          </p:nvPr>
        </p:nvSpPr>
        <p:spPr>
          <a:xfrm>
            <a:off x="3133346" y="1783090"/>
            <a:ext cx="6002866" cy="4436886"/>
          </a:xfrm>
        </p:spPr>
        <p:txBody>
          <a:bodyPr>
            <a:noAutofit/>
          </a:bodyPr>
          <a:lstStyle/>
          <a:p>
            <a:pPr marL="0" indent="0">
              <a:buNone/>
            </a:pPr>
            <a:r>
              <a:rPr lang="en-US" sz="2500" dirty="0"/>
              <a:t> Revelation 1: 13 and in the middle of the lampstands I saw one like a son of man, clothed in a robe reaching to the feet, and girded across His chest with a golden sash. 14 His head and His hair were white like white wool, like snow; and His eyes were like a flame of fire. 15 His feet were like burnished bronze, when it has been made to glow in a furnace, and His voice was like the sound of many waters. 16 In His right hand He held seven stars, and out of His mouth came a sharp two-edged sword; and His face was like the sun shining in its strength.</a:t>
            </a:r>
          </a:p>
        </p:txBody>
      </p:sp>
      <p:pic>
        <p:nvPicPr>
          <p:cNvPr id="16386" name="Picture 2" descr="John's vision of the Son of Man - Wikipedia">
            <a:extLst>
              <a:ext uri="{FF2B5EF4-FFF2-40B4-BE49-F238E27FC236}">
                <a16:creationId xmlns:a16="http://schemas.microsoft.com/office/drawing/2014/main" id="{5DEAD745-0881-884B-839F-B771A6C61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45" r="28346" b="-1"/>
          <a:stretch/>
        </p:blipFill>
        <p:spPr bwMode="auto">
          <a:xfrm>
            <a:off x="-1523999" y="10"/>
            <a:ext cx="4657344" cy="6857991"/>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7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13EB-F164-444A-9584-80CA64757770}"/>
              </a:ext>
            </a:extLst>
          </p:cNvPr>
          <p:cNvSpPr>
            <a:spLocks noGrp="1"/>
          </p:cNvSpPr>
          <p:nvPr>
            <p:ph type="title"/>
          </p:nvPr>
        </p:nvSpPr>
        <p:spPr/>
        <p:txBody>
          <a:bodyPr/>
          <a:lstStyle/>
          <a:p>
            <a:pPr algn="ctr"/>
            <a:r>
              <a:rPr lang="en-US" dirty="0"/>
              <a:t>Review</a:t>
            </a:r>
          </a:p>
        </p:txBody>
      </p:sp>
      <p:sp>
        <p:nvSpPr>
          <p:cNvPr id="3" name="Content Placeholder 2">
            <a:extLst>
              <a:ext uri="{FF2B5EF4-FFF2-40B4-BE49-F238E27FC236}">
                <a16:creationId xmlns:a16="http://schemas.microsoft.com/office/drawing/2014/main" id="{160266EA-D006-CC43-AE01-B6288BB73867}"/>
              </a:ext>
            </a:extLst>
          </p:cNvPr>
          <p:cNvSpPr>
            <a:spLocks noGrp="1"/>
          </p:cNvSpPr>
          <p:nvPr>
            <p:ph idx="1"/>
          </p:nvPr>
        </p:nvSpPr>
        <p:spPr/>
        <p:txBody>
          <a:bodyPr/>
          <a:lstStyle/>
          <a:p>
            <a:r>
              <a:rPr lang="en-US" dirty="0"/>
              <a:t>God is Holy and Good</a:t>
            </a:r>
          </a:p>
          <a:p>
            <a:r>
              <a:rPr lang="en-US" dirty="0"/>
              <a:t>We have corrupt Hearts and are polluted by Sin</a:t>
            </a:r>
          </a:p>
          <a:p>
            <a:pPr lvl="1"/>
            <a:r>
              <a:rPr lang="en-US" dirty="0"/>
              <a:t>We’re lost and not fit for the Garden</a:t>
            </a:r>
          </a:p>
          <a:p>
            <a:r>
              <a:rPr lang="en-US" dirty="0"/>
              <a:t>We’re Under Wrath Now</a:t>
            </a:r>
          </a:p>
          <a:p>
            <a:pPr lvl="1"/>
            <a:r>
              <a:rPr lang="en-US" dirty="0"/>
              <a:t>Under God’s Wrath Now: bondage of sin, corruption in society,  seared consciences, </a:t>
            </a:r>
          </a:p>
          <a:p>
            <a:r>
              <a:rPr lang="en-US" dirty="0"/>
              <a:t>We Will Face Judgment by a Holy God</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74891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4261-C40F-724C-BC18-A0ED80F7EB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5086AE-A771-4C49-9899-A95AD3DB7273}"/>
              </a:ext>
            </a:extLst>
          </p:cNvPr>
          <p:cNvSpPr>
            <a:spLocks noGrp="1"/>
          </p:cNvSpPr>
          <p:nvPr>
            <p:ph idx="1"/>
          </p:nvPr>
        </p:nvSpPr>
        <p:spPr/>
        <p:txBody>
          <a:bodyPr/>
          <a:lstStyle/>
          <a:p>
            <a:endParaRPr lang="en-US"/>
          </a:p>
        </p:txBody>
      </p:sp>
      <p:sp>
        <p:nvSpPr>
          <p:cNvPr id="4" name="AutoShape 2" descr="Who was the rich young ruler? | Bibleinfo.com">
            <a:extLst>
              <a:ext uri="{FF2B5EF4-FFF2-40B4-BE49-F238E27FC236}">
                <a16:creationId xmlns:a16="http://schemas.microsoft.com/office/drawing/2014/main" id="{9BB723C2-1081-0E40-A5F4-CD2E2B2FD74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2" name="Picture 4" descr="Who was the rich young ruler? | Bibleinfo.com">
            <a:extLst>
              <a:ext uri="{FF2B5EF4-FFF2-40B4-BE49-F238E27FC236}">
                <a16:creationId xmlns:a16="http://schemas.microsoft.com/office/drawing/2014/main" id="{BCE6AF10-50D9-1B4A-92E1-8B65EA2D4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763"/>
            <a:ext cx="9144000"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4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Clothed in Christ's Righteousness | The Bible In Your Hand">
            <a:extLst>
              <a:ext uri="{FF2B5EF4-FFF2-40B4-BE49-F238E27FC236}">
                <a16:creationId xmlns:a16="http://schemas.microsoft.com/office/drawing/2014/main" id="{2A5B0F67-6285-394E-9E6D-AF12CA30161B}"/>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2078" r="5946" b="1"/>
          <a:stretch/>
        </p:blipFill>
        <p:spPr bwMode="auto">
          <a:xfrm>
            <a:off x="20" y="10"/>
            <a:ext cx="914169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97A0D1-665A-AF45-AB6E-5F3D734865EE}"/>
              </a:ext>
            </a:extLst>
          </p:cNvPr>
          <p:cNvSpPr>
            <a:spLocks noGrp="1"/>
          </p:cNvSpPr>
          <p:nvPr>
            <p:ph type="ctrTitle"/>
          </p:nvPr>
        </p:nvSpPr>
        <p:spPr>
          <a:xfrm>
            <a:off x="1143000" y="1122363"/>
            <a:ext cx="6858000" cy="3063240"/>
          </a:xfrm>
        </p:spPr>
        <p:txBody>
          <a:bodyPr>
            <a:normAutofit/>
          </a:bodyPr>
          <a:lstStyle/>
          <a:p>
            <a:r>
              <a:rPr lang="en-US" sz="5700" dirty="0">
                <a:solidFill>
                  <a:srgbClr val="FFFFFF"/>
                </a:solidFill>
              </a:rPr>
              <a:t>Jesus, My Righteousness</a:t>
            </a:r>
          </a:p>
        </p:txBody>
      </p:sp>
      <p:sp>
        <p:nvSpPr>
          <p:cNvPr id="2356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368623"/>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2778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The Rich Young Ruler and the Nativity Fast: Homily for the 13th Sunday of  Luke in the Orthodox Church / OrthoChristian.Com">
            <a:extLst>
              <a:ext uri="{FF2B5EF4-FFF2-40B4-BE49-F238E27FC236}">
                <a16:creationId xmlns:a16="http://schemas.microsoft.com/office/drawing/2014/main" id="{C4056343-F1A2-2E49-9D94-1DF4840004A1}"/>
              </a:ext>
            </a:extLst>
          </p:cNvPr>
          <p:cNvPicPr>
            <a:picLocks noGrp="1" noChangeAspect="1" noChangeArrowheads="1"/>
          </p:cNvPicPr>
          <p:nvPr>
            <p:ph idx="1"/>
          </p:nvPr>
        </p:nvPicPr>
        <p:blipFill rotWithShape="1">
          <a:blip r:embed="rId3">
            <a:alphaModFix amt="50000"/>
            <a:extLst>
              <a:ext uri="{28A0092B-C50C-407E-A947-70E740481C1C}">
                <a14:useLocalDpi xmlns:a14="http://schemas.microsoft.com/office/drawing/2010/main" val="0"/>
              </a:ext>
            </a:extLst>
          </a:blip>
          <a:srcRect r="10221" b="-1"/>
          <a:stretch/>
        </p:blipFill>
        <p:spPr bwMode="auto">
          <a:xfrm>
            <a:off x="-1523979"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ABCF84-BDBB-ED43-A4C3-B5EAE86DA405}"/>
              </a:ext>
            </a:extLst>
          </p:cNvPr>
          <p:cNvSpPr>
            <a:spLocks noGrp="1"/>
          </p:cNvSpPr>
          <p:nvPr>
            <p:ph type="title"/>
          </p:nvPr>
        </p:nvSpPr>
        <p:spPr>
          <a:xfrm>
            <a:off x="1" y="5443806"/>
            <a:ext cx="9144000" cy="942796"/>
          </a:xfrm>
        </p:spPr>
        <p:txBody>
          <a:bodyPr vert="horz" lIns="91440" tIns="45720" rIns="91440" bIns="45720" rtlCol="0" anchor="b">
            <a:normAutofit/>
          </a:bodyPr>
          <a:lstStyle/>
          <a:p>
            <a:pPr algn="ctr"/>
            <a:r>
              <a:rPr lang="en-US" sz="4500" dirty="0">
                <a:solidFill>
                  <a:srgbClr val="FFFFFF"/>
                </a:solidFill>
              </a:rPr>
              <a:t>Rich Young Ruler – Matthew 19:16-25</a:t>
            </a:r>
          </a:p>
        </p:txBody>
      </p:sp>
      <p:sp>
        <p:nvSpPr>
          <p:cNvPr id="4" name="TextBox 3">
            <a:extLst>
              <a:ext uri="{FF2B5EF4-FFF2-40B4-BE49-F238E27FC236}">
                <a16:creationId xmlns:a16="http://schemas.microsoft.com/office/drawing/2014/main" id="{DFF626DC-9D30-ED47-9EF6-0361658F2E0D}"/>
              </a:ext>
            </a:extLst>
          </p:cNvPr>
          <p:cNvSpPr txBox="1"/>
          <p:nvPr/>
        </p:nvSpPr>
        <p:spPr>
          <a:xfrm>
            <a:off x="1913020" y="2928982"/>
            <a:ext cx="5317959" cy="2462213"/>
          </a:xfrm>
          <a:prstGeom prst="rect">
            <a:avLst/>
          </a:prstGeom>
          <a:noFill/>
        </p:spPr>
        <p:txBody>
          <a:bodyPr wrap="square" rtlCol="0">
            <a:spAutoFit/>
          </a:bodyPr>
          <a:lstStyle/>
          <a:p>
            <a:pPr marL="457189" indent="-457189">
              <a:buFont typeface="+mj-lt"/>
              <a:buAutoNum type="arabicPeriod"/>
            </a:pPr>
            <a:r>
              <a:rPr lang="en-US" sz="2200" dirty="0"/>
              <a:t>“YOU SHALL NOT COMMIT MURDER; </a:t>
            </a:r>
          </a:p>
          <a:p>
            <a:pPr marL="457189" indent="-457189">
              <a:buFont typeface="+mj-lt"/>
              <a:buAutoNum type="arabicPeriod"/>
            </a:pPr>
            <a:r>
              <a:rPr lang="en-US" sz="2200" dirty="0"/>
              <a:t>YOU SHALL NOT COMMIT ADULTERY; </a:t>
            </a:r>
          </a:p>
          <a:p>
            <a:pPr marL="457189" indent="-457189">
              <a:buFont typeface="+mj-lt"/>
              <a:buAutoNum type="arabicPeriod"/>
            </a:pPr>
            <a:r>
              <a:rPr lang="en-US" sz="2200" dirty="0"/>
              <a:t>YOU SHALL NOT STEAL; </a:t>
            </a:r>
          </a:p>
          <a:p>
            <a:pPr marL="457189" indent="-457189">
              <a:buFont typeface="+mj-lt"/>
              <a:buAutoNum type="arabicPeriod"/>
            </a:pPr>
            <a:r>
              <a:rPr lang="en-US" sz="2200" dirty="0"/>
              <a:t>YOU SHALL NOT BEAR FALSE WITNESS;</a:t>
            </a:r>
          </a:p>
          <a:p>
            <a:pPr marL="457189" indent="-457189">
              <a:buFont typeface="+mj-lt"/>
              <a:buAutoNum type="arabicPeriod"/>
            </a:pPr>
            <a:r>
              <a:rPr lang="en-US" sz="2200" dirty="0"/>
              <a:t>HONOR YOUR FATHER AND MOTHER; </a:t>
            </a:r>
          </a:p>
          <a:p>
            <a:pPr marL="457189" indent="-457189">
              <a:buFont typeface="+mj-lt"/>
              <a:buAutoNum type="arabicPeriod"/>
            </a:pPr>
            <a:r>
              <a:rPr lang="en-US" sz="2200" dirty="0"/>
              <a:t>YOU SHALL LOVE YOUR NEIGHBOR AS YOURSELF.” </a:t>
            </a:r>
          </a:p>
        </p:txBody>
      </p:sp>
      <p:sp>
        <p:nvSpPr>
          <p:cNvPr id="8" name="TextBox 7">
            <a:extLst>
              <a:ext uri="{FF2B5EF4-FFF2-40B4-BE49-F238E27FC236}">
                <a16:creationId xmlns:a16="http://schemas.microsoft.com/office/drawing/2014/main" id="{FF3C14D0-1910-C84C-B7CE-7DD2CCF79AF3}"/>
              </a:ext>
            </a:extLst>
          </p:cNvPr>
          <p:cNvSpPr txBox="1"/>
          <p:nvPr/>
        </p:nvSpPr>
        <p:spPr>
          <a:xfrm>
            <a:off x="-1" y="1"/>
            <a:ext cx="9143999" cy="6863417"/>
          </a:xfrm>
          <a:prstGeom prst="rect">
            <a:avLst/>
          </a:prstGeom>
          <a:solidFill>
            <a:srgbClr val="000000">
              <a:alpha val="40007"/>
            </a:srgbClr>
          </a:solidFill>
        </p:spPr>
        <p:txBody>
          <a:bodyPr wrap="square">
            <a:spAutoFit/>
          </a:bodyPr>
          <a:lstStyle/>
          <a:p>
            <a:r>
              <a:rPr lang="en-US" sz="2750" dirty="0"/>
              <a:t>16 And someone came to Him and said, “Teacher, what good thing shall I do that I may obtain eternal life?” 17 And He said to him, “Why are you asking Me about what is good? There is only One who is good; but if you wish to enter into life, keep the commandments.” 18 Then he *said to Him, “Which ones?” And Jesus said, “YOU SHALL NOT COMMIT MURDER; YOU SHALL NOT COMMIT ADULTERY; YOU SHALL NOT STEAL; YOU SHALL NOT BEAR FALSE WITNESS; 19 HONOR YOUR FATHER AND MOTHER; and YOU SHALL LOVE YOUR NEIGHBOR AS YOURSELF.” 20 The young man *said to Him, “All these things I have kept; what am I still lacking?” 21 Jesus said to him, “If you wish to be complete, go and sell your possessions and give to the poor, and you will have treasure in heaven; and come, follow Me.” 22 But when the young man heard this statement, he went away grieving; for he was one who owned much property.</a:t>
            </a:r>
          </a:p>
        </p:txBody>
      </p:sp>
    </p:spTree>
    <p:extLst>
      <p:ext uri="{BB962C8B-B14F-4D97-AF65-F5344CB8AC3E}">
        <p14:creationId xmlns:p14="http://schemas.microsoft.com/office/powerpoint/2010/main" val="1160004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0" nodeType="clickEffect">
                                  <p:stCondLst>
                                    <p:cond delay="0"/>
                                  </p:stCondLst>
                                  <p:childTnLst>
                                    <p:anim calcmode="lin" valueType="num">
                                      <p:cBhvr additive="base">
                                        <p:cTn id="10" dur="500"/>
                                        <p:tgtEl>
                                          <p:spTgt spid="8">
                                            <p:txEl>
                                              <p:pRg st="0" end="0"/>
                                            </p:txEl>
                                          </p:spTgt>
                                        </p:tgtEl>
                                        <p:attrNameLst>
                                          <p:attrName>ppt_y</p:attrName>
                                        </p:attrNameLst>
                                      </p:cBhvr>
                                      <p:tavLst>
                                        <p:tav tm="0">
                                          <p:val>
                                            <p:strVal val="#ppt_y"/>
                                          </p:val>
                                        </p:tav>
                                        <p:tav tm="100000">
                                          <p:val>
                                            <p:strVal val="#ppt_y+#ppt_h*1.125000"/>
                                          </p:val>
                                        </p:tav>
                                      </p:tavLst>
                                    </p:anim>
                                    <p:animEffect transition="out" filter="wipe(down)">
                                      <p:cBhvr>
                                        <p:cTn id="11" dur="500"/>
                                        <p:tgtEl>
                                          <p:spTgt spid="8">
                                            <p:txEl>
                                              <p:pRg st="0" end="0"/>
                                            </p:txEl>
                                          </p:spTgt>
                                        </p:tgtEl>
                                      </p:cBhvr>
                                    </p:animEffect>
                                    <p:set>
                                      <p:cBhvr>
                                        <p:cTn id="12" dur="1" fill="hold">
                                          <p:stCondLst>
                                            <p:cond delay="499"/>
                                          </p:stCondLst>
                                        </p:cTn>
                                        <p:tgtEl>
                                          <p:spTgt spid="8">
                                            <p:txEl>
                                              <p:pRg st="0" end="0"/>
                                            </p:txEl>
                                          </p:spTgt>
                                        </p:tgtEl>
                                        <p:attrNameLst>
                                          <p:attrName>style.visibility</p:attrName>
                                        </p:attrNameLst>
                                      </p:cBhvr>
                                      <p:to>
                                        <p:strVal val="hidden"/>
                                      </p:to>
                                    </p:set>
                                  </p:childTnLst>
                                </p:cTn>
                              </p:par>
                              <p:par>
                                <p:cTn id="13" presetID="12" presetClass="exit" presetSubtype="4" fill="hold" grpId="0" nodeType="withEffect">
                                  <p:stCondLst>
                                    <p:cond delay="0"/>
                                  </p:stCondLst>
                                  <p:childTnLst>
                                    <p:anim calcmode="lin" valueType="num">
                                      <p:cBhvr additive="base">
                                        <p:cTn id="14" dur="500"/>
                                        <p:tgtEl>
                                          <p:spTgt spid="8">
                                            <p:bg/>
                                          </p:spTgt>
                                        </p:tgtEl>
                                        <p:attrNameLst>
                                          <p:attrName>ppt_y</p:attrName>
                                        </p:attrNameLst>
                                      </p:cBhvr>
                                      <p:tavLst>
                                        <p:tav tm="0">
                                          <p:val>
                                            <p:strVal val="#ppt_y"/>
                                          </p:val>
                                        </p:tav>
                                        <p:tav tm="100000">
                                          <p:val>
                                            <p:strVal val="#ppt_y+#ppt_h*1.125000"/>
                                          </p:val>
                                        </p:tav>
                                      </p:tavLst>
                                    </p:anim>
                                    <p:animEffect transition="out" filter="wipe(down)">
                                      <p:cBhvr>
                                        <p:cTn id="15" dur="500"/>
                                        <p:tgtEl>
                                          <p:spTgt spid="8">
                                            <p:bg/>
                                          </p:spTgt>
                                        </p:tgtEl>
                                      </p:cBhvr>
                                    </p:animEffect>
                                    <p:set>
                                      <p:cBhvr>
                                        <p:cTn id="16" dur="1" fill="hold">
                                          <p:stCondLst>
                                            <p:cond delay="499"/>
                                          </p:stCondLst>
                                        </p:cTn>
                                        <p:tgtEl>
                                          <p:spTgt spid="8">
                                            <p:bg/>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9458" name="Picture 2" descr="Parable Of the Rich Young Ruler, Invest In The Lord.">
            <a:extLst>
              <a:ext uri="{FF2B5EF4-FFF2-40B4-BE49-F238E27FC236}">
                <a16:creationId xmlns:a16="http://schemas.microsoft.com/office/drawing/2014/main" id="{B0395DEB-BE3E-8145-AA67-7B500C527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alpha val="76028"/>
            </a:schemeClr>
          </a:solidFill>
        </p:spPr>
      </p:pic>
      <p:sp>
        <p:nvSpPr>
          <p:cNvPr id="2" name="Title 1">
            <a:extLst>
              <a:ext uri="{FF2B5EF4-FFF2-40B4-BE49-F238E27FC236}">
                <a16:creationId xmlns:a16="http://schemas.microsoft.com/office/drawing/2014/main" id="{E0ABCF84-BDBB-ED43-A4C3-B5EAE86DA405}"/>
              </a:ext>
            </a:extLst>
          </p:cNvPr>
          <p:cNvSpPr>
            <a:spLocks noGrp="1"/>
          </p:cNvSpPr>
          <p:nvPr>
            <p:ph type="title"/>
          </p:nvPr>
        </p:nvSpPr>
        <p:spPr>
          <a:xfrm>
            <a:off x="-1" y="374650"/>
            <a:ext cx="9144000" cy="942796"/>
          </a:xfrm>
        </p:spPr>
        <p:txBody>
          <a:bodyPr vert="horz" lIns="91440" tIns="45720" rIns="91440" bIns="45720" rtlCol="0" anchor="b">
            <a:normAutofit/>
          </a:bodyPr>
          <a:lstStyle/>
          <a:p>
            <a:pPr algn="ctr"/>
            <a:r>
              <a:rPr lang="en-US" sz="4500" dirty="0">
                <a:solidFill>
                  <a:srgbClr val="FFFFFF"/>
                </a:solidFill>
              </a:rPr>
              <a:t>Rich Young Ruler – Matthew 19:16-25</a:t>
            </a:r>
          </a:p>
        </p:txBody>
      </p:sp>
      <p:sp>
        <p:nvSpPr>
          <p:cNvPr id="4" name="TextBox 3">
            <a:extLst>
              <a:ext uri="{FF2B5EF4-FFF2-40B4-BE49-F238E27FC236}">
                <a16:creationId xmlns:a16="http://schemas.microsoft.com/office/drawing/2014/main" id="{DFF626DC-9D30-ED47-9EF6-0361658F2E0D}"/>
              </a:ext>
            </a:extLst>
          </p:cNvPr>
          <p:cNvSpPr txBox="1"/>
          <p:nvPr/>
        </p:nvSpPr>
        <p:spPr>
          <a:xfrm>
            <a:off x="1" y="374650"/>
            <a:ext cx="9144000" cy="7017306"/>
          </a:xfrm>
          <a:prstGeom prst="rect">
            <a:avLst/>
          </a:prstGeom>
          <a:solidFill>
            <a:srgbClr val="000000">
              <a:alpha val="46783"/>
            </a:srgbClr>
          </a:solidFill>
        </p:spPr>
        <p:txBody>
          <a:bodyPr wrap="square" rtlCol="0">
            <a:spAutoFit/>
          </a:bodyPr>
          <a:lstStyle/>
          <a:p>
            <a:pPr lvl="0" defTabSz="914400">
              <a:defRPr/>
            </a:pPr>
            <a:endParaRPr lang="en-US" sz="3000" dirty="0"/>
          </a:p>
          <a:p>
            <a:pPr lvl="0" defTabSz="914400">
              <a:defRPr/>
            </a:pPr>
            <a:endParaRPr lang="en-US" sz="3000" dirty="0"/>
          </a:p>
          <a:p>
            <a:pPr lvl="0" defTabSz="914400">
              <a:defRPr/>
            </a:pPr>
            <a:endParaRPr lang="en-US" sz="3000" dirty="0"/>
          </a:p>
          <a:p>
            <a:pPr lvl="0" defTabSz="914400">
              <a:defRPr/>
            </a:pPr>
            <a:endParaRPr lang="en-US" sz="3000" dirty="0"/>
          </a:p>
          <a:p>
            <a:pPr lvl="0" defTabSz="914400">
              <a:defRPr/>
            </a:pPr>
            <a:r>
              <a:rPr lang="en-US" sz="3000" dirty="0"/>
              <a:t>23 And Jesus said to His disciples, “Truly I say to you, it is hard for a rich man to enter the kingdom of heaven. 24 Again I say to you, it is easier for a camel to go through the eye of a needle, than for a rich man to enter the kingdom of God.” 25 When the disciples heard this, they were very astonished and said, “Then who can be saved?” 26 And looking at them Jesus said to them, </a:t>
            </a:r>
            <a:r>
              <a:rPr lang="en-US" sz="3000" b="1" i="1" dirty="0"/>
              <a:t>“With people this is impossible, but with God all things are possible.”</a:t>
            </a:r>
          </a:p>
          <a:p>
            <a:pPr lvl="0" defTabSz="914400">
              <a:defRPr/>
            </a:pPr>
            <a:endParaRPr lang="en-US" sz="3000" dirty="0"/>
          </a:p>
          <a:p>
            <a:pPr lvl="0" defTabSz="914400">
              <a:defRPr/>
            </a:pPr>
            <a:endParaRPr lang="en-US" sz="3000" dirty="0"/>
          </a:p>
        </p:txBody>
      </p:sp>
    </p:spTree>
    <p:extLst>
      <p:ext uri="{BB962C8B-B14F-4D97-AF65-F5344CB8AC3E}">
        <p14:creationId xmlns:p14="http://schemas.microsoft.com/office/powerpoint/2010/main" val="5270727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0" name="Rectangle 20486">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9" name="Rectangle 20488">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482" name="Picture 2" descr="What is the Role of a Judge in a Criminal Trial - BrienRocheLaw">
            <a:extLst>
              <a:ext uri="{FF2B5EF4-FFF2-40B4-BE49-F238E27FC236}">
                <a16:creationId xmlns:a16="http://schemas.microsoft.com/office/drawing/2014/main" id="{CDFAACDE-A359-CE45-82D8-4BBE54798CE0}"/>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r="10999" b="-1"/>
          <a:stretch/>
        </p:blipFill>
        <p:spPr bwMode="auto">
          <a:xfrm>
            <a:off x="20" y="728906"/>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FBDB91-AC44-0046-8737-BE494774DC97}"/>
              </a:ext>
            </a:extLst>
          </p:cNvPr>
          <p:cNvSpPr>
            <a:spLocks noGrp="1"/>
          </p:cNvSpPr>
          <p:nvPr>
            <p:ph type="title"/>
          </p:nvPr>
        </p:nvSpPr>
        <p:spPr>
          <a:xfrm>
            <a:off x="898635" y="728906"/>
            <a:ext cx="7344354" cy="2057037"/>
          </a:xfrm>
        </p:spPr>
        <p:txBody>
          <a:bodyPr>
            <a:normAutofit/>
          </a:bodyPr>
          <a:lstStyle/>
          <a:p>
            <a:r>
              <a:rPr lang="en-US" dirty="0">
                <a:solidFill>
                  <a:srgbClr val="FFFFFF"/>
                </a:solidFill>
              </a:rPr>
              <a:t>1. We Need Righteousness For the Day of Judgment</a:t>
            </a:r>
          </a:p>
        </p:txBody>
      </p:sp>
      <p:sp>
        <p:nvSpPr>
          <p:cNvPr id="3" name="Content Placeholder 2">
            <a:extLst>
              <a:ext uri="{FF2B5EF4-FFF2-40B4-BE49-F238E27FC236}">
                <a16:creationId xmlns:a16="http://schemas.microsoft.com/office/drawing/2014/main" id="{24F3383F-B8A8-1E4D-9074-81E0F6170809}"/>
              </a:ext>
            </a:extLst>
          </p:cNvPr>
          <p:cNvSpPr>
            <a:spLocks noGrp="1"/>
          </p:cNvSpPr>
          <p:nvPr>
            <p:ph idx="1"/>
          </p:nvPr>
        </p:nvSpPr>
        <p:spPr>
          <a:xfrm>
            <a:off x="898635" y="2957665"/>
            <a:ext cx="7344354" cy="3171423"/>
          </a:xfrm>
        </p:spPr>
        <p:txBody>
          <a:bodyPr>
            <a:normAutofit/>
          </a:bodyPr>
          <a:lstStyle/>
          <a:p>
            <a:pPr marL="0" indent="0">
              <a:buNone/>
            </a:pPr>
            <a:endParaRPr lang="en-US" dirty="0">
              <a:solidFill>
                <a:srgbClr val="FFFFFF"/>
              </a:solidFill>
            </a:endParaRPr>
          </a:p>
          <a:p>
            <a:pPr marL="0" indent="0">
              <a:buNone/>
            </a:pPr>
            <a:r>
              <a:rPr lang="en-US" dirty="0">
                <a:solidFill>
                  <a:srgbClr val="FFFFFF"/>
                </a:solidFill>
              </a:rPr>
              <a:t>1 Corinthians 5:20-21</a:t>
            </a:r>
          </a:p>
          <a:p>
            <a:pPr marL="0" indent="0">
              <a:buNone/>
            </a:pPr>
            <a:r>
              <a:rPr lang="en-US" dirty="0">
                <a:solidFill>
                  <a:srgbClr val="FFFFFF"/>
                </a:solidFill>
              </a:rPr>
              <a:t>21 He made Him who knew no sin to be sin on our behalf, so that we might become the righteousness of God in Him.</a:t>
            </a:r>
          </a:p>
        </p:txBody>
      </p:sp>
    </p:spTree>
    <p:extLst>
      <p:ext uri="{BB962C8B-B14F-4D97-AF65-F5344CB8AC3E}">
        <p14:creationId xmlns:p14="http://schemas.microsoft.com/office/powerpoint/2010/main" val="2473635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ity Set On a Hill … (July 2021 Update) | Teaching Resources International">
            <a:extLst>
              <a:ext uri="{FF2B5EF4-FFF2-40B4-BE49-F238E27FC236}">
                <a16:creationId xmlns:a16="http://schemas.microsoft.com/office/drawing/2014/main" id="{3AA82382-3250-4449-9CE7-637343E9D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713"/>
            <a:ext cx="9144000" cy="6632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FBDB91-AC44-0046-8737-BE494774DC97}"/>
              </a:ext>
            </a:extLst>
          </p:cNvPr>
          <p:cNvSpPr>
            <a:spLocks noGrp="1"/>
          </p:cNvSpPr>
          <p:nvPr>
            <p:ph type="title"/>
          </p:nvPr>
        </p:nvSpPr>
        <p:spPr>
          <a:xfrm>
            <a:off x="-1" y="365125"/>
            <a:ext cx="9143999" cy="1535864"/>
          </a:xfrm>
        </p:spPr>
        <p:txBody>
          <a:bodyPr>
            <a:normAutofit fontScale="90000"/>
          </a:bodyPr>
          <a:lstStyle/>
          <a:p>
            <a:r>
              <a:rPr lang="en-US" dirty="0"/>
              <a:t>2. We Need Righteousness </a:t>
            </a:r>
            <a:br>
              <a:rPr lang="en-US" dirty="0"/>
            </a:br>
            <a:r>
              <a:rPr lang="en-US" dirty="0"/>
              <a:t>	-To live out the life we long to live now.</a:t>
            </a:r>
            <a:br>
              <a:rPr lang="en-US" dirty="0"/>
            </a:br>
            <a:endParaRPr lang="en-US" dirty="0"/>
          </a:p>
        </p:txBody>
      </p:sp>
      <p:sp>
        <p:nvSpPr>
          <p:cNvPr id="4" name="TextBox 3">
            <a:extLst>
              <a:ext uri="{FF2B5EF4-FFF2-40B4-BE49-F238E27FC236}">
                <a16:creationId xmlns:a16="http://schemas.microsoft.com/office/drawing/2014/main" id="{6A50D9ED-1A09-9E46-96AB-78DD8AB3D93F}"/>
              </a:ext>
            </a:extLst>
          </p:cNvPr>
          <p:cNvSpPr txBox="1"/>
          <p:nvPr/>
        </p:nvSpPr>
        <p:spPr>
          <a:xfrm>
            <a:off x="-1" y="4218348"/>
            <a:ext cx="9143999" cy="2677656"/>
          </a:xfrm>
          <a:prstGeom prst="rect">
            <a:avLst/>
          </a:prstGeom>
          <a:solidFill>
            <a:schemeClr val="tx1">
              <a:alpha val="34507"/>
            </a:schemeClr>
          </a:solidFill>
        </p:spPr>
        <p:txBody>
          <a:bodyPr wrap="square" rtlCol="0">
            <a:spAutoFit/>
          </a:bodyPr>
          <a:lstStyle/>
          <a:p>
            <a:r>
              <a:rPr lang="en-US" sz="2800" dirty="0">
                <a:solidFill>
                  <a:schemeClr val="bg1"/>
                </a:solidFill>
              </a:rPr>
              <a:t>14 “You are the light of the world. A city set on a hill cannot be hidden; 15 nor does anyone light a lamp and put it under a basket, but on the lampstand, and it gives light to all who are in the house. 16 Let your light shine before men in such a way that they may see your good works, and glorify your Father who is in heaven.</a:t>
            </a:r>
          </a:p>
        </p:txBody>
      </p:sp>
    </p:spTree>
    <p:extLst>
      <p:ext uri="{BB962C8B-B14F-4D97-AF65-F5344CB8AC3E}">
        <p14:creationId xmlns:p14="http://schemas.microsoft.com/office/powerpoint/2010/main" val="232307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7" name="Rectangle 22536">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2530" name="Picture 2" descr="What Does It Mean To Be Crucified With Christ? – Christianity FAQ">
            <a:extLst>
              <a:ext uri="{FF2B5EF4-FFF2-40B4-BE49-F238E27FC236}">
                <a16:creationId xmlns:a16="http://schemas.microsoft.com/office/drawing/2014/main" id="{EF2A7843-CC47-864D-A905-33394A7CB3CD}"/>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12000" r="-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1851F99-A21F-8447-BAD8-C5E584E2E2C0}"/>
              </a:ext>
            </a:extLst>
          </p:cNvPr>
          <p:cNvSpPr>
            <a:spLocks noGrp="1"/>
          </p:cNvSpPr>
          <p:nvPr>
            <p:ph type="title"/>
          </p:nvPr>
        </p:nvSpPr>
        <p:spPr>
          <a:xfrm>
            <a:off x="898635" y="728906"/>
            <a:ext cx="7344354" cy="2057037"/>
          </a:xfrm>
        </p:spPr>
        <p:txBody>
          <a:bodyPr>
            <a:normAutofit/>
          </a:bodyPr>
          <a:lstStyle/>
          <a:p>
            <a:r>
              <a:rPr lang="en-US">
                <a:solidFill>
                  <a:srgbClr val="FFFFFF"/>
                </a:solidFill>
              </a:rPr>
              <a:t>Gal 2:20</a:t>
            </a:r>
          </a:p>
        </p:txBody>
      </p:sp>
      <p:sp>
        <p:nvSpPr>
          <p:cNvPr id="3" name="Content Placeholder 2">
            <a:extLst>
              <a:ext uri="{FF2B5EF4-FFF2-40B4-BE49-F238E27FC236}">
                <a16:creationId xmlns:a16="http://schemas.microsoft.com/office/drawing/2014/main" id="{E41F941E-FAEF-C848-BED4-74CA3F2A215E}"/>
              </a:ext>
            </a:extLst>
          </p:cNvPr>
          <p:cNvSpPr>
            <a:spLocks noGrp="1"/>
          </p:cNvSpPr>
          <p:nvPr>
            <p:ph idx="1"/>
          </p:nvPr>
        </p:nvSpPr>
        <p:spPr>
          <a:xfrm>
            <a:off x="360947" y="2141621"/>
            <a:ext cx="4764506" cy="3987467"/>
          </a:xfrm>
        </p:spPr>
        <p:txBody>
          <a:bodyPr>
            <a:noAutofit/>
          </a:bodyPr>
          <a:lstStyle/>
          <a:p>
            <a:pPr marL="0" indent="0">
              <a:buNone/>
            </a:pPr>
            <a:r>
              <a:rPr lang="en-US" sz="3000" dirty="0">
                <a:solidFill>
                  <a:srgbClr val="FFFFFF"/>
                </a:solidFill>
              </a:rPr>
              <a:t>20 I have been crucified with Christ; and it is no longer I who live, but Christ lives in me; and the life which I now live in the flesh I live by faith in the Son of God, who loved me and gave Himself up for me.</a:t>
            </a:r>
          </a:p>
        </p:txBody>
      </p:sp>
    </p:spTree>
    <p:extLst>
      <p:ext uri="{BB962C8B-B14F-4D97-AF65-F5344CB8AC3E}">
        <p14:creationId xmlns:p14="http://schemas.microsoft.com/office/powerpoint/2010/main" val="410223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DAAC-7147-9642-9F3C-D4361D2CF020}"/>
              </a:ext>
            </a:extLst>
          </p:cNvPr>
          <p:cNvSpPr>
            <a:spLocks noGrp="1"/>
          </p:cNvSpPr>
          <p:nvPr>
            <p:ph type="title"/>
          </p:nvPr>
        </p:nvSpPr>
        <p:spPr>
          <a:xfrm>
            <a:off x="628650" y="1"/>
            <a:ext cx="7886700" cy="625641"/>
          </a:xfrm>
        </p:spPr>
        <p:txBody>
          <a:bodyPr>
            <a:normAutofit fontScale="90000"/>
          </a:bodyPr>
          <a:lstStyle/>
          <a:p>
            <a:pPr algn="ctr"/>
            <a:r>
              <a:rPr lang="en-US" b="1" dirty="0"/>
              <a:t>In Christ Alone</a:t>
            </a:r>
          </a:p>
        </p:txBody>
      </p:sp>
      <p:sp>
        <p:nvSpPr>
          <p:cNvPr id="3" name="Content Placeholder 2">
            <a:extLst>
              <a:ext uri="{FF2B5EF4-FFF2-40B4-BE49-F238E27FC236}">
                <a16:creationId xmlns:a16="http://schemas.microsoft.com/office/drawing/2014/main" id="{C51AA8DC-4288-2F43-9A82-5C9C1D306805}"/>
              </a:ext>
            </a:extLst>
          </p:cNvPr>
          <p:cNvSpPr>
            <a:spLocks noGrp="1"/>
          </p:cNvSpPr>
          <p:nvPr>
            <p:ph idx="1"/>
          </p:nvPr>
        </p:nvSpPr>
        <p:spPr>
          <a:xfrm>
            <a:off x="628650" y="553453"/>
            <a:ext cx="7886700" cy="6232357"/>
          </a:xfrm>
        </p:spPr>
        <p:txBody>
          <a:bodyPr>
            <a:noAutofit/>
          </a:bodyPr>
          <a:lstStyle/>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In Christ alone my hope is found,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He is my light, my strength, my song;</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This Cornerstone, this solid Ground,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Firm through the fiercest drought and storm.</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D/F#        G         D/F#       A</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What heights of love, what depths of peace,</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D/F#       G             D/F#      A</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When fears are stilled, when strivings cease!</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My Comforter, my All in All,</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Here in the love of Christ I stand.</a:t>
            </a:r>
            <a:endParaRPr lang="en-US" dirty="0"/>
          </a:p>
        </p:txBody>
      </p:sp>
    </p:spTree>
    <p:extLst>
      <p:ext uri="{BB962C8B-B14F-4D97-AF65-F5344CB8AC3E}">
        <p14:creationId xmlns:p14="http://schemas.microsoft.com/office/powerpoint/2010/main" val="963398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DAAC-7147-9642-9F3C-D4361D2CF020}"/>
              </a:ext>
            </a:extLst>
          </p:cNvPr>
          <p:cNvSpPr>
            <a:spLocks noGrp="1"/>
          </p:cNvSpPr>
          <p:nvPr>
            <p:ph type="title"/>
          </p:nvPr>
        </p:nvSpPr>
        <p:spPr>
          <a:xfrm>
            <a:off x="628650" y="1"/>
            <a:ext cx="7886700" cy="625642"/>
          </a:xfrm>
        </p:spPr>
        <p:txBody>
          <a:bodyPr>
            <a:normAutofit fontScale="90000"/>
          </a:bodyPr>
          <a:lstStyle/>
          <a:p>
            <a:pPr algn="ctr"/>
            <a:r>
              <a:rPr lang="en-US" b="1" dirty="0"/>
              <a:t>In Christ Alone</a:t>
            </a:r>
          </a:p>
        </p:txBody>
      </p:sp>
      <p:sp>
        <p:nvSpPr>
          <p:cNvPr id="3" name="Content Placeholder 2">
            <a:extLst>
              <a:ext uri="{FF2B5EF4-FFF2-40B4-BE49-F238E27FC236}">
                <a16:creationId xmlns:a16="http://schemas.microsoft.com/office/drawing/2014/main" id="{C51AA8DC-4288-2F43-9A82-5C9C1D306805}"/>
              </a:ext>
            </a:extLst>
          </p:cNvPr>
          <p:cNvSpPr>
            <a:spLocks noGrp="1"/>
          </p:cNvSpPr>
          <p:nvPr>
            <p:ph idx="1"/>
          </p:nvPr>
        </p:nvSpPr>
        <p:spPr>
          <a:xfrm>
            <a:off x="628650" y="553453"/>
            <a:ext cx="7886700" cy="6232357"/>
          </a:xfrm>
        </p:spPr>
        <p:txBody>
          <a:bodyPr>
            <a:noAutofit/>
          </a:bodyPr>
          <a:lstStyle/>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In Christ alone! Who took on flesh</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Fullness of God in helpless babe!</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This gift of love and righteousness</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Scorned by the ones he came to save:</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D/F#     G       D/F#   A</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Till on that cross as Jesus died,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D/F#      G      D/F#  A</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The wrath of God was satisfied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For every sin on Him was laid;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indent="0" algn="ctr">
              <a:spcBef>
                <a:spcPts val="0"/>
              </a:spcBef>
              <a:buNone/>
            </a:pPr>
            <a:r>
              <a:rPr lang="en-US" dirty="0">
                <a:effectLst/>
                <a:latin typeface="Calibri" panose="020F0502020204030204" pitchFamily="34" charset="0"/>
                <a:ea typeface="DengXian" panose="02010600030101010101" pitchFamily="2" charset="-122"/>
                <a:cs typeface="Times New Roman" panose="02020603050405020304" pitchFamily="18" charset="0"/>
              </a:rPr>
              <a:t>Here in the death of Christ I live.</a:t>
            </a:r>
            <a:endParaRPr lang="en-US" dirty="0"/>
          </a:p>
        </p:txBody>
      </p:sp>
    </p:spTree>
    <p:extLst>
      <p:ext uri="{BB962C8B-B14F-4D97-AF65-F5344CB8AC3E}">
        <p14:creationId xmlns:p14="http://schemas.microsoft.com/office/powerpoint/2010/main" val="1382958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DAAC-7147-9642-9F3C-D4361D2CF020}"/>
              </a:ext>
            </a:extLst>
          </p:cNvPr>
          <p:cNvSpPr>
            <a:spLocks noGrp="1"/>
          </p:cNvSpPr>
          <p:nvPr>
            <p:ph type="title"/>
          </p:nvPr>
        </p:nvSpPr>
        <p:spPr>
          <a:xfrm>
            <a:off x="628650" y="1"/>
            <a:ext cx="7886700" cy="625642"/>
          </a:xfrm>
        </p:spPr>
        <p:txBody>
          <a:bodyPr>
            <a:normAutofit fontScale="90000"/>
          </a:bodyPr>
          <a:lstStyle/>
          <a:p>
            <a:pPr algn="ctr"/>
            <a:r>
              <a:rPr lang="en-US" b="1" dirty="0"/>
              <a:t>In Christ Alone</a:t>
            </a:r>
          </a:p>
        </p:txBody>
      </p:sp>
      <p:sp>
        <p:nvSpPr>
          <p:cNvPr id="3" name="Content Placeholder 2">
            <a:extLst>
              <a:ext uri="{FF2B5EF4-FFF2-40B4-BE49-F238E27FC236}">
                <a16:creationId xmlns:a16="http://schemas.microsoft.com/office/drawing/2014/main" id="{C51AA8DC-4288-2F43-9A82-5C9C1D306805}"/>
              </a:ext>
            </a:extLst>
          </p:cNvPr>
          <p:cNvSpPr>
            <a:spLocks noGrp="1"/>
          </p:cNvSpPr>
          <p:nvPr>
            <p:ph idx="1"/>
          </p:nvPr>
        </p:nvSpPr>
        <p:spPr>
          <a:xfrm>
            <a:off x="628650" y="553453"/>
            <a:ext cx="7886700" cy="6232357"/>
          </a:xfrm>
        </p:spPr>
        <p:txBody>
          <a:bodyPr>
            <a:noAutofit/>
          </a:bodyPr>
          <a:lstStyle/>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There in the ground His body lay</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Light of the world by darkness slain:</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Then bursting forth in glorious Day</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Up from the grave he rose again!</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D/F#   G       D/F#   A</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And as He stands in victory</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D/F#       G       D/F#     A</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Sin's curse has lost its grip on me,</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For I am His and He is mine</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Bought with the precious blood of Christ.</a:t>
            </a:r>
            <a:endParaRPr lang="en-US" dirty="0"/>
          </a:p>
        </p:txBody>
      </p:sp>
    </p:spTree>
    <p:extLst>
      <p:ext uri="{BB962C8B-B14F-4D97-AF65-F5344CB8AC3E}">
        <p14:creationId xmlns:p14="http://schemas.microsoft.com/office/powerpoint/2010/main" val="1995515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DAAC-7147-9642-9F3C-D4361D2CF020}"/>
              </a:ext>
            </a:extLst>
          </p:cNvPr>
          <p:cNvSpPr>
            <a:spLocks noGrp="1"/>
          </p:cNvSpPr>
          <p:nvPr>
            <p:ph type="title"/>
          </p:nvPr>
        </p:nvSpPr>
        <p:spPr>
          <a:xfrm>
            <a:off x="628650" y="1"/>
            <a:ext cx="7886700" cy="625642"/>
          </a:xfrm>
        </p:spPr>
        <p:txBody>
          <a:bodyPr>
            <a:normAutofit fontScale="90000"/>
          </a:bodyPr>
          <a:lstStyle/>
          <a:p>
            <a:pPr algn="ctr"/>
            <a:r>
              <a:rPr lang="en-US" b="1" dirty="0"/>
              <a:t>In Christ Alone</a:t>
            </a:r>
          </a:p>
        </p:txBody>
      </p:sp>
      <p:sp>
        <p:nvSpPr>
          <p:cNvPr id="3" name="Content Placeholder 2">
            <a:extLst>
              <a:ext uri="{FF2B5EF4-FFF2-40B4-BE49-F238E27FC236}">
                <a16:creationId xmlns:a16="http://schemas.microsoft.com/office/drawing/2014/main" id="{C51AA8DC-4288-2F43-9A82-5C9C1D306805}"/>
              </a:ext>
            </a:extLst>
          </p:cNvPr>
          <p:cNvSpPr>
            <a:spLocks noGrp="1"/>
          </p:cNvSpPr>
          <p:nvPr>
            <p:ph idx="1"/>
          </p:nvPr>
        </p:nvSpPr>
        <p:spPr>
          <a:xfrm>
            <a:off x="628650" y="553453"/>
            <a:ext cx="7886700" cy="6232357"/>
          </a:xfrm>
        </p:spPr>
        <p:txBody>
          <a:bodyPr>
            <a:noAutofit/>
          </a:bodyPr>
          <a:lstStyle/>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No guilt in life, no fear in death,</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This is the power of Christ in me;</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From life's first cry to final breath.</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Jesus commands my destiny.</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D/F#      G       D/F#       A</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No power of hell, no scheme of man,</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D/F#   G       D/F#     A</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Can ever pluck me from His hand;</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     G      D       G        A</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Till He returns or calls me home,</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D/F#         G         A          D</a:t>
            </a:r>
          </a:p>
          <a:p>
            <a:pPr marL="0" marR="0" indent="0" algn="ctr">
              <a:spcBef>
                <a:spcPts val="0"/>
              </a:spcBef>
              <a:spcAft>
                <a:spcPts val="0"/>
              </a:spcAft>
              <a:buNone/>
            </a:pPr>
            <a:r>
              <a:rPr lang="en-US" dirty="0">
                <a:effectLst/>
                <a:latin typeface="Calibri" panose="020F0502020204030204" pitchFamily="34" charset="0"/>
                <a:ea typeface="DengXian" panose="02010600030101010101" pitchFamily="2" charset="-122"/>
                <a:cs typeface="Times New Roman" panose="02020603050405020304" pitchFamily="18" charset="0"/>
              </a:rPr>
              <a:t>Here in the power of Christ I'll stand.</a:t>
            </a:r>
            <a:endParaRPr lang="en-US" dirty="0"/>
          </a:p>
        </p:txBody>
      </p:sp>
    </p:spTree>
    <p:extLst>
      <p:ext uri="{BB962C8B-B14F-4D97-AF65-F5344CB8AC3E}">
        <p14:creationId xmlns:p14="http://schemas.microsoft.com/office/powerpoint/2010/main" val="3533138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792C-4C54-FB41-9227-8F5F9A1A6BC0}"/>
              </a:ext>
            </a:extLst>
          </p:cNvPr>
          <p:cNvSpPr>
            <a:spLocks noGrp="1"/>
          </p:cNvSpPr>
          <p:nvPr>
            <p:ph type="title"/>
          </p:nvPr>
        </p:nvSpPr>
        <p:spPr/>
        <p:txBody>
          <a:bodyPr/>
          <a:lstStyle/>
          <a:p>
            <a:r>
              <a:rPr lang="en-US" dirty="0"/>
              <a:t>Aaron’s Benediction</a:t>
            </a:r>
          </a:p>
        </p:txBody>
      </p:sp>
      <p:sp>
        <p:nvSpPr>
          <p:cNvPr id="3" name="Content Placeholder 2">
            <a:extLst>
              <a:ext uri="{FF2B5EF4-FFF2-40B4-BE49-F238E27FC236}">
                <a16:creationId xmlns:a16="http://schemas.microsoft.com/office/drawing/2014/main" id="{D0C01E06-0A6C-A64C-9B16-D88BDFD83867}"/>
              </a:ext>
            </a:extLst>
          </p:cNvPr>
          <p:cNvSpPr>
            <a:spLocks noGrp="1"/>
          </p:cNvSpPr>
          <p:nvPr>
            <p:ph idx="1"/>
          </p:nvPr>
        </p:nvSpPr>
        <p:spPr/>
        <p:txBody>
          <a:bodyPr>
            <a:normAutofit fontScale="92500" lnSpcReduction="10000"/>
          </a:bodyPr>
          <a:lstStyle/>
          <a:p>
            <a:pPr marL="0" indent="0">
              <a:buNone/>
            </a:pPr>
            <a:r>
              <a:rPr lang="en-US" dirty="0"/>
              <a:t>22 Then the LORD spoke to Moses, saying, 23 “Speak to Aaron and to his sons, saying, ‘Thus you shall bless the sons of Israel. You shall say to them:</a:t>
            </a:r>
          </a:p>
          <a:p>
            <a:pPr marL="0" indent="0">
              <a:buNone/>
            </a:pPr>
            <a:r>
              <a:rPr lang="en-US" dirty="0"/>
              <a:t>24 The LORD bless you, and keep you;</a:t>
            </a:r>
          </a:p>
          <a:p>
            <a:pPr marL="0" indent="0">
              <a:buNone/>
            </a:pPr>
            <a:r>
              <a:rPr lang="en-US" dirty="0"/>
              <a:t>25 The LORD make His face shine on you,</a:t>
            </a:r>
          </a:p>
          <a:p>
            <a:pPr marL="0" indent="0">
              <a:buNone/>
            </a:pPr>
            <a:r>
              <a:rPr lang="en-US" dirty="0"/>
              <a:t>And be gracious to you;</a:t>
            </a:r>
          </a:p>
          <a:p>
            <a:pPr marL="0" indent="0">
              <a:buNone/>
            </a:pPr>
            <a:r>
              <a:rPr lang="en-US" dirty="0"/>
              <a:t>26 The LORD lift up His countenance on you,</a:t>
            </a:r>
          </a:p>
          <a:p>
            <a:pPr marL="0" indent="0">
              <a:buNone/>
            </a:pPr>
            <a:r>
              <a:rPr lang="en-US" dirty="0"/>
              <a:t>And give you peace.’</a:t>
            </a:r>
          </a:p>
          <a:p>
            <a:pPr marL="0" indent="0">
              <a:buNone/>
            </a:pPr>
            <a:r>
              <a:rPr lang="en-US" dirty="0"/>
              <a:t>(27 So they shall invoke My name on the sons of Israel, and I then will bless them.”)</a:t>
            </a:r>
          </a:p>
        </p:txBody>
      </p:sp>
    </p:spTree>
    <p:extLst>
      <p:ext uri="{BB962C8B-B14F-4D97-AF65-F5344CB8AC3E}">
        <p14:creationId xmlns:p14="http://schemas.microsoft.com/office/powerpoint/2010/main" val="91247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72A9A68-3D17-AB45-8095-B8E40A1F43F3}"/>
              </a:ext>
            </a:extLst>
          </p:cNvPr>
          <p:cNvPicPr>
            <a:picLocks noGrp="1" noChangeAspect="1" noChangeArrowheads="1"/>
          </p:cNvPicPr>
          <p:nvPr>
            <p:ph idx="1"/>
          </p:nvPr>
        </p:nvPicPr>
        <p:blipFill rotWithShape="1">
          <a:blip r:embed="rId3">
            <a:alphaModFix amt="50000"/>
            <a:extLst>
              <a:ext uri="{28A0092B-C50C-407E-A947-70E740481C1C}">
                <a14:useLocalDpi xmlns:a14="http://schemas.microsoft.com/office/drawing/2010/main" val="0"/>
              </a:ext>
            </a:extLst>
          </a:blip>
          <a:srcRect r="665" b="-2"/>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CA27CF3-1939-8B40-8F28-5C169F2ADD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701454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6A88-2B27-F347-BFE4-7D1AC0A72EA0}"/>
              </a:ext>
            </a:extLst>
          </p:cNvPr>
          <p:cNvSpPr>
            <a:spLocks noGrp="1"/>
          </p:cNvSpPr>
          <p:nvPr>
            <p:ph type="title"/>
          </p:nvPr>
        </p:nvSpPr>
        <p:spPr>
          <a:xfrm>
            <a:off x="101698" y="458034"/>
            <a:ext cx="4368603" cy="1956841"/>
          </a:xfrm>
        </p:spPr>
        <p:txBody>
          <a:bodyPr anchor="b">
            <a:normAutofit/>
          </a:bodyPr>
          <a:lstStyle/>
          <a:p>
            <a:r>
              <a:rPr lang="en-US" sz="5400" dirty="0"/>
              <a:t>Where Are We Going?</a:t>
            </a:r>
          </a:p>
        </p:txBody>
      </p:sp>
      <p:sp>
        <p:nvSpPr>
          <p:cNvPr id="3" name="Content Placeholder 2">
            <a:extLst>
              <a:ext uri="{FF2B5EF4-FFF2-40B4-BE49-F238E27FC236}">
                <a16:creationId xmlns:a16="http://schemas.microsoft.com/office/drawing/2014/main" id="{B32D4D6D-A9EE-3342-8232-40AF46D85DF5}"/>
              </a:ext>
            </a:extLst>
          </p:cNvPr>
          <p:cNvSpPr>
            <a:spLocks noGrp="1"/>
          </p:cNvSpPr>
          <p:nvPr>
            <p:ph idx="1"/>
          </p:nvPr>
        </p:nvSpPr>
        <p:spPr>
          <a:xfrm>
            <a:off x="0" y="2872899"/>
            <a:ext cx="4572000" cy="3320668"/>
          </a:xfrm>
        </p:spPr>
        <p:txBody>
          <a:bodyPr>
            <a:normAutofit/>
          </a:bodyPr>
          <a:lstStyle/>
          <a:p>
            <a:r>
              <a:rPr lang="en-US" sz="2200" dirty="0">
                <a:latin typeface="Helvetica Neue" panose="02000503000000020004" pitchFamily="2" charset="0"/>
              </a:rPr>
              <a:t>Proverbs 14:12 There is a way which seems right to a man, but its end is the way of death. Proverbs 14:12</a:t>
            </a:r>
          </a:p>
          <a:p>
            <a:pPr marL="0" indent="0">
              <a:buNone/>
            </a:pPr>
            <a:endParaRPr lang="en-US" sz="2200" dirty="0"/>
          </a:p>
        </p:txBody>
      </p:sp>
      <p:pic>
        <p:nvPicPr>
          <p:cNvPr id="3074" name="Picture 2" descr="580+ Wrong Path Illustrations, Royalty-Free Vector Graphics &amp; Clip Art -  iStock | No wrong path, Right wrong path, Right and wrong path">
            <a:extLst>
              <a:ext uri="{FF2B5EF4-FFF2-40B4-BE49-F238E27FC236}">
                <a16:creationId xmlns:a16="http://schemas.microsoft.com/office/drawing/2014/main" id="{9C8609D0-0799-2D45-A5E4-ACDD7A4BEA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60" r="21187" b="-1"/>
          <a:stretch/>
        </p:blipFill>
        <p:spPr bwMode="auto">
          <a:xfrm>
            <a:off x="4572000" y="10"/>
            <a:ext cx="6094478" cy="6857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5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ive Indicators of An Evil and Wicked Heart | Association of Biblical  Counselors">
            <a:extLst>
              <a:ext uri="{FF2B5EF4-FFF2-40B4-BE49-F238E27FC236}">
                <a16:creationId xmlns:a16="http://schemas.microsoft.com/office/drawing/2014/main" id="{CB571FE8-A6EE-8A48-9A16-2A23B20EC901}"/>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6333" r="13333"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507478-CE00-CF42-9A38-BEAEAE850D1B}"/>
              </a:ext>
            </a:extLst>
          </p:cNvPr>
          <p:cNvSpPr>
            <a:spLocks noGrp="1"/>
          </p:cNvSpPr>
          <p:nvPr>
            <p:ph type="title"/>
          </p:nvPr>
        </p:nvSpPr>
        <p:spPr>
          <a:xfrm>
            <a:off x="628650" y="365125"/>
            <a:ext cx="7886700" cy="1325563"/>
          </a:xfrm>
        </p:spPr>
        <p:txBody>
          <a:bodyPr>
            <a:normAutofit/>
          </a:bodyPr>
          <a:lstStyle/>
          <a:p>
            <a:r>
              <a:rPr lang="en-US">
                <a:solidFill>
                  <a:srgbClr val="FFFFFF"/>
                </a:solidFill>
              </a:rPr>
              <a:t>Our Diseased Hearts</a:t>
            </a:r>
          </a:p>
        </p:txBody>
      </p:sp>
      <p:sp>
        <p:nvSpPr>
          <p:cNvPr id="3" name="Content Placeholder 2">
            <a:extLst>
              <a:ext uri="{FF2B5EF4-FFF2-40B4-BE49-F238E27FC236}">
                <a16:creationId xmlns:a16="http://schemas.microsoft.com/office/drawing/2014/main" id="{93218B21-E8A8-5942-90E7-302A8E99A764}"/>
              </a:ext>
            </a:extLst>
          </p:cNvPr>
          <p:cNvSpPr>
            <a:spLocks noGrp="1"/>
          </p:cNvSpPr>
          <p:nvPr>
            <p:ph idx="1"/>
          </p:nvPr>
        </p:nvSpPr>
        <p:spPr>
          <a:xfrm>
            <a:off x="628650" y="1825625"/>
            <a:ext cx="7886700" cy="4351338"/>
          </a:xfrm>
        </p:spPr>
        <p:txBody>
          <a:bodyPr>
            <a:normAutofit/>
          </a:bodyPr>
          <a:lstStyle/>
          <a:p>
            <a:pPr marL="0" indent="0">
              <a:buNone/>
            </a:pPr>
            <a:r>
              <a:rPr lang="en-US" sz="2400">
                <a:solidFill>
                  <a:srgbClr val="FFFFFF"/>
                </a:solidFill>
              </a:rPr>
              <a:t>Jeremiah 17:9 “The heart is more deceitful than all else, And is desperately sick; Who can understand it?</a:t>
            </a:r>
          </a:p>
          <a:p>
            <a:pPr marL="0" indent="0">
              <a:buNone/>
            </a:pPr>
            <a:r>
              <a:rPr lang="en-US" sz="2400">
                <a:solidFill>
                  <a:srgbClr val="FFFFFF"/>
                </a:solidFill>
              </a:rPr>
              <a:t>10 “I, the LORD, search the heart, I test the mind, Even to give to each man according to his ways, According to the results of his deeds.</a:t>
            </a:r>
          </a:p>
          <a:p>
            <a:pPr marL="0" indent="0">
              <a:buNone/>
            </a:pPr>
            <a:endParaRPr lang="en-US" sz="2400">
              <a:solidFill>
                <a:srgbClr val="FFFFFF"/>
              </a:solidFill>
            </a:endParaRPr>
          </a:p>
          <a:p>
            <a:pPr marL="0" indent="0">
              <a:buNone/>
            </a:pPr>
            <a:r>
              <a:rPr lang="en-US" sz="2400">
                <a:solidFill>
                  <a:srgbClr val="FFFFFF"/>
                </a:solidFill>
              </a:rPr>
              <a:t>Isaiah 64:6 For all of us have become like one who is unclean,</a:t>
            </a:r>
          </a:p>
          <a:p>
            <a:pPr marL="0" indent="0">
              <a:buNone/>
            </a:pPr>
            <a:r>
              <a:rPr lang="en-US" sz="2400">
                <a:solidFill>
                  <a:srgbClr val="FFFFFF"/>
                </a:solidFill>
              </a:rPr>
              <a:t>And all our righteous deeds are like a filthy garment;</a:t>
            </a:r>
          </a:p>
          <a:p>
            <a:pPr marL="0" indent="0">
              <a:buNone/>
            </a:pPr>
            <a:r>
              <a:rPr lang="en-US" sz="2400">
                <a:solidFill>
                  <a:srgbClr val="FFFFFF"/>
                </a:solidFill>
              </a:rPr>
              <a:t>And all of us wither like a leaf,</a:t>
            </a:r>
          </a:p>
          <a:p>
            <a:pPr marL="0" indent="0">
              <a:buNone/>
            </a:pPr>
            <a:r>
              <a:rPr lang="en-US" sz="2400">
                <a:solidFill>
                  <a:srgbClr val="FFFFFF"/>
                </a:solidFill>
              </a:rPr>
              <a:t>And our iniquities, like the wind, take us away.</a:t>
            </a:r>
          </a:p>
        </p:txBody>
      </p:sp>
    </p:spTree>
    <p:extLst>
      <p:ext uri="{BB962C8B-B14F-4D97-AF65-F5344CB8AC3E}">
        <p14:creationId xmlns:p14="http://schemas.microsoft.com/office/powerpoint/2010/main" val="175314679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saiah's Call | Pitts Digital Image Archive | Emory University">
            <a:extLst>
              <a:ext uri="{FF2B5EF4-FFF2-40B4-BE49-F238E27FC236}">
                <a16:creationId xmlns:a16="http://schemas.microsoft.com/office/drawing/2014/main" id="{87F2F194-FA4D-0649-BF30-557303671520}"/>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t="15999" b="975"/>
          <a:stretch/>
        </p:blipFill>
        <p:spPr bwMode="auto">
          <a:xfrm>
            <a:off x="-1524001" y="10"/>
            <a:ext cx="12192001" cy="6857991"/>
          </a:xfrm>
          <a:prstGeom prst="rect">
            <a:avLst/>
          </a:prstGeom>
          <a:solidFill>
            <a:schemeClr val="tx1">
              <a:lumMod val="95000"/>
              <a:lumOff val="5000"/>
            </a:schemeClr>
          </a:solidFill>
        </p:spPr>
      </p:pic>
      <p:sp>
        <p:nvSpPr>
          <p:cNvPr id="2" name="Title 1">
            <a:extLst>
              <a:ext uri="{FF2B5EF4-FFF2-40B4-BE49-F238E27FC236}">
                <a16:creationId xmlns:a16="http://schemas.microsoft.com/office/drawing/2014/main" id="{65167E7D-EB8E-A846-98A7-F3787371B344}"/>
              </a:ext>
            </a:extLst>
          </p:cNvPr>
          <p:cNvSpPr>
            <a:spLocks noGrp="1"/>
          </p:cNvSpPr>
          <p:nvPr>
            <p:ph type="title"/>
          </p:nvPr>
        </p:nvSpPr>
        <p:spPr>
          <a:xfrm>
            <a:off x="336884" y="726972"/>
            <a:ext cx="9792471" cy="2057037"/>
          </a:xfrm>
        </p:spPr>
        <p:txBody>
          <a:bodyPr>
            <a:normAutofit/>
          </a:bodyPr>
          <a:lstStyle/>
          <a:p>
            <a:r>
              <a:rPr lang="en-US" dirty="0">
                <a:solidFill>
                  <a:srgbClr val="FFFFFF"/>
                </a:solidFill>
              </a:rPr>
              <a:t>Holy, Holy, Holy</a:t>
            </a:r>
          </a:p>
        </p:txBody>
      </p:sp>
      <p:sp>
        <p:nvSpPr>
          <p:cNvPr id="3" name="Content Placeholder 2">
            <a:extLst>
              <a:ext uri="{FF2B5EF4-FFF2-40B4-BE49-F238E27FC236}">
                <a16:creationId xmlns:a16="http://schemas.microsoft.com/office/drawing/2014/main" id="{ABB05E98-A259-DC41-9B42-CD07E3D4C163}"/>
              </a:ext>
            </a:extLst>
          </p:cNvPr>
          <p:cNvSpPr>
            <a:spLocks noGrp="1"/>
          </p:cNvSpPr>
          <p:nvPr>
            <p:ph idx="1"/>
          </p:nvPr>
        </p:nvSpPr>
        <p:spPr>
          <a:xfrm>
            <a:off x="-81454" y="4740442"/>
            <a:ext cx="8981092" cy="1388647"/>
          </a:xfrm>
        </p:spPr>
        <p:txBody>
          <a:bodyPr>
            <a:normAutofit/>
          </a:bodyPr>
          <a:lstStyle/>
          <a:p>
            <a:pPr marL="0" indent="0">
              <a:buNone/>
            </a:pPr>
            <a:r>
              <a:rPr lang="en-US" sz="2000" dirty="0">
                <a:solidFill>
                  <a:srgbClr val="FFFFFF"/>
                </a:solidFill>
              </a:rPr>
              <a:t>Isaiah 6 . 3 And one called out to another and said, “Holy, Holy, Holy, is the LORD of hosts, The whole earth is full of His glory.”</a:t>
            </a:r>
          </a:p>
        </p:txBody>
      </p:sp>
      <p:sp>
        <p:nvSpPr>
          <p:cNvPr id="4" name="TextBox 3">
            <a:extLst>
              <a:ext uri="{FF2B5EF4-FFF2-40B4-BE49-F238E27FC236}">
                <a16:creationId xmlns:a16="http://schemas.microsoft.com/office/drawing/2014/main" id="{B8070607-11C8-7641-9EEA-F227C8EAABA6}"/>
              </a:ext>
            </a:extLst>
          </p:cNvPr>
          <p:cNvSpPr txBox="1"/>
          <p:nvPr/>
        </p:nvSpPr>
        <p:spPr>
          <a:xfrm>
            <a:off x="111050" y="4497873"/>
            <a:ext cx="8981092" cy="1631216"/>
          </a:xfrm>
          <a:prstGeom prst="rect">
            <a:avLst/>
          </a:prstGeom>
          <a:solidFill>
            <a:schemeClr val="tx1">
              <a:lumMod val="85000"/>
              <a:lumOff val="15000"/>
            </a:schemeClr>
          </a:solidFill>
        </p:spPr>
        <p:txBody>
          <a:bodyPr wrap="square" rtlCol="0">
            <a:spAutoFit/>
          </a:bodyPr>
          <a:lstStyle/>
          <a:p>
            <a:r>
              <a:rPr lang="en-US" sz="2500" dirty="0">
                <a:solidFill>
                  <a:schemeClr val="bg1"/>
                </a:solidFill>
              </a:rPr>
              <a:t>V5 “Woe is me, for I am ruined!  Because I am a man of unclean lips,</a:t>
            </a:r>
          </a:p>
          <a:p>
            <a:r>
              <a:rPr lang="en-US" sz="2500" dirty="0">
                <a:solidFill>
                  <a:schemeClr val="bg1"/>
                </a:solidFill>
              </a:rPr>
              <a:t>And I live among a people of unclean lips; for my eyes have seen the King, the LORD of hosts.”</a:t>
            </a:r>
          </a:p>
          <a:p>
            <a:endParaRPr lang="en-US" sz="2500" dirty="0">
              <a:solidFill>
                <a:schemeClr val="bg1"/>
              </a:solidFill>
            </a:endParaRPr>
          </a:p>
        </p:txBody>
      </p:sp>
    </p:spTree>
    <p:extLst>
      <p:ext uri="{BB962C8B-B14F-4D97-AF65-F5344CB8AC3E}">
        <p14:creationId xmlns:p14="http://schemas.microsoft.com/office/powerpoint/2010/main" val="16724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nternal conflict Definition &amp; Meaning | Dictionary.com">
            <a:extLst>
              <a:ext uri="{FF2B5EF4-FFF2-40B4-BE49-F238E27FC236}">
                <a16:creationId xmlns:a16="http://schemas.microsoft.com/office/drawing/2014/main" id="{9094B0EF-C7B1-6D43-A914-00B06090F51B}"/>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89" r="1" b="1"/>
          <a:stretch/>
        </p:blipFill>
        <p:spPr bwMode="auto">
          <a:xfrm>
            <a:off x="-601581" y="9"/>
            <a:ext cx="9745581" cy="68579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4E7C6C3-B494-3C4A-B073-ED5B92C78A75}"/>
              </a:ext>
            </a:extLst>
          </p:cNvPr>
          <p:cNvSpPr>
            <a:spLocks noGrp="1"/>
          </p:cNvSpPr>
          <p:nvPr>
            <p:ph idx="1"/>
          </p:nvPr>
        </p:nvSpPr>
        <p:spPr>
          <a:xfrm>
            <a:off x="-1" y="4235117"/>
            <a:ext cx="9144001" cy="2423110"/>
          </a:xfrm>
        </p:spPr>
        <p:txBody>
          <a:bodyPr>
            <a:normAutofit fontScale="92500" lnSpcReduction="10000"/>
          </a:bodyPr>
          <a:lstStyle/>
          <a:p>
            <a:pPr marL="0" indent="0">
              <a:buNone/>
            </a:pPr>
            <a:r>
              <a:rPr lang="en-US" dirty="0">
                <a:solidFill>
                  <a:srgbClr val="FFFFFF"/>
                </a:solidFill>
              </a:rPr>
              <a:t>Romans 7: 21 I find then the principle that evil is present in me, the one who wants to do good. 22 For I joyfully concur with the law of God in the inner man, 23 but I see a different law in the members of my body, waging war against the law of my mind and making me a prisoner of the law of sin which is in my members. 24 Wretched man that I am! Who will set me free from the body of this death? 25</a:t>
            </a:r>
          </a:p>
        </p:txBody>
      </p:sp>
    </p:spTree>
    <p:extLst>
      <p:ext uri="{BB962C8B-B14F-4D97-AF65-F5344CB8AC3E}">
        <p14:creationId xmlns:p14="http://schemas.microsoft.com/office/powerpoint/2010/main" val="29035202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F261-401C-1C43-A445-994BEDF61B5F}"/>
              </a:ext>
            </a:extLst>
          </p:cNvPr>
          <p:cNvSpPr>
            <a:spLocks noGrp="1"/>
          </p:cNvSpPr>
          <p:nvPr>
            <p:ph type="title"/>
          </p:nvPr>
        </p:nvSpPr>
        <p:spPr>
          <a:xfrm>
            <a:off x="492155" y="281402"/>
            <a:ext cx="4368603" cy="1491374"/>
          </a:xfrm>
        </p:spPr>
        <p:txBody>
          <a:bodyPr anchor="b">
            <a:normAutofit/>
          </a:bodyPr>
          <a:lstStyle/>
          <a:p>
            <a:r>
              <a:rPr lang="en-US" sz="4600" dirty="0"/>
              <a:t>Righteousness, Holiness, &amp; Glory</a:t>
            </a:r>
          </a:p>
        </p:txBody>
      </p:sp>
      <p:sp>
        <p:nvSpPr>
          <p:cNvPr id="3" name="Content Placeholder 2">
            <a:extLst>
              <a:ext uri="{FF2B5EF4-FFF2-40B4-BE49-F238E27FC236}">
                <a16:creationId xmlns:a16="http://schemas.microsoft.com/office/drawing/2014/main" id="{D4F9E5E4-466D-B44B-9216-2CEE775DF19C}"/>
              </a:ext>
            </a:extLst>
          </p:cNvPr>
          <p:cNvSpPr>
            <a:spLocks noGrp="1"/>
          </p:cNvSpPr>
          <p:nvPr>
            <p:ph idx="1"/>
          </p:nvPr>
        </p:nvSpPr>
        <p:spPr>
          <a:xfrm>
            <a:off x="-1" y="2282211"/>
            <a:ext cx="5053263" cy="3320668"/>
          </a:xfrm>
        </p:spPr>
        <p:txBody>
          <a:bodyPr>
            <a:noAutofit/>
          </a:bodyPr>
          <a:lstStyle/>
          <a:p>
            <a:r>
              <a:rPr lang="en-US" dirty="0">
                <a:latin typeface="Merriweather Web"/>
              </a:rPr>
              <a:t>Holiness – the absolute Uniqueness and Goodness of God</a:t>
            </a:r>
          </a:p>
          <a:p>
            <a:r>
              <a:rPr lang="en-US" dirty="0">
                <a:latin typeface="Merriweather Web"/>
              </a:rPr>
              <a:t>Righteousness - the basic idea of conforming to a standard. When that standard is conformed to, the behavior, the thinking, the feeling is right — it’s right. ~John Piper</a:t>
            </a:r>
          </a:p>
          <a:p>
            <a:r>
              <a:rPr lang="en-US" dirty="0"/>
              <a:t>Isaiah 6 :3 …The whole earth is full of His glory.”</a:t>
            </a:r>
          </a:p>
          <a:p>
            <a:endParaRPr lang="en-US" dirty="0"/>
          </a:p>
          <a:p>
            <a:endParaRPr lang="en-US" dirty="0"/>
          </a:p>
        </p:txBody>
      </p:sp>
      <p:pic>
        <p:nvPicPr>
          <p:cNvPr id="8194" name="Picture 2" descr="The Great White Throne Judgment - Eastern Gate Baptist Church">
            <a:extLst>
              <a:ext uri="{FF2B5EF4-FFF2-40B4-BE49-F238E27FC236}">
                <a16:creationId xmlns:a16="http://schemas.microsoft.com/office/drawing/2014/main" id="{172F5A14-251C-3447-8407-EC15051CE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r="-1" b="-1"/>
          <a:stretch/>
        </p:blipFill>
        <p:spPr bwMode="auto">
          <a:xfrm>
            <a:off x="4860758" y="10"/>
            <a:ext cx="5805720" cy="68579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81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The Attributes of God: Just">
            <a:extLst>
              <a:ext uri="{FF2B5EF4-FFF2-40B4-BE49-F238E27FC236}">
                <a16:creationId xmlns:a16="http://schemas.microsoft.com/office/drawing/2014/main" id="{2E473F93-9EEA-144B-A8C1-112F011531F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665" b="352"/>
          <a:stretch/>
        </p:blipFill>
        <p:spPr bwMode="auto">
          <a:xfrm>
            <a:off x="-12391" y="866274"/>
            <a:ext cx="9156391" cy="514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4808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1829</TotalTime>
  <Words>7243</Words>
  <Application>Microsoft Macintosh PowerPoint</Application>
  <PresentationFormat>On-screen Show (4:3)</PresentationFormat>
  <Paragraphs>519</Paragraphs>
  <Slides>29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Crimson Text</vt:lpstr>
      <vt:lpstr>Google Sans</vt:lpstr>
      <vt:lpstr>Merriweather Web</vt:lpstr>
      <vt:lpstr>Arial</vt:lpstr>
      <vt:lpstr>Calibri</vt:lpstr>
      <vt:lpstr>Calibri Light</vt:lpstr>
      <vt:lpstr>Helvetica Neue</vt:lpstr>
      <vt:lpstr>Merriweather</vt:lpstr>
      <vt:lpstr>Office Theme</vt:lpstr>
      <vt:lpstr>Happy Mother’s Day!</vt:lpstr>
      <vt:lpstr>Jesus, My Righteousness</vt:lpstr>
      <vt:lpstr>PowerPoint Presentation</vt:lpstr>
      <vt:lpstr>Where Are We Going?</vt:lpstr>
      <vt:lpstr>Our Diseased Hearts</vt:lpstr>
      <vt:lpstr>Holy, Holy, Holy</vt:lpstr>
      <vt:lpstr>PowerPoint Presentation</vt:lpstr>
      <vt:lpstr>Righteousness, Holiness, &amp; Glory</vt:lpstr>
      <vt:lpstr>PowerPoint Presentation</vt:lpstr>
      <vt:lpstr>Stories of Swords</vt:lpstr>
      <vt:lpstr>Stories of Swords – Sword Guarding The Garden</vt:lpstr>
      <vt:lpstr>Stories of Swords – Balaam and the Angel with a Sword</vt:lpstr>
      <vt:lpstr>Stories of Swords – Joshua 5</vt:lpstr>
      <vt:lpstr>Swords in the New Testament – Sword of the Spirit </vt:lpstr>
      <vt:lpstr>Sword of Judgment – Current Wrath</vt:lpstr>
      <vt:lpstr>Sword of Judgment - the Coming Judgment</vt:lpstr>
      <vt:lpstr>Sword of Judgment - the Vision of Christ in Revelation</vt:lpstr>
      <vt:lpstr>Review</vt:lpstr>
      <vt:lpstr>PowerPoint Presentation</vt:lpstr>
      <vt:lpstr>Rich Young Ruler – Matthew 19:16-25</vt:lpstr>
      <vt:lpstr>Rich Young Ruler – Matthew 19:16-25</vt:lpstr>
      <vt:lpstr>1. We Need Righteousness For the Day of Judgment</vt:lpstr>
      <vt:lpstr>2. We Need Righteousness   -To live out the life we long to live now. </vt:lpstr>
      <vt:lpstr>Gal 2:20</vt:lpstr>
      <vt:lpstr>In Christ Alone</vt:lpstr>
      <vt:lpstr>In Christ Alone</vt:lpstr>
      <vt:lpstr>In Christ Alone</vt:lpstr>
      <vt:lpstr>In Christ Alone</vt:lpstr>
      <vt:lpstr>Aaron’s Benediction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bailey</dc:creator>
  <cp:lastModifiedBy>rob bailey</cp:lastModifiedBy>
  <cp:revision>16</cp:revision>
  <dcterms:created xsi:type="dcterms:W3CDTF">2023-05-13T07:18:34Z</dcterms:created>
  <dcterms:modified xsi:type="dcterms:W3CDTF">2023-05-14T13:48:01Z</dcterms:modified>
</cp:coreProperties>
</file>