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3" d="100"/>
          <a:sy n="73" d="100"/>
        </p:scale>
        <p:origin x="5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23D3797-D3D7-451E-BBB5-0DB21502E48F}" type="datetimeFigureOut">
              <a:rPr lang="en-US" smtClean="0"/>
              <a:t>5/28/23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1982B-9378-4D75-B9DF-24BE84DDC77C}" type="slidenum">
              <a:rPr lang="en-US" smtClean="0"/>
              <a:t>‹#›</a:t>
            </a:fld>
            <a:endParaRPr lang="en-US"/>
          </a:p>
        </p:txBody>
      </p:sp>
    </p:spTree>
    <p:extLst>
      <p:ext uri="{BB962C8B-B14F-4D97-AF65-F5344CB8AC3E}">
        <p14:creationId xmlns:p14="http://schemas.microsoft.com/office/powerpoint/2010/main" val="47836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3D3797-D3D7-451E-BBB5-0DB21502E48F}" type="datetimeFigureOut">
              <a:rPr lang="en-US" smtClean="0"/>
              <a:t>5/28/23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1982B-9378-4D75-B9DF-24BE84DDC77C}" type="slidenum">
              <a:rPr lang="en-US" smtClean="0"/>
              <a:t>‹#›</a:t>
            </a:fld>
            <a:endParaRPr lang="en-US"/>
          </a:p>
        </p:txBody>
      </p:sp>
    </p:spTree>
    <p:extLst>
      <p:ext uri="{BB962C8B-B14F-4D97-AF65-F5344CB8AC3E}">
        <p14:creationId xmlns:p14="http://schemas.microsoft.com/office/powerpoint/2010/main" val="3445821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3D3797-D3D7-451E-BBB5-0DB21502E48F}" type="datetimeFigureOut">
              <a:rPr lang="en-US" smtClean="0"/>
              <a:t>5/28/23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1982B-9378-4D75-B9DF-24BE84DDC77C}" type="slidenum">
              <a:rPr lang="en-US" smtClean="0"/>
              <a:t>‹#›</a:t>
            </a:fld>
            <a:endParaRPr lang="en-US"/>
          </a:p>
        </p:txBody>
      </p:sp>
    </p:spTree>
    <p:extLst>
      <p:ext uri="{BB962C8B-B14F-4D97-AF65-F5344CB8AC3E}">
        <p14:creationId xmlns:p14="http://schemas.microsoft.com/office/powerpoint/2010/main" val="3836140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3D3797-D3D7-451E-BBB5-0DB21502E48F}" type="datetimeFigureOut">
              <a:rPr lang="en-US" smtClean="0"/>
              <a:t>5/28/23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1982B-9378-4D75-B9DF-24BE84DDC77C}" type="slidenum">
              <a:rPr lang="en-US" smtClean="0"/>
              <a:t>‹#›</a:t>
            </a:fld>
            <a:endParaRPr lang="en-US"/>
          </a:p>
        </p:txBody>
      </p:sp>
    </p:spTree>
    <p:extLst>
      <p:ext uri="{BB962C8B-B14F-4D97-AF65-F5344CB8AC3E}">
        <p14:creationId xmlns:p14="http://schemas.microsoft.com/office/powerpoint/2010/main" val="1516144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23D3797-D3D7-451E-BBB5-0DB21502E48F}" type="datetimeFigureOut">
              <a:rPr lang="en-US" smtClean="0"/>
              <a:t>5/28/23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1982B-9378-4D75-B9DF-24BE84DDC77C}" type="slidenum">
              <a:rPr lang="en-US" smtClean="0"/>
              <a:t>‹#›</a:t>
            </a:fld>
            <a:endParaRPr lang="en-US"/>
          </a:p>
        </p:txBody>
      </p:sp>
    </p:spTree>
    <p:extLst>
      <p:ext uri="{BB962C8B-B14F-4D97-AF65-F5344CB8AC3E}">
        <p14:creationId xmlns:p14="http://schemas.microsoft.com/office/powerpoint/2010/main" val="2758515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3D3797-D3D7-451E-BBB5-0DB21502E48F}" type="datetimeFigureOut">
              <a:rPr lang="en-US" smtClean="0"/>
              <a:t>5/28/23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D1982B-9378-4D75-B9DF-24BE84DDC77C}" type="slidenum">
              <a:rPr lang="en-US" smtClean="0"/>
              <a:t>‹#›</a:t>
            </a:fld>
            <a:endParaRPr lang="en-US"/>
          </a:p>
        </p:txBody>
      </p:sp>
    </p:spTree>
    <p:extLst>
      <p:ext uri="{BB962C8B-B14F-4D97-AF65-F5344CB8AC3E}">
        <p14:creationId xmlns:p14="http://schemas.microsoft.com/office/powerpoint/2010/main" val="2161689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3D3797-D3D7-451E-BBB5-0DB21502E48F}" type="datetimeFigureOut">
              <a:rPr lang="en-US" smtClean="0"/>
              <a:t>5/28/23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D1982B-9378-4D75-B9DF-24BE84DDC77C}" type="slidenum">
              <a:rPr lang="en-US" smtClean="0"/>
              <a:t>‹#›</a:t>
            </a:fld>
            <a:endParaRPr lang="en-US"/>
          </a:p>
        </p:txBody>
      </p:sp>
    </p:spTree>
    <p:extLst>
      <p:ext uri="{BB962C8B-B14F-4D97-AF65-F5344CB8AC3E}">
        <p14:creationId xmlns:p14="http://schemas.microsoft.com/office/powerpoint/2010/main" val="2942362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3D3797-D3D7-451E-BBB5-0DB21502E48F}" type="datetimeFigureOut">
              <a:rPr lang="en-US" smtClean="0"/>
              <a:t>5/28/23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D1982B-9378-4D75-B9DF-24BE84DDC77C}" type="slidenum">
              <a:rPr lang="en-US" smtClean="0"/>
              <a:t>‹#›</a:t>
            </a:fld>
            <a:endParaRPr lang="en-US"/>
          </a:p>
        </p:txBody>
      </p:sp>
    </p:spTree>
    <p:extLst>
      <p:ext uri="{BB962C8B-B14F-4D97-AF65-F5344CB8AC3E}">
        <p14:creationId xmlns:p14="http://schemas.microsoft.com/office/powerpoint/2010/main" val="1143805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3D3797-D3D7-451E-BBB5-0DB21502E48F}" type="datetimeFigureOut">
              <a:rPr lang="en-US" smtClean="0"/>
              <a:t>5/28/23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D1982B-9378-4D75-B9DF-24BE84DDC77C}" type="slidenum">
              <a:rPr lang="en-US" smtClean="0"/>
              <a:t>‹#›</a:t>
            </a:fld>
            <a:endParaRPr lang="en-US"/>
          </a:p>
        </p:txBody>
      </p:sp>
    </p:spTree>
    <p:extLst>
      <p:ext uri="{BB962C8B-B14F-4D97-AF65-F5344CB8AC3E}">
        <p14:creationId xmlns:p14="http://schemas.microsoft.com/office/powerpoint/2010/main" val="2473498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3D3797-D3D7-451E-BBB5-0DB21502E48F}" type="datetimeFigureOut">
              <a:rPr lang="en-US" smtClean="0"/>
              <a:t>5/28/23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D1982B-9378-4D75-B9DF-24BE84DDC77C}" type="slidenum">
              <a:rPr lang="en-US" smtClean="0"/>
              <a:t>‹#›</a:t>
            </a:fld>
            <a:endParaRPr lang="en-US"/>
          </a:p>
        </p:txBody>
      </p:sp>
    </p:spTree>
    <p:extLst>
      <p:ext uri="{BB962C8B-B14F-4D97-AF65-F5344CB8AC3E}">
        <p14:creationId xmlns:p14="http://schemas.microsoft.com/office/powerpoint/2010/main" val="4282345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3D3797-D3D7-451E-BBB5-0DB21502E48F}" type="datetimeFigureOut">
              <a:rPr lang="en-US" smtClean="0"/>
              <a:t>5/28/23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D1982B-9378-4D75-B9DF-24BE84DDC77C}" type="slidenum">
              <a:rPr lang="en-US" smtClean="0"/>
              <a:t>‹#›</a:t>
            </a:fld>
            <a:endParaRPr lang="en-US"/>
          </a:p>
        </p:txBody>
      </p:sp>
    </p:spTree>
    <p:extLst>
      <p:ext uri="{BB962C8B-B14F-4D97-AF65-F5344CB8AC3E}">
        <p14:creationId xmlns:p14="http://schemas.microsoft.com/office/powerpoint/2010/main" val="1849926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3D3797-D3D7-451E-BBB5-0DB21502E48F}" type="datetimeFigureOut">
              <a:rPr lang="en-US" smtClean="0"/>
              <a:t>5/28/23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D1982B-9378-4D75-B9DF-24BE84DDC77C}" type="slidenum">
              <a:rPr lang="en-US" smtClean="0"/>
              <a:t>‹#›</a:t>
            </a:fld>
            <a:endParaRPr lang="en-US"/>
          </a:p>
        </p:txBody>
      </p:sp>
    </p:spTree>
    <p:extLst>
      <p:ext uri="{BB962C8B-B14F-4D97-AF65-F5344CB8AC3E}">
        <p14:creationId xmlns:p14="http://schemas.microsoft.com/office/powerpoint/2010/main" val="1610968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0628"/>
            <a:ext cx="9144000" cy="1110343"/>
          </a:xfrm>
        </p:spPr>
        <p:txBody>
          <a:bodyPr>
            <a:normAutofit/>
          </a:bodyPr>
          <a:lstStyle/>
          <a:p>
            <a:r>
              <a:rPr lang="en-US" dirty="0"/>
              <a:t>Jesus My Joy!! </a:t>
            </a:r>
          </a:p>
        </p:txBody>
      </p:sp>
      <p:sp>
        <p:nvSpPr>
          <p:cNvPr id="3" name="Subtitle 2"/>
          <p:cNvSpPr>
            <a:spLocks noGrp="1"/>
          </p:cNvSpPr>
          <p:nvPr>
            <p:ph type="subTitle" idx="1"/>
          </p:nvPr>
        </p:nvSpPr>
        <p:spPr>
          <a:xfrm>
            <a:off x="1524000" y="5120640"/>
            <a:ext cx="9144000" cy="1352006"/>
          </a:xfrm>
        </p:spPr>
        <p:txBody>
          <a:bodyPr>
            <a:normAutofit/>
          </a:bodyPr>
          <a:lstStyle/>
          <a:p>
            <a:r>
              <a:rPr lang="en-US" sz="2800" dirty="0">
                <a:latin typeface="+mj-lt"/>
              </a:rPr>
              <a:t>For the kingdom of God is not a matter of eating and drinking but of righteousness and peace and joy in the Holy Spirit. </a:t>
            </a:r>
            <a:r>
              <a:rPr lang="en-US" sz="2800" dirty="0"/>
              <a:t>Romans 14:17 </a:t>
            </a:r>
            <a:endParaRPr lang="en-US" sz="2800" dirty="0">
              <a:latin typeface="+mj-lt"/>
            </a:endParaRPr>
          </a:p>
        </p:txBody>
      </p:sp>
      <p:pic>
        <p:nvPicPr>
          <p:cNvPr id="4" name="Picture 3"/>
          <p:cNvPicPr>
            <a:picLocks noChangeAspect="1"/>
          </p:cNvPicPr>
          <p:nvPr/>
        </p:nvPicPr>
        <p:blipFill>
          <a:blip r:embed="rId2"/>
          <a:stretch>
            <a:fillRect/>
          </a:stretch>
        </p:blipFill>
        <p:spPr>
          <a:xfrm>
            <a:off x="3476897" y="1280160"/>
            <a:ext cx="5238205" cy="3505119"/>
          </a:xfrm>
          <a:prstGeom prst="rect">
            <a:avLst/>
          </a:prstGeom>
        </p:spPr>
      </p:pic>
    </p:spTree>
    <p:extLst>
      <p:ext uri="{BB962C8B-B14F-4D97-AF65-F5344CB8AC3E}">
        <p14:creationId xmlns:p14="http://schemas.microsoft.com/office/powerpoint/2010/main" val="3588292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40000"/>
              <a:lumOff val="60000"/>
            </a:schemeClr>
          </a:solidFill>
        </p:spPr>
        <p:txBody>
          <a:bodyPr/>
          <a:lstStyle/>
          <a:p>
            <a:r>
              <a:rPr lang="en-US" dirty="0"/>
              <a:t>A recap of the series…. </a:t>
            </a:r>
          </a:p>
        </p:txBody>
      </p:sp>
      <p:sp>
        <p:nvSpPr>
          <p:cNvPr id="3" name="Content Placeholder 2"/>
          <p:cNvSpPr>
            <a:spLocks noGrp="1"/>
          </p:cNvSpPr>
          <p:nvPr>
            <p:ph idx="1"/>
          </p:nvPr>
        </p:nvSpPr>
        <p:spPr>
          <a:xfrm>
            <a:off x="838200" y="1825624"/>
            <a:ext cx="10515600" cy="4575175"/>
          </a:xfrm>
        </p:spPr>
        <p:txBody>
          <a:bodyPr>
            <a:normAutofit/>
          </a:bodyPr>
          <a:lstStyle/>
          <a:p>
            <a:pPr marL="914400" lvl="2" indent="0">
              <a:buNone/>
            </a:pPr>
            <a:r>
              <a:rPr lang="en-US" sz="2800" b="1" dirty="0">
                <a:latin typeface="+mj-lt"/>
              </a:rPr>
              <a:t>Jesus my righteousness – </a:t>
            </a:r>
          </a:p>
          <a:p>
            <a:pPr marL="0" indent="0">
              <a:buNone/>
            </a:pPr>
            <a:r>
              <a:rPr lang="en-US" dirty="0">
                <a:latin typeface="+mj-lt"/>
              </a:rPr>
              <a:t>For our sake he made him to be sin who knew no sin, so that in him we might become the righteousness of God… </a:t>
            </a:r>
            <a:r>
              <a:rPr lang="en-US" b="1" dirty="0">
                <a:latin typeface="+mj-lt"/>
              </a:rPr>
              <a:t>2 Corinthians 5:21 </a:t>
            </a:r>
          </a:p>
          <a:p>
            <a:pPr marL="914400" lvl="2" indent="0">
              <a:buNone/>
            </a:pPr>
            <a:r>
              <a:rPr lang="en-US" sz="2800" b="1" dirty="0">
                <a:latin typeface="+mj-lt"/>
              </a:rPr>
              <a:t>Jesus my peace –  </a:t>
            </a:r>
          </a:p>
          <a:p>
            <a:pPr marL="0" indent="0">
              <a:buNone/>
            </a:pPr>
            <a:r>
              <a:rPr lang="en-US" dirty="0">
                <a:latin typeface="+mj-lt"/>
              </a:rPr>
              <a:t>Therefore, since we have been justified by faith, we have peace with God through our Lord Jesus Christ…. </a:t>
            </a:r>
            <a:r>
              <a:rPr lang="en-US" b="1" dirty="0">
                <a:latin typeface="+mj-lt"/>
              </a:rPr>
              <a:t>Romans 5:1 </a:t>
            </a:r>
          </a:p>
          <a:p>
            <a:pPr marL="914400" lvl="2" indent="0">
              <a:buNone/>
            </a:pPr>
            <a:r>
              <a:rPr lang="en-US" sz="2800" b="1" dirty="0">
                <a:latin typeface="+mj-lt"/>
              </a:rPr>
              <a:t>Jesus my Joy – </a:t>
            </a:r>
          </a:p>
          <a:p>
            <a:pPr marL="0" indent="0">
              <a:buNone/>
            </a:pPr>
            <a:r>
              <a:rPr lang="en-US" dirty="0">
                <a:latin typeface="+mj-lt"/>
              </a:rPr>
              <a:t>May the God of hope fill you with all joy and peace in believing, so that by the power of the Holy Spirit you may abound in hope… </a:t>
            </a:r>
            <a:r>
              <a:rPr lang="en-US" b="1" dirty="0">
                <a:latin typeface="+mj-lt"/>
              </a:rPr>
              <a:t>Romans 15:13  </a:t>
            </a:r>
          </a:p>
        </p:txBody>
      </p:sp>
    </p:spTree>
    <p:extLst>
      <p:ext uri="{BB962C8B-B14F-4D97-AF65-F5344CB8AC3E}">
        <p14:creationId xmlns:p14="http://schemas.microsoft.com/office/powerpoint/2010/main" val="3704083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Joy in the Old Testament… </a:t>
            </a:r>
          </a:p>
        </p:txBody>
      </p:sp>
      <p:sp>
        <p:nvSpPr>
          <p:cNvPr id="3" name="Content Placeholder 2"/>
          <p:cNvSpPr>
            <a:spLocks noGrp="1"/>
          </p:cNvSpPr>
          <p:nvPr>
            <p:ph idx="1"/>
          </p:nvPr>
        </p:nvSpPr>
        <p:spPr>
          <a:xfrm>
            <a:off x="838200" y="1825624"/>
            <a:ext cx="10515600" cy="2458993"/>
          </a:xfrm>
        </p:spPr>
        <p:txBody>
          <a:bodyPr>
            <a:normAutofit/>
          </a:bodyPr>
          <a:lstStyle/>
          <a:p>
            <a:pPr>
              <a:buFontTx/>
              <a:buChar char="-"/>
            </a:pPr>
            <a:r>
              <a:rPr lang="en-US" dirty="0">
                <a:latin typeface="+mj-lt"/>
              </a:rPr>
              <a:t>There are about 15 different Hebrew words for joy. </a:t>
            </a:r>
          </a:p>
          <a:p>
            <a:pPr>
              <a:buFontTx/>
              <a:buChar char="-"/>
            </a:pPr>
            <a:r>
              <a:rPr lang="en-US" dirty="0">
                <a:latin typeface="+mj-lt"/>
              </a:rPr>
              <a:t>To be Joyful, to rejoice, to make glad and to be of good cheer.</a:t>
            </a:r>
          </a:p>
          <a:p>
            <a:pPr marL="1428750" lvl="2" indent="-514350">
              <a:buAutoNum type="arabicPeriod"/>
            </a:pPr>
            <a:r>
              <a:rPr lang="en-US" sz="2800" dirty="0">
                <a:latin typeface="+mj-lt"/>
              </a:rPr>
              <a:t>Marriage - Proverbs 5:18 </a:t>
            </a:r>
          </a:p>
          <a:p>
            <a:pPr marL="1428750" lvl="2" indent="-514350">
              <a:buAutoNum type="arabicPeriod"/>
            </a:pPr>
            <a:r>
              <a:rPr lang="en-US" sz="2800" dirty="0">
                <a:latin typeface="+mj-lt"/>
              </a:rPr>
              <a:t>Child birth - Psalm 113:9 </a:t>
            </a:r>
          </a:p>
          <a:p>
            <a:pPr marL="1428750" lvl="2" indent="-514350">
              <a:buAutoNum type="arabicPeriod"/>
            </a:pPr>
            <a:r>
              <a:rPr lang="en-US" sz="2800" dirty="0">
                <a:latin typeface="+mj-lt"/>
              </a:rPr>
              <a:t>In harvest &amp; victory - Isaiah 9:3</a:t>
            </a:r>
          </a:p>
        </p:txBody>
      </p:sp>
      <p:sp>
        <p:nvSpPr>
          <p:cNvPr id="4" name="Content Placeholder 2"/>
          <p:cNvSpPr txBox="1">
            <a:spLocks/>
          </p:cNvSpPr>
          <p:nvPr/>
        </p:nvSpPr>
        <p:spPr>
          <a:xfrm>
            <a:off x="470263" y="4419553"/>
            <a:ext cx="11338560" cy="1497921"/>
          </a:xfrm>
          <a:prstGeom prst="rect">
            <a:avLst/>
          </a:prstGeom>
          <a:solidFill>
            <a:schemeClr val="accent5">
              <a:lumMod val="40000"/>
              <a:lumOff val="6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err="1">
                <a:latin typeface="+mj-lt"/>
              </a:rPr>
              <a:t>Chadah</a:t>
            </a:r>
            <a:r>
              <a:rPr lang="en-US" b="1" dirty="0">
                <a:latin typeface="+mj-lt"/>
              </a:rPr>
              <a:t>/ </a:t>
            </a:r>
            <a:r>
              <a:rPr lang="en-US" b="1" dirty="0" err="1">
                <a:latin typeface="+mj-lt"/>
              </a:rPr>
              <a:t>Chedvah</a:t>
            </a:r>
            <a:r>
              <a:rPr lang="en-US" b="1" dirty="0">
                <a:latin typeface="+mj-lt"/>
              </a:rPr>
              <a:t> </a:t>
            </a:r>
            <a:r>
              <a:rPr lang="en-US" dirty="0">
                <a:latin typeface="+mj-lt"/>
              </a:rPr>
              <a:t>- To be joined; the redemptive work of God. The song of deliverance by Miriam - Exodus 15:21 &amp; the praise of Jethro - Exodus 18:9</a:t>
            </a:r>
          </a:p>
          <a:p>
            <a:pPr marL="0" indent="0">
              <a:buNone/>
            </a:pPr>
            <a:r>
              <a:rPr lang="en-US" dirty="0">
                <a:latin typeface="+mj-lt"/>
              </a:rPr>
              <a:t>“….for the joy of the LORD is your strength”. </a:t>
            </a:r>
            <a:r>
              <a:rPr lang="en-US" b="1" dirty="0">
                <a:latin typeface="+mj-lt"/>
              </a:rPr>
              <a:t>Nehemiah 8:10</a:t>
            </a:r>
          </a:p>
        </p:txBody>
      </p:sp>
    </p:spTree>
    <p:extLst>
      <p:ext uri="{BB962C8B-B14F-4D97-AF65-F5344CB8AC3E}">
        <p14:creationId xmlns:p14="http://schemas.microsoft.com/office/powerpoint/2010/main" val="3507478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Joy in the New Testament … </a:t>
            </a:r>
          </a:p>
        </p:txBody>
      </p:sp>
      <p:sp>
        <p:nvSpPr>
          <p:cNvPr id="3" name="Content Placeholder 2"/>
          <p:cNvSpPr>
            <a:spLocks noGrp="1"/>
          </p:cNvSpPr>
          <p:nvPr>
            <p:ph idx="1"/>
          </p:nvPr>
        </p:nvSpPr>
        <p:spPr>
          <a:xfrm>
            <a:off x="838200" y="1825624"/>
            <a:ext cx="10800806" cy="2458993"/>
          </a:xfrm>
        </p:spPr>
        <p:txBody>
          <a:bodyPr>
            <a:noAutofit/>
          </a:bodyPr>
          <a:lstStyle/>
          <a:p>
            <a:pPr>
              <a:buFontTx/>
              <a:buChar char="-"/>
            </a:pPr>
            <a:r>
              <a:rPr lang="en-US" dirty="0">
                <a:latin typeface="+mj-lt"/>
              </a:rPr>
              <a:t>There are about 8 Greek different words for Joy.</a:t>
            </a:r>
          </a:p>
          <a:p>
            <a:pPr>
              <a:buFontTx/>
              <a:buChar char="-"/>
            </a:pPr>
            <a:r>
              <a:rPr lang="en-US" dirty="0">
                <a:latin typeface="+mj-lt"/>
              </a:rPr>
              <a:t>To be delighted, to be glad, to rejoice, to be joyful. </a:t>
            </a:r>
          </a:p>
          <a:p>
            <a:pPr marL="1428750" lvl="2" indent="-514350">
              <a:buAutoNum type="arabicPeriod"/>
            </a:pPr>
            <a:r>
              <a:rPr lang="en-US" sz="2800" dirty="0">
                <a:latin typeface="+mj-lt"/>
              </a:rPr>
              <a:t>The birth of Jesus &amp; the unbelievers conversion - Luke 2:10,15:7.</a:t>
            </a:r>
          </a:p>
          <a:p>
            <a:pPr marL="1428750" lvl="2" indent="-514350">
              <a:buAutoNum type="arabicPeriod"/>
            </a:pPr>
            <a:r>
              <a:rPr lang="en-US" sz="2800" dirty="0">
                <a:latin typeface="+mj-lt"/>
              </a:rPr>
              <a:t>The fruit of the Spirit - Galatians 5:22</a:t>
            </a:r>
          </a:p>
          <a:p>
            <a:pPr marL="1428750" lvl="2" indent="-514350">
              <a:buAutoNum type="arabicPeriod"/>
            </a:pPr>
            <a:r>
              <a:rPr lang="en-US" sz="2800" dirty="0">
                <a:latin typeface="+mj-lt"/>
              </a:rPr>
              <a:t>In the face of trails - James 1:2</a:t>
            </a:r>
          </a:p>
        </p:txBody>
      </p:sp>
      <p:sp>
        <p:nvSpPr>
          <p:cNvPr id="4" name="Content Placeholder 2"/>
          <p:cNvSpPr txBox="1">
            <a:spLocks/>
          </p:cNvSpPr>
          <p:nvPr/>
        </p:nvSpPr>
        <p:spPr>
          <a:xfrm>
            <a:off x="391885" y="4419553"/>
            <a:ext cx="11390811" cy="1550173"/>
          </a:xfrm>
          <a:prstGeom prst="rect">
            <a:avLst/>
          </a:prstGeom>
          <a:solidFill>
            <a:schemeClr val="accent5">
              <a:lumMod val="40000"/>
              <a:lumOff val="60000"/>
            </a:schemeClr>
          </a:solidFill>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mj-lt"/>
              </a:rPr>
              <a:t>Chiro/ </a:t>
            </a:r>
            <a:r>
              <a:rPr lang="en-US" b="1" dirty="0" err="1">
                <a:latin typeface="+mj-lt"/>
              </a:rPr>
              <a:t>Chara</a:t>
            </a:r>
            <a:r>
              <a:rPr lang="en-US" b="1" dirty="0">
                <a:latin typeface="+mj-lt"/>
              </a:rPr>
              <a:t> </a:t>
            </a:r>
            <a:r>
              <a:rPr lang="en-US" dirty="0">
                <a:latin typeface="+mj-lt"/>
              </a:rPr>
              <a:t>- Joy that </a:t>
            </a:r>
            <a:r>
              <a:rPr lang="en-GB" dirty="0">
                <a:latin typeface="+mj-lt"/>
              </a:rPr>
              <a:t>abounds from </a:t>
            </a:r>
            <a:r>
              <a:rPr lang="en-US" dirty="0">
                <a:latin typeface="+mj-lt"/>
              </a:rPr>
              <a:t>hope based on the redemptive work of Christ. </a:t>
            </a:r>
          </a:p>
          <a:p>
            <a:pPr marL="0" indent="0">
              <a:buNone/>
            </a:pPr>
            <a:r>
              <a:rPr lang="en-US" dirty="0">
                <a:latin typeface="+mj-lt"/>
              </a:rPr>
              <a:t>May the God of hope fill you with all joy and peace in believing, so that by the power of the Holy Spirit you may abound in hope… </a:t>
            </a:r>
            <a:r>
              <a:rPr lang="en-US" b="1" dirty="0">
                <a:latin typeface="+mj-lt"/>
              </a:rPr>
              <a:t>Romans 15:13  </a:t>
            </a:r>
          </a:p>
        </p:txBody>
      </p:sp>
    </p:spTree>
    <p:extLst>
      <p:ext uri="{BB962C8B-B14F-4D97-AF65-F5344CB8AC3E}">
        <p14:creationId xmlns:p14="http://schemas.microsoft.com/office/powerpoint/2010/main" val="942191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0970" y="365125"/>
            <a:ext cx="10112830" cy="1325563"/>
          </a:xfrm>
        </p:spPr>
        <p:txBody>
          <a:bodyPr/>
          <a:lstStyle/>
          <a:p>
            <a:r>
              <a:rPr lang="en-US" dirty="0"/>
              <a:t>Our glorious hope in Jesus Christ… </a:t>
            </a:r>
          </a:p>
        </p:txBody>
      </p:sp>
      <p:sp>
        <p:nvSpPr>
          <p:cNvPr id="3" name="Content Placeholder 2"/>
          <p:cNvSpPr>
            <a:spLocks noGrp="1"/>
          </p:cNvSpPr>
          <p:nvPr>
            <p:ph idx="1"/>
          </p:nvPr>
        </p:nvSpPr>
        <p:spPr>
          <a:xfrm>
            <a:off x="838200" y="1825624"/>
            <a:ext cx="10800806" cy="2458993"/>
          </a:xfrm>
          <a:solidFill>
            <a:schemeClr val="accent5">
              <a:lumMod val="40000"/>
              <a:lumOff val="60000"/>
            </a:schemeClr>
          </a:solidFill>
        </p:spPr>
        <p:txBody>
          <a:bodyPr>
            <a:noAutofit/>
          </a:bodyPr>
          <a:lstStyle/>
          <a:p>
            <a:pPr marL="0" indent="0">
              <a:buNone/>
            </a:pPr>
            <a:r>
              <a:rPr lang="en-US" dirty="0">
                <a:latin typeface="+mj-lt"/>
              </a:rPr>
              <a:t>1 Corinthians 15:19-21</a:t>
            </a:r>
          </a:p>
          <a:p>
            <a:pPr marL="0" indent="0">
              <a:buNone/>
            </a:pPr>
            <a:r>
              <a:rPr lang="en-US" dirty="0">
                <a:latin typeface="+mj-lt"/>
              </a:rPr>
              <a:t>If in Christ we have hope in this life only, we are of all people most to be pitied. But in fact Christ has been raised from the dead, the first fruits of those who have fallen asleep. For as by a man came death, by a man has come also the resurrection of the dead.</a:t>
            </a:r>
            <a:endParaRPr lang="en-US" sz="2800" dirty="0">
              <a:latin typeface="+mj-lt"/>
            </a:endParaRPr>
          </a:p>
        </p:txBody>
      </p:sp>
      <p:sp>
        <p:nvSpPr>
          <p:cNvPr id="4" name="Content Placeholder 2"/>
          <p:cNvSpPr txBox="1">
            <a:spLocks/>
          </p:cNvSpPr>
          <p:nvPr/>
        </p:nvSpPr>
        <p:spPr>
          <a:xfrm>
            <a:off x="1240970" y="4419553"/>
            <a:ext cx="10398035" cy="1550173"/>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AutoNum type="arabicPeriod"/>
            </a:pPr>
            <a:r>
              <a:rPr lang="en-US" dirty="0">
                <a:latin typeface="+mj-lt"/>
              </a:rPr>
              <a:t>Our joy in the resurrection of Christ… Luke 24:52</a:t>
            </a:r>
          </a:p>
          <a:p>
            <a:pPr marL="514350" indent="-514350">
              <a:buAutoNum type="arabicPeriod"/>
            </a:pPr>
            <a:r>
              <a:rPr lang="en-US" dirty="0">
                <a:latin typeface="+mj-lt"/>
              </a:rPr>
              <a:t>Our joy in Godly living… John 16:33</a:t>
            </a:r>
          </a:p>
          <a:p>
            <a:pPr marL="514350" indent="-514350">
              <a:buAutoNum type="arabicPeriod"/>
            </a:pPr>
            <a:r>
              <a:rPr lang="en-US" dirty="0">
                <a:latin typeface="+mj-lt"/>
              </a:rPr>
              <a:t>Our joy in our resurrection in Christ… 1John 3:2</a:t>
            </a:r>
          </a:p>
        </p:txBody>
      </p:sp>
    </p:spTree>
    <p:extLst>
      <p:ext uri="{BB962C8B-B14F-4D97-AF65-F5344CB8AC3E}">
        <p14:creationId xmlns:p14="http://schemas.microsoft.com/office/powerpoint/2010/main" val="2781211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0970" y="365125"/>
            <a:ext cx="10112830" cy="1325563"/>
          </a:xfrm>
        </p:spPr>
        <p:txBody>
          <a:bodyPr/>
          <a:lstStyle/>
          <a:p>
            <a:r>
              <a:rPr lang="en-US" dirty="0"/>
              <a:t>What did Jesus Christ say…</a:t>
            </a:r>
          </a:p>
        </p:txBody>
      </p:sp>
      <p:sp>
        <p:nvSpPr>
          <p:cNvPr id="3" name="Content Placeholder 2"/>
          <p:cNvSpPr>
            <a:spLocks noGrp="1"/>
          </p:cNvSpPr>
          <p:nvPr>
            <p:ph idx="1"/>
          </p:nvPr>
        </p:nvSpPr>
        <p:spPr>
          <a:xfrm>
            <a:off x="378823" y="1825624"/>
            <a:ext cx="11443063" cy="3177450"/>
          </a:xfrm>
          <a:solidFill>
            <a:schemeClr val="accent5">
              <a:lumMod val="40000"/>
              <a:lumOff val="60000"/>
            </a:schemeClr>
          </a:solidFill>
        </p:spPr>
        <p:txBody>
          <a:bodyPr>
            <a:noAutofit/>
          </a:bodyPr>
          <a:lstStyle/>
          <a:p>
            <a:pPr marL="0" indent="0">
              <a:buNone/>
            </a:pPr>
            <a:r>
              <a:rPr lang="en-US" dirty="0">
                <a:latin typeface="+mj-lt"/>
              </a:rPr>
              <a:t>Blessed are you when others revile you and persecute you and utter all kinds of evil against you falsely on my account. Rejoice and be glad, for your reward is great in heaven, for so they persecuted the prophets who were before you. </a:t>
            </a:r>
            <a:r>
              <a:rPr lang="en-US" b="1" dirty="0">
                <a:latin typeface="+mj-lt"/>
              </a:rPr>
              <a:t>Matthew 5:11-12</a:t>
            </a:r>
          </a:p>
          <a:p>
            <a:pPr marL="0" indent="0">
              <a:buNone/>
            </a:pPr>
            <a:r>
              <a:rPr lang="en-US" dirty="0">
                <a:latin typeface="+mj-lt"/>
              </a:rPr>
              <a:t>If you keep my commandments, you will abide in my love, just as I have kept my Father’s commandments and abide in his love. These things I have spoken to you, that my joy may be in you, and that your joy may be full. </a:t>
            </a:r>
            <a:r>
              <a:rPr lang="en-US" b="1" dirty="0">
                <a:latin typeface="+mj-lt"/>
              </a:rPr>
              <a:t>John 15:10-11</a:t>
            </a:r>
            <a:endParaRPr lang="en-US" sz="2800" b="1" dirty="0">
              <a:latin typeface="+mj-lt"/>
            </a:endParaRPr>
          </a:p>
        </p:txBody>
      </p:sp>
      <p:sp>
        <p:nvSpPr>
          <p:cNvPr id="4" name="Content Placeholder 2"/>
          <p:cNvSpPr txBox="1">
            <a:spLocks/>
          </p:cNvSpPr>
          <p:nvPr/>
        </p:nvSpPr>
        <p:spPr>
          <a:xfrm>
            <a:off x="1240970" y="5190262"/>
            <a:ext cx="10398035" cy="1288916"/>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Jesus reminds us that we are not of this world and we should not find solace in it. Just as the world hated Him the world will hate us!! He calls us to abide and rejoice in Him as we await His return. </a:t>
            </a:r>
          </a:p>
        </p:txBody>
      </p:sp>
    </p:spTree>
    <p:extLst>
      <p:ext uri="{BB962C8B-B14F-4D97-AF65-F5344CB8AC3E}">
        <p14:creationId xmlns:p14="http://schemas.microsoft.com/office/powerpoint/2010/main" val="855015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0970" y="365125"/>
            <a:ext cx="10112830" cy="1325563"/>
          </a:xfrm>
        </p:spPr>
        <p:txBody>
          <a:bodyPr/>
          <a:lstStyle/>
          <a:p>
            <a:r>
              <a:rPr lang="en-US" dirty="0"/>
              <a:t>What did Paul say…</a:t>
            </a:r>
          </a:p>
        </p:txBody>
      </p:sp>
      <p:sp>
        <p:nvSpPr>
          <p:cNvPr id="3" name="Content Placeholder 2"/>
          <p:cNvSpPr>
            <a:spLocks noGrp="1"/>
          </p:cNvSpPr>
          <p:nvPr>
            <p:ph idx="1"/>
          </p:nvPr>
        </p:nvSpPr>
        <p:spPr>
          <a:xfrm>
            <a:off x="378823" y="1825624"/>
            <a:ext cx="11443063" cy="3177450"/>
          </a:xfrm>
          <a:solidFill>
            <a:schemeClr val="accent5">
              <a:lumMod val="40000"/>
              <a:lumOff val="60000"/>
            </a:schemeClr>
          </a:solidFill>
        </p:spPr>
        <p:txBody>
          <a:bodyPr>
            <a:noAutofit/>
          </a:bodyPr>
          <a:lstStyle/>
          <a:p>
            <a:pPr marL="0" indent="0">
              <a:buNone/>
            </a:pPr>
            <a:r>
              <a:rPr lang="en-US" dirty="0">
                <a:latin typeface="+mj-lt"/>
              </a:rPr>
              <a:t>Therefore, since we have been justified by faith, we have peace with God through our Lord Jesus Christ. Through him we have also obtained access by faith into this grace in which we stand, and we rejoice in hope of the glory of God. Not only that, but we rejoice in our sufferings, knowing that suffering produces endurance, and endurance produces character, and character produces hope. </a:t>
            </a:r>
            <a:r>
              <a:rPr lang="en-US" b="1" dirty="0">
                <a:latin typeface="+mj-lt"/>
              </a:rPr>
              <a:t>Romans 5:1-5</a:t>
            </a:r>
          </a:p>
          <a:p>
            <a:pPr marL="0" indent="0">
              <a:buNone/>
            </a:pPr>
            <a:r>
              <a:rPr lang="en-US" dirty="0">
                <a:latin typeface="+mj-lt"/>
              </a:rPr>
              <a:t>As sorrowful, yet always rejoicing… </a:t>
            </a:r>
            <a:r>
              <a:rPr lang="en-US" b="1" dirty="0">
                <a:latin typeface="+mj-lt"/>
              </a:rPr>
              <a:t>2Corinthians 6:10</a:t>
            </a:r>
            <a:endParaRPr lang="en-US" sz="2800" b="1" dirty="0">
              <a:latin typeface="+mj-lt"/>
            </a:endParaRPr>
          </a:p>
        </p:txBody>
      </p:sp>
      <p:sp>
        <p:nvSpPr>
          <p:cNvPr id="4" name="Content Placeholder 2"/>
          <p:cNvSpPr txBox="1">
            <a:spLocks/>
          </p:cNvSpPr>
          <p:nvPr/>
        </p:nvSpPr>
        <p:spPr>
          <a:xfrm>
            <a:off x="1240970" y="5190262"/>
            <a:ext cx="10398035" cy="1288916"/>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Our Character and walk in the Lord must be our priority in the wake of the return of the Lord. We may grieve, we may be disappointed but we still rejoice knowing that our end is the Glory of God!!!</a:t>
            </a:r>
          </a:p>
        </p:txBody>
      </p:sp>
    </p:spTree>
    <p:extLst>
      <p:ext uri="{BB962C8B-B14F-4D97-AF65-F5344CB8AC3E}">
        <p14:creationId xmlns:p14="http://schemas.microsoft.com/office/powerpoint/2010/main" val="2602907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0970" y="365125"/>
            <a:ext cx="10112830" cy="1325563"/>
          </a:xfrm>
        </p:spPr>
        <p:txBody>
          <a:bodyPr/>
          <a:lstStyle/>
          <a:p>
            <a:r>
              <a:rPr lang="en-US" dirty="0"/>
              <a:t>Takeaways…</a:t>
            </a:r>
          </a:p>
        </p:txBody>
      </p:sp>
      <p:sp>
        <p:nvSpPr>
          <p:cNvPr id="3" name="Content Placeholder 2"/>
          <p:cNvSpPr>
            <a:spLocks noGrp="1"/>
          </p:cNvSpPr>
          <p:nvPr>
            <p:ph idx="1"/>
          </p:nvPr>
        </p:nvSpPr>
        <p:spPr>
          <a:xfrm>
            <a:off x="378823" y="1825624"/>
            <a:ext cx="11443063" cy="2733313"/>
          </a:xfrm>
          <a:solidFill>
            <a:schemeClr val="accent5">
              <a:lumMod val="40000"/>
              <a:lumOff val="60000"/>
            </a:schemeClr>
          </a:solidFill>
        </p:spPr>
        <p:txBody>
          <a:bodyPr>
            <a:noAutofit/>
          </a:bodyPr>
          <a:lstStyle/>
          <a:p>
            <a:pPr marL="514350" indent="-514350">
              <a:buAutoNum type="arabicPeriod"/>
            </a:pPr>
            <a:r>
              <a:rPr lang="en-US" dirty="0">
                <a:latin typeface="+mj-lt"/>
              </a:rPr>
              <a:t>Pursue Joy not happiness.</a:t>
            </a:r>
          </a:p>
          <a:p>
            <a:pPr marL="514350" indent="-514350">
              <a:buAutoNum type="arabicPeriod"/>
            </a:pPr>
            <a:r>
              <a:rPr lang="en-US" dirty="0">
                <a:latin typeface="+mj-lt"/>
              </a:rPr>
              <a:t>Jesus must be our prime source of Joy.</a:t>
            </a:r>
          </a:p>
          <a:p>
            <a:pPr marL="514350" indent="-514350">
              <a:buAutoNum type="arabicPeriod"/>
            </a:pPr>
            <a:r>
              <a:rPr lang="en-US" dirty="0">
                <a:latin typeface="+mj-lt"/>
              </a:rPr>
              <a:t>Guard your heart in the face of trials and tribulations. </a:t>
            </a:r>
          </a:p>
          <a:p>
            <a:pPr marL="514350" indent="-514350">
              <a:buAutoNum type="arabicPeriod"/>
            </a:pPr>
            <a:r>
              <a:rPr lang="en-US" dirty="0">
                <a:latin typeface="+mj-lt"/>
              </a:rPr>
              <a:t>Find joy in obedience to God.</a:t>
            </a:r>
          </a:p>
          <a:p>
            <a:pPr marL="514350" indent="-514350">
              <a:buFont typeface="Arial" panose="020B0604020202020204" pitchFamily="34" charset="0"/>
              <a:buAutoNum type="arabicPeriod"/>
            </a:pPr>
            <a:r>
              <a:rPr lang="en-US" dirty="0">
                <a:latin typeface="+mj-lt"/>
              </a:rPr>
              <a:t>Pray for the Spiritual fruit of Joy to be birth in you. </a:t>
            </a:r>
          </a:p>
        </p:txBody>
      </p:sp>
      <p:sp>
        <p:nvSpPr>
          <p:cNvPr id="5" name="Title 1"/>
          <p:cNvSpPr txBox="1">
            <a:spLocks/>
          </p:cNvSpPr>
          <p:nvPr/>
        </p:nvSpPr>
        <p:spPr>
          <a:xfrm>
            <a:off x="1240970" y="4693873"/>
            <a:ext cx="1011283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Let us pray…</a:t>
            </a:r>
          </a:p>
        </p:txBody>
      </p:sp>
    </p:spTree>
    <p:extLst>
      <p:ext uri="{BB962C8B-B14F-4D97-AF65-F5344CB8AC3E}">
        <p14:creationId xmlns:p14="http://schemas.microsoft.com/office/powerpoint/2010/main" val="3287081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774</Words>
  <Application>Microsoft Office PowerPoint</Application>
  <PresentationFormat>Widescreen</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Jesus My Joy!! </vt:lpstr>
      <vt:lpstr>A recap of the series…. </vt:lpstr>
      <vt:lpstr>Joy in the Old Testament… </vt:lpstr>
      <vt:lpstr>Joy in the New Testament … </vt:lpstr>
      <vt:lpstr>Our glorious hope in Jesus Christ… </vt:lpstr>
      <vt:lpstr>What did Jesus Christ say…</vt:lpstr>
      <vt:lpstr>What did Paul say…</vt:lpstr>
      <vt:lpstr>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My Joy!!</dc:title>
  <dc:creator>A</dc:creator>
  <cp:lastModifiedBy>Perry Ackon</cp:lastModifiedBy>
  <cp:revision>16</cp:revision>
  <dcterms:created xsi:type="dcterms:W3CDTF">2023-05-27T16:32:07Z</dcterms:created>
  <dcterms:modified xsi:type="dcterms:W3CDTF">2023-05-28T01:51:14Z</dcterms:modified>
</cp:coreProperties>
</file>