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6" r:id="rId1"/>
  </p:sldMasterIdLst>
  <p:notesMasterIdLst>
    <p:notesMasterId r:id="rId17"/>
  </p:notesMasterIdLst>
  <p:sldIdLst>
    <p:sldId id="295" r:id="rId2"/>
    <p:sldId id="259" r:id="rId3"/>
    <p:sldId id="307" r:id="rId4"/>
    <p:sldId id="291" r:id="rId5"/>
    <p:sldId id="297" r:id="rId6"/>
    <p:sldId id="310" r:id="rId7"/>
    <p:sldId id="308" r:id="rId8"/>
    <p:sldId id="303" r:id="rId9"/>
    <p:sldId id="300" r:id="rId10"/>
    <p:sldId id="305" r:id="rId11"/>
    <p:sldId id="304" r:id="rId12"/>
    <p:sldId id="301" r:id="rId13"/>
    <p:sldId id="309" r:id="rId14"/>
    <p:sldId id="298" r:id="rId15"/>
    <p:sldId id="282" r:id="rId1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Duah" initials="SD" lastIdx="1" clrIdx="0">
    <p:extLst>
      <p:ext uri="{19B8F6BF-5375-455C-9EA6-DF929625EA0E}">
        <p15:presenceInfo xmlns:p15="http://schemas.microsoft.com/office/powerpoint/2012/main" userId="1dab5db96ae4680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00CC"/>
    <a:srgbClr val="FCF3E5"/>
    <a:srgbClr val="FCF3E6"/>
    <a:srgbClr val="FEF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9" autoAdjust="0"/>
    <p:restoredTop sz="93457" autoAdjust="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FCD057F6-2D28-4E35-AC2B-1FC6A0FFB3A9}" type="datetimeFigureOut">
              <a:rPr lang="en-US" smtClean="0"/>
              <a:t>6/25/2023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084C3BB3-D732-4682-AAB7-A9CCA456CCE2}" type="slidenum">
              <a:rPr lang="en-US" smtClean="0"/>
              <a:t>‹#›</a:t>
            </a:fld>
            <a:endParaRPr lang="en-US"/>
          </a:p>
        </p:txBody>
      </p:sp>
    </p:spTree>
    <p:extLst>
      <p:ext uri="{BB962C8B-B14F-4D97-AF65-F5344CB8AC3E}">
        <p14:creationId xmlns:p14="http://schemas.microsoft.com/office/powerpoint/2010/main" val="3799725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8F473-19C0-40A3-8B42-7170C19813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918669-8C8F-4AF0-85C7-DFF6DFC77C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5EBF57-BDEA-4769-B3C4-A2E23668CF91}"/>
              </a:ext>
            </a:extLst>
          </p:cNvPr>
          <p:cNvSpPr>
            <a:spLocks noGrp="1"/>
          </p:cNvSpPr>
          <p:nvPr>
            <p:ph type="dt" sz="half" idx="10"/>
          </p:nvPr>
        </p:nvSpPr>
        <p:spPr/>
        <p:txBody>
          <a:bodyPr/>
          <a:lstStyle/>
          <a:p>
            <a:fld id="{653D1465-601F-4174-BAAD-4E111A48A0AC}" type="datetime1">
              <a:rPr lang="en-US" smtClean="0"/>
              <a:t>6/25/2023</a:t>
            </a:fld>
            <a:endParaRPr lang="en-US"/>
          </a:p>
        </p:txBody>
      </p:sp>
      <p:sp>
        <p:nvSpPr>
          <p:cNvPr id="5" name="Footer Placeholder 4">
            <a:extLst>
              <a:ext uri="{FF2B5EF4-FFF2-40B4-BE49-F238E27FC236}">
                <a16:creationId xmlns:a16="http://schemas.microsoft.com/office/drawing/2014/main" id="{ACED1AE1-8025-48E2-AC1E-E3F7B581C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A97A4A-058D-4552-96AC-F3B1C5798A0F}"/>
              </a:ext>
            </a:extLst>
          </p:cNvPr>
          <p:cNvSpPr>
            <a:spLocks noGrp="1"/>
          </p:cNvSpPr>
          <p:nvPr>
            <p:ph type="sldNum" sz="quarter" idx="12"/>
          </p:nvPr>
        </p:nvSpPr>
        <p:spPr/>
        <p:txBody>
          <a:bodyPr/>
          <a:lstStyle/>
          <a:p>
            <a:fld id="{C0EE6C70-05A5-408C-87DC-BAF05F1DEEBD}" type="slidenum">
              <a:rPr lang="en-US" smtClean="0"/>
              <a:t>‹#›</a:t>
            </a:fld>
            <a:endParaRPr lang="en-US"/>
          </a:p>
        </p:txBody>
      </p:sp>
    </p:spTree>
    <p:extLst>
      <p:ext uri="{BB962C8B-B14F-4D97-AF65-F5344CB8AC3E}">
        <p14:creationId xmlns:p14="http://schemas.microsoft.com/office/powerpoint/2010/main" val="2488096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6553C-21B0-4F74-A0D1-F0DF2488B1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D2FBD5-0FD0-4425-8F3D-55CA94842E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28E6C4-F6DE-4D1C-B39F-76376BEF59EE}"/>
              </a:ext>
            </a:extLst>
          </p:cNvPr>
          <p:cNvSpPr>
            <a:spLocks noGrp="1"/>
          </p:cNvSpPr>
          <p:nvPr>
            <p:ph type="dt" sz="half" idx="10"/>
          </p:nvPr>
        </p:nvSpPr>
        <p:spPr/>
        <p:txBody>
          <a:bodyPr/>
          <a:lstStyle/>
          <a:p>
            <a:fld id="{A78469BF-F1DA-4BBF-B165-83541E42575D}" type="datetime1">
              <a:rPr lang="en-US" smtClean="0"/>
              <a:t>6/25/2023</a:t>
            </a:fld>
            <a:endParaRPr lang="en-US"/>
          </a:p>
        </p:txBody>
      </p:sp>
      <p:sp>
        <p:nvSpPr>
          <p:cNvPr id="5" name="Footer Placeholder 4">
            <a:extLst>
              <a:ext uri="{FF2B5EF4-FFF2-40B4-BE49-F238E27FC236}">
                <a16:creationId xmlns:a16="http://schemas.microsoft.com/office/drawing/2014/main" id="{18BE69D9-E4DB-439F-AED2-6ACA41319A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A9F7FE-95EB-46C2-B39C-8C6B4FEB88FE}"/>
              </a:ext>
            </a:extLst>
          </p:cNvPr>
          <p:cNvSpPr>
            <a:spLocks noGrp="1"/>
          </p:cNvSpPr>
          <p:nvPr>
            <p:ph type="sldNum" sz="quarter" idx="12"/>
          </p:nvPr>
        </p:nvSpPr>
        <p:spPr/>
        <p:txBody>
          <a:bodyPr/>
          <a:lstStyle/>
          <a:p>
            <a:fld id="{C0EE6C70-05A5-408C-87DC-BAF05F1DEEBD}" type="slidenum">
              <a:rPr lang="en-US" smtClean="0"/>
              <a:t>‹#›</a:t>
            </a:fld>
            <a:endParaRPr lang="en-US"/>
          </a:p>
        </p:txBody>
      </p:sp>
    </p:spTree>
    <p:extLst>
      <p:ext uri="{BB962C8B-B14F-4D97-AF65-F5344CB8AC3E}">
        <p14:creationId xmlns:p14="http://schemas.microsoft.com/office/powerpoint/2010/main" val="3197684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652DCC-E951-46EE-A436-F19CCA58B4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F17D00-107A-43A9-844C-8E770EC155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8ACDC4-2299-4F4B-B66B-11CC1AC222A2}"/>
              </a:ext>
            </a:extLst>
          </p:cNvPr>
          <p:cNvSpPr>
            <a:spLocks noGrp="1"/>
          </p:cNvSpPr>
          <p:nvPr>
            <p:ph type="dt" sz="half" idx="10"/>
          </p:nvPr>
        </p:nvSpPr>
        <p:spPr/>
        <p:txBody>
          <a:bodyPr/>
          <a:lstStyle/>
          <a:p>
            <a:fld id="{F0509DBF-93BB-4477-85FA-0AFC6E4F0102}" type="datetime1">
              <a:rPr lang="en-US" smtClean="0"/>
              <a:t>6/25/2023</a:t>
            </a:fld>
            <a:endParaRPr lang="en-US"/>
          </a:p>
        </p:txBody>
      </p:sp>
      <p:sp>
        <p:nvSpPr>
          <p:cNvPr id="5" name="Footer Placeholder 4">
            <a:extLst>
              <a:ext uri="{FF2B5EF4-FFF2-40B4-BE49-F238E27FC236}">
                <a16:creationId xmlns:a16="http://schemas.microsoft.com/office/drawing/2014/main" id="{1F01B103-FF73-411C-94D8-0111E4F5F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4FF0F-3635-4430-99C5-DB928E1639D2}"/>
              </a:ext>
            </a:extLst>
          </p:cNvPr>
          <p:cNvSpPr>
            <a:spLocks noGrp="1"/>
          </p:cNvSpPr>
          <p:nvPr>
            <p:ph type="sldNum" sz="quarter" idx="12"/>
          </p:nvPr>
        </p:nvSpPr>
        <p:spPr/>
        <p:txBody>
          <a:bodyPr/>
          <a:lstStyle/>
          <a:p>
            <a:fld id="{C0EE6C70-05A5-408C-87DC-BAF05F1DEEBD}" type="slidenum">
              <a:rPr lang="en-US" smtClean="0"/>
              <a:t>‹#›</a:t>
            </a:fld>
            <a:endParaRPr lang="en-US"/>
          </a:p>
        </p:txBody>
      </p:sp>
    </p:spTree>
    <p:extLst>
      <p:ext uri="{BB962C8B-B14F-4D97-AF65-F5344CB8AC3E}">
        <p14:creationId xmlns:p14="http://schemas.microsoft.com/office/powerpoint/2010/main" val="702321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79BCB-48D7-43F0-B659-4A907DE660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67358D-E3BB-4BA3-AF52-085B2160EB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98B57-7393-4855-8742-3CAF6FDBF7A0}"/>
              </a:ext>
            </a:extLst>
          </p:cNvPr>
          <p:cNvSpPr>
            <a:spLocks noGrp="1"/>
          </p:cNvSpPr>
          <p:nvPr>
            <p:ph type="dt" sz="half" idx="10"/>
          </p:nvPr>
        </p:nvSpPr>
        <p:spPr/>
        <p:txBody>
          <a:bodyPr/>
          <a:lstStyle/>
          <a:p>
            <a:fld id="{4C6AC42F-3177-4486-B8C5-3233D01E080A}" type="datetime1">
              <a:rPr lang="en-US" smtClean="0"/>
              <a:t>6/25/2023</a:t>
            </a:fld>
            <a:endParaRPr lang="en-US"/>
          </a:p>
        </p:txBody>
      </p:sp>
      <p:sp>
        <p:nvSpPr>
          <p:cNvPr id="5" name="Footer Placeholder 4">
            <a:extLst>
              <a:ext uri="{FF2B5EF4-FFF2-40B4-BE49-F238E27FC236}">
                <a16:creationId xmlns:a16="http://schemas.microsoft.com/office/drawing/2014/main" id="{EEBA45E7-EBC3-4E21-A0A1-718DD04D2C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B74A37-4126-4852-B876-9DE0E978EB08}"/>
              </a:ext>
            </a:extLst>
          </p:cNvPr>
          <p:cNvSpPr>
            <a:spLocks noGrp="1"/>
          </p:cNvSpPr>
          <p:nvPr>
            <p:ph type="sldNum" sz="quarter" idx="12"/>
          </p:nvPr>
        </p:nvSpPr>
        <p:spPr/>
        <p:txBody>
          <a:bodyPr/>
          <a:lstStyle/>
          <a:p>
            <a:fld id="{C0EE6C70-05A5-408C-87DC-BAF05F1DEEBD}" type="slidenum">
              <a:rPr lang="en-US" smtClean="0"/>
              <a:t>‹#›</a:t>
            </a:fld>
            <a:endParaRPr lang="en-US"/>
          </a:p>
        </p:txBody>
      </p:sp>
    </p:spTree>
    <p:extLst>
      <p:ext uri="{BB962C8B-B14F-4D97-AF65-F5344CB8AC3E}">
        <p14:creationId xmlns:p14="http://schemas.microsoft.com/office/powerpoint/2010/main" val="1109176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1177E-25BC-4099-B082-0C3D45A50D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4ADE9E-5FE5-467B-9E92-8B4DBB8309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98095B-1BE6-43D7-B098-184A8B65EE30}"/>
              </a:ext>
            </a:extLst>
          </p:cNvPr>
          <p:cNvSpPr>
            <a:spLocks noGrp="1"/>
          </p:cNvSpPr>
          <p:nvPr>
            <p:ph type="dt" sz="half" idx="10"/>
          </p:nvPr>
        </p:nvSpPr>
        <p:spPr/>
        <p:txBody>
          <a:bodyPr/>
          <a:lstStyle/>
          <a:p>
            <a:fld id="{91B457FF-C5AB-45D8-9704-D976D1B6A3D6}" type="datetime1">
              <a:rPr lang="en-US" smtClean="0"/>
              <a:t>6/25/2023</a:t>
            </a:fld>
            <a:endParaRPr lang="en-US"/>
          </a:p>
        </p:txBody>
      </p:sp>
      <p:sp>
        <p:nvSpPr>
          <p:cNvPr id="5" name="Footer Placeholder 4">
            <a:extLst>
              <a:ext uri="{FF2B5EF4-FFF2-40B4-BE49-F238E27FC236}">
                <a16:creationId xmlns:a16="http://schemas.microsoft.com/office/drawing/2014/main" id="{A6C8695D-26F7-4E2B-94EA-89C8A18B7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64FB02-7A3E-4DC0-8522-81FDFF0F2C3A}"/>
              </a:ext>
            </a:extLst>
          </p:cNvPr>
          <p:cNvSpPr>
            <a:spLocks noGrp="1"/>
          </p:cNvSpPr>
          <p:nvPr>
            <p:ph type="sldNum" sz="quarter" idx="12"/>
          </p:nvPr>
        </p:nvSpPr>
        <p:spPr/>
        <p:txBody>
          <a:bodyPr/>
          <a:lstStyle/>
          <a:p>
            <a:fld id="{C0EE6C70-05A5-408C-87DC-BAF05F1DEEBD}" type="slidenum">
              <a:rPr lang="en-US" smtClean="0"/>
              <a:t>‹#›</a:t>
            </a:fld>
            <a:endParaRPr lang="en-US"/>
          </a:p>
        </p:txBody>
      </p:sp>
    </p:spTree>
    <p:extLst>
      <p:ext uri="{BB962C8B-B14F-4D97-AF65-F5344CB8AC3E}">
        <p14:creationId xmlns:p14="http://schemas.microsoft.com/office/powerpoint/2010/main" val="1412844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74767-8E43-4ADE-AEF4-8F61F9800D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84B3DB-C3D8-4F4E-B612-E5302654DD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E18791-A283-4DFA-8553-53894E4E6D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A9683E-D37B-4C60-9DED-C38781962F86}"/>
              </a:ext>
            </a:extLst>
          </p:cNvPr>
          <p:cNvSpPr>
            <a:spLocks noGrp="1"/>
          </p:cNvSpPr>
          <p:nvPr>
            <p:ph type="dt" sz="half" idx="10"/>
          </p:nvPr>
        </p:nvSpPr>
        <p:spPr/>
        <p:txBody>
          <a:bodyPr/>
          <a:lstStyle/>
          <a:p>
            <a:fld id="{EF9F7CB8-7793-4897-A45A-5A034D8FCEC6}" type="datetime1">
              <a:rPr lang="en-US" smtClean="0"/>
              <a:t>6/25/2023</a:t>
            </a:fld>
            <a:endParaRPr lang="en-US"/>
          </a:p>
        </p:txBody>
      </p:sp>
      <p:sp>
        <p:nvSpPr>
          <p:cNvPr id="6" name="Footer Placeholder 5">
            <a:extLst>
              <a:ext uri="{FF2B5EF4-FFF2-40B4-BE49-F238E27FC236}">
                <a16:creationId xmlns:a16="http://schemas.microsoft.com/office/drawing/2014/main" id="{8B325B25-F8D2-4F3B-86F3-450EC66736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8EFD21-FEB3-4F4D-AB7B-8DA2646632A8}"/>
              </a:ext>
            </a:extLst>
          </p:cNvPr>
          <p:cNvSpPr>
            <a:spLocks noGrp="1"/>
          </p:cNvSpPr>
          <p:nvPr>
            <p:ph type="sldNum" sz="quarter" idx="12"/>
          </p:nvPr>
        </p:nvSpPr>
        <p:spPr/>
        <p:txBody>
          <a:bodyPr/>
          <a:lstStyle/>
          <a:p>
            <a:fld id="{C0EE6C70-05A5-408C-87DC-BAF05F1DEEBD}" type="slidenum">
              <a:rPr lang="en-US" smtClean="0"/>
              <a:t>‹#›</a:t>
            </a:fld>
            <a:endParaRPr lang="en-US"/>
          </a:p>
        </p:txBody>
      </p:sp>
    </p:spTree>
    <p:extLst>
      <p:ext uri="{BB962C8B-B14F-4D97-AF65-F5344CB8AC3E}">
        <p14:creationId xmlns:p14="http://schemas.microsoft.com/office/powerpoint/2010/main" val="3143718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59737-16F2-4623-9C3F-6136B83C56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281BDC-CD9F-4859-9705-BEF2235684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EAFF3D-8141-49D7-88D3-E963839A4B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196489-AA4B-4EB7-9B86-541C3A3576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34A335-7C54-428F-BA19-646538114B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E40273-C700-4DDE-9879-B2B1F0827F15}"/>
              </a:ext>
            </a:extLst>
          </p:cNvPr>
          <p:cNvSpPr>
            <a:spLocks noGrp="1"/>
          </p:cNvSpPr>
          <p:nvPr>
            <p:ph type="dt" sz="half" idx="10"/>
          </p:nvPr>
        </p:nvSpPr>
        <p:spPr/>
        <p:txBody>
          <a:bodyPr/>
          <a:lstStyle/>
          <a:p>
            <a:fld id="{4461FE5E-7C67-4B8D-96AB-FF545E31D39B}" type="datetime1">
              <a:rPr lang="en-US" smtClean="0"/>
              <a:t>6/25/2023</a:t>
            </a:fld>
            <a:endParaRPr lang="en-US"/>
          </a:p>
        </p:txBody>
      </p:sp>
      <p:sp>
        <p:nvSpPr>
          <p:cNvPr id="8" name="Footer Placeholder 7">
            <a:extLst>
              <a:ext uri="{FF2B5EF4-FFF2-40B4-BE49-F238E27FC236}">
                <a16:creationId xmlns:a16="http://schemas.microsoft.com/office/drawing/2014/main" id="{B585DFFF-22CD-439C-B0C0-DA0E8CBB6D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FCDF01-2833-42BF-A832-D5D4D06521AF}"/>
              </a:ext>
            </a:extLst>
          </p:cNvPr>
          <p:cNvSpPr>
            <a:spLocks noGrp="1"/>
          </p:cNvSpPr>
          <p:nvPr>
            <p:ph type="sldNum" sz="quarter" idx="12"/>
          </p:nvPr>
        </p:nvSpPr>
        <p:spPr/>
        <p:txBody>
          <a:bodyPr/>
          <a:lstStyle/>
          <a:p>
            <a:fld id="{C0EE6C70-05A5-408C-87DC-BAF05F1DEEBD}" type="slidenum">
              <a:rPr lang="en-US" smtClean="0"/>
              <a:t>‹#›</a:t>
            </a:fld>
            <a:endParaRPr lang="en-US"/>
          </a:p>
        </p:txBody>
      </p:sp>
    </p:spTree>
    <p:extLst>
      <p:ext uri="{BB962C8B-B14F-4D97-AF65-F5344CB8AC3E}">
        <p14:creationId xmlns:p14="http://schemas.microsoft.com/office/powerpoint/2010/main" val="216266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22269-94E5-49D3-886A-5741D42618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70F338-CA42-495A-B8CC-0052D985E69A}"/>
              </a:ext>
            </a:extLst>
          </p:cNvPr>
          <p:cNvSpPr>
            <a:spLocks noGrp="1"/>
          </p:cNvSpPr>
          <p:nvPr>
            <p:ph type="dt" sz="half" idx="10"/>
          </p:nvPr>
        </p:nvSpPr>
        <p:spPr/>
        <p:txBody>
          <a:bodyPr/>
          <a:lstStyle/>
          <a:p>
            <a:fld id="{362B36CC-3369-4544-B1FA-E46BF8BC546B}" type="datetime1">
              <a:rPr lang="en-US" smtClean="0"/>
              <a:t>6/25/2023</a:t>
            </a:fld>
            <a:endParaRPr lang="en-US"/>
          </a:p>
        </p:txBody>
      </p:sp>
      <p:sp>
        <p:nvSpPr>
          <p:cNvPr id="4" name="Footer Placeholder 3">
            <a:extLst>
              <a:ext uri="{FF2B5EF4-FFF2-40B4-BE49-F238E27FC236}">
                <a16:creationId xmlns:a16="http://schemas.microsoft.com/office/drawing/2014/main" id="{2C6BE49F-686B-4F13-9F43-B63CAC887D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346381-8EA6-4A82-8C83-EE2940253613}"/>
              </a:ext>
            </a:extLst>
          </p:cNvPr>
          <p:cNvSpPr>
            <a:spLocks noGrp="1"/>
          </p:cNvSpPr>
          <p:nvPr>
            <p:ph type="sldNum" sz="quarter" idx="12"/>
          </p:nvPr>
        </p:nvSpPr>
        <p:spPr/>
        <p:txBody>
          <a:bodyPr/>
          <a:lstStyle/>
          <a:p>
            <a:fld id="{C0EE6C70-05A5-408C-87DC-BAF05F1DEEBD}" type="slidenum">
              <a:rPr lang="en-US" smtClean="0"/>
              <a:t>‹#›</a:t>
            </a:fld>
            <a:endParaRPr lang="en-US"/>
          </a:p>
        </p:txBody>
      </p:sp>
    </p:spTree>
    <p:extLst>
      <p:ext uri="{BB962C8B-B14F-4D97-AF65-F5344CB8AC3E}">
        <p14:creationId xmlns:p14="http://schemas.microsoft.com/office/powerpoint/2010/main" val="2236743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049521-CB75-4A9D-B79F-C8931A0E2D92}"/>
              </a:ext>
            </a:extLst>
          </p:cNvPr>
          <p:cNvSpPr>
            <a:spLocks noGrp="1"/>
          </p:cNvSpPr>
          <p:nvPr>
            <p:ph type="dt" sz="half" idx="10"/>
          </p:nvPr>
        </p:nvSpPr>
        <p:spPr/>
        <p:txBody>
          <a:bodyPr/>
          <a:lstStyle/>
          <a:p>
            <a:fld id="{12A642F1-5AC4-4C88-ADBF-B72C58627E58}" type="datetime1">
              <a:rPr lang="en-US" smtClean="0"/>
              <a:t>6/25/2023</a:t>
            </a:fld>
            <a:endParaRPr lang="en-US"/>
          </a:p>
        </p:txBody>
      </p:sp>
      <p:sp>
        <p:nvSpPr>
          <p:cNvPr id="3" name="Footer Placeholder 2">
            <a:extLst>
              <a:ext uri="{FF2B5EF4-FFF2-40B4-BE49-F238E27FC236}">
                <a16:creationId xmlns:a16="http://schemas.microsoft.com/office/drawing/2014/main" id="{1D8E4AEC-4687-411D-9D3E-B645DC1E56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0814DB-3B28-4C08-B404-276F014DE8FE}"/>
              </a:ext>
            </a:extLst>
          </p:cNvPr>
          <p:cNvSpPr>
            <a:spLocks noGrp="1"/>
          </p:cNvSpPr>
          <p:nvPr>
            <p:ph type="sldNum" sz="quarter" idx="12"/>
          </p:nvPr>
        </p:nvSpPr>
        <p:spPr/>
        <p:txBody>
          <a:bodyPr/>
          <a:lstStyle/>
          <a:p>
            <a:fld id="{C0EE6C70-05A5-408C-87DC-BAF05F1DEEBD}" type="slidenum">
              <a:rPr lang="en-US" smtClean="0"/>
              <a:t>‹#›</a:t>
            </a:fld>
            <a:endParaRPr lang="en-US"/>
          </a:p>
        </p:txBody>
      </p:sp>
    </p:spTree>
    <p:extLst>
      <p:ext uri="{BB962C8B-B14F-4D97-AF65-F5344CB8AC3E}">
        <p14:creationId xmlns:p14="http://schemas.microsoft.com/office/powerpoint/2010/main" val="1521780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B9CC-0812-4CE8-B2C2-8BF3DB0DD4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4EFBE8-F9EA-4738-B06E-0EEE77CF4D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3FC222-DC07-49E7-90E9-9FDCF460C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C7521B-A78A-47D0-8915-B243541D39F2}"/>
              </a:ext>
            </a:extLst>
          </p:cNvPr>
          <p:cNvSpPr>
            <a:spLocks noGrp="1"/>
          </p:cNvSpPr>
          <p:nvPr>
            <p:ph type="dt" sz="half" idx="10"/>
          </p:nvPr>
        </p:nvSpPr>
        <p:spPr/>
        <p:txBody>
          <a:bodyPr/>
          <a:lstStyle/>
          <a:p>
            <a:fld id="{72A47BBB-4A61-4CFA-B97C-EC96A27C9887}" type="datetime1">
              <a:rPr lang="en-US" smtClean="0"/>
              <a:t>6/25/2023</a:t>
            </a:fld>
            <a:endParaRPr lang="en-US"/>
          </a:p>
        </p:txBody>
      </p:sp>
      <p:sp>
        <p:nvSpPr>
          <p:cNvPr id="6" name="Footer Placeholder 5">
            <a:extLst>
              <a:ext uri="{FF2B5EF4-FFF2-40B4-BE49-F238E27FC236}">
                <a16:creationId xmlns:a16="http://schemas.microsoft.com/office/drawing/2014/main" id="{548FD901-EAD9-419E-9192-1442F191D7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8D9ACD-7AE7-4FC6-AAAB-6535D871F00C}"/>
              </a:ext>
            </a:extLst>
          </p:cNvPr>
          <p:cNvSpPr>
            <a:spLocks noGrp="1"/>
          </p:cNvSpPr>
          <p:nvPr>
            <p:ph type="sldNum" sz="quarter" idx="12"/>
          </p:nvPr>
        </p:nvSpPr>
        <p:spPr/>
        <p:txBody>
          <a:bodyPr/>
          <a:lstStyle/>
          <a:p>
            <a:fld id="{C0EE6C70-05A5-408C-87DC-BAF05F1DEEBD}" type="slidenum">
              <a:rPr lang="en-US" smtClean="0"/>
              <a:t>‹#›</a:t>
            </a:fld>
            <a:endParaRPr lang="en-US"/>
          </a:p>
        </p:txBody>
      </p:sp>
    </p:spTree>
    <p:extLst>
      <p:ext uri="{BB962C8B-B14F-4D97-AF65-F5344CB8AC3E}">
        <p14:creationId xmlns:p14="http://schemas.microsoft.com/office/powerpoint/2010/main" val="1415022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76128-5E97-49EE-AC78-1B7CB5B374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B91BC6-7AD8-49DE-8B95-731EB03F3A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C7B3F0-0AB4-49F4-B37D-D4034A55E9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4ACB5F-AFE2-4822-BD7F-3A04F3C79CC1}"/>
              </a:ext>
            </a:extLst>
          </p:cNvPr>
          <p:cNvSpPr>
            <a:spLocks noGrp="1"/>
          </p:cNvSpPr>
          <p:nvPr>
            <p:ph type="dt" sz="half" idx="10"/>
          </p:nvPr>
        </p:nvSpPr>
        <p:spPr/>
        <p:txBody>
          <a:bodyPr/>
          <a:lstStyle/>
          <a:p>
            <a:fld id="{EB97EAE4-F62D-45BB-B97F-5CEC6DC13855}" type="datetime1">
              <a:rPr lang="en-US" smtClean="0"/>
              <a:t>6/25/2023</a:t>
            </a:fld>
            <a:endParaRPr lang="en-US"/>
          </a:p>
        </p:txBody>
      </p:sp>
      <p:sp>
        <p:nvSpPr>
          <p:cNvPr id="6" name="Footer Placeholder 5">
            <a:extLst>
              <a:ext uri="{FF2B5EF4-FFF2-40B4-BE49-F238E27FC236}">
                <a16:creationId xmlns:a16="http://schemas.microsoft.com/office/drawing/2014/main" id="{EBDFA79A-DE06-4D6F-BC99-7BEBBAC000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EE09A3-08AD-4533-99B8-39CF68B8927C}"/>
              </a:ext>
            </a:extLst>
          </p:cNvPr>
          <p:cNvSpPr>
            <a:spLocks noGrp="1"/>
          </p:cNvSpPr>
          <p:nvPr>
            <p:ph type="sldNum" sz="quarter" idx="12"/>
          </p:nvPr>
        </p:nvSpPr>
        <p:spPr/>
        <p:txBody>
          <a:bodyPr/>
          <a:lstStyle/>
          <a:p>
            <a:fld id="{C0EE6C70-05A5-408C-87DC-BAF05F1DEEBD}" type="slidenum">
              <a:rPr lang="en-US" smtClean="0"/>
              <a:t>‹#›</a:t>
            </a:fld>
            <a:endParaRPr lang="en-US"/>
          </a:p>
        </p:txBody>
      </p:sp>
    </p:spTree>
    <p:extLst>
      <p:ext uri="{BB962C8B-B14F-4D97-AF65-F5344CB8AC3E}">
        <p14:creationId xmlns:p14="http://schemas.microsoft.com/office/powerpoint/2010/main" val="1012682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B939A7-C4CE-4D35-BE16-8B734850E3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0AAC5B-B212-498C-B1B6-51F0FC670C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7AB7C6-8CDB-4DB1-8E1C-1740B998BA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17B393-F268-4D8E-A958-293ECB7412AC}" type="datetime1">
              <a:rPr lang="en-US" smtClean="0"/>
              <a:t>6/25/2023</a:t>
            </a:fld>
            <a:endParaRPr lang="en-US"/>
          </a:p>
        </p:txBody>
      </p:sp>
      <p:sp>
        <p:nvSpPr>
          <p:cNvPr id="5" name="Footer Placeholder 4">
            <a:extLst>
              <a:ext uri="{FF2B5EF4-FFF2-40B4-BE49-F238E27FC236}">
                <a16:creationId xmlns:a16="http://schemas.microsoft.com/office/drawing/2014/main" id="{4D80485E-4D88-40FC-9053-057B968712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D63246-5EF7-4D18-BC00-D32A58A157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E6C70-05A5-408C-87DC-BAF05F1DEEBD}" type="slidenum">
              <a:rPr lang="en-US" smtClean="0"/>
              <a:t>‹#›</a:t>
            </a:fld>
            <a:endParaRPr lang="en-US"/>
          </a:p>
        </p:txBody>
      </p:sp>
    </p:spTree>
    <p:extLst>
      <p:ext uri="{BB962C8B-B14F-4D97-AF65-F5344CB8AC3E}">
        <p14:creationId xmlns:p14="http://schemas.microsoft.com/office/powerpoint/2010/main" val="2546974352"/>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51" name="Rectangle 150">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 name="Rectangle 152">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5" name="Straight Connector 154">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CD240999-3819-4BB8-A473-11DE76C75C23}"/>
              </a:ext>
            </a:extLst>
          </p:cNvPr>
          <p:cNvSpPr>
            <a:spLocks noGrp="1"/>
          </p:cNvSpPr>
          <p:nvPr>
            <p:ph idx="1"/>
          </p:nvPr>
        </p:nvSpPr>
        <p:spPr>
          <a:xfrm>
            <a:off x="4379976" y="5009083"/>
            <a:ext cx="6976872" cy="1345997"/>
          </a:xfrm>
        </p:spPr>
        <p:txBody>
          <a:bodyPr anchor="ctr">
            <a:normAutofit/>
          </a:bodyPr>
          <a:lstStyle/>
          <a:p>
            <a:pPr marL="0" indent="0">
              <a:buNone/>
            </a:pPr>
            <a:r>
              <a:rPr lang="en-US" sz="4000" b="1" dirty="0">
                <a:solidFill>
                  <a:schemeClr val="bg1"/>
                </a:solidFill>
                <a:latin typeface="Candara" panose="020E0502030303020204" pitchFamily="34" charset="0"/>
              </a:rPr>
              <a:t>Repentance from Dead works</a:t>
            </a:r>
          </a:p>
        </p:txBody>
      </p:sp>
      <p:sp>
        <p:nvSpPr>
          <p:cNvPr id="4" name="Slide Number Placeholder 3">
            <a:extLst>
              <a:ext uri="{FF2B5EF4-FFF2-40B4-BE49-F238E27FC236}">
                <a16:creationId xmlns:a16="http://schemas.microsoft.com/office/drawing/2014/main" id="{32DC134C-FC85-4041-A7B6-C884DCC19118}"/>
              </a:ext>
            </a:extLst>
          </p:cNvPr>
          <p:cNvSpPr>
            <a:spLocks noGrp="1"/>
          </p:cNvSpPr>
          <p:nvPr>
            <p:ph type="sldNum" sz="quarter" idx="12"/>
          </p:nvPr>
        </p:nvSpPr>
        <p:spPr>
          <a:xfrm>
            <a:off x="10528664" y="6556248"/>
            <a:ext cx="828184" cy="274320"/>
          </a:xfrm>
          <a:prstGeom prst="ellipse">
            <a:avLst/>
          </a:prstGeom>
        </p:spPr>
        <p:txBody>
          <a:bodyP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C0EE6C70-05A5-408C-87DC-BAF05F1DEEBD}" type="slidenum">
              <a:rPr kumimoji="0" lang="en-US" sz="700" b="0" i="0" u="none" strike="noStrike" kern="1200" cap="none" spc="0" normalizeH="0" baseline="0" noProof="0" smtClean="0">
                <a:ln>
                  <a:noFill/>
                </a:ln>
                <a:solidFill>
                  <a:prstClr val="white">
                    <a:alpha val="70000"/>
                  </a:prstClr>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1</a:t>
            </a:fld>
            <a:endParaRPr kumimoji="0" lang="en-US" sz="700" b="0" i="0" u="none" strike="noStrike" kern="1200" cap="none" spc="0" normalizeH="0" baseline="0" noProof="0">
              <a:ln>
                <a:noFill/>
              </a:ln>
              <a:solidFill>
                <a:prstClr val="white">
                  <a:alpha val="70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A710B11-22AA-E106-D102-CE48D37789A1}"/>
              </a:ext>
            </a:extLst>
          </p:cNvPr>
          <p:cNvPicPr>
            <a:picLocks noChangeAspect="1"/>
          </p:cNvPicPr>
          <p:nvPr/>
        </p:nvPicPr>
        <p:blipFill>
          <a:blip r:embed="rId2"/>
          <a:stretch>
            <a:fillRect/>
          </a:stretch>
        </p:blipFill>
        <p:spPr>
          <a:xfrm>
            <a:off x="0" y="1659905"/>
            <a:ext cx="12192000" cy="2736826"/>
          </a:xfrm>
          <a:prstGeom prst="rect">
            <a:avLst/>
          </a:prstGeom>
        </p:spPr>
      </p:pic>
      <p:sp>
        <p:nvSpPr>
          <p:cNvPr id="8" name="TextBox 7">
            <a:extLst>
              <a:ext uri="{FF2B5EF4-FFF2-40B4-BE49-F238E27FC236}">
                <a16:creationId xmlns:a16="http://schemas.microsoft.com/office/drawing/2014/main" id="{3653913D-A0C2-DF47-7568-96637DF867F7}"/>
              </a:ext>
            </a:extLst>
          </p:cNvPr>
          <p:cNvSpPr txBox="1"/>
          <p:nvPr/>
        </p:nvSpPr>
        <p:spPr>
          <a:xfrm>
            <a:off x="121920" y="4412980"/>
            <a:ext cx="6197600" cy="369332"/>
          </a:xfrm>
          <a:prstGeom prst="rect">
            <a:avLst/>
          </a:prstGeom>
          <a:noFill/>
        </p:spPr>
        <p:txBody>
          <a:bodyPr wrap="square">
            <a:spAutoFit/>
          </a:bodyPr>
          <a:lstStyle/>
          <a:p>
            <a:r>
              <a:rPr lang="en-GB" dirty="0"/>
              <a:t>https://www.wycliffecollege.ca/</a:t>
            </a:r>
          </a:p>
        </p:txBody>
      </p:sp>
    </p:spTree>
    <p:extLst>
      <p:ext uri="{BB962C8B-B14F-4D97-AF65-F5344CB8AC3E}">
        <p14:creationId xmlns:p14="http://schemas.microsoft.com/office/powerpoint/2010/main" val="104387827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A5383-DBD4-4A67-8F3F-A672E9D086ED}"/>
              </a:ext>
            </a:extLst>
          </p:cNvPr>
          <p:cNvSpPr>
            <a:spLocks noGrp="1"/>
          </p:cNvSpPr>
          <p:nvPr>
            <p:ph idx="1"/>
          </p:nvPr>
        </p:nvSpPr>
        <p:spPr>
          <a:xfrm>
            <a:off x="-1" y="0"/>
            <a:ext cx="12192001" cy="6858000"/>
          </a:xfrm>
        </p:spPr>
        <p:txBody>
          <a:bodyPr>
            <a:normAutofit/>
          </a:bodyPr>
          <a:lstStyle/>
          <a:p>
            <a:pPr marL="0" indent="0" algn="ctr">
              <a:buNone/>
            </a:pPr>
            <a:r>
              <a:rPr lang="en-US" sz="3600" dirty="0">
                <a:latin typeface="ADAM.CG PRO" pitchFamily="50" charset="0"/>
              </a:rPr>
              <a:t>III. AREAS TO REPENT FROM DEAD WORKS</a:t>
            </a:r>
          </a:p>
          <a:p>
            <a:pPr marL="0" indent="0" algn="ctr">
              <a:buNone/>
            </a:pPr>
            <a:r>
              <a:rPr lang="en-US" sz="4100" dirty="0">
                <a:solidFill>
                  <a:schemeClr val="tx2"/>
                </a:solidFill>
                <a:latin typeface="ADAM.CG PRO" pitchFamily="50" charset="0"/>
              </a:rPr>
              <a:t>C. GIVING AND DEAD WORKS</a:t>
            </a:r>
          </a:p>
          <a:p>
            <a:pPr marL="0" indent="0" algn="l">
              <a:buNone/>
            </a:pPr>
            <a:r>
              <a:rPr lang="en-US" sz="3600" dirty="0">
                <a:solidFill>
                  <a:schemeClr val="tx2"/>
                </a:solidFill>
                <a:latin typeface="ADAM.CG PRO" pitchFamily="50" charset="0"/>
              </a:rPr>
              <a:t>Mathew 6:1-3(ESV)</a:t>
            </a:r>
          </a:p>
          <a:p>
            <a:pPr marL="0" indent="0" algn="l">
              <a:buNone/>
            </a:pPr>
            <a:r>
              <a:rPr lang="en-US" sz="3200" b="1" i="0" dirty="0">
                <a:solidFill>
                  <a:srgbClr val="4F0D00"/>
                </a:solidFill>
                <a:effectLst/>
                <a:latin typeface="system-ui"/>
              </a:rPr>
              <a:t>6 </a:t>
            </a:r>
            <a:r>
              <a:rPr lang="en-US" sz="3200" b="0" i="0" dirty="0">
                <a:solidFill>
                  <a:srgbClr val="000000"/>
                </a:solidFill>
                <a:effectLst/>
                <a:latin typeface="system-ui"/>
              </a:rPr>
              <a:t>“</a:t>
            </a:r>
            <a:r>
              <a:rPr lang="en-US" sz="3200" b="0" i="0" dirty="0">
                <a:solidFill>
                  <a:srgbClr val="FF0000"/>
                </a:solidFill>
                <a:effectLst/>
                <a:latin typeface="system-ui"/>
              </a:rPr>
              <a:t>Beware of practicing your righteousness before other people in order to be seen by them</a:t>
            </a:r>
            <a:r>
              <a:rPr lang="en-US" sz="3200" b="0" i="0" dirty="0">
                <a:solidFill>
                  <a:srgbClr val="000000"/>
                </a:solidFill>
                <a:effectLst/>
                <a:latin typeface="system-ui"/>
              </a:rPr>
              <a:t>, for then you will have no reward from your Father who is in heaven.</a:t>
            </a:r>
          </a:p>
          <a:p>
            <a:pPr marL="0" indent="0" algn="l">
              <a:buNone/>
            </a:pPr>
            <a:r>
              <a:rPr lang="en-US" sz="3200" b="1" i="0" baseline="30000" dirty="0">
                <a:solidFill>
                  <a:srgbClr val="000000"/>
                </a:solidFill>
                <a:effectLst/>
                <a:latin typeface="system-ui"/>
              </a:rPr>
              <a:t>2 </a:t>
            </a:r>
            <a:r>
              <a:rPr lang="en-US" sz="3200" b="0" i="0" dirty="0">
                <a:solidFill>
                  <a:srgbClr val="000000"/>
                </a:solidFill>
                <a:effectLst/>
                <a:latin typeface="system-ui"/>
              </a:rPr>
              <a:t>“Thus, when you give to the needy, sound no trumpet before you, as the hypocrites do in the synagogues and in the streets, that they may be praised by others. Truly, I say to you, they have received their reward. </a:t>
            </a:r>
            <a:r>
              <a:rPr lang="en-US" sz="3200" b="1" i="0" baseline="30000" dirty="0">
                <a:solidFill>
                  <a:srgbClr val="000000"/>
                </a:solidFill>
                <a:effectLst/>
                <a:latin typeface="system-ui"/>
              </a:rPr>
              <a:t>3 </a:t>
            </a:r>
            <a:r>
              <a:rPr lang="en-US" sz="3200" b="0" i="0" dirty="0">
                <a:solidFill>
                  <a:srgbClr val="000000"/>
                </a:solidFill>
                <a:effectLst/>
                <a:latin typeface="system-ui"/>
              </a:rPr>
              <a:t>But when you give to the needy, do not let your left hand know what your right hand is doing</a:t>
            </a:r>
          </a:p>
          <a:p>
            <a:pPr marL="0" indent="0" algn="l">
              <a:buNone/>
            </a:pPr>
            <a:endParaRPr lang="en-US" b="0" i="0" dirty="0">
              <a:solidFill>
                <a:srgbClr val="000000"/>
              </a:solidFill>
              <a:effectLst/>
              <a:latin typeface="system-ui"/>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F79646"/>
                </a:solidFill>
                <a:effectLst/>
                <a:uLnTx/>
                <a:uFillTx/>
                <a:latin typeface="ADAM.CG PRO" pitchFamily="50" charset="0"/>
                <a:ea typeface="+mn-ea"/>
                <a:cs typeface="+mn-cs"/>
              </a:rPr>
              <a:t>WE SHOULD SEEK TO Sound no alarm in our giving</a:t>
            </a:r>
          </a:p>
          <a:p>
            <a:pPr marL="0" indent="0" algn="l">
              <a:buNone/>
            </a:pPr>
            <a:endParaRPr lang="en-US" sz="5800" b="0" i="1" dirty="0">
              <a:solidFill>
                <a:schemeClr val="accent3"/>
              </a:solidFill>
              <a:effectLst/>
              <a:latin typeface="system-ui"/>
            </a:endParaRPr>
          </a:p>
        </p:txBody>
      </p:sp>
    </p:spTree>
    <p:extLst>
      <p:ext uri="{BB962C8B-B14F-4D97-AF65-F5344CB8AC3E}">
        <p14:creationId xmlns:p14="http://schemas.microsoft.com/office/powerpoint/2010/main" val="880000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A5383-DBD4-4A67-8F3F-A672E9D086ED}"/>
              </a:ext>
            </a:extLst>
          </p:cNvPr>
          <p:cNvSpPr>
            <a:spLocks noGrp="1"/>
          </p:cNvSpPr>
          <p:nvPr>
            <p:ph idx="1"/>
          </p:nvPr>
        </p:nvSpPr>
        <p:spPr>
          <a:xfrm>
            <a:off x="-1" y="0"/>
            <a:ext cx="12192001" cy="6858000"/>
          </a:xfrm>
        </p:spPr>
        <p:txBody>
          <a:bodyPr>
            <a:normAutofit fontScale="92500" lnSpcReduction="10000"/>
          </a:bodyPr>
          <a:lstStyle/>
          <a:p>
            <a:pPr marL="0" indent="0" algn="l">
              <a:buNone/>
            </a:pPr>
            <a:r>
              <a:rPr lang="en-US" sz="4100" dirty="0">
                <a:solidFill>
                  <a:schemeClr val="tx2"/>
                </a:solidFill>
                <a:latin typeface="ADAM.CG PRO" pitchFamily="50" charset="0"/>
              </a:rPr>
              <a:t>What do we learn?</a:t>
            </a:r>
          </a:p>
          <a:p>
            <a:pPr marL="0" indent="0" algn="l">
              <a:buNone/>
            </a:pPr>
            <a:endParaRPr lang="en-US" sz="3200" b="1" i="1" baseline="30000" dirty="0">
              <a:solidFill>
                <a:srgbClr val="000000"/>
              </a:solidFill>
              <a:effectLst/>
              <a:latin typeface="system-ui"/>
            </a:endParaRPr>
          </a:p>
          <a:p>
            <a:pPr marL="0" indent="0" algn="l">
              <a:buNone/>
            </a:pPr>
            <a:endParaRPr lang="en-US" sz="3200" b="1" i="1" baseline="30000" dirty="0">
              <a:solidFill>
                <a:srgbClr val="000000"/>
              </a:solidFill>
              <a:effectLst/>
              <a:latin typeface="system-ui"/>
            </a:endParaRP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4400" b="0" i="0" u="none" strike="noStrike" kern="1200" cap="none" spc="0" normalizeH="0" baseline="0" noProof="0" dirty="0">
                <a:ln>
                  <a:noFill/>
                </a:ln>
                <a:solidFill>
                  <a:srgbClr val="000000"/>
                </a:solidFill>
                <a:effectLst/>
                <a:uLnTx/>
                <a:uFillTx/>
                <a:latin typeface="system-ui"/>
                <a:ea typeface="+mn-ea"/>
                <a:cs typeface="+mn-cs"/>
              </a:rPr>
              <a:t>Giving that pleases God must spring from a cheerful heart</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en-US" sz="4400" b="0" i="0" u="none" strike="noStrike" kern="1200" cap="none" spc="0" normalizeH="0" baseline="0" noProof="0" dirty="0">
              <a:ln>
                <a:noFill/>
              </a:ln>
              <a:solidFill>
                <a:srgbClr val="000000"/>
              </a:solidFill>
              <a:effectLst/>
              <a:uLnTx/>
              <a:uFillTx/>
              <a:latin typeface="system-ui"/>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4400" b="0" i="0" u="none" strike="noStrike" kern="1200" cap="none" spc="0" normalizeH="0" baseline="0" noProof="0" dirty="0">
                <a:ln>
                  <a:noFill/>
                </a:ln>
                <a:solidFill>
                  <a:srgbClr val="000000"/>
                </a:solidFill>
                <a:effectLst/>
                <a:uLnTx/>
                <a:uFillTx/>
                <a:latin typeface="system-ui"/>
                <a:ea typeface="+mn-ea"/>
                <a:cs typeface="+mn-cs"/>
              </a:rPr>
              <a:t>We must avoid the subtle temptation of sounding</a:t>
            </a:r>
            <a:r>
              <a:rPr lang="en-US" sz="4400" dirty="0">
                <a:solidFill>
                  <a:srgbClr val="000000"/>
                </a:solidFill>
                <a:latin typeface="system-ui"/>
              </a:rPr>
              <a:t> alarm when we give</a:t>
            </a:r>
          </a:p>
          <a:p>
            <a:pPr marL="0" marR="0" lvl="0" indent="0" algn="just" defTabSz="914400" rtl="0" eaLnBrk="1" fontAlgn="auto" latinLnBrk="0" hangingPunct="1">
              <a:lnSpc>
                <a:spcPct val="90000"/>
              </a:lnSpc>
              <a:spcBef>
                <a:spcPts val="1000"/>
              </a:spcBef>
              <a:spcAft>
                <a:spcPts val="0"/>
              </a:spcAft>
              <a:buClrTx/>
              <a:buSzTx/>
              <a:buNone/>
              <a:tabLst/>
              <a:defRPr/>
            </a:pPr>
            <a:endParaRPr lang="en-US" sz="4400" dirty="0">
              <a:solidFill>
                <a:srgbClr val="000000"/>
              </a:solidFill>
              <a:latin typeface="system-ui"/>
            </a:endParaRP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n-US" sz="4400" dirty="0">
                <a:solidFill>
                  <a:srgbClr val="000000"/>
                </a:solidFill>
                <a:latin typeface="system-ui"/>
              </a:rPr>
              <a:t>We should seek to wholeheartedly trust God to meet our needs and that of church or ministry HE is called us into </a:t>
            </a:r>
            <a:r>
              <a:rPr lang="en-US" sz="4400" dirty="0">
                <a:solidFill>
                  <a:schemeClr val="accent1"/>
                </a:solidFill>
                <a:latin typeface="system-ui"/>
              </a:rPr>
              <a:t>(Heb 13:5, Matt 6: 25-34)</a:t>
            </a:r>
            <a:endParaRPr kumimoji="0" lang="en-US" sz="4400" b="0" i="0" u="none" strike="noStrike" kern="1200" cap="none" spc="0" normalizeH="0" baseline="0" noProof="0" dirty="0">
              <a:ln>
                <a:noFill/>
              </a:ln>
              <a:solidFill>
                <a:schemeClr val="accent1"/>
              </a:solidFill>
              <a:effectLst/>
              <a:uLnTx/>
              <a:uFillTx/>
              <a:latin typeface="system-ui"/>
              <a:ea typeface="+mn-ea"/>
              <a:cs typeface="+mn-cs"/>
            </a:endParaRPr>
          </a:p>
          <a:p>
            <a:pPr algn="just">
              <a:buFont typeface="Wingdings" panose="05000000000000000000" pitchFamily="2" charset="2"/>
              <a:buChar char="§"/>
            </a:pPr>
            <a:endParaRPr lang="en-US" sz="3200" dirty="0">
              <a:solidFill>
                <a:srgbClr val="000000"/>
              </a:solidFill>
              <a:latin typeface="system-ui"/>
            </a:endParaRPr>
          </a:p>
        </p:txBody>
      </p:sp>
    </p:spTree>
    <p:extLst>
      <p:ext uri="{BB962C8B-B14F-4D97-AF65-F5344CB8AC3E}">
        <p14:creationId xmlns:p14="http://schemas.microsoft.com/office/powerpoint/2010/main" val="546253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A5383-DBD4-4A67-8F3F-A672E9D086ED}"/>
              </a:ext>
            </a:extLst>
          </p:cNvPr>
          <p:cNvSpPr>
            <a:spLocks noGrp="1"/>
          </p:cNvSpPr>
          <p:nvPr>
            <p:ph idx="1"/>
          </p:nvPr>
        </p:nvSpPr>
        <p:spPr>
          <a:xfrm>
            <a:off x="-1" y="0"/>
            <a:ext cx="12192001" cy="6858000"/>
          </a:xfrm>
        </p:spPr>
        <p:txBody>
          <a:bodyPr>
            <a:normAutofit fontScale="77500" lnSpcReduction="20000"/>
          </a:bodyPr>
          <a:lstStyle/>
          <a:p>
            <a:pPr marL="0" indent="0">
              <a:buNone/>
            </a:pPr>
            <a:endParaRPr lang="en-US" sz="3600" dirty="0">
              <a:latin typeface="ADAM.CG PRO" pitchFamily="50" charset="0"/>
            </a:endParaRPr>
          </a:p>
          <a:p>
            <a:pPr marL="0" indent="0" algn="ctr">
              <a:buNone/>
            </a:pPr>
            <a:r>
              <a:rPr lang="en-US" sz="3600" dirty="0">
                <a:latin typeface="ADAM.CG PRO" pitchFamily="50" charset="0"/>
              </a:rPr>
              <a:t>III. AREAS TO REPENT FROM DEAD WORKS</a:t>
            </a:r>
          </a:p>
          <a:p>
            <a:pPr marL="0" indent="0">
              <a:buNone/>
            </a:pPr>
            <a:endParaRPr lang="en-US" dirty="0">
              <a:latin typeface="ADAM.CG PRO" pitchFamily="50" charset="0"/>
            </a:endParaRPr>
          </a:p>
          <a:p>
            <a:pPr marL="0" indent="0" algn="ctr">
              <a:buNone/>
            </a:pPr>
            <a:r>
              <a:rPr lang="en-US" sz="4100" dirty="0">
                <a:solidFill>
                  <a:schemeClr val="tx2"/>
                </a:solidFill>
                <a:latin typeface="ADAM.CG PRO" pitchFamily="50" charset="0"/>
              </a:rPr>
              <a:t>D. FAITH and DEAD WORKS</a:t>
            </a:r>
          </a:p>
          <a:p>
            <a:pPr marL="0" indent="0" algn="l">
              <a:buNone/>
            </a:pPr>
            <a:endParaRPr lang="en-US" sz="2400" dirty="0">
              <a:solidFill>
                <a:schemeClr val="tx2"/>
              </a:solidFill>
              <a:latin typeface="ADAM.CG PRO" pitchFamily="50" charset="0"/>
            </a:endParaRPr>
          </a:p>
          <a:p>
            <a:pPr marL="0" indent="0">
              <a:buNone/>
            </a:pPr>
            <a:r>
              <a:rPr lang="en-US" sz="4600" dirty="0">
                <a:solidFill>
                  <a:schemeClr val="tx2"/>
                </a:solidFill>
                <a:latin typeface="ADAM.CG PRO" pitchFamily="50" charset="0"/>
              </a:rPr>
              <a:t>James 2:14:17 (ESV)</a:t>
            </a:r>
          </a:p>
          <a:p>
            <a:pPr marL="0" indent="0" algn="l">
              <a:buNone/>
            </a:pPr>
            <a:r>
              <a:rPr lang="en-US" sz="4300" b="1" i="0" baseline="30000" dirty="0">
                <a:solidFill>
                  <a:srgbClr val="000000"/>
                </a:solidFill>
                <a:effectLst/>
                <a:latin typeface="system-ui"/>
              </a:rPr>
              <a:t>14 </a:t>
            </a:r>
            <a:r>
              <a:rPr lang="en-US" sz="4300" b="0" i="0" dirty="0">
                <a:solidFill>
                  <a:srgbClr val="000000"/>
                </a:solidFill>
                <a:effectLst/>
                <a:latin typeface="system-ui"/>
              </a:rPr>
              <a:t>What good is it, my brothers, if someone says he has faith but does not have works? Can that faith save him? </a:t>
            </a:r>
            <a:r>
              <a:rPr lang="en-US" sz="4300" b="1" i="0" baseline="30000" dirty="0">
                <a:solidFill>
                  <a:srgbClr val="000000"/>
                </a:solidFill>
                <a:effectLst/>
                <a:latin typeface="system-ui"/>
              </a:rPr>
              <a:t>15 </a:t>
            </a:r>
            <a:r>
              <a:rPr lang="en-US" sz="4300" b="0" i="0" dirty="0">
                <a:solidFill>
                  <a:srgbClr val="000000"/>
                </a:solidFill>
                <a:effectLst/>
                <a:latin typeface="system-ui"/>
              </a:rPr>
              <a:t>If a brother or sister is poorly clothed and lacking in daily food, 16 and one of you says to them, “Go in peace, be warmed and filled,” without giving them the things needed for the body, what good is that? 17 So also faith by itself, if it does not have works, is dead.</a:t>
            </a:r>
          </a:p>
          <a:p>
            <a:pPr marL="0" indent="0" algn="l">
              <a:buNone/>
            </a:pPr>
            <a:endParaRPr lang="en-US" sz="3200" dirty="0">
              <a:solidFill>
                <a:schemeClr val="tx2"/>
              </a:solidFill>
              <a:latin typeface="ADAM.CG PRO" pitchFamily="50" charset="0"/>
            </a:endParaRPr>
          </a:p>
          <a:p>
            <a:pPr marL="0" indent="0">
              <a:buNone/>
            </a:pPr>
            <a:r>
              <a:rPr lang="en-US" sz="4600" dirty="0">
                <a:solidFill>
                  <a:schemeClr val="tx2"/>
                </a:solidFill>
                <a:latin typeface="ADAM.CG PRO" pitchFamily="50" charset="0"/>
              </a:rPr>
              <a:t>Hebrews 11:6—</a:t>
            </a:r>
            <a:r>
              <a:rPr lang="en-US" sz="4600" dirty="0">
                <a:latin typeface="system-ui"/>
              </a:rPr>
              <a:t>A</a:t>
            </a:r>
            <a:r>
              <a:rPr lang="en-US" sz="4600" b="0" i="0" dirty="0">
                <a:effectLst/>
                <a:latin typeface="system-ui"/>
              </a:rPr>
              <a:t>pproaching God</a:t>
            </a:r>
          </a:p>
          <a:p>
            <a:pPr marL="0" indent="0">
              <a:buNone/>
            </a:pPr>
            <a:r>
              <a:rPr lang="en-US" sz="4600" dirty="0">
                <a:solidFill>
                  <a:schemeClr val="tx2"/>
                </a:solidFill>
                <a:latin typeface="ADAM.CG PRO" pitchFamily="50" charset="0"/>
              </a:rPr>
              <a:t>James 1:5-8—</a:t>
            </a:r>
            <a:r>
              <a:rPr lang="en-US" sz="4600" dirty="0">
                <a:latin typeface="system-ui"/>
              </a:rPr>
              <a:t>Prayer </a:t>
            </a:r>
            <a:r>
              <a:rPr lang="en-US" sz="4600" b="0" i="0" dirty="0">
                <a:effectLst/>
                <a:latin typeface="system-ui"/>
              </a:rPr>
              <a:t> </a:t>
            </a:r>
          </a:p>
          <a:p>
            <a:pPr marL="0" indent="0" algn="l">
              <a:buNone/>
            </a:pPr>
            <a:r>
              <a:rPr lang="en-US" sz="4600" dirty="0">
                <a:solidFill>
                  <a:schemeClr val="tx2"/>
                </a:solidFill>
                <a:latin typeface="ADAM.CG PRO" pitchFamily="50" charset="0"/>
              </a:rPr>
              <a:t>romans 14:20-23</a:t>
            </a:r>
            <a:r>
              <a:rPr lang="en-US" sz="4600" b="0" i="0" dirty="0">
                <a:solidFill>
                  <a:schemeClr val="tx2"/>
                </a:solidFill>
                <a:effectLst/>
                <a:latin typeface="system-ui"/>
              </a:rPr>
              <a:t>—</a:t>
            </a:r>
            <a:r>
              <a:rPr lang="en-US" sz="4600" b="0" i="0" dirty="0">
                <a:effectLst/>
                <a:latin typeface="system-ui"/>
              </a:rPr>
              <a:t>Matters of passing judgement</a:t>
            </a:r>
          </a:p>
          <a:p>
            <a:pPr marL="0" indent="0" algn="l">
              <a:buNone/>
            </a:pPr>
            <a:endParaRPr lang="en-US" sz="3800" b="0" i="1" dirty="0">
              <a:solidFill>
                <a:schemeClr val="accent3"/>
              </a:solidFill>
              <a:effectLst/>
              <a:latin typeface="system-ui"/>
            </a:endParaRPr>
          </a:p>
        </p:txBody>
      </p:sp>
    </p:spTree>
    <p:extLst>
      <p:ext uri="{BB962C8B-B14F-4D97-AF65-F5344CB8AC3E}">
        <p14:creationId xmlns:p14="http://schemas.microsoft.com/office/powerpoint/2010/main" val="1865906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A5383-DBD4-4A67-8F3F-A672E9D086ED}"/>
              </a:ext>
            </a:extLst>
          </p:cNvPr>
          <p:cNvSpPr>
            <a:spLocks noGrp="1"/>
          </p:cNvSpPr>
          <p:nvPr>
            <p:ph idx="1"/>
          </p:nvPr>
        </p:nvSpPr>
        <p:spPr>
          <a:xfrm>
            <a:off x="-1" y="0"/>
            <a:ext cx="12192001" cy="6858000"/>
          </a:xfrm>
        </p:spPr>
        <p:txBody>
          <a:bodyPr>
            <a:normAutofit/>
          </a:bodyPr>
          <a:lstStyle/>
          <a:p>
            <a:pPr marL="0" indent="0" algn="l">
              <a:buNone/>
            </a:pPr>
            <a:r>
              <a:rPr lang="en-US" sz="4100" dirty="0">
                <a:solidFill>
                  <a:schemeClr val="tx2"/>
                </a:solidFill>
                <a:latin typeface="ADAM.CG PRO" pitchFamily="50" charset="0"/>
              </a:rPr>
              <a:t>What do we learn?</a:t>
            </a:r>
          </a:p>
          <a:p>
            <a:pPr marL="0" indent="0" algn="l">
              <a:buNone/>
            </a:pPr>
            <a:endParaRPr lang="en-US" sz="3200" b="1" i="1" baseline="30000" dirty="0">
              <a:solidFill>
                <a:srgbClr val="000000"/>
              </a:solidFill>
              <a:effectLst/>
              <a:latin typeface="system-ui"/>
            </a:endParaRPr>
          </a:p>
          <a:p>
            <a:pPr marL="0" indent="0" algn="l">
              <a:buNone/>
            </a:pPr>
            <a:endParaRPr lang="en-US" sz="3200" b="1" i="1" baseline="30000" dirty="0">
              <a:solidFill>
                <a:srgbClr val="000000"/>
              </a:solidFill>
              <a:effectLst/>
              <a:latin typeface="system-ui"/>
            </a:endParaRP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4400" b="0" i="0" u="none" strike="noStrike" kern="1200" cap="none" spc="0" normalizeH="0" baseline="0" noProof="0" dirty="0">
                <a:ln>
                  <a:noFill/>
                </a:ln>
                <a:solidFill>
                  <a:srgbClr val="000000"/>
                </a:solidFill>
                <a:effectLst/>
                <a:uLnTx/>
                <a:uFillTx/>
                <a:latin typeface="system-ui"/>
                <a:ea typeface="+mn-ea"/>
                <a:cs typeface="+mn-cs"/>
              </a:rPr>
              <a:t>Faith without fruitful work is dead</a:t>
            </a:r>
          </a:p>
          <a:p>
            <a:pPr marL="0" marR="0" lvl="0" indent="0" algn="just" defTabSz="914400" rtl="0" eaLnBrk="1" fontAlgn="auto" latinLnBrk="0" hangingPunct="1">
              <a:lnSpc>
                <a:spcPct val="90000"/>
              </a:lnSpc>
              <a:spcBef>
                <a:spcPts val="1000"/>
              </a:spcBef>
              <a:spcAft>
                <a:spcPts val="0"/>
              </a:spcAft>
              <a:buClrTx/>
              <a:buSzTx/>
              <a:buNone/>
              <a:tabLst/>
              <a:defRPr/>
            </a:pPr>
            <a:endParaRPr kumimoji="0" lang="en-US" sz="4400" b="0" i="0" u="none" strike="noStrike" kern="1200" cap="none" spc="0" normalizeH="0" baseline="0" noProof="0" dirty="0">
              <a:ln>
                <a:noFill/>
              </a:ln>
              <a:solidFill>
                <a:srgbClr val="000000"/>
              </a:solidFill>
              <a:effectLst/>
              <a:uLnTx/>
              <a:uFillTx/>
              <a:latin typeface="system-ui"/>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n-US" sz="4400" dirty="0">
                <a:solidFill>
                  <a:srgbClr val="000000"/>
                </a:solidFill>
                <a:latin typeface="system-ui"/>
              </a:rPr>
              <a:t>Whatsoever is not done out of faith can never please God and it dead work</a:t>
            </a:r>
            <a:r>
              <a:rPr lang="en-US" sz="4400" dirty="0">
                <a:solidFill>
                  <a:schemeClr val="accent1"/>
                </a:solidFill>
                <a:latin typeface="system-ui"/>
              </a:rPr>
              <a:t>(Heb 11:6)</a:t>
            </a:r>
          </a:p>
          <a:p>
            <a:pPr marL="0" marR="0" lvl="0" indent="0" algn="just" defTabSz="914400" rtl="0" eaLnBrk="1" fontAlgn="auto" latinLnBrk="0" hangingPunct="1">
              <a:lnSpc>
                <a:spcPct val="90000"/>
              </a:lnSpc>
              <a:spcBef>
                <a:spcPts val="1000"/>
              </a:spcBef>
              <a:spcAft>
                <a:spcPts val="0"/>
              </a:spcAft>
              <a:buClrTx/>
              <a:buSzTx/>
              <a:buNone/>
              <a:tabLst/>
              <a:defRPr/>
            </a:pPr>
            <a:endParaRPr kumimoji="0" lang="en-US" sz="4400" b="0" i="0" u="none" strike="noStrike" kern="1200" cap="none" spc="0" normalizeH="0" baseline="0" noProof="0" dirty="0">
              <a:ln>
                <a:noFill/>
              </a:ln>
              <a:solidFill>
                <a:srgbClr val="000000"/>
              </a:solidFill>
              <a:effectLst/>
              <a:uLnTx/>
              <a:uFillTx/>
              <a:latin typeface="system-ui"/>
              <a:ea typeface="+mn-ea"/>
              <a:cs typeface="+mn-cs"/>
            </a:endParaRPr>
          </a:p>
          <a:p>
            <a:pPr marL="0" marR="0" lvl="0" indent="0" algn="just" defTabSz="914400" rtl="0" eaLnBrk="1" fontAlgn="auto" latinLnBrk="0" hangingPunct="1">
              <a:lnSpc>
                <a:spcPct val="90000"/>
              </a:lnSpc>
              <a:spcBef>
                <a:spcPts val="1000"/>
              </a:spcBef>
              <a:spcAft>
                <a:spcPts val="0"/>
              </a:spcAft>
              <a:buClrTx/>
              <a:buSzTx/>
              <a:buNone/>
              <a:tabLst/>
              <a:defRPr/>
            </a:pPr>
            <a:endParaRPr kumimoji="0" lang="en-US" sz="4400" b="0" i="0" u="none" strike="noStrike" kern="1200" cap="none" spc="0" normalizeH="0" baseline="0" noProof="0" dirty="0">
              <a:ln>
                <a:noFill/>
              </a:ln>
              <a:solidFill>
                <a:srgbClr val="000000"/>
              </a:solidFill>
              <a:effectLst/>
              <a:uLnTx/>
              <a:uFillTx/>
              <a:latin typeface="system-ui"/>
              <a:ea typeface="+mn-ea"/>
              <a:cs typeface="+mn-cs"/>
            </a:endParaRPr>
          </a:p>
        </p:txBody>
      </p:sp>
    </p:spTree>
    <p:extLst>
      <p:ext uri="{BB962C8B-B14F-4D97-AF65-F5344CB8AC3E}">
        <p14:creationId xmlns:p14="http://schemas.microsoft.com/office/powerpoint/2010/main" val="3635149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A5383-DBD4-4A67-8F3F-A672E9D086ED}"/>
              </a:ext>
            </a:extLst>
          </p:cNvPr>
          <p:cNvSpPr>
            <a:spLocks noGrp="1"/>
          </p:cNvSpPr>
          <p:nvPr>
            <p:ph idx="1"/>
          </p:nvPr>
        </p:nvSpPr>
        <p:spPr>
          <a:xfrm>
            <a:off x="-1" y="0"/>
            <a:ext cx="12192001" cy="6858000"/>
          </a:xfrm>
        </p:spPr>
        <p:txBody>
          <a:bodyPr>
            <a:normAutofit fontScale="77500" lnSpcReduction="20000"/>
          </a:bodyPr>
          <a:lstStyle/>
          <a:p>
            <a:pPr marL="0" indent="0">
              <a:buNone/>
            </a:pPr>
            <a:endParaRPr lang="en-US" sz="3600" dirty="0">
              <a:latin typeface="ADAM.CG PRO" pitchFamily="50" charset="0"/>
            </a:endParaRPr>
          </a:p>
          <a:p>
            <a:pPr marL="0" indent="0" algn="ctr">
              <a:buNone/>
            </a:pPr>
            <a:r>
              <a:rPr lang="en-US" sz="3600" dirty="0">
                <a:latin typeface="ADAM.CG PRO" pitchFamily="50" charset="0"/>
              </a:rPr>
              <a:t>IV. Exhortation to producing living works </a:t>
            </a:r>
          </a:p>
          <a:p>
            <a:pPr marL="0" indent="0" algn="ctr">
              <a:buNone/>
            </a:pPr>
            <a:endParaRPr lang="en-US" dirty="0">
              <a:latin typeface="ADAM.CG PRO" pitchFamily="50" charset="0"/>
            </a:endParaRPr>
          </a:p>
          <a:p>
            <a:pPr marL="0" indent="0" algn="ctr">
              <a:buNone/>
            </a:pPr>
            <a:r>
              <a:rPr lang="en-US" sz="4100" dirty="0">
                <a:solidFill>
                  <a:schemeClr val="accent6"/>
                </a:solidFill>
                <a:latin typeface="ADAM.CG PRO" pitchFamily="50" charset="0"/>
              </a:rPr>
              <a:t>The Christian life as a building</a:t>
            </a:r>
          </a:p>
          <a:p>
            <a:pPr marL="0" indent="0" algn="l">
              <a:buNone/>
            </a:pPr>
            <a:endParaRPr lang="en-US" sz="4100" dirty="0">
              <a:solidFill>
                <a:schemeClr val="tx2"/>
              </a:solidFill>
              <a:latin typeface="ADAM.CG PRO" pitchFamily="50" charset="0"/>
            </a:endParaRPr>
          </a:p>
          <a:p>
            <a:pPr marL="0" indent="0" algn="l">
              <a:buNone/>
            </a:pPr>
            <a:r>
              <a:rPr lang="en-US" sz="4100" dirty="0">
                <a:solidFill>
                  <a:schemeClr val="tx2"/>
                </a:solidFill>
                <a:latin typeface="ADAM.CG PRO" pitchFamily="50" charset="0"/>
              </a:rPr>
              <a:t>1 CORINTHIANS 3:10-15(ESV)</a:t>
            </a:r>
          </a:p>
          <a:p>
            <a:pPr marL="0" indent="0" algn="l">
              <a:buNone/>
            </a:pPr>
            <a:r>
              <a:rPr lang="en-US" sz="4400" b="1" i="0" baseline="30000" dirty="0">
                <a:solidFill>
                  <a:srgbClr val="000000"/>
                </a:solidFill>
                <a:effectLst/>
                <a:latin typeface="system-ui"/>
              </a:rPr>
              <a:t>10 </a:t>
            </a:r>
            <a:r>
              <a:rPr lang="en-US" sz="4400" b="0" i="0" dirty="0">
                <a:solidFill>
                  <a:srgbClr val="000000"/>
                </a:solidFill>
                <a:effectLst/>
                <a:latin typeface="system-ui"/>
              </a:rPr>
              <a:t>According to the grace of God given to me, like a skilled master </a:t>
            </a:r>
            <a:r>
              <a:rPr lang="en-US" sz="4400" b="0" i="0" dirty="0">
                <a:solidFill>
                  <a:schemeClr val="accent6"/>
                </a:solidFill>
                <a:effectLst/>
                <a:latin typeface="system-ui"/>
              </a:rPr>
              <a:t>builder I laid a foundation</a:t>
            </a:r>
            <a:r>
              <a:rPr lang="en-US" sz="4400" b="0" i="0" dirty="0">
                <a:solidFill>
                  <a:srgbClr val="000000"/>
                </a:solidFill>
                <a:effectLst/>
                <a:latin typeface="system-ui"/>
              </a:rPr>
              <a:t>, and someone else is building upon it. Let each one take care how he builds upon it. </a:t>
            </a:r>
            <a:r>
              <a:rPr lang="en-US" sz="4400" b="1" i="0" baseline="30000" dirty="0">
                <a:solidFill>
                  <a:srgbClr val="000000"/>
                </a:solidFill>
                <a:effectLst/>
                <a:latin typeface="system-ui"/>
              </a:rPr>
              <a:t>11 </a:t>
            </a:r>
            <a:r>
              <a:rPr lang="en-US" sz="4400" b="0" i="0" dirty="0">
                <a:solidFill>
                  <a:srgbClr val="000000"/>
                </a:solidFill>
                <a:effectLst/>
                <a:latin typeface="system-ui"/>
              </a:rPr>
              <a:t>For no one can lay a foundation other than that which is laid, which is Jesus Christ. </a:t>
            </a:r>
            <a:r>
              <a:rPr lang="en-US" sz="4400" b="1" i="0" baseline="30000" dirty="0">
                <a:solidFill>
                  <a:srgbClr val="000000"/>
                </a:solidFill>
                <a:effectLst/>
                <a:latin typeface="system-ui"/>
              </a:rPr>
              <a:t>12 </a:t>
            </a:r>
            <a:r>
              <a:rPr lang="en-US" sz="4400" b="0" i="0" dirty="0">
                <a:solidFill>
                  <a:srgbClr val="000000"/>
                </a:solidFill>
                <a:effectLst/>
                <a:latin typeface="system-ui"/>
              </a:rPr>
              <a:t>Now if anyone builds on the foundation with gold, silver, precious stones, wood, hay, straw— </a:t>
            </a:r>
            <a:r>
              <a:rPr lang="en-US" sz="4400" b="1" i="0" baseline="30000" dirty="0">
                <a:solidFill>
                  <a:srgbClr val="000000"/>
                </a:solidFill>
                <a:effectLst/>
                <a:latin typeface="system-ui"/>
              </a:rPr>
              <a:t>13 </a:t>
            </a:r>
            <a:r>
              <a:rPr lang="en-US" sz="4400" b="0" i="0" dirty="0">
                <a:solidFill>
                  <a:schemeClr val="accent6"/>
                </a:solidFill>
                <a:effectLst/>
                <a:latin typeface="system-ui"/>
              </a:rPr>
              <a:t>each one's work will become manifest, for the Day will disclose it, because it will be revealed by fire, and the fire will test what sort of work each one has done</a:t>
            </a:r>
            <a:r>
              <a:rPr lang="en-US" sz="4400" b="0" i="0" dirty="0">
                <a:solidFill>
                  <a:srgbClr val="000000"/>
                </a:solidFill>
                <a:effectLst/>
                <a:latin typeface="system-ui"/>
              </a:rPr>
              <a:t>. </a:t>
            </a:r>
            <a:r>
              <a:rPr lang="en-US" sz="4400" b="1" i="0" baseline="30000" dirty="0">
                <a:solidFill>
                  <a:srgbClr val="000000"/>
                </a:solidFill>
                <a:effectLst/>
                <a:latin typeface="system-ui"/>
              </a:rPr>
              <a:t>14 </a:t>
            </a:r>
            <a:r>
              <a:rPr lang="en-US" sz="4400" b="0" i="0" dirty="0">
                <a:solidFill>
                  <a:srgbClr val="000000"/>
                </a:solidFill>
                <a:effectLst/>
                <a:latin typeface="system-ui"/>
              </a:rPr>
              <a:t>If the work that anyone has built on the foundation survives, he will receive a reward. </a:t>
            </a:r>
            <a:r>
              <a:rPr lang="en-US" sz="4400" b="1" i="0" baseline="30000" dirty="0">
                <a:solidFill>
                  <a:srgbClr val="000000"/>
                </a:solidFill>
                <a:effectLst/>
                <a:latin typeface="system-ui"/>
              </a:rPr>
              <a:t>15 </a:t>
            </a:r>
            <a:r>
              <a:rPr lang="en-US" sz="4400" b="0" i="0" dirty="0">
                <a:solidFill>
                  <a:srgbClr val="000000"/>
                </a:solidFill>
                <a:effectLst/>
                <a:latin typeface="system-ui"/>
              </a:rPr>
              <a:t>If anyone's work is burned up, he will suffer loss, though he himself will be saved, but only as through fire.</a:t>
            </a:r>
            <a:endParaRPr lang="en-US" sz="5800" b="0" i="1" dirty="0">
              <a:solidFill>
                <a:schemeClr val="accent3"/>
              </a:solidFill>
              <a:effectLst/>
              <a:latin typeface="system-ui"/>
            </a:endParaRPr>
          </a:p>
        </p:txBody>
      </p:sp>
    </p:spTree>
    <p:extLst>
      <p:ext uri="{BB962C8B-B14F-4D97-AF65-F5344CB8AC3E}">
        <p14:creationId xmlns:p14="http://schemas.microsoft.com/office/powerpoint/2010/main" val="2815761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A5383-DBD4-4A67-8F3F-A672E9D086ED}"/>
              </a:ext>
            </a:extLst>
          </p:cNvPr>
          <p:cNvSpPr>
            <a:spLocks noGrp="1"/>
          </p:cNvSpPr>
          <p:nvPr>
            <p:ph idx="1"/>
          </p:nvPr>
        </p:nvSpPr>
        <p:spPr>
          <a:xfrm>
            <a:off x="-1" y="0"/>
            <a:ext cx="12192001" cy="6858000"/>
          </a:xfrm>
        </p:spPr>
        <p:txBody>
          <a:bodyPr>
            <a:normAutofit fontScale="62500" lnSpcReduction="20000"/>
          </a:bodyPr>
          <a:lstStyle/>
          <a:p>
            <a:pPr marL="0" indent="0">
              <a:buNone/>
            </a:pPr>
            <a:endParaRPr lang="en-US" sz="3600" dirty="0">
              <a:latin typeface="ADAM.CG PRO" pitchFamily="50" charset="0"/>
            </a:endParaRPr>
          </a:p>
          <a:p>
            <a:pPr marL="0" indent="0" algn="ctr">
              <a:buNone/>
            </a:pPr>
            <a:r>
              <a:rPr lang="en-US" sz="3600" dirty="0">
                <a:latin typeface="ADAM.CG PRO" pitchFamily="50" charset="0"/>
              </a:rPr>
              <a:t>IV. Exhortation to producing living works </a:t>
            </a:r>
          </a:p>
          <a:p>
            <a:pPr marL="0" indent="0" algn="ctr">
              <a:buNone/>
            </a:pPr>
            <a:endParaRPr lang="en-US" dirty="0">
              <a:latin typeface="ADAM.CG PRO" pitchFamily="50" charset="0"/>
            </a:endParaRPr>
          </a:p>
          <a:p>
            <a:pPr marL="0" indent="0" algn="ctr">
              <a:buNone/>
            </a:pPr>
            <a:r>
              <a:rPr lang="en-US" sz="4100" dirty="0">
                <a:solidFill>
                  <a:schemeClr val="accent6"/>
                </a:solidFill>
                <a:latin typeface="ADAM.CG PRO" pitchFamily="50" charset="0"/>
              </a:rPr>
              <a:t>Are you alive or dead?</a:t>
            </a:r>
          </a:p>
          <a:p>
            <a:pPr marL="0" indent="0" algn="ctr">
              <a:buNone/>
            </a:pPr>
            <a:endParaRPr lang="en-US" sz="4100" dirty="0">
              <a:solidFill>
                <a:schemeClr val="accent6"/>
              </a:solidFill>
              <a:latin typeface="ADAM.CG PRO" pitchFamily="50" charset="0"/>
            </a:endParaRPr>
          </a:p>
          <a:p>
            <a:pPr marL="0" indent="0" algn="l">
              <a:buNone/>
            </a:pPr>
            <a:r>
              <a:rPr lang="en-US" sz="4100" dirty="0">
                <a:solidFill>
                  <a:schemeClr val="tx2"/>
                </a:solidFill>
                <a:latin typeface="ADAM.CG PRO" pitchFamily="50" charset="0"/>
              </a:rPr>
              <a:t>Revelation 3:1-6 (ESV)</a:t>
            </a:r>
          </a:p>
          <a:p>
            <a:pPr marL="0" indent="0" algn="l">
              <a:buNone/>
            </a:pPr>
            <a:r>
              <a:rPr lang="en-US" sz="4400" b="1" i="0" dirty="0">
                <a:solidFill>
                  <a:srgbClr val="4F0D00"/>
                </a:solidFill>
                <a:effectLst/>
                <a:latin typeface="system-ui"/>
              </a:rPr>
              <a:t>3 </a:t>
            </a:r>
            <a:r>
              <a:rPr lang="en-US" sz="4400" b="0" i="0" dirty="0">
                <a:solidFill>
                  <a:srgbClr val="000000"/>
                </a:solidFill>
                <a:effectLst/>
                <a:latin typeface="system-ui"/>
              </a:rPr>
              <a:t>“And to the angel of the church in Sardis write: ‘The words of him who has the seven spirits of God and the seven stars.</a:t>
            </a:r>
          </a:p>
          <a:p>
            <a:pPr marL="0" indent="0" algn="l">
              <a:buNone/>
            </a:pPr>
            <a:r>
              <a:rPr lang="en-US" sz="4400" b="0" i="0" dirty="0">
                <a:solidFill>
                  <a:srgbClr val="000000"/>
                </a:solidFill>
                <a:effectLst/>
                <a:latin typeface="system-ui"/>
              </a:rPr>
              <a:t>“‘</a:t>
            </a:r>
            <a:r>
              <a:rPr lang="en-US" sz="4400" b="0" i="0" dirty="0">
                <a:solidFill>
                  <a:schemeClr val="accent6"/>
                </a:solidFill>
                <a:effectLst/>
                <a:latin typeface="system-ui"/>
              </a:rPr>
              <a:t>I know your works. You have the reputation of being alive, but you are dead.</a:t>
            </a:r>
            <a:r>
              <a:rPr lang="en-US" sz="4400" b="0" i="0" dirty="0">
                <a:solidFill>
                  <a:srgbClr val="000000"/>
                </a:solidFill>
                <a:effectLst/>
                <a:latin typeface="system-ui"/>
              </a:rPr>
              <a:t> </a:t>
            </a:r>
            <a:r>
              <a:rPr lang="en-US" sz="4400" b="1" i="0" baseline="30000" dirty="0">
                <a:solidFill>
                  <a:srgbClr val="000000"/>
                </a:solidFill>
                <a:effectLst/>
                <a:latin typeface="system-ui"/>
              </a:rPr>
              <a:t>2 </a:t>
            </a:r>
            <a:r>
              <a:rPr lang="en-US" sz="4400" b="0" i="0" dirty="0">
                <a:solidFill>
                  <a:srgbClr val="000000"/>
                </a:solidFill>
                <a:effectLst/>
                <a:latin typeface="system-ui"/>
              </a:rPr>
              <a:t>Wake up, and strengthen what remains and is about to die, for I have not found your </a:t>
            </a:r>
            <a:r>
              <a:rPr lang="en-US" sz="4400" b="0" i="0" dirty="0">
                <a:solidFill>
                  <a:schemeClr val="accent1"/>
                </a:solidFill>
                <a:effectLst/>
                <a:latin typeface="system-ui"/>
              </a:rPr>
              <a:t>works complete </a:t>
            </a:r>
            <a:r>
              <a:rPr lang="en-US" sz="4400" b="0" i="0" dirty="0">
                <a:solidFill>
                  <a:srgbClr val="000000"/>
                </a:solidFill>
                <a:effectLst/>
                <a:latin typeface="system-ui"/>
              </a:rPr>
              <a:t>in the sight of my God. </a:t>
            </a:r>
            <a:r>
              <a:rPr lang="en-US" sz="4400" b="1" i="0" baseline="30000" dirty="0">
                <a:solidFill>
                  <a:srgbClr val="000000"/>
                </a:solidFill>
                <a:effectLst/>
                <a:latin typeface="system-ui"/>
              </a:rPr>
              <a:t>3 </a:t>
            </a:r>
            <a:r>
              <a:rPr lang="en-US" sz="4400" b="0" i="0" dirty="0">
                <a:solidFill>
                  <a:schemeClr val="accent1"/>
                </a:solidFill>
                <a:effectLst/>
                <a:latin typeface="system-ui"/>
              </a:rPr>
              <a:t>Remember, then, what you received and heard</a:t>
            </a:r>
            <a:r>
              <a:rPr lang="en-US" sz="4400" b="0" i="0" dirty="0">
                <a:solidFill>
                  <a:srgbClr val="000000"/>
                </a:solidFill>
                <a:effectLst/>
                <a:latin typeface="system-ui"/>
              </a:rPr>
              <a:t>. </a:t>
            </a:r>
            <a:r>
              <a:rPr lang="en-US" sz="4400" b="0" i="0" dirty="0">
                <a:solidFill>
                  <a:schemeClr val="accent1"/>
                </a:solidFill>
                <a:effectLst/>
                <a:latin typeface="system-ui"/>
              </a:rPr>
              <a:t>Keep it, and repent</a:t>
            </a:r>
            <a:r>
              <a:rPr lang="en-US" sz="4400" b="0" i="0" dirty="0">
                <a:solidFill>
                  <a:srgbClr val="000000"/>
                </a:solidFill>
                <a:effectLst/>
                <a:latin typeface="system-ui"/>
              </a:rPr>
              <a:t>. If you will not wake up, I will come like a thief, and you will not know at what hour I will come against you. </a:t>
            </a:r>
            <a:r>
              <a:rPr lang="en-US" sz="4400" b="1" i="0" baseline="30000" dirty="0">
                <a:solidFill>
                  <a:srgbClr val="000000"/>
                </a:solidFill>
                <a:effectLst/>
                <a:latin typeface="system-ui"/>
              </a:rPr>
              <a:t>4 </a:t>
            </a:r>
            <a:r>
              <a:rPr lang="en-US" sz="4400" b="0" i="0" dirty="0">
                <a:solidFill>
                  <a:srgbClr val="000000"/>
                </a:solidFill>
                <a:effectLst/>
                <a:latin typeface="system-ui"/>
              </a:rPr>
              <a:t>Yet you have still a few names in Sardis</a:t>
            </a:r>
            <a:r>
              <a:rPr lang="en-US" sz="4400" b="0" i="0" dirty="0">
                <a:solidFill>
                  <a:schemeClr val="accent6"/>
                </a:solidFill>
                <a:effectLst/>
                <a:latin typeface="system-ui"/>
              </a:rPr>
              <a:t>, people who have not soiled their garments, and they will walk with me in white, for they are worthy.</a:t>
            </a:r>
            <a:r>
              <a:rPr lang="en-US" sz="4400" b="0" i="0" dirty="0">
                <a:solidFill>
                  <a:srgbClr val="000000"/>
                </a:solidFill>
                <a:effectLst/>
                <a:latin typeface="system-ui"/>
              </a:rPr>
              <a:t> </a:t>
            </a:r>
            <a:r>
              <a:rPr lang="en-US" sz="4400" b="1" i="0" baseline="30000" dirty="0">
                <a:solidFill>
                  <a:srgbClr val="000000"/>
                </a:solidFill>
                <a:effectLst/>
                <a:latin typeface="system-ui"/>
              </a:rPr>
              <a:t>5 </a:t>
            </a:r>
            <a:r>
              <a:rPr lang="en-US" sz="4400" b="0" i="0" dirty="0">
                <a:solidFill>
                  <a:srgbClr val="000000"/>
                </a:solidFill>
                <a:effectLst/>
                <a:latin typeface="system-ui"/>
              </a:rPr>
              <a:t>The one who conquers will be clothed thus in white garments, and I will never blot his name out of the book of life. I will confess his name before my Father and before his angels.</a:t>
            </a:r>
            <a:r>
              <a:rPr lang="en-US" sz="4400" b="0" i="0" dirty="0">
                <a:solidFill>
                  <a:srgbClr val="FF0000"/>
                </a:solidFill>
                <a:effectLst/>
                <a:latin typeface="system-ui"/>
              </a:rPr>
              <a:t> </a:t>
            </a:r>
            <a:r>
              <a:rPr lang="en-US" sz="4400" b="1" i="0" baseline="30000" dirty="0">
                <a:solidFill>
                  <a:srgbClr val="FF0000"/>
                </a:solidFill>
                <a:effectLst/>
                <a:latin typeface="system-ui"/>
              </a:rPr>
              <a:t>6 </a:t>
            </a:r>
            <a:r>
              <a:rPr lang="en-US" sz="4400" b="0" i="0" dirty="0">
                <a:solidFill>
                  <a:srgbClr val="FF0000"/>
                </a:solidFill>
                <a:effectLst/>
                <a:latin typeface="system-ui"/>
              </a:rPr>
              <a:t>He who has an ear, let him hear what the Spirit says to the churches</a:t>
            </a:r>
            <a:r>
              <a:rPr lang="en-US" sz="4400" b="0" i="0" dirty="0">
                <a:solidFill>
                  <a:srgbClr val="000000"/>
                </a:solidFill>
                <a:effectLst/>
                <a:latin typeface="system-ui"/>
              </a:rPr>
              <a:t>.’ </a:t>
            </a:r>
            <a:r>
              <a:rPr lang="en-US" sz="4400" b="0" i="0" dirty="0">
                <a:solidFill>
                  <a:schemeClr val="accent1"/>
                </a:solidFill>
                <a:effectLst/>
                <a:latin typeface="system-ui"/>
              </a:rPr>
              <a:t>(cf. 2 Cor 5:10)</a:t>
            </a:r>
          </a:p>
        </p:txBody>
      </p:sp>
    </p:spTree>
    <p:extLst>
      <p:ext uri="{BB962C8B-B14F-4D97-AF65-F5344CB8AC3E}">
        <p14:creationId xmlns:p14="http://schemas.microsoft.com/office/powerpoint/2010/main" val="1086630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8958" y="368135"/>
            <a:ext cx="7503042" cy="972664"/>
          </a:xfrm>
        </p:spPr>
        <p:txBody>
          <a:bodyPr anchor="b">
            <a:normAutofit/>
          </a:bodyPr>
          <a:lstStyle/>
          <a:p>
            <a:pPr algn="ctr"/>
            <a:r>
              <a:rPr lang="en-US" b="1" dirty="0"/>
              <a:t>OUTLINE</a:t>
            </a:r>
          </a:p>
        </p:txBody>
      </p:sp>
      <p:sp>
        <p:nvSpPr>
          <p:cNvPr id="3" name="Content Placeholder 2"/>
          <p:cNvSpPr>
            <a:spLocks noGrp="1"/>
          </p:cNvSpPr>
          <p:nvPr>
            <p:ph idx="1"/>
          </p:nvPr>
        </p:nvSpPr>
        <p:spPr>
          <a:xfrm>
            <a:off x="4848447" y="2194562"/>
            <a:ext cx="7343533" cy="4663438"/>
          </a:xfrm>
        </p:spPr>
        <p:txBody>
          <a:bodyPr>
            <a:normAutofit/>
          </a:bodyPr>
          <a:lstStyle/>
          <a:p>
            <a:pPr marL="0" indent="0">
              <a:spcBef>
                <a:spcPts val="0"/>
              </a:spcBef>
              <a:spcAft>
                <a:spcPts val="2400"/>
              </a:spcAft>
              <a:buNone/>
            </a:pPr>
            <a:r>
              <a:rPr lang="en-US" sz="3200" dirty="0">
                <a:latin typeface="system-ui"/>
              </a:rPr>
              <a:t>I. Introduction </a:t>
            </a:r>
          </a:p>
          <a:p>
            <a:pPr marL="0" indent="0">
              <a:spcBef>
                <a:spcPts val="0"/>
              </a:spcBef>
              <a:spcAft>
                <a:spcPts val="2400"/>
              </a:spcAft>
              <a:buNone/>
            </a:pPr>
            <a:r>
              <a:rPr lang="en-US" sz="3200" dirty="0">
                <a:latin typeface="system-ui"/>
              </a:rPr>
              <a:t>II. What is Dead Works and why repent?</a:t>
            </a:r>
          </a:p>
          <a:p>
            <a:pPr marL="0" indent="0">
              <a:spcBef>
                <a:spcPts val="0"/>
              </a:spcBef>
              <a:spcAft>
                <a:spcPts val="2400"/>
              </a:spcAft>
              <a:buNone/>
            </a:pPr>
            <a:r>
              <a:rPr lang="en-US" sz="3200" dirty="0">
                <a:latin typeface="system-ui"/>
              </a:rPr>
              <a:t>III. Areas of repentance from dead works</a:t>
            </a:r>
          </a:p>
          <a:p>
            <a:pPr marL="0" indent="0">
              <a:spcBef>
                <a:spcPts val="0"/>
              </a:spcBef>
              <a:spcAft>
                <a:spcPts val="2400"/>
              </a:spcAft>
              <a:buNone/>
            </a:pPr>
            <a:r>
              <a:rPr lang="en-US" sz="3200" dirty="0">
                <a:latin typeface="system-ui"/>
              </a:rPr>
              <a:t>IV. Exhortation to producing living works </a:t>
            </a:r>
          </a:p>
          <a:p>
            <a:pPr marL="0" indent="0">
              <a:spcBef>
                <a:spcPts val="0"/>
              </a:spcBef>
              <a:spcAft>
                <a:spcPts val="2400"/>
              </a:spcAft>
              <a:buNone/>
            </a:pPr>
            <a:endParaRPr lang="en-US" sz="3200" dirty="0">
              <a:latin typeface="system-ui"/>
            </a:endParaRPr>
          </a:p>
        </p:txBody>
      </p:sp>
      <p:cxnSp>
        <p:nvCxnSpPr>
          <p:cNvPr id="75" name="Straight Connector 7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596B2"/>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2C4AD11-9404-4B87-AB08-D16808CA82CA}"/>
              </a:ext>
            </a:extLst>
          </p:cNvPr>
          <p:cNvSpPr>
            <a:spLocks noGrp="1"/>
          </p:cNvSpPr>
          <p:nvPr>
            <p:ph type="sldNum" sz="quarter" idx="12"/>
          </p:nvPr>
        </p:nvSpPr>
        <p:spPr>
          <a:xfrm>
            <a:off x="10167042" y="6356350"/>
            <a:ext cx="1186758" cy="365125"/>
          </a:xfrm>
        </p:spPr>
        <p:txBody>
          <a:bodyPr>
            <a:normAutofit/>
          </a:bodyPr>
          <a:lstStyle/>
          <a:p>
            <a:pPr>
              <a:spcAft>
                <a:spcPts val="600"/>
              </a:spcAft>
            </a:pPr>
            <a:fld id="{C0EE6C70-05A5-408C-87DC-BAF05F1DEEBD}" type="slidenum">
              <a:rPr lang="en-US" smtClean="0"/>
              <a:pPr>
                <a:spcAft>
                  <a:spcPts val="600"/>
                </a:spcAft>
              </a:pPr>
              <a:t>2</a:t>
            </a:fld>
            <a:endParaRPr lang="en-US" dirty="0"/>
          </a:p>
        </p:txBody>
      </p:sp>
      <p:pic>
        <p:nvPicPr>
          <p:cNvPr id="7" name="Picture 6">
            <a:extLst>
              <a:ext uri="{FF2B5EF4-FFF2-40B4-BE49-F238E27FC236}">
                <a16:creationId xmlns:a16="http://schemas.microsoft.com/office/drawing/2014/main" id="{6FFEF3E7-ACEA-A94C-9D18-451A1121C7C6}"/>
              </a:ext>
            </a:extLst>
          </p:cNvPr>
          <p:cNvPicPr>
            <a:picLocks noChangeAspect="1"/>
          </p:cNvPicPr>
          <p:nvPr/>
        </p:nvPicPr>
        <p:blipFill>
          <a:blip r:embed="rId2"/>
          <a:stretch>
            <a:fillRect/>
          </a:stretch>
        </p:blipFill>
        <p:spPr>
          <a:xfrm>
            <a:off x="79375" y="0"/>
            <a:ext cx="4514850" cy="6857999"/>
          </a:xfrm>
          <a:prstGeom prst="rect">
            <a:avLst/>
          </a:prstGeom>
        </p:spPr>
      </p:pic>
    </p:spTree>
    <p:extLst>
      <p:ext uri="{BB962C8B-B14F-4D97-AF65-F5344CB8AC3E}">
        <p14:creationId xmlns:p14="http://schemas.microsoft.com/office/powerpoint/2010/main" val="3709507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A5383-DBD4-4A67-8F3F-A672E9D086ED}"/>
              </a:ext>
            </a:extLst>
          </p:cNvPr>
          <p:cNvSpPr>
            <a:spLocks noGrp="1"/>
          </p:cNvSpPr>
          <p:nvPr>
            <p:ph idx="1"/>
          </p:nvPr>
        </p:nvSpPr>
        <p:spPr>
          <a:xfrm>
            <a:off x="-1" y="0"/>
            <a:ext cx="12192001" cy="6858000"/>
          </a:xfrm>
        </p:spPr>
        <p:txBody>
          <a:bodyPr>
            <a:normAutofit fontScale="55000" lnSpcReduction="20000"/>
          </a:bodyPr>
          <a:lstStyle/>
          <a:p>
            <a:pPr marL="0" indent="0">
              <a:buNone/>
            </a:pPr>
            <a:endParaRPr lang="en-US" sz="3600" dirty="0">
              <a:latin typeface="ADAM.CG PRO" pitchFamily="50" charset="0"/>
            </a:endParaRPr>
          </a:p>
          <a:p>
            <a:pPr marL="0" indent="0" algn="ctr">
              <a:buNone/>
            </a:pPr>
            <a:r>
              <a:rPr lang="en-US" sz="3600" dirty="0">
                <a:latin typeface="ADAM.CG PRO" pitchFamily="50" charset="0"/>
              </a:rPr>
              <a:t>I. introduction</a:t>
            </a:r>
          </a:p>
          <a:p>
            <a:pPr marL="0" indent="0">
              <a:buNone/>
            </a:pPr>
            <a:endParaRPr lang="en-US" dirty="0">
              <a:latin typeface="ADAM.CG PRO" pitchFamily="50" charset="0"/>
            </a:endParaRPr>
          </a:p>
          <a:p>
            <a:pPr marL="0" indent="0" algn="ctr">
              <a:buNone/>
            </a:pPr>
            <a:r>
              <a:rPr lang="en-US" sz="4100" dirty="0">
                <a:latin typeface="ADAM.CG PRO" pitchFamily="50" charset="0"/>
              </a:rPr>
              <a:t>Saved unto good works</a:t>
            </a:r>
          </a:p>
          <a:p>
            <a:pPr marL="0" indent="0" algn="l">
              <a:buNone/>
            </a:pPr>
            <a:r>
              <a:rPr lang="en-US" sz="4100" dirty="0">
                <a:solidFill>
                  <a:schemeClr val="tx2"/>
                </a:solidFill>
                <a:latin typeface="ADAM.CG PRO" pitchFamily="50" charset="0"/>
              </a:rPr>
              <a:t>Ephesian 2:8-10 (ESV)</a:t>
            </a:r>
          </a:p>
          <a:p>
            <a:pPr marL="0" indent="0" algn="l">
              <a:buNone/>
            </a:pPr>
            <a:r>
              <a:rPr lang="en-US" sz="5800" b="1" i="0" baseline="30000" dirty="0">
                <a:solidFill>
                  <a:srgbClr val="000000"/>
                </a:solidFill>
                <a:effectLst/>
                <a:latin typeface="system-ui"/>
              </a:rPr>
              <a:t>8 </a:t>
            </a:r>
            <a:r>
              <a:rPr lang="en-US" sz="5800" b="0" i="0" dirty="0">
                <a:solidFill>
                  <a:srgbClr val="000000"/>
                </a:solidFill>
                <a:effectLst/>
                <a:latin typeface="system-ui"/>
              </a:rPr>
              <a:t>For by grace you have been saved through faith. And this is not your own doing; it is the gift of God, </a:t>
            </a:r>
            <a:r>
              <a:rPr lang="en-US" sz="5800" b="1" i="0" baseline="30000" dirty="0">
                <a:solidFill>
                  <a:srgbClr val="000000"/>
                </a:solidFill>
                <a:effectLst/>
                <a:latin typeface="system-ui"/>
              </a:rPr>
              <a:t>9 </a:t>
            </a:r>
            <a:r>
              <a:rPr lang="en-US" sz="5800" b="0" i="0" dirty="0">
                <a:solidFill>
                  <a:srgbClr val="000000"/>
                </a:solidFill>
                <a:effectLst/>
                <a:latin typeface="system-ui"/>
              </a:rPr>
              <a:t>not a result of works, so that no one may boast. </a:t>
            </a:r>
            <a:r>
              <a:rPr lang="en-US" sz="5800" b="1" i="0" baseline="30000" dirty="0">
                <a:solidFill>
                  <a:srgbClr val="000000"/>
                </a:solidFill>
                <a:effectLst/>
                <a:latin typeface="system-ui"/>
              </a:rPr>
              <a:t>10 </a:t>
            </a:r>
            <a:r>
              <a:rPr lang="en-US" sz="5800" b="0" i="0" dirty="0">
                <a:solidFill>
                  <a:srgbClr val="000000"/>
                </a:solidFill>
                <a:effectLst/>
                <a:latin typeface="system-ui"/>
              </a:rPr>
              <a:t>For we are his workmanship, </a:t>
            </a:r>
            <a:r>
              <a:rPr lang="en-US" sz="5800" b="0" i="0" dirty="0">
                <a:solidFill>
                  <a:schemeClr val="accent6"/>
                </a:solidFill>
                <a:effectLst/>
                <a:latin typeface="system-ui"/>
              </a:rPr>
              <a:t>created in Christ Jesus for good works, which</a:t>
            </a:r>
            <a:r>
              <a:rPr lang="en-US" sz="5800" b="0" i="0" dirty="0">
                <a:solidFill>
                  <a:srgbClr val="000000"/>
                </a:solidFill>
                <a:effectLst/>
                <a:latin typeface="system-ui"/>
              </a:rPr>
              <a:t> </a:t>
            </a:r>
            <a:r>
              <a:rPr lang="en-US" sz="5800" b="0" i="0" dirty="0">
                <a:solidFill>
                  <a:schemeClr val="accent6"/>
                </a:solidFill>
                <a:effectLst/>
                <a:latin typeface="system-ui"/>
              </a:rPr>
              <a:t>God prepared beforehand, that we should walk in them. </a:t>
            </a:r>
            <a:r>
              <a:rPr lang="en-US" sz="5800" b="0" i="0" dirty="0">
                <a:solidFill>
                  <a:schemeClr val="tx2"/>
                </a:solidFill>
                <a:effectLst/>
                <a:latin typeface="system-ui"/>
              </a:rPr>
              <a:t>(cf. </a:t>
            </a:r>
            <a:r>
              <a:rPr lang="en-US" sz="5800" dirty="0">
                <a:solidFill>
                  <a:schemeClr val="tx2"/>
                </a:solidFill>
                <a:latin typeface="system-ui"/>
              </a:rPr>
              <a:t>T</a:t>
            </a:r>
            <a:r>
              <a:rPr lang="en-US" sz="5800" b="0" i="0" dirty="0">
                <a:solidFill>
                  <a:schemeClr val="tx2"/>
                </a:solidFill>
                <a:effectLst/>
                <a:latin typeface="system-ui"/>
              </a:rPr>
              <a:t>itus 2:11-14)</a:t>
            </a:r>
          </a:p>
          <a:p>
            <a:pPr marL="0" indent="0" algn="just">
              <a:buNone/>
            </a:pPr>
            <a:endParaRPr lang="en-US" sz="4100" b="1" i="0" dirty="0">
              <a:solidFill>
                <a:srgbClr val="000000"/>
              </a:solidFill>
              <a:effectLst/>
              <a:latin typeface="system-ui"/>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100" dirty="0">
                <a:latin typeface="ADAM.CG PRO" pitchFamily="50" charset="0"/>
              </a:rPr>
              <a:t>Laying foundation of repentance from Dead works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4100" dirty="0">
              <a:solidFill>
                <a:srgbClr val="1F497D"/>
              </a:solidFill>
              <a:latin typeface="ADAM.CG PRO" pitchFamily="50"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100" dirty="0">
                <a:solidFill>
                  <a:srgbClr val="1F497D"/>
                </a:solidFill>
                <a:latin typeface="ADAM.CG PRO" pitchFamily="50" charset="0"/>
              </a:rPr>
              <a:t>HEBREWS 6:1-3</a:t>
            </a:r>
            <a:r>
              <a:rPr kumimoji="0" lang="en-US" sz="4100" b="0" i="0" u="none" strike="noStrike" kern="1200" cap="none" spc="0" normalizeH="0" baseline="0" noProof="0" dirty="0">
                <a:ln>
                  <a:noFill/>
                </a:ln>
                <a:solidFill>
                  <a:srgbClr val="1F497D"/>
                </a:solidFill>
                <a:effectLst/>
                <a:uLnTx/>
                <a:uFillTx/>
                <a:latin typeface="ADAM.CG PRO" pitchFamily="50" charset="0"/>
                <a:ea typeface="+mn-ea"/>
                <a:cs typeface="+mn-cs"/>
              </a:rPr>
              <a:t> (ESV)</a:t>
            </a:r>
            <a:endParaRPr lang="en-US" sz="4100" b="1" dirty="0">
              <a:solidFill>
                <a:srgbClr val="000000"/>
              </a:solidFill>
              <a:latin typeface="system-ui"/>
            </a:endParaRPr>
          </a:p>
          <a:p>
            <a:pPr marL="0" indent="0" algn="just">
              <a:buNone/>
            </a:pPr>
            <a:r>
              <a:rPr lang="en-US" sz="5800" b="1" i="0" dirty="0">
                <a:solidFill>
                  <a:srgbClr val="000000"/>
                </a:solidFill>
                <a:effectLst/>
                <a:latin typeface="system-ui"/>
              </a:rPr>
              <a:t>6 </a:t>
            </a:r>
            <a:r>
              <a:rPr lang="en-US" sz="5800" b="0" i="0" dirty="0">
                <a:solidFill>
                  <a:srgbClr val="000000"/>
                </a:solidFill>
                <a:effectLst/>
                <a:latin typeface="system-ui"/>
              </a:rPr>
              <a:t>Therefore let us </a:t>
            </a:r>
            <a:r>
              <a:rPr lang="en-US" sz="5800" b="0" i="0" dirty="0">
                <a:solidFill>
                  <a:schemeClr val="accent6"/>
                </a:solidFill>
                <a:effectLst/>
                <a:latin typeface="system-ui"/>
              </a:rPr>
              <a:t>leave the elementary doctrine of Christ </a:t>
            </a:r>
            <a:r>
              <a:rPr lang="en-US" sz="5800" b="0" i="0" dirty="0">
                <a:solidFill>
                  <a:srgbClr val="000000"/>
                </a:solidFill>
                <a:effectLst/>
                <a:latin typeface="system-ui"/>
              </a:rPr>
              <a:t>and go on to maturity, </a:t>
            </a:r>
            <a:r>
              <a:rPr lang="en-US" sz="5800" b="0" i="0" dirty="0">
                <a:solidFill>
                  <a:schemeClr val="accent6"/>
                </a:solidFill>
                <a:effectLst/>
                <a:latin typeface="system-ui"/>
              </a:rPr>
              <a:t>not laying again a foundation of repentance from dead works and of faith toward God</a:t>
            </a:r>
            <a:r>
              <a:rPr lang="en-US" sz="5800" b="0" i="0" dirty="0">
                <a:solidFill>
                  <a:srgbClr val="000000"/>
                </a:solidFill>
                <a:effectLst/>
                <a:latin typeface="system-ui"/>
              </a:rPr>
              <a:t>, </a:t>
            </a:r>
            <a:r>
              <a:rPr lang="en-US" sz="5800" b="1" i="0" baseline="30000" dirty="0">
                <a:solidFill>
                  <a:srgbClr val="000000"/>
                </a:solidFill>
                <a:effectLst/>
                <a:latin typeface="system-ui"/>
              </a:rPr>
              <a:t>2 </a:t>
            </a:r>
            <a:r>
              <a:rPr lang="en-US" sz="5800" b="0" i="0" dirty="0">
                <a:solidFill>
                  <a:srgbClr val="000000"/>
                </a:solidFill>
                <a:effectLst/>
                <a:latin typeface="system-ui"/>
              </a:rPr>
              <a:t>and of instruction about washings, the laying on of hands, the resurrection of the dead, and eternal judgment. </a:t>
            </a:r>
            <a:r>
              <a:rPr lang="en-US" sz="5800" b="1" i="0" baseline="30000" dirty="0">
                <a:solidFill>
                  <a:srgbClr val="000000"/>
                </a:solidFill>
                <a:effectLst/>
                <a:latin typeface="system-ui"/>
              </a:rPr>
              <a:t>3 </a:t>
            </a:r>
            <a:r>
              <a:rPr lang="en-US" sz="5800" b="0" i="0" dirty="0">
                <a:solidFill>
                  <a:srgbClr val="000000"/>
                </a:solidFill>
                <a:effectLst/>
                <a:latin typeface="system-ui"/>
              </a:rPr>
              <a:t>And this we will do if God permits. Cf. Heb 5:12-14, Heb 9:14,</a:t>
            </a:r>
            <a:endParaRPr lang="en-US" sz="5800" b="0" i="1" dirty="0">
              <a:solidFill>
                <a:schemeClr val="accent3"/>
              </a:solidFill>
              <a:effectLst/>
              <a:latin typeface="system-ui"/>
            </a:endParaRPr>
          </a:p>
        </p:txBody>
      </p:sp>
    </p:spTree>
    <p:extLst>
      <p:ext uri="{BB962C8B-B14F-4D97-AF65-F5344CB8AC3E}">
        <p14:creationId xmlns:p14="http://schemas.microsoft.com/office/powerpoint/2010/main" val="931299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A5383-DBD4-4A67-8F3F-A672E9D086ED}"/>
              </a:ext>
            </a:extLst>
          </p:cNvPr>
          <p:cNvSpPr>
            <a:spLocks noGrp="1"/>
          </p:cNvSpPr>
          <p:nvPr>
            <p:ph idx="1"/>
          </p:nvPr>
        </p:nvSpPr>
        <p:spPr>
          <a:xfrm>
            <a:off x="4318001" y="0"/>
            <a:ext cx="7874000" cy="6858000"/>
          </a:xfrm>
        </p:spPr>
        <p:txBody>
          <a:bodyPr>
            <a:normAutofit fontScale="85000" lnSpcReduction="20000"/>
          </a:bodyPr>
          <a:lstStyle/>
          <a:p>
            <a:pPr marL="0" indent="0">
              <a:buNone/>
            </a:pPr>
            <a:r>
              <a:rPr lang="en-US" sz="3600" dirty="0" err="1">
                <a:solidFill>
                  <a:schemeClr val="tx2"/>
                </a:solidFill>
                <a:latin typeface="ADAM.CG PRO" pitchFamily="50" charset="0"/>
              </a:rPr>
              <a:t>Ii.WHAT</a:t>
            </a:r>
            <a:r>
              <a:rPr lang="en-US" sz="3600" dirty="0">
                <a:solidFill>
                  <a:schemeClr val="tx2"/>
                </a:solidFill>
                <a:latin typeface="ADAM.CG PRO" pitchFamily="50" charset="0"/>
              </a:rPr>
              <a:t> IS DEAD WORKS?</a:t>
            </a:r>
          </a:p>
          <a:p>
            <a:pPr marL="0" indent="0">
              <a:buNone/>
            </a:pPr>
            <a:endParaRPr lang="en-US" sz="3600" dirty="0">
              <a:solidFill>
                <a:schemeClr val="tx2"/>
              </a:solidFill>
              <a:latin typeface="ADAM.CG PRO" pitchFamily="50" charset="0"/>
            </a:endParaRPr>
          </a:p>
          <a:p>
            <a:pPr marL="0" indent="0">
              <a:buNone/>
            </a:pPr>
            <a:r>
              <a:rPr lang="en-US" sz="3600" dirty="0">
                <a:solidFill>
                  <a:schemeClr val="tx2"/>
                </a:solidFill>
                <a:latin typeface="ADAM.CG PRO" pitchFamily="50" charset="0"/>
              </a:rPr>
              <a:t>Good works </a:t>
            </a:r>
          </a:p>
          <a:p>
            <a:pPr marL="0" indent="0">
              <a:buNone/>
            </a:pPr>
            <a:r>
              <a:rPr lang="en-US" sz="3600" dirty="0">
                <a:latin typeface="system-ui"/>
              </a:rPr>
              <a:t>GOOD(</a:t>
            </a:r>
            <a:r>
              <a:rPr lang="en-US" sz="3600" dirty="0" err="1">
                <a:latin typeface="system-ui"/>
              </a:rPr>
              <a:t>Kalos</a:t>
            </a:r>
            <a:r>
              <a:rPr lang="en-US" sz="3600" dirty="0">
                <a:latin typeface="system-ui"/>
              </a:rPr>
              <a:t>)—valuable, virtuous, excellent, good</a:t>
            </a:r>
          </a:p>
          <a:p>
            <a:pPr marL="0" indent="0">
              <a:buNone/>
            </a:pPr>
            <a:r>
              <a:rPr lang="en-US" sz="3600" dirty="0">
                <a:latin typeface="system-ui"/>
              </a:rPr>
              <a:t>WORKS(ergo)—act—deed, doing, </a:t>
            </a:r>
            <a:r>
              <a:rPr lang="en-US" sz="3600" dirty="0" err="1">
                <a:latin typeface="system-ui"/>
              </a:rPr>
              <a:t>labour</a:t>
            </a:r>
            <a:r>
              <a:rPr lang="en-US" sz="3600" dirty="0">
                <a:latin typeface="system-ui"/>
              </a:rPr>
              <a:t>, work</a:t>
            </a:r>
          </a:p>
          <a:p>
            <a:pPr marL="0" indent="0">
              <a:buNone/>
            </a:pPr>
            <a:r>
              <a:rPr lang="en-US" sz="3600" dirty="0">
                <a:latin typeface="system-ui"/>
              </a:rPr>
              <a:t>Titus 2:14; 3:1,14, Ephesians 2:8-10</a:t>
            </a:r>
          </a:p>
          <a:p>
            <a:pPr marL="0" indent="0">
              <a:buNone/>
            </a:pPr>
            <a:endParaRPr lang="en-US" sz="3600" dirty="0">
              <a:latin typeface="system-ui"/>
            </a:endParaRPr>
          </a:p>
          <a:p>
            <a:pPr marL="0" indent="0">
              <a:buNone/>
            </a:pPr>
            <a:r>
              <a:rPr lang="en-US" sz="3600" dirty="0">
                <a:solidFill>
                  <a:schemeClr val="tx2"/>
                </a:solidFill>
                <a:latin typeface="ADAM.CG PRO" pitchFamily="50" charset="0"/>
              </a:rPr>
              <a:t>Bad/Evil works—</a:t>
            </a:r>
            <a:r>
              <a:rPr lang="en-US" sz="3600" dirty="0">
                <a:latin typeface="system-ui"/>
              </a:rPr>
              <a:t>works of the flesh</a:t>
            </a:r>
          </a:p>
          <a:p>
            <a:pPr marL="0" indent="0">
              <a:buNone/>
            </a:pPr>
            <a:r>
              <a:rPr lang="en-US" sz="3600" dirty="0">
                <a:latin typeface="system-ui"/>
              </a:rPr>
              <a:t>Galatians 5:19</a:t>
            </a:r>
          </a:p>
          <a:p>
            <a:pPr marL="0" indent="0">
              <a:buNone/>
            </a:pPr>
            <a:endParaRPr lang="en-US" sz="3600" dirty="0">
              <a:latin typeface="ADAM.CG PRO" pitchFamily="50" charset="0"/>
            </a:endParaRPr>
          </a:p>
          <a:p>
            <a:pPr marL="0" indent="0">
              <a:buNone/>
            </a:pPr>
            <a:r>
              <a:rPr lang="en-US" sz="3600" dirty="0">
                <a:solidFill>
                  <a:schemeClr val="tx2"/>
                </a:solidFill>
                <a:latin typeface="ADAM.CG PRO" pitchFamily="50" charset="0"/>
              </a:rPr>
              <a:t>Dead works—</a:t>
            </a:r>
            <a:r>
              <a:rPr lang="en-US" sz="3600" dirty="0">
                <a:latin typeface="system-ui"/>
              </a:rPr>
              <a:t>works of the law— works that are not bad in itself but spring from corrupt motives or human strength, not of faith, which does not please or glorify God</a:t>
            </a:r>
          </a:p>
          <a:p>
            <a:pPr marL="0" indent="0">
              <a:buNone/>
            </a:pPr>
            <a:r>
              <a:rPr lang="en-US" sz="3600" dirty="0">
                <a:latin typeface="system-ui"/>
              </a:rPr>
              <a:t>Hebrews 6:1, 9:14, 1Cor 3:10-15, John 15:1-5</a:t>
            </a:r>
          </a:p>
          <a:p>
            <a:pPr marL="0" indent="0">
              <a:buNone/>
            </a:pPr>
            <a:endParaRPr lang="en-US" sz="3600" dirty="0">
              <a:solidFill>
                <a:schemeClr val="tx2"/>
              </a:solidFill>
              <a:latin typeface="ADAM.CG PRO" pitchFamily="50" charset="0"/>
            </a:endParaRPr>
          </a:p>
          <a:p>
            <a:pPr marL="0" indent="0">
              <a:buNone/>
            </a:pPr>
            <a:endParaRPr lang="en-US" sz="3600" dirty="0">
              <a:solidFill>
                <a:schemeClr val="tx2"/>
              </a:solidFill>
              <a:latin typeface="ADAM.CG PRO" pitchFamily="50" charset="0"/>
            </a:endParaRPr>
          </a:p>
          <a:p>
            <a:pPr marL="0" indent="0">
              <a:buNone/>
            </a:pPr>
            <a:endParaRPr lang="en-US" sz="3600" dirty="0">
              <a:solidFill>
                <a:schemeClr val="tx2"/>
              </a:solidFill>
              <a:latin typeface="ADAM.CG PRO" pitchFamily="50" charset="0"/>
            </a:endParaRPr>
          </a:p>
          <a:p>
            <a:pPr marL="0" indent="0">
              <a:buNone/>
            </a:pPr>
            <a:endParaRPr lang="en-US" dirty="0">
              <a:solidFill>
                <a:schemeClr val="tx2"/>
              </a:solidFill>
              <a:latin typeface="ADAM.CG PRO" pitchFamily="50" charset="0"/>
            </a:endParaRPr>
          </a:p>
        </p:txBody>
      </p:sp>
      <p:pic>
        <p:nvPicPr>
          <p:cNvPr id="2" name="Picture 1">
            <a:extLst>
              <a:ext uri="{FF2B5EF4-FFF2-40B4-BE49-F238E27FC236}">
                <a16:creationId xmlns:a16="http://schemas.microsoft.com/office/drawing/2014/main" id="{8E1BE39B-D208-BE2D-8BD2-E9A4AECEA8F9}"/>
              </a:ext>
            </a:extLst>
          </p:cNvPr>
          <p:cNvPicPr>
            <a:picLocks noChangeAspect="1"/>
          </p:cNvPicPr>
          <p:nvPr/>
        </p:nvPicPr>
        <p:blipFill>
          <a:blip r:embed="rId2"/>
          <a:stretch>
            <a:fillRect/>
          </a:stretch>
        </p:blipFill>
        <p:spPr>
          <a:xfrm>
            <a:off x="1" y="274320"/>
            <a:ext cx="4318000" cy="6583680"/>
          </a:xfrm>
          <a:prstGeom prst="rect">
            <a:avLst/>
          </a:prstGeom>
        </p:spPr>
      </p:pic>
    </p:spTree>
    <p:extLst>
      <p:ext uri="{BB962C8B-B14F-4D97-AF65-F5344CB8AC3E}">
        <p14:creationId xmlns:p14="http://schemas.microsoft.com/office/powerpoint/2010/main" val="173305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A5383-DBD4-4A67-8F3F-A672E9D086ED}"/>
              </a:ext>
            </a:extLst>
          </p:cNvPr>
          <p:cNvSpPr>
            <a:spLocks noGrp="1"/>
          </p:cNvSpPr>
          <p:nvPr>
            <p:ph idx="1"/>
          </p:nvPr>
        </p:nvSpPr>
        <p:spPr>
          <a:xfrm>
            <a:off x="-1" y="0"/>
            <a:ext cx="12192001" cy="6858000"/>
          </a:xfrm>
        </p:spPr>
        <p:txBody>
          <a:bodyPr>
            <a:normAutofit fontScale="92500" lnSpcReduction="20000"/>
          </a:bodyPr>
          <a:lstStyle/>
          <a:p>
            <a:pPr marL="0" indent="0" algn="ctr">
              <a:buNone/>
            </a:pPr>
            <a:r>
              <a:rPr lang="en-US" sz="3500" dirty="0">
                <a:latin typeface="ADAM.CG PRO" pitchFamily="50" charset="0"/>
              </a:rPr>
              <a:t>III. AREAS TO REPENT FROM DEAD WORKS</a:t>
            </a:r>
          </a:p>
          <a:p>
            <a:pPr marL="0" indent="0" algn="ctr">
              <a:buNone/>
            </a:pPr>
            <a:r>
              <a:rPr lang="en-US" sz="3500" dirty="0">
                <a:solidFill>
                  <a:schemeClr val="tx2"/>
                </a:solidFill>
                <a:latin typeface="ADAM.CG PRO" pitchFamily="50" charset="0"/>
              </a:rPr>
              <a:t>A. The law and dead works</a:t>
            </a:r>
          </a:p>
          <a:p>
            <a:pPr marL="0" indent="0" algn="l">
              <a:buNone/>
            </a:pPr>
            <a:r>
              <a:rPr lang="en-US" sz="3600" b="1" dirty="0">
                <a:solidFill>
                  <a:schemeClr val="accent1"/>
                </a:solidFill>
                <a:latin typeface="system-ui"/>
              </a:rPr>
              <a:t>Romans 7:21-25, ESV</a:t>
            </a:r>
            <a:endParaRPr lang="en-US" sz="3600" b="1" i="0" dirty="0">
              <a:solidFill>
                <a:schemeClr val="accent1"/>
              </a:solidFill>
              <a:effectLst/>
              <a:latin typeface="system-ui"/>
            </a:endParaRPr>
          </a:p>
          <a:p>
            <a:pPr marL="0" indent="0" algn="l">
              <a:buNone/>
            </a:pPr>
            <a:r>
              <a:rPr lang="en-US" sz="3600" b="1" i="0" baseline="30000" dirty="0">
                <a:solidFill>
                  <a:srgbClr val="000000"/>
                </a:solidFill>
                <a:effectLst/>
                <a:latin typeface="system-ui"/>
              </a:rPr>
              <a:t>21 </a:t>
            </a:r>
            <a:r>
              <a:rPr lang="en-US" sz="3600" b="0" i="0" dirty="0">
                <a:solidFill>
                  <a:srgbClr val="000000"/>
                </a:solidFill>
                <a:effectLst/>
                <a:latin typeface="system-ui"/>
              </a:rPr>
              <a:t>So I find it to be a law that when I want to do right, evil lies close at hand. </a:t>
            </a:r>
            <a:r>
              <a:rPr lang="en-US" sz="3600" b="1" i="0" baseline="30000" dirty="0">
                <a:solidFill>
                  <a:srgbClr val="000000"/>
                </a:solidFill>
                <a:effectLst/>
                <a:latin typeface="system-ui"/>
              </a:rPr>
              <a:t>22 </a:t>
            </a:r>
            <a:r>
              <a:rPr lang="en-US" sz="3600" b="0" i="0" dirty="0">
                <a:solidFill>
                  <a:srgbClr val="000000"/>
                </a:solidFill>
                <a:effectLst/>
                <a:latin typeface="system-ui"/>
              </a:rPr>
              <a:t>For I delight in the law of God, in my inner being, </a:t>
            </a:r>
            <a:r>
              <a:rPr lang="en-US" sz="3600" b="1" i="0" baseline="30000" dirty="0">
                <a:solidFill>
                  <a:srgbClr val="000000"/>
                </a:solidFill>
                <a:effectLst/>
                <a:latin typeface="system-ui"/>
              </a:rPr>
              <a:t>23 </a:t>
            </a:r>
            <a:r>
              <a:rPr lang="en-US" sz="3600" b="0" i="0" dirty="0">
                <a:solidFill>
                  <a:srgbClr val="000000"/>
                </a:solidFill>
                <a:effectLst/>
                <a:latin typeface="system-ui"/>
              </a:rPr>
              <a:t>but I see in my members another law waging war against the law of my mind and making me captive to the law of sin that dwells in my members. </a:t>
            </a:r>
            <a:r>
              <a:rPr lang="en-US" sz="3600" b="1" i="0" baseline="30000" dirty="0">
                <a:solidFill>
                  <a:srgbClr val="000000"/>
                </a:solidFill>
                <a:effectLst/>
                <a:latin typeface="system-ui"/>
              </a:rPr>
              <a:t>24 </a:t>
            </a:r>
            <a:r>
              <a:rPr lang="en-US" sz="3600" b="0" i="0" dirty="0">
                <a:solidFill>
                  <a:srgbClr val="000000"/>
                </a:solidFill>
                <a:effectLst/>
                <a:latin typeface="system-ui"/>
              </a:rPr>
              <a:t>Wretched man that I am! Who will deliver me from this body of death? </a:t>
            </a:r>
            <a:r>
              <a:rPr lang="en-US" sz="3600" b="1" i="0" baseline="30000" dirty="0">
                <a:solidFill>
                  <a:srgbClr val="000000"/>
                </a:solidFill>
                <a:effectLst/>
                <a:latin typeface="system-ui"/>
              </a:rPr>
              <a:t>25 </a:t>
            </a:r>
            <a:r>
              <a:rPr lang="en-US" sz="3600" b="0" i="0" dirty="0">
                <a:solidFill>
                  <a:srgbClr val="000000"/>
                </a:solidFill>
                <a:effectLst/>
                <a:latin typeface="system-ui"/>
              </a:rPr>
              <a:t>Thanks be to God through Jesus Christ our Lord! So then, I myself serve the law of God with my mind, but with my flesh I serve the law of sin </a:t>
            </a:r>
          </a:p>
          <a:p>
            <a:pPr marL="0" indent="0" algn="l">
              <a:buNone/>
            </a:pPr>
            <a:endParaRPr lang="en-US" sz="3900" dirty="0">
              <a:solidFill>
                <a:srgbClr val="000000"/>
              </a:solidFill>
              <a:latin typeface="system-ui"/>
            </a:endParaRPr>
          </a:p>
          <a:p>
            <a:pPr algn="l">
              <a:buFont typeface="Wingdings" panose="05000000000000000000" pitchFamily="2" charset="2"/>
              <a:buChar char="§"/>
            </a:pPr>
            <a:r>
              <a:rPr lang="en-US" sz="3900" dirty="0">
                <a:solidFill>
                  <a:schemeClr val="accent1"/>
                </a:solidFill>
                <a:latin typeface="system-ui"/>
              </a:rPr>
              <a:t>Trying to live the Christian life on basis of human strength or effort is dead work</a:t>
            </a:r>
            <a:r>
              <a:rPr lang="en-US" sz="3900" dirty="0">
                <a:solidFill>
                  <a:srgbClr val="000000"/>
                </a:solidFill>
                <a:latin typeface="system-ui"/>
              </a:rPr>
              <a:t>.</a:t>
            </a:r>
          </a:p>
          <a:p>
            <a:pPr marL="0" indent="0" algn="l">
              <a:buNone/>
            </a:pPr>
            <a:r>
              <a:rPr lang="en-US" sz="3900" i="1" dirty="0">
                <a:solidFill>
                  <a:srgbClr val="FF0000"/>
                </a:solidFill>
                <a:latin typeface="system-ui"/>
              </a:rPr>
              <a:t>Romans 8:1-11- The Remedy is life in the Spirit</a:t>
            </a:r>
          </a:p>
        </p:txBody>
      </p:sp>
    </p:spTree>
    <p:extLst>
      <p:ext uri="{BB962C8B-B14F-4D97-AF65-F5344CB8AC3E}">
        <p14:creationId xmlns:p14="http://schemas.microsoft.com/office/powerpoint/2010/main" val="1469065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A5383-DBD4-4A67-8F3F-A672E9D086ED}"/>
              </a:ext>
            </a:extLst>
          </p:cNvPr>
          <p:cNvSpPr>
            <a:spLocks noGrp="1"/>
          </p:cNvSpPr>
          <p:nvPr>
            <p:ph idx="1"/>
          </p:nvPr>
        </p:nvSpPr>
        <p:spPr>
          <a:xfrm>
            <a:off x="-1" y="0"/>
            <a:ext cx="12192001" cy="6858000"/>
          </a:xfrm>
        </p:spPr>
        <p:txBody>
          <a:bodyPr>
            <a:normAutofit/>
          </a:bodyPr>
          <a:lstStyle/>
          <a:p>
            <a:pPr marL="0" indent="0" algn="ctr">
              <a:buNone/>
            </a:pPr>
            <a:r>
              <a:rPr lang="en-US" sz="3500" dirty="0">
                <a:latin typeface="ADAM.CG PRO" pitchFamily="50" charset="0"/>
              </a:rPr>
              <a:t>III. AREAS TO REPENT FROM DEAD WORKS</a:t>
            </a:r>
          </a:p>
          <a:p>
            <a:pPr marL="0" indent="0" algn="ctr">
              <a:buNone/>
            </a:pPr>
            <a:r>
              <a:rPr lang="en-US" sz="3500" dirty="0">
                <a:solidFill>
                  <a:schemeClr val="tx2"/>
                </a:solidFill>
                <a:latin typeface="ADAM.CG PRO" pitchFamily="50" charset="0"/>
              </a:rPr>
              <a:t>B. service AND DEAD WORKS</a:t>
            </a:r>
          </a:p>
          <a:p>
            <a:pPr marL="0" indent="0" algn="l">
              <a:buNone/>
            </a:pPr>
            <a:r>
              <a:rPr lang="en-US" b="1" dirty="0">
                <a:solidFill>
                  <a:schemeClr val="accent1"/>
                </a:solidFill>
                <a:latin typeface="system-ui"/>
              </a:rPr>
              <a:t>John 15:1-6, ESV</a:t>
            </a:r>
            <a:endParaRPr lang="en-US" sz="2800" b="1" i="0" dirty="0">
              <a:solidFill>
                <a:schemeClr val="accent1"/>
              </a:solidFill>
              <a:effectLst/>
              <a:latin typeface="system-ui"/>
            </a:endParaRPr>
          </a:p>
          <a:p>
            <a:pPr marL="0" indent="0" algn="l">
              <a:buNone/>
            </a:pPr>
            <a:r>
              <a:rPr lang="en-US" sz="2800" b="1" i="0" dirty="0">
                <a:solidFill>
                  <a:srgbClr val="4F0D00"/>
                </a:solidFill>
                <a:effectLst/>
                <a:latin typeface="system-ui"/>
              </a:rPr>
              <a:t>15 </a:t>
            </a:r>
            <a:r>
              <a:rPr lang="en-US" sz="2800" b="0" i="0" dirty="0">
                <a:solidFill>
                  <a:srgbClr val="000000"/>
                </a:solidFill>
                <a:effectLst/>
                <a:latin typeface="system-ui"/>
              </a:rPr>
              <a:t>“I am the true vine, and my Father is the vinedresser. </a:t>
            </a:r>
            <a:r>
              <a:rPr lang="en-US" sz="2800" b="1" i="0" baseline="30000" dirty="0">
                <a:solidFill>
                  <a:srgbClr val="000000"/>
                </a:solidFill>
                <a:effectLst/>
                <a:latin typeface="system-ui"/>
              </a:rPr>
              <a:t>2 </a:t>
            </a:r>
            <a:r>
              <a:rPr lang="en-US" sz="2800" b="0" i="0" dirty="0">
                <a:solidFill>
                  <a:srgbClr val="000000"/>
                </a:solidFill>
                <a:effectLst/>
                <a:latin typeface="system-ui"/>
              </a:rPr>
              <a:t>Every branch in me that </a:t>
            </a:r>
            <a:r>
              <a:rPr lang="en-US" sz="3200" b="0" i="0" dirty="0">
                <a:solidFill>
                  <a:srgbClr val="000000"/>
                </a:solidFill>
                <a:effectLst/>
                <a:latin typeface="system-ui"/>
              </a:rPr>
              <a:t>does not bear fruit he takes away, and every branch that does bear fruit he prunes, that it may bear more fruit. </a:t>
            </a:r>
            <a:r>
              <a:rPr lang="en-US" sz="3200" b="1" i="0" baseline="30000" dirty="0">
                <a:solidFill>
                  <a:srgbClr val="000000"/>
                </a:solidFill>
                <a:effectLst/>
                <a:latin typeface="system-ui"/>
              </a:rPr>
              <a:t>3 </a:t>
            </a:r>
            <a:r>
              <a:rPr lang="en-US" sz="3200" b="0" i="0" dirty="0">
                <a:solidFill>
                  <a:srgbClr val="000000"/>
                </a:solidFill>
                <a:effectLst/>
                <a:latin typeface="system-ui"/>
              </a:rPr>
              <a:t>Already you are clean because of the word that I have spoken to you. </a:t>
            </a:r>
            <a:r>
              <a:rPr lang="en-US" sz="3200" b="1" i="0" baseline="30000" dirty="0">
                <a:solidFill>
                  <a:srgbClr val="000000"/>
                </a:solidFill>
                <a:effectLst/>
                <a:latin typeface="system-ui"/>
              </a:rPr>
              <a:t>4 </a:t>
            </a:r>
            <a:r>
              <a:rPr lang="en-US" sz="3200" b="0" i="0" dirty="0">
                <a:solidFill>
                  <a:srgbClr val="000000"/>
                </a:solidFill>
                <a:effectLst/>
                <a:latin typeface="system-ui"/>
              </a:rPr>
              <a:t>Abide in me, and I in you. </a:t>
            </a:r>
            <a:r>
              <a:rPr lang="en-US" sz="3200" b="0" i="0" dirty="0">
                <a:solidFill>
                  <a:schemeClr val="accent6"/>
                </a:solidFill>
                <a:effectLst/>
                <a:latin typeface="system-ui"/>
              </a:rPr>
              <a:t>As the branch cannot bear fruit by itself, unless it abides in the vine, neither can you, unless you abide in me.</a:t>
            </a:r>
            <a:r>
              <a:rPr lang="en-US" sz="3200" b="0" i="0" dirty="0">
                <a:solidFill>
                  <a:srgbClr val="000000"/>
                </a:solidFill>
                <a:effectLst/>
                <a:latin typeface="system-ui"/>
              </a:rPr>
              <a:t> </a:t>
            </a:r>
            <a:r>
              <a:rPr lang="en-US" sz="3200" b="1" i="0" baseline="30000" dirty="0">
                <a:solidFill>
                  <a:srgbClr val="000000"/>
                </a:solidFill>
                <a:effectLst/>
                <a:latin typeface="system-ui"/>
              </a:rPr>
              <a:t>5 </a:t>
            </a:r>
            <a:r>
              <a:rPr lang="en-US" sz="3200" b="0" i="0" dirty="0">
                <a:solidFill>
                  <a:srgbClr val="000000"/>
                </a:solidFill>
                <a:effectLst/>
                <a:latin typeface="system-ui"/>
              </a:rPr>
              <a:t>I am the vine; you are the branches. Whoever abides in me and I in him, he it is that bears much fruit, for apart from me you can do nothing. </a:t>
            </a:r>
            <a:r>
              <a:rPr lang="en-US" sz="3200" b="1" i="0" baseline="30000" dirty="0">
                <a:solidFill>
                  <a:srgbClr val="000000"/>
                </a:solidFill>
                <a:effectLst/>
                <a:latin typeface="system-ui"/>
              </a:rPr>
              <a:t>6 </a:t>
            </a:r>
            <a:r>
              <a:rPr lang="en-US" sz="3200" b="0" i="0" dirty="0">
                <a:solidFill>
                  <a:srgbClr val="000000"/>
                </a:solidFill>
                <a:effectLst/>
                <a:latin typeface="system-ui"/>
              </a:rPr>
              <a:t>If anyone does not abide in me he is thrown away like a branch and withers; and the branches are gathered, thrown into the fire, and burned</a:t>
            </a:r>
            <a:endParaRPr lang="en-US" sz="3900" i="1" dirty="0">
              <a:solidFill>
                <a:srgbClr val="FF0000"/>
              </a:solidFill>
              <a:latin typeface="system-ui"/>
            </a:endParaRPr>
          </a:p>
          <a:p>
            <a:pPr marL="0" indent="0" algn="l">
              <a:buNone/>
            </a:pPr>
            <a:r>
              <a:rPr lang="en-US" sz="3900" i="1" dirty="0">
                <a:solidFill>
                  <a:srgbClr val="FF0000"/>
                </a:solidFill>
                <a:latin typeface="system-ui"/>
              </a:rPr>
              <a:t>Isaiah 29:13; Matt 15:8; 1 John 1:3</a:t>
            </a:r>
          </a:p>
        </p:txBody>
      </p:sp>
    </p:spTree>
    <p:extLst>
      <p:ext uri="{BB962C8B-B14F-4D97-AF65-F5344CB8AC3E}">
        <p14:creationId xmlns:p14="http://schemas.microsoft.com/office/powerpoint/2010/main" val="3824034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A5383-DBD4-4A67-8F3F-A672E9D086ED}"/>
              </a:ext>
            </a:extLst>
          </p:cNvPr>
          <p:cNvSpPr>
            <a:spLocks noGrp="1"/>
          </p:cNvSpPr>
          <p:nvPr>
            <p:ph idx="1"/>
          </p:nvPr>
        </p:nvSpPr>
        <p:spPr>
          <a:xfrm>
            <a:off x="-1" y="0"/>
            <a:ext cx="12192001" cy="6858000"/>
          </a:xfrm>
        </p:spPr>
        <p:txBody>
          <a:bodyPr>
            <a:normAutofit fontScale="92500" lnSpcReduction="20000"/>
          </a:bodyPr>
          <a:lstStyle/>
          <a:p>
            <a:pPr marL="0" indent="0" algn="ctr">
              <a:buNone/>
            </a:pPr>
            <a:r>
              <a:rPr lang="en-US" sz="3500" dirty="0">
                <a:latin typeface="ADAM.CG PRO" pitchFamily="50" charset="0"/>
              </a:rPr>
              <a:t>III. AREAS TO REPENT FROM DEAD WORKS</a:t>
            </a:r>
          </a:p>
          <a:p>
            <a:pPr marL="0" indent="0" algn="ctr">
              <a:buNone/>
            </a:pPr>
            <a:r>
              <a:rPr lang="en-US" sz="3500" dirty="0">
                <a:solidFill>
                  <a:schemeClr val="tx2"/>
                </a:solidFill>
                <a:latin typeface="ADAM.CG PRO" pitchFamily="50" charset="0"/>
              </a:rPr>
              <a:t>B. service AND DEAD WORKS</a:t>
            </a:r>
          </a:p>
          <a:p>
            <a:pPr marL="0" indent="0" algn="ctr">
              <a:buNone/>
            </a:pPr>
            <a:endParaRPr lang="en-US" sz="3500" dirty="0">
              <a:solidFill>
                <a:schemeClr val="tx2"/>
              </a:solidFill>
              <a:latin typeface="ADAM.CG PRO" pitchFamily="50" charset="0"/>
            </a:endParaRPr>
          </a:p>
          <a:p>
            <a:pPr marL="0" indent="0" algn="l">
              <a:buNone/>
            </a:pPr>
            <a:r>
              <a:rPr lang="en-US" sz="3900" i="1" dirty="0">
                <a:solidFill>
                  <a:schemeClr val="accent1"/>
                </a:solidFill>
                <a:latin typeface="system-ui"/>
              </a:rPr>
              <a:t>ILLUSTRATION</a:t>
            </a:r>
          </a:p>
          <a:p>
            <a:pPr marL="0" indent="0" algn="ctr">
              <a:buNone/>
            </a:pPr>
            <a:r>
              <a:rPr lang="en-US" sz="4000" dirty="0">
                <a:solidFill>
                  <a:schemeClr val="accent6"/>
                </a:solidFill>
                <a:latin typeface="ADAM.CG PRO" pitchFamily="50" charset="0"/>
              </a:rPr>
              <a:t>Martha and Mary</a:t>
            </a:r>
            <a:endParaRPr lang="en-US" sz="3900" dirty="0">
              <a:solidFill>
                <a:schemeClr val="tx2"/>
              </a:solidFill>
              <a:latin typeface="ADAM.CG PRO" pitchFamily="50" charset="0"/>
            </a:endParaRPr>
          </a:p>
          <a:p>
            <a:pPr marL="0" indent="0" algn="l">
              <a:buNone/>
            </a:pPr>
            <a:r>
              <a:rPr lang="en-US" sz="4100" dirty="0">
                <a:solidFill>
                  <a:schemeClr val="tx2"/>
                </a:solidFill>
                <a:latin typeface="ADAM.CG PRO" pitchFamily="50" charset="0"/>
              </a:rPr>
              <a:t>Luke 10:38-42(ESV)</a:t>
            </a:r>
          </a:p>
          <a:p>
            <a:pPr marL="0" indent="0" algn="l">
              <a:buNone/>
            </a:pPr>
            <a:r>
              <a:rPr lang="en-US" sz="3500" b="1" i="0" baseline="30000" dirty="0">
                <a:solidFill>
                  <a:srgbClr val="000000"/>
                </a:solidFill>
                <a:effectLst/>
                <a:latin typeface="system-ui"/>
              </a:rPr>
              <a:t>38 </a:t>
            </a:r>
            <a:r>
              <a:rPr lang="en-US" sz="3500" b="0" i="0" dirty="0">
                <a:solidFill>
                  <a:srgbClr val="000000"/>
                </a:solidFill>
                <a:effectLst/>
                <a:latin typeface="system-ui"/>
              </a:rPr>
              <a:t>Now as they went on their way, Jesus entered a village. And a woman named Martha welcomed him into her house. </a:t>
            </a:r>
            <a:r>
              <a:rPr lang="en-US" sz="3500" b="1" i="0" baseline="30000" dirty="0">
                <a:solidFill>
                  <a:srgbClr val="000000"/>
                </a:solidFill>
                <a:effectLst/>
                <a:latin typeface="system-ui"/>
              </a:rPr>
              <a:t>39 </a:t>
            </a:r>
            <a:r>
              <a:rPr lang="en-US" sz="3500" b="0" i="0" dirty="0">
                <a:solidFill>
                  <a:srgbClr val="000000"/>
                </a:solidFill>
                <a:effectLst/>
                <a:latin typeface="system-ui"/>
              </a:rPr>
              <a:t>And she had a sister called Mary, who sat at the Lord's feet and listened to his teaching. </a:t>
            </a:r>
            <a:r>
              <a:rPr lang="en-US" sz="3500" b="1" i="0" baseline="30000" dirty="0">
                <a:solidFill>
                  <a:srgbClr val="000000"/>
                </a:solidFill>
                <a:effectLst/>
                <a:latin typeface="system-ui"/>
              </a:rPr>
              <a:t>40 </a:t>
            </a:r>
            <a:r>
              <a:rPr lang="en-US" sz="3500" b="0" i="0" dirty="0">
                <a:solidFill>
                  <a:srgbClr val="000000"/>
                </a:solidFill>
                <a:effectLst/>
                <a:latin typeface="system-ui"/>
              </a:rPr>
              <a:t>But Martha was distracted with much serving. And she went up to him and said, “Lord, do you not care that my sister has left me to serve alone? Tell her then to help me.” </a:t>
            </a:r>
            <a:r>
              <a:rPr lang="en-US" sz="3500" b="1" i="0" baseline="30000" dirty="0">
                <a:solidFill>
                  <a:srgbClr val="000000"/>
                </a:solidFill>
                <a:effectLst/>
                <a:latin typeface="system-ui"/>
              </a:rPr>
              <a:t>41 </a:t>
            </a:r>
            <a:r>
              <a:rPr lang="en-US" sz="3500" b="0" i="0" dirty="0">
                <a:solidFill>
                  <a:schemeClr val="accent1"/>
                </a:solidFill>
                <a:effectLst/>
                <a:latin typeface="system-ui"/>
              </a:rPr>
              <a:t>But the Lord answered her, “Martha, Martha, you are anxious and troubled about many things, </a:t>
            </a:r>
            <a:r>
              <a:rPr lang="en-US" sz="3500" b="1" i="0" baseline="30000" dirty="0">
                <a:solidFill>
                  <a:schemeClr val="accent1"/>
                </a:solidFill>
                <a:effectLst/>
                <a:latin typeface="system-ui"/>
              </a:rPr>
              <a:t>42 </a:t>
            </a:r>
            <a:r>
              <a:rPr lang="en-US" sz="3500" b="0" i="0" dirty="0">
                <a:solidFill>
                  <a:schemeClr val="accent1"/>
                </a:solidFill>
                <a:effectLst/>
                <a:latin typeface="system-ui"/>
              </a:rPr>
              <a:t>but one thing is necessary.</a:t>
            </a:r>
            <a:r>
              <a:rPr lang="en-US" sz="3500" b="0" i="0" dirty="0">
                <a:solidFill>
                  <a:srgbClr val="000000"/>
                </a:solidFill>
                <a:effectLst/>
                <a:latin typeface="system-ui"/>
              </a:rPr>
              <a:t> Mary has chosen the good portion, which will not be taken away from her.” </a:t>
            </a:r>
            <a:r>
              <a:rPr lang="en-US" sz="3500" b="0" i="0" dirty="0">
                <a:solidFill>
                  <a:srgbClr val="FF0000"/>
                </a:solidFill>
                <a:effectLst/>
                <a:latin typeface="system-ui"/>
              </a:rPr>
              <a:t>cf. Heb 9:14</a:t>
            </a:r>
          </a:p>
        </p:txBody>
      </p:sp>
    </p:spTree>
    <p:extLst>
      <p:ext uri="{BB962C8B-B14F-4D97-AF65-F5344CB8AC3E}">
        <p14:creationId xmlns:p14="http://schemas.microsoft.com/office/powerpoint/2010/main" val="2927406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A5383-DBD4-4A67-8F3F-A672E9D086ED}"/>
              </a:ext>
            </a:extLst>
          </p:cNvPr>
          <p:cNvSpPr>
            <a:spLocks noGrp="1"/>
          </p:cNvSpPr>
          <p:nvPr>
            <p:ph idx="1"/>
          </p:nvPr>
        </p:nvSpPr>
        <p:spPr>
          <a:xfrm>
            <a:off x="-1" y="0"/>
            <a:ext cx="12192001" cy="6858000"/>
          </a:xfrm>
        </p:spPr>
        <p:txBody>
          <a:bodyPr>
            <a:normAutofit lnSpcReduction="10000"/>
          </a:bodyPr>
          <a:lstStyle/>
          <a:p>
            <a:pPr marL="0" indent="0" algn="l">
              <a:buNone/>
            </a:pPr>
            <a:r>
              <a:rPr lang="en-US" sz="4100" dirty="0">
                <a:solidFill>
                  <a:schemeClr val="tx2"/>
                </a:solidFill>
                <a:latin typeface="ADAM.CG PRO" pitchFamily="50" charset="0"/>
              </a:rPr>
              <a:t>What do we learn?</a:t>
            </a:r>
          </a:p>
          <a:p>
            <a:pPr marL="0" indent="0" algn="l">
              <a:buNone/>
            </a:pPr>
            <a:endParaRPr lang="en-US" sz="4100" dirty="0">
              <a:solidFill>
                <a:schemeClr val="tx2"/>
              </a:solidFill>
              <a:latin typeface="ADAM.CG PRO" pitchFamily="50" charset="0"/>
            </a:endParaRPr>
          </a:p>
          <a:p>
            <a:pPr algn="just">
              <a:buFont typeface="Wingdings" panose="05000000000000000000" pitchFamily="2" charset="2"/>
              <a:buChar char="§"/>
            </a:pPr>
            <a:r>
              <a:rPr lang="en-US" sz="4000" b="0" i="0" dirty="0">
                <a:solidFill>
                  <a:srgbClr val="000000"/>
                </a:solidFill>
                <a:effectLst/>
                <a:latin typeface="system-ui"/>
              </a:rPr>
              <a:t>It is only through abiding in Christ we can produce any living (fruitful) service to God</a:t>
            </a:r>
          </a:p>
          <a:p>
            <a:pPr algn="just">
              <a:buFont typeface="Wingdings" panose="05000000000000000000" pitchFamily="2" charset="2"/>
              <a:buChar char="§"/>
            </a:pPr>
            <a:endParaRPr lang="en-US" sz="4000" b="0" i="0" dirty="0">
              <a:solidFill>
                <a:srgbClr val="000000"/>
              </a:solidFill>
              <a:effectLst/>
              <a:latin typeface="system-ui"/>
            </a:endParaRPr>
          </a:p>
          <a:p>
            <a:pPr algn="just">
              <a:buFont typeface="Wingdings" panose="05000000000000000000" pitchFamily="2" charset="2"/>
              <a:buChar char="§"/>
            </a:pPr>
            <a:r>
              <a:rPr lang="en-US" sz="4000" dirty="0">
                <a:solidFill>
                  <a:srgbClr val="000000"/>
                </a:solidFill>
                <a:latin typeface="system-ui"/>
              </a:rPr>
              <a:t>Good seeks fellowship—one thing is needful</a:t>
            </a:r>
          </a:p>
          <a:p>
            <a:pPr marL="0" indent="0" algn="just">
              <a:buNone/>
            </a:pPr>
            <a:endParaRPr lang="en-US" sz="4000" dirty="0">
              <a:solidFill>
                <a:srgbClr val="000000"/>
              </a:solidFill>
              <a:latin typeface="system-ui"/>
            </a:endParaRPr>
          </a:p>
          <a:p>
            <a:pPr algn="just">
              <a:buFont typeface="Wingdings" panose="05000000000000000000" pitchFamily="2" charset="2"/>
              <a:buChar char="§"/>
            </a:pPr>
            <a:r>
              <a:rPr lang="en-US" sz="4000" dirty="0">
                <a:solidFill>
                  <a:srgbClr val="000000"/>
                </a:solidFill>
                <a:latin typeface="system-ui"/>
              </a:rPr>
              <a:t>Intimacy with God is more important than active service</a:t>
            </a:r>
          </a:p>
          <a:p>
            <a:pPr marL="0" indent="0" algn="just">
              <a:buNone/>
            </a:pPr>
            <a:endParaRPr lang="en-US" sz="4000" dirty="0">
              <a:solidFill>
                <a:srgbClr val="000000"/>
              </a:solidFill>
              <a:latin typeface="system-ui"/>
            </a:endParaRPr>
          </a:p>
          <a:p>
            <a:pPr algn="just">
              <a:buFont typeface="Wingdings" panose="05000000000000000000" pitchFamily="2" charset="2"/>
              <a:buChar char="§"/>
            </a:pPr>
            <a:r>
              <a:rPr lang="en-US" sz="4000" b="0" i="0" dirty="0">
                <a:solidFill>
                  <a:srgbClr val="000000"/>
                </a:solidFill>
                <a:effectLst/>
                <a:latin typeface="system-ui"/>
              </a:rPr>
              <a:t>Ministry is should be first God-driven and not necessarily need-driven</a:t>
            </a:r>
          </a:p>
          <a:p>
            <a:pPr marL="0" indent="0" algn="just">
              <a:buNone/>
            </a:pPr>
            <a:endParaRPr lang="en-US" sz="4100" dirty="0">
              <a:solidFill>
                <a:schemeClr val="tx2"/>
              </a:solidFill>
              <a:latin typeface="ADAM.CG PRO" pitchFamily="50" charset="0"/>
            </a:endParaRPr>
          </a:p>
        </p:txBody>
      </p:sp>
    </p:spTree>
    <p:extLst>
      <p:ext uri="{BB962C8B-B14F-4D97-AF65-F5344CB8AC3E}">
        <p14:creationId xmlns:p14="http://schemas.microsoft.com/office/powerpoint/2010/main" val="2542433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A5383-DBD4-4A67-8F3F-A672E9D086ED}"/>
              </a:ext>
            </a:extLst>
          </p:cNvPr>
          <p:cNvSpPr>
            <a:spLocks noGrp="1"/>
          </p:cNvSpPr>
          <p:nvPr>
            <p:ph idx="1"/>
          </p:nvPr>
        </p:nvSpPr>
        <p:spPr>
          <a:xfrm>
            <a:off x="-1" y="0"/>
            <a:ext cx="12192001" cy="6858000"/>
          </a:xfrm>
        </p:spPr>
        <p:txBody>
          <a:bodyPr>
            <a:normAutofit lnSpcReduction="10000"/>
          </a:bodyPr>
          <a:lstStyle/>
          <a:p>
            <a:pPr marL="0" indent="0" algn="ctr">
              <a:buNone/>
            </a:pPr>
            <a:r>
              <a:rPr lang="en-US" sz="3600" dirty="0">
                <a:latin typeface="ADAM.CG PRO" pitchFamily="50" charset="0"/>
              </a:rPr>
              <a:t>III. AREAS TO REPENT FROM DEAD WORKS</a:t>
            </a:r>
          </a:p>
          <a:p>
            <a:pPr marL="0" indent="0" algn="ctr">
              <a:buNone/>
            </a:pPr>
            <a:r>
              <a:rPr lang="en-US" sz="3600" dirty="0">
                <a:solidFill>
                  <a:schemeClr val="tx2"/>
                </a:solidFill>
                <a:latin typeface="ADAM.CG PRO" pitchFamily="50" charset="0"/>
              </a:rPr>
              <a:t>C. GIVING AND DEAD WORKS</a:t>
            </a:r>
          </a:p>
          <a:p>
            <a:pPr marL="0" indent="0" algn="ctr">
              <a:buNone/>
            </a:pPr>
            <a:endParaRPr lang="en-US" sz="3200" dirty="0">
              <a:solidFill>
                <a:srgbClr val="000000"/>
              </a:solidFill>
              <a:latin typeface="system-ui"/>
            </a:endParaRPr>
          </a:p>
          <a:p>
            <a:pPr marL="0" indent="0" algn="l">
              <a:buNone/>
            </a:pPr>
            <a:r>
              <a:rPr lang="en-US" sz="3200" dirty="0">
                <a:solidFill>
                  <a:srgbClr val="000000"/>
                </a:solidFill>
                <a:latin typeface="system-ui"/>
              </a:rPr>
              <a:t>The law emphasized on </a:t>
            </a:r>
            <a:r>
              <a:rPr lang="en-US" sz="3200" dirty="0">
                <a:solidFill>
                  <a:srgbClr val="FF0000"/>
                </a:solidFill>
                <a:latin typeface="system-ui"/>
              </a:rPr>
              <a:t>quantity</a:t>
            </a:r>
            <a:r>
              <a:rPr lang="en-US" sz="3200" dirty="0">
                <a:solidFill>
                  <a:srgbClr val="000000"/>
                </a:solidFill>
                <a:latin typeface="system-ui"/>
              </a:rPr>
              <a:t> of our giving( Malakai 3:8-10)</a:t>
            </a:r>
          </a:p>
          <a:p>
            <a:pPr marL="0" indent="0" algn="l">
              <a:buNone/>
            </a:pPr>
            <a:r>
              <a:rPr lang="en-US" sz="3200" dirty="0">
                <a:solidFill>
                  <a:srgbClr val="000000"/>
                </a:solidFill>
                <a:latin typeface="system-ui"/>
              </a:rPr>
              <a:t>Gospel emphasize on </a:t>
            </a:r>
            <a:r>
              <a:rPr lang="en-US" sz="3200" dirty="0">
                <a:solidFill>
                  <a:srgbClr val="FF0000"/>
                </a:solidFill>
                <a:latin typeface="system-ui"/>
              </a:rPr>
              <a:t>quality and love </a:t>
            </a:r>
            <a:r>
              <a:rPr lang="en-US" sz="3200" dirty="0">
                <a:solidFill>
                  <a:srgbClr val="000000"/>
                </a:solidFill>
                <a:latin typeface="system-ui"/>
              </a:rPr>
              <a:t>(2Cor 9:6-8, 1 Cor 13:3)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100" b="0" i="0" u="none" strike="noStrike" kern="1200" cap="none" spc="0" normalizeH="0" baseline="0" noProof="0" dirty="0">
                <a:ln>
                  <a:noFill/>
                </a:ln>
                <a:solidFill>
                  <a:srgbClr val="1F497D"/>
                </a:solidFill>
                <a:effectLst/>
                <a:uLnTx/>
                <a:uFillTx/>
                <a:latin typeface="ADAM.CG PRO" pitchFamily="50" charset="0"/>
                <a:ea typeface="+mn-ea"/>
                <a:cs typeface="+mn-cs"/>
              </a:rPr>
              <a:t>2 CORINTHIANS 9:6-8(ESV)</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30000" noProof="0" dirty="0">
                <a:ln>
                  <a:noFill/>
                </a:ln>
                <a:solidFill>
                  <a:srgbClr val="000000"/>
                </a:solidFill>
                <a:effectLst/>
                <a:uLnTx/>
                <a:uFillTx/>
                <a:latin typeface="system-ui"/>
                <a:ea typeface="+mn-ea"/>
                <a:cs typeface="+mn-cs"/>
              </a:rPr>
              <a:t>6 </a:t>
            </a:r>
            <a:r>
              <a:rPr kumimoji="0" lang="en-US" sz="3200" b="0" i="0" u="none" strike="noStrike" kern="1200" cap="none" spc="0" normalizeH="0" baseline="0" noProof="0" dirty="0">
                <a:ln>
                  <a:noFill/>
                </a:ln>
                <a:solidFill>
                  <a:srgbClr val="000000"/>
                </a:solidFill>
                <a:effectLst/>
                <a:uLnTx/>
                <a:uFillTx/>
                <a:latin typeface="system-ui"/>
                <a:ea typeface="+mn-ea"/>
                <a:cs typeface="+mn-cs"/>
              </a:rPr>
              <a:t>The point is this: whoever sows sparingly will also reap sparingly, and whoever sows bountifully will also reap bountifully. </a:t>
            </a:r>
            <a:r>
              <a:rPr kumimoji="0" lang="en-US" sz="3200" b="1" i="0" u="none" strike="noStrike" kern="1200" cap="none" spc="0" normalizeH="0" baseline="30000" noProof="0" dirty="0">
                <a:ln>
                  <a:noFill/>
                </a:ln>
                <a:solidFill>
                  <a:srgbClr val="000000"/>
                </a:solidFill>
                <a:effectLst/>
                <a:uLnTx/>
                <a:uFillTx/>
                <a:latin typeface="system-ui"/>
                <a:ea typeface="+mn-ea"/>
                <a:cs typeface="+mn-cs"/>
              </a:rPr>
              <a:t>7 </a:t>
            </a:r>
            <a:r>
              <a:rPr kumimoji="0" lang="en-US" sz="3200" b="0" i="0" u="none" strike="noStrike" kern="1200" cap="none" spc="0" normalizeH="0" baseline="0" noProof="0" dirty="0">
                <a:ln>
                  <a:noFill/>
                </a:ln>
                <a:solidFill>
                  <a:srgbClr val="000000"/>
                </a:solidFill>
                <a:effectLst/>
                <a:uLnTx/>
                <a:uFillTx/>
                <a:latin typeface="system-ui"/>
                <a:ea typeface="+mn-ea"/>
                <a:cs typeface="+mn-cs"/>
              </a:rPr>
              <a:t>Each one must give as he has decided in his heart, not reluctantly or under compulsion, for God loves a cheerful giver. </a:t>
            </a:r>
            <a:r>
              <a:rPr kumimoji="0" lang="en-US" sz="3200" b="1" i="0" u="none" strike="noStrike" kern="1200" cap="none" spc="0" normalizeH="0" baseline="30000" noProof="0" dirty="0">
                <a:ln>
                  <a:noFill/>
                </a:ln>
                <a:solidFill>
                  <a:srgbClr val="000000"/>
                </a:solidFill>
                <a:effectLst/>
                <a:uLnTx/>
                <a:uFillTx/>
                <a:latin typeface="system-ui"/>
                <a:ea typeface="+mn-ea"/>
                <a:cs typeface="+mn-cs"/>
              </a:rPr>
              <a:t>8 </a:t>
            </a:r>
            <a:r>
              <a:rPr kumimoji="0" lang="en-US" sz="3200" b="0" i="0" u="none" strike="noStrike" kern="1200" cap="none" spc="0" normalizeH="0" baseline="0" noProof="0" dirty="0">
                <a:ln>
                  <a:noFill/>
                </a:ln>
                <a:solidFill>
                  <a:srgbClr val="000000"/>
                </a:solidFill>
                <a:effectLst/>
                <a:uLnTx/>
                <a:uFillTx/>
                <a:latin typeface="system-ui"/>
                <a:ea typeface="+mn-ea"/>
                <a:cs typeface="+mn-cs"/>
              </a:rPr>
              <a:t>And God is able to make all grace abound to you, so that having all sufficiency in all things at all times, you may abound in every good work</a:t>
            </a:r>
          </a:p>
          <a:p>
            <a:pPr marL="0" marR="0" lvl="0" indent="0" algn="ctr" defTabSz="914400" rtl="0" eaLnBrk="1" fontAlgn="auto" latinLnBrk="0" hangingPunct="1">
              <a:lnSpc>
                <a:spcPct val="90000"/>
              </a:lnSpc>
              <a:spcBef>
                <a:spcPts val="1000"/>
              </a:spcBef>
              <a:spcAft>
                <a:spcPts val="0"/>
              </a:spcAft>
              <a:buClrTx/>
              <a:buSzTx/>
              <a:buNone/>
              <a:tabLst/>
              <a:defRPr/>
            </a:pPr>
            <a:r>
              <a:rPr kumimoji="0" lang="en-US" sz="3600" b="0" i="0" u="none" strike="noStrike" kern="1200" cap="none" spc="0" normalizeH="0" baseline="0" noProof="0" dirty="0">
                <a:ln>
                  <a:noFill/>
                </a:ln>
                <a:solidFill>
                  <a:srgbClr val="F79646"/>
                </a:solidFill>
                <a:effectLst/>
                <a:uLnTx/>
                <a:uFillTx/>
                <a:latin typeface="ADAM.CG PRO" pitchFamily="50" charset="0"/>
                <a:ea typeface="+mn-ea"/>
                <a:cs typeface="+mn-cs"/>
              </a:rPr>
              <a:t>God seeks Cheerful givers </a:t>
            </a:r>
            <a:endParaRPr kumimoji="0" lang="en-US" sz="4100" b="0" i="0" u="none" strike="noStrike" kern="1200" cap="none" spc="0" normalizeH="0" baseline="0" noProof="0" dirty="0">
              <a:ln>
                <a:noFill/>
              </a:ln>
              <a:solidFill>
                <a:srgbClr val="1F497D"/>
              </a:solidFill>
              <a:effectLst/>
              <a:uLnTx/>
              <a:uFillTx/>
              <a:latin typeface="ADAM.CG PRO" pitchFamily="50"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5800" b="0" i="1" dirty="0">
              <a:solidFill>
                <a:schemeClr val="accent3"/>
              </a:solidFill>
              <a:effectLst/>
              <a:latin typeface="system-ui"/>
            </a:endParaRPr>
          </a:p>
        </p:txBody>
      </p:sp>
    </p:spTree>
    <p:extLst>
      <p:ext uri="{BB962C8B-B14F-4D97-AF65-F5344CB8AC3E}">
        <p14:creationId xmlns:p14="http://schemas.microsoft.com/office/powerpoint/2010/main" val="3881421861"/>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5498</TotalTime>
  <Words>1781</Words>
  <Application>Microsoft Office PowerPoint</Application>
  <PresentationFormat>Widescreen</PresentationFormat>
  <Paragraphs>117</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ADAM.CG PRO</vt:lpstr>
      <vt:lpstr>Arial</vt:lpstr>
      <vt:lpstr>Calibri</vt:lpstr>
      <vt:lpstr>Calibri Light</vt:lpstr>
      <vt:lpstr>Candara</vt:lpstr>
      <vt:lpstr>system-ui</vt:lpstr>
      <vt:lpstr>Wingdings</vt:lpstr>
      <vt:lpstr>Office Theme</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Salvation</dc:title>
  <dc:creator>STEPHEN</dc:creator>
  <cp:lastModifiedBy>stephen Duah</cp:lastModifiedBy>
  <cp:revision>81</cp:revision>
  <cp:lastPrinted>2021-02-18T19:41:50Z</cp:lastPrinted>
  <dcterms:created xsi:type="dcterms:W3CDTF">2021-02-18T00:49:19Z</dcterms:created>
  <dcterms:modified xsi:type="dcterms:W3CDTF">2023-06-25T11:18:32Z</dcterms:modified>
</cp:coreProperties>
</file>