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BF037D-2B38-4BB5-BC01-2BEDE1809720}"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41166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F037D-2B38-4BB5-BC01-2BEDE1809720}"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17125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F037D-2B38-4BB5-BC01-2BEDE1809720}"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44828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F037D-2B38-4BB5-BC01-2BEDE1809720}"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116588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BF037D-2B38-4BB5-BC01-2BEDE1809720}"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18004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BF037D-2B38-4BB5-BC01-2BEDE1809720}" type="datetimeFigureOut">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223427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BF037D-2B38-4BB5-BC01-2BEDE1809720}" type="datetimeFigureOut">
              <a:rPr lang="en-US" smtClean="0"/>
              <a:t>8/27/23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309131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BF037D-2B38-4BB5-BC01-2BEDE1809720}" type="datetimeFigureOut">
              <a:rPr lang="en-US" smtClean="0"/>
              <a:t>8/27/23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268996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F037D-2B38-4BB5-BC01-2BEDE1809720}" type="datetimeFigureOut">
              <a:rPr lang="en-US" smtClean="0"/>
              <a:t>8/27/23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262285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BF037D-2B38-4BB5-BC01-2BEDE1809720}" type="datetimeFigureOut">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58208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BF037D-2B38-4BB5-BC01-2BEDE1809720}" type="datetimeFigureOut">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A9543-8289-4BF5-AAB2-5F99623F07CA}" type="slidenum">
              <a:rPr lang="en-US" smtClean="0"/>
              <a:t>‹#›</a:t>
            </a:fld>
            <a:endParaRPr lang="en-US"/>
          </a:p>
        </p:txBody>
      </p:sp>
    </p:spTree>
    <p:extLst>
      <p:ext uri="{BB962C8B-B14F-4D97-AF65-F5344CB8AC3E}">
        <p14:creationId xmlns:p14="http://schemas.microsoft.com/office/powerpoint/2010/main" val="293417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F037D-2B38-4BB5-BC01-2BEDE1809720}" type="datetimeFigureOut">
              <a:rPr lang="en-US" smtClean="0"/>
              <a:t>8/27/23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A9543-8289-4BF5-AAB2-5F99623F07CA}" type="slidenum">
              <a:rPr lang="en-US" smtClean="0"/>
              <a:t>‹#›</a:t>
            </a:fld>
            <a:endParaRPr lang="en-US"/>
          </a:p>
        </p:txBody>
      </p:sp>
    </p:spTree>
    <p:extLst>
      <p:ext uri="{BB962C8B-B14F-4D97-AF65-F5344CB8AC3E}">
        <p14:creationId xmlns:p14="http://schemas.microsoft.com/office/powerpoint/2010/main" val="3932810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0126" y="142649"/>
            <a:ext cx="9144000" cy="850128"/>
          </a:xfrm>
        </p:spPr>
        <p:txBody>
          <a:bodyPr>
            <a:normAutofit fontScale="90000"/>
          </a:bodyPr>
          <a:lstStyle/>
          <a:p>
            <a:r>
              <a:rPr lang="en-US" dirty="0"/>
              <a:t>Living a life of purpose!!</a:t>
            </a:r>
          </a:p>
        </p:txBody>
      </p:sp>
      <p:sp>
        <p:nvSpPr>
          <p:cNvPr id="3" name="Subtitle 2"/>
          <p:cNvSpPr>
            <a:spLocks noGrp="1"/>
          </p:cNvSpPr>
          <p:nvPr>
            <p:ph type="subTitle" idx="1"/>
          </p:nvPr>
        </p:nvSpPr>
        <p:spPr>
          <a:xfrm>
            <a:off x="459373" y="5368833"/>
            <a:ext cx="11273246" cy="1234440"/>
          </a:xfrm>
        </p:spPr>
        <p:txBody>
          <a:bodyPr>
            <a:noAutofit/>
          </a:bodyPr>
          <a:lstStyle/>
          <a:p>
            <a:r>
              <a:rPr lang="en-US" sz="2800" dirty="0">
                <a:latin typeface="+mj-lt"/>
              </a:rPr>
              <a:t>Greet Prisca and Aquila, my fellow workers in Christ Jesus, who risked their necks for my life, to whom not only I give thanks but all the churches of the Gentiles give thanks as well… </a:t>
            </a:r>
            <a:r>
              <a:rPr lang="en-US" sz="2800" b="1" dirty="0">
                <a:latin typeface="+mj-lt"/>
              </a:rPr>
              <a:t>Romans 16:3-4</a:t>
            </a:r>
          </a:p>
        </p:txBody>
      </p:sp>
      <p:pic>
        <p:nvPicPr>
          <p:cNvPr id="1026" name="Picture 2" descr="Saints Priscilla and Aquila - saintss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4348" y="1165059"/>
            <a:ext cx="3783297" cy="3783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92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92" y="685176"/>
            <a:ext cx="10729413" cy="928048"/>
          </a:xfrm>
          <a:solidFill>
            <a:schemeClr val="bg1"/>
          </a:solidFill>
        </p:spPr>
        <p:txBody>
          <a:bodyPr>
            <a:normAutofit/>
          </a:bodyPr>
          <a:lstStyle/>
          <a:p>
            <a:r>
              <a:rPr lang="en-US" dirty="0"/>
              <a:t>Living a life of purpose…. </a:t>
            </a:r>
          </a:p>
        </p:txBody>
      </p:sp>
      <p:sp>
        <p:nvSpPr>
          <p:cNvPr id="4" name="Content Placeholder 2"/>
          <p:cNvSpPr txBox="1">
            <a:spLocks/>
          </p:cNvSpPr>
          <p:nvPr/>
        </p:nvSpPr>
        <p:spPr>
          <a:xfrm>
            <a:off x="441050" y="1792857"/>
            <a:ext cx="11380836" cy="2638697"/>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0"/>
              </a:spcBef>
              <a:buFont typeface="+mj-lt"/>
              <a:buAutoNum type="arabicPeriod"/>
            </a:pPr>
            <a:r>
              <a:rPr lang="en-US" dirty="0">
                <a:latin typeface="+mj-lt"/>
              </a:rPr>
              <a:t>A life of purpose is a life submitted to the plans and will of God… </a:t>
            </a:r>
          </a:p>
          <a:p>
            <a:pPr marL="514350" indent="-514350">
              <a:spcBef>
                <a:spcPts val="0"/>
              </a:spcBef>
              <a:buFont typeface="+mj-lt"/>
              <a:buAutoNum type="arabicPeriod"/>
            </a:pPr>
            <a:r>
              <a:rPr lang="en-US" dirty="0">
                <a:latin typeface="+mj-lt"/>
              </a:rPr>
              <a:t>A life of purpose understands the place of challenges and the need to overcome them…</a:t>
            </a:r>
          </a:p>
          <a:p>
            <a:pPr marL="514350" indent="-514350">
              <a:spcBef>
                <a:spcPts val="0"/>
              </a:spcBef>
              <a:buFont typeface="+mj-lt"/>
              <a:buAutoNum type="arabicPeriod"/>
            </a:pPr>
            <a:r>
              <a:rPr lang="en-US" dirty="0">
                <a:latin typeface="+mj-lt"/>
              </a:rPr>
              <a:t>A life of purpose thinks about others and is not selfish… </a:t>
            </a:r>
          </a:p>
          <a:p>
            <a:pPr marL="514350" indent="-514350">
              <a:spcBef>
                <a:spcPts val="0"/>
              </a:spcBef>
              <a:buFont typeface="+mj-lt"/>
              <a:buAutoNum type="arabicPeriod"/>
            </a:pPr>
            <a:r>
              <a:rPr lang="en-US" dirty="0">
                <a:latin typeface="+mj-lt"/>
              </a:rPr>
              <a:t>A life of purpose understands the power of decisions and it’s implications… </a:t>
            </a:r>
          </a:p>
          <a:p>
            <a:pPr marL="514350" indent="-514350">
              <a:spcBef>
                <a:spcPts val="0"/>
              </a:spcBef>
              <a:buFont typeface="+mj-lt"/>
              <a:buAutoNum type="arabicPeriod"/>
            </a:pPr>
            <a:r>
              <a:rPr lang="en-US" dirty="0">
                <a:latin typeface="+mj-lt"/>
              </a:rPr>
              <a:t>A life of purpose brings glory to God…</a:t>
            </a:r>
          </a:p>
        </p:txBody>
      </p:sp>
      <p:sp>
        <p:nvSpPr>
          <p:cNvPr id="6" name="Subtitle 2"/>
          <p:cNvSpPr txBox="1">
            <a:spLocks/>
          </p:cNvSpPr>
          <p:nvPr/>
        </p:nvSpPr>
        <p:spPr>
          <a:xfrm>
            <a:off x="179792" y="4611188"/>
            <a:ext cx="11642094" cy="12344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Greet </a:t>
            </a:r>
            <a:r>
              <a:rPr lang="en-US" b="1" dirty="0">
                <a:latin typeface="+mj-lt"/>
              </a:rPr>
              <a:t>Prisca and Aquila</a:t>
            </a:r>
            <a:r>
              <a:rPr lang="en-US" dirty="0">
                <a:latin typeface="+mj-lt"/>
              </a:rPr>
              <a:t>, my fellow workers in Christ Jesus, who risked their necks for my life, to whom not only I give thanks but all the churches of the Gentiles give thanks as well… </a:t>
            </a:r>
            <a:r>
              <a:rPr lang="en-US" b="1" dirty="0">
                <a:latin typeface="+mj-lt"/>
              </a:rPr>
              <a:t>Romans 16:3-4</a:t>
            </a:r>
          </a:p>
        </p:txBody>
      </p:sp>
    </p:spTree>
    <p:extLst>
      <p:ext uri="{BB962C8B-B14F-4D97-AF65-F5344CB8AC3E}">
        <p14:creationId xmlns:p14="http://schemas.microsoft.com/office/powerpoint/2010/main" val="359591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92" y="685176"/>
            <a:ext cx="10729413" cy="928048"/>
          </a:xfrm>
          <a:solidFill>
            <a:schemeClr val="bg1"/>
          </a:solidFill>
        </p:spPr>
        <p:txBody>
          <a:bodyPr>
            <a:normAutofit/>
          </a:bodyPr>
          <a:lstStyle/>
          <a:p>
            <a:r>
              <a:rPr lang="en-US" dirty="0"/>
              <a:t>Background of Priscilla &amp; Aquila…</a:t>
            </a:r>
          </a:p>
        </p:txBody>
      </p:sp>
      <p:sp>
        <p:nvSpPr>
          <p:cNvPr id="4" name="Content Placeholder 2"/>
          <p:cNvSpPr txBox="1">
            <a:spLocks/>
          </p:cNvSpPr>
          <p:nvPr/>
        </p:nvSpPr>
        <p:spPr>
          <a:xfrm>
            <a:off x="441050" y="1792857"/>
            <a:ext cx="11380836" cy="2638697"/>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0"/>
              </a:spcBef>
              <a:buFont typeface="+mj-lt"/>
              <a:buAutoNum type="arabicPeriod"/>
            </a:pPr>
            <a:r>
              <a:rPr lang="en-US" dirty="0">
                <a:latin typeface="+mj-lt"/>
              </a:rPr>
              <a:t>A missionary couple that served along with Paul in ministering to gentiles.</a:t>
            </a:r>
          </a:p>
          <a:p>
            <a:pPr marL="514350" indent="-514350">
              <a:spcBef>
                <a:spcPts val="0"/>
              </a:spcBef>
              <a:buFont typeface="+mj-lt"/>
              <a:buAutoNum type="arabicPeriod"/>
            </a:pPr>
            <a:r>
              <a:rPr lang="en-US" dirty="0">
                <a:latin typeface="+mj-lt"/>
              </a:rPr>
              <a:t>The time frame of their missionary work starts from 49 A.D.</a:t>
            </a:r>
          </a:p>
          <a:p>
            <a:pPr marL="514350" indent="-514350">
              <a:spcBef>
                <a:spcPts val="0"/>
              </a:spcBef>
              <a:buFont typeface="+mj-lt"/>
              <a:buAutoNum type="arabicPeriod"/>
            </a:pPr>
            <a:r>
              <a:rPr lang="en-US" dirty="0">
                <a:latin typeface="+mj-lt"/>
              </a:rPr>
              <a:t>They are mentioned six times in the bible always together. </a:t>
            </a:r>
          </a:p>
          <a:p>
            <a:pPr marL="514350" indent="-514350">
              <a:spcBef>
                <a:spcPts val="0"/>
              </a:spcBef>
              <a:buFont typeface="+mj-lt"/>
              <a:buAutoNum type="arabicPeriod"/>
            </a:pPr>
            <a:r>
              <a:rPr lang="en-US" dirty="0">
                <a:latin typeface="+mj-lt"/>
              </a:rPr>
              <a:t>They worked as tentmakers.</a:t>
            </a:r>
          </a:p>
          <a:p>
            <a:pPr marL="514350" indent="-514350">
              <a:spcBef>
                <a:spcPts val="0"/>
              </a:spcBef>
              <a:buFont typeface="+mj-lt"/>
              <a:buAutoNum type="arabicPeriod"/>
            </a:pPr>
            <a:r>
              <a:rPr lang="en-US" dirty="0">
                <a:latin typeface="+mj-lt"/>
              </a:rPr>
              <a:t>They hosted the church in their home and trained people in sound doctrine of the word of God. </a:t>
            </a:r>
          </a:p>
        </p:txBody>
      </p:sp>
      <p:sp>
        <p:nvSpPr>
          <p:cNvPr id="6" name="Subtitle 2"/>
          <p:cNvSpPr txBox="1">
            <a:spLocks/>
          </p:cNvSpPr>
          <p:nvPr/>
        </p:nvSpPr>
        <p:spPr>
          <a:xfrm>
            <a:off x="179792" y="4611187"/>
            <a:ext cx="11642094" cy="1763486"/>
          </a:xfrm>
          <a:prstGeom prst="rect">
            <a:avLst/>
          </a:prstGeom>
          <a:solidFill>
            <a:schemeClr val="accent6">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Often referred to as the ministry couple of the early church, Priscilla and Aquila present a very dynamic perspective and the possibility of serving God as a couple… They show great passion and understanding as Paul’s coworkers in the spreading of the gospel and training people in sound doctrine. </a:t>
            </a:r>
            <a:endParaRPr lang="en-US" b="1" dirty="0">
              <a:latin typeface="+mj-lt"/>
            </a:endParaRPr>
          </a:p>
        </p:txBody>
      </p:sp>
    </p:spTree>
    <p:extLst>
      <p:ext uri="{BB962C8B-B14F-4D97-AF65-F5344CB8AC3E}">
        <p14:creationId xmlns:p14="http://schemas.microsoft.com/office/powerpoint/2010/main" val="353620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04" y="136536"/>
            <a:ext cx="10729413" cy="928048"/>
          </a:xfrm>
          <a:solidFill>
            <a:schemeClr val="bg1"/>
          </a:solidFill>
        </p:spPr>
        <p:txBody>
          <a:bodyPr>
            <a:normAutofit/>
          </a:bodyPr>
          <a:lstStyle/>
          <a:p>
            <a:r>
              <a:rPr lang="en-US" dirty="0"/>
              <a:t>Biblical review…</a:t>
            </a:r>
          </a:p>
        </p:txBody>
      </p:sp>
      <p:sp>
        <p:nvSpPr>
          <p:cNvPr id="4" name="Content Placeholder 2"/>
          <p:cNvSpPr txBox="1">
            <a:spLocks/>
          </p:cNvSpPr>
          <p:nvPr/>
        </p:nvSpPr>
        <p:spPr>
          <a:xfrm>
            <a:off x="140604" y="1064584"/>
            <a:ext cx="11867249" cy="5519096"/>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500" b="1" dirty="0">
                <a:latin typeface="+mj-lt"/>
              </a:rPr>
              <a:t>Acts 18:1-3… </a:t>
            </a:r>
            <a:r>
              <a:rPr lang="en-US" sz="2500" dirty="0">
                <a:latin typeface="+mj-lt"/>
              </a:rPr>
              <a:t>After this Paul left Athens and went to Corinth. And he found a Jew named </a:t>
            </a:r>
            <a:r>
              <a:rPr lang="en-US" sz="2500" b="1" dirty="0">
                <a:latin typeface="+mj-lt"/>
              </a:rPr>
              <a:t>Aquila</a:t>
            </a:r>
            <a:r>
              <a:rPr lang="en-US" sz="2500" dirty="0">
                <a:latin typeface="+mj-lt"/>
              </a:rPr>
              <a:t>, a native of Pontus, recently come from Italy with his wife</a:t>
            </a:r>
            <a:r>
              <a:rPr lang="en-US" sz="2500" b="1" dirty="0">
                <a:latin typeface="+mj-lt"/>
              </a:rPr>
              <a:t> Priscilla</a:t>
            </a:r>
            <a:r>
              <a:rPr lang="en-US" sz="2500" dirty="0">
                <a:latin typeface="+mj-lt"/>
              </a:rPr>
              <a:t>, because Claudius had commanded all the Jews to leave Rome. And he went to see them, and because he was of the same trade he stayed with them and worked, for they were tentmakers by trade.</a:t>
            </a:r>
          </a:p>
          <a:p>
            <a:pPr marL="0" indent="0">
              <a:spcBef>
                <a:spcPts val="0"/>
              </a:spcBef>
              <a:buNone/>
            </a:pPr>
            <a:endParaRPr lang="en-US" sz="2500" dirty="0">
              <a:latin typeface="+mj-lt"/>
            </a:endParaRPr>
          </a:p>
          <a:p>
            <a:pPr marL="0" indent="0">
              <a:spcBef>
                <a:spcPts val="0"/>
              </a:spcBef>
              <a:buNone/>
            </a:pPr>
            <a:r>
              <a:rPr lang="en-US" sz="2500" b="1" dirty="0">
                <a:latin typeface="+mj-lt"/>
              </a:rPr>
              <a:t>Acts 18:18-19… </a:t>
            </a:r>
            <a:r>
              <a:rPr lang="en-US" sz="2500" dirty="0">
                <a:latin typeface="+mj-lt"/>
              </a:rPr>
              <a:t>After this, Paul stayed many days longer and then took leave of the brothers and set sail for Syria, and with him </a:t>
            </a:r>
            <a:r>
              <a:rPr lang="en-US" sz="2500" b="1" dirty="0">
                <a:latin typeface="+mj-lt"/>
              </a:rPr>
              <a:t>Priscilla and Aquila. </a:t>
            </a:r>
            <a:r>
              <a:rPr lang="en-US" sz="2500" dirty="0">
                <a:latin typeface="+mj-lt"/>
              </a:rPr>
              <a:t>At </a:t>
            </a:r>
            <a:r>
              <a:rPr lang="en-US" sz="2500" dirty="0" err="1">
                <a:latin typeface="+mj-lt"/>
              </a:rPr>
              <a:t>Cenchreae</a:t>
            </a:r>
            <a:r>
              <a:rPr lang="en-US" sz="2500" dirty="0">
                <a:latin typeface="+mj-lt"/>
              </a:rPr>
              <a:t> he had cut his hair, for he was under a vow. And they came to Ephesus, and he left them there, but he himself went into the synagogue and reasoned with the Jews.</a:t>
            </a:r>
          </a:p>
          <a:p>
            <a:pPr marL="0" indent="0">
              <a:spcBef>
                <a:spcPts val="0"/>
              </a:spcBef>
              <a:buNone/>
            </a:pPr>
            <a:endParaRPr lang="en-US" sz="2500" dirty="0">
              <a:latin typeface="+mj-lt"/>
            </a:endParaRPr>
          </a:p>
          <a:p>
            <a:pPr marL="0" indent="0">
              <a:spcBef>
                <a:spcPts val="0"/>
              </a:spcBef>
              <a:buNone/>
            </a:pPr>
            <a:r>
              <a:rPr lang="en-US" sz="2500" b="1" dirty="0">
                <a:latin typeface="+mj-lt"/>
              </a:rPr>
              <a:t>Acts 18:24-26… </a:t>
            </a:r>
            <a:r>
              <a:rPr lang="en-US" sz="2500" dirty="0">
                <a:latin typeface="+mj-lt"/>
              </a:rPr>
              <a:t>Now a Jew named Apollos, a native of Alexandria, came to Ephesus. He was an eloquent man, competent in the Scriptures. He had been instructed in the way of the Lord. And being fervent in spirit, he spoke and taught accurately the things concerning Jesus, though he knew only the baptism of John. He began to speak boldly in the synagogue, but when </a:t>
            </a:r>
            <a:r>
              <a:rPr lang="en-US" sz="2500" b="1" dirty="0">
                <a:latin typeface="+mj-lt"/>
              </a:rPr>
              <a:t>Priscilla and Aquila </a:t>
            </a:r>
            <a:r>
              <a:rPr lang="en-US" sz="2500" dirty="0">
                <a:latin typeface="+mj-lt"/>
              </a:rPr>
              <a:t>heard him, they took him aside and explained to him the way of God more accurately.</a:t>
            </a:r>
          </a:p>
          <a:p>
            <a:pPr marL="0" indent="0">
              <a:spcBef>
                <a:spcPts val="0"/>
              </a:spcBef>
              <a:buNone/>
            </a:pPr>
            <a:endParaRPr lang="en-US" sz="2500" dirty="0">
              <a:latin typeface="+mj-lt"/>
            </a:endParaRPr>
          </a:p>
        </p:txBody>
      </p:sp>
    </p:spTree>
    <p:extLst>
      <p:ext uri="{BB962C8B-B14F-4D97-AF65-F5344CB8AC3E}">
        <p14:creationId xmlns:p14="http://schemas.microsoft.com/office/powerpoint/2010/main" val="235189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04" y="358604"/>
            <a:ext cx="10729413" cy="928048"/>
          </a:xfrm>
          <a:solidFill>
            <a:schemeClr val="bg1"/>
          </a:solidFill>
        </p:spPr>
        <p:txBody>
          <a:bodyPr>
            <a:normAutofit/>
          </a:bodyPr>
          <a:lstStyle/>
          <a:p>
            <a:r>
              <a:rPr lang="en-US" dirty="0"/>
              <a:t>Biblical review…</a:t>
            </a:r>
          </a:p>
        </p:txBody>
      </p:sp>
      <p:sp>
        <p:nvSpPr>
          <p:cNvPr id="4" name="Content Placeholder 2"/>
          <p:cNvSpPr txBox="1">
            <a:spLocks/>
          </p:cNvSpPr>
          <p:nvPr/>
        </p:nvSpPr>
        <p:spPr>
          <a:xfrm>
            <a:off x="140604" y="1378093"/>
            <a:ext cx="11746596" cy="3115530"/>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600" b="1" dirty="0">
                <a:latin typeface="+mj-lt"/>
              </a:rPr>
              <a:t>Romans 16:3-4… </a:t>
            </a:r>
            <a:r>
              <a:rPr lang="en-US" sz="2600" dirty="0">
                <a:latin typeface="+mj-lt"/>
              </a:rPr>
              <a:t>Greet </a:t>
            </a:r>
            <a:r>
              <a:rPr lang="en-US" sz="2600" b="1" dirty="0">
                <a:latin typeface="+mj-lt"/>
              </a:rPr>
              <a:t>Prisca and Aquila</a:t>
            </a:r>
            <a:r>
              <a:rPr lang="en-US" sz="2600" dirty="0">
                <a:latin typeface="+mj-lt"/>
              </a:rPr>
              <a:t>, my fellow workers in Christ Jesus, who risked their necks for my life, to whom not only I give thanks but all the churches of the Gentiles give thanks as well.</a:t>
            </a:r>
          </a:p>
          <a:p>
            <a:pPr marL="0" indent="0">
              <a:spcBef>
                <a:spcPts val="0"/>
              </a:spcBef>
              <a:buNone/>
            </a:pPr>
            <a:endParaRPr lang="en-US" sz="2600" b="1" dirty="0">
              <a:latin typeface="+mj-lt"/>
            </a:endParaRPr>
          </a:p>
          <a:p>
            <a:pPr marL="0" indent="0">
              <a:spcBef>
                <a:spcPts val="0"/>
              </a:spcBef>
              <a:buNone/>
            </a:pPr>
            <a:r>
              <a:rPr lang="en-US" sz="2600" b="1" dirty="0">
                <a:latin typeface="+mj-lt"/>
              </a:rPr>
              <a:t>1Corintians 16:19… </a:t>
            </a:r>
            <a:r>
              <a:rPr lang="en-US" sz="2600" dirty="0">
                <a:latin typeface="+mj-lt"/>
              </a:rPr>
              <a:t>The churches of Asia send you greetings. </a:t>
            </a:r>
            <a:r>
              <a:rPr lang="en-US" sz="2600" b="1" dirty="0">
                <a:latin typeface="+mj-lt"/>
              </a:rPr>
              <a:t>Aquila and Prisca</a:t>
            </a:r>
            <a:r>
              <a:rPr lang="en-US" sz="2600" dirty="0">
                <a:latin typeface="+mj-lt"/>
              </a:rPr>
              <a:t>, together with the church in their house, send you hearty greetings in the Lord.</a:t>
            </a:r>
          </a:p>
          <a:p>
            <a:pPr marL="0" indent="0">
              <a:spcBef>
                <a:spcPts val="0"/>
              </a:spcBef>
              <a:buNone/>
            </a:pPr>
            <a:endParaRPr lang="en-US" sz="2600" b="1" dirty="0">
              <a:latin typeface="+mj-lt"/>
            </a:endParaRPr>
          </a:p>
          <a:p>
            <a:pPr marL="0" indent="0">
              <a:spcBef>
                <a:spcPts val="0"/>
              </a:spcBef>
              <a:buNone/>
            </a:pPr>
            <a:r>
              <a:rPr lang="en-US" sz="2600" b="1" dirty="0">
                <a:latin typeface="+mj-lt"/>
              </a:rPr>
              <a:t>2Timothy 4:19… </a:t>
            </a:r>
            <a:r>
              <a:rPr lang="en-US" sz="2600" dirty="0">
                <a:latin typeface="+mj-lt"/>
              </a:rPr>
              <a:t> Greet </a:t>
            </a:r>
            <a:r>
              <a:rPr lang="en-US" sz="2600" b="1" dirty="0">
                <a:latin typeface="+mj-lt"/>
              </a:rPr>
              <a:t>Prisca and Aquila</a:t>
            </a:r>
            <a:r>
              <a:rPr lang="en-US" sz="2600" dirty="0">
                <a:latin typeface="+mj-lt"/>
              </a:rPr>
              <a:t>, and the household of </a:t>
            </a:r>
            <a:r>
              <a:rPr lang="en-US" sz="2600" dirty="0" err="1">
                <a:latin typeface="+mj-lt"/>
              </a:rPr>
              <a:t>Onesiphorus</a:t>
            </a:r>
            <a:r>
              <a:rPr lang="en-US" sz="2600" dirty="0">
                <a:latin typeface="+mj-lt"/>
              </a:rPr>
              <a:t>.</a:t>
            </a:r>
          </a:p>
        </p:txBody>
      </p:sp>
      <p:sp>
        <p:nvSpPr>
          <p:cNvPr id="5" name="Subtitle 2"/>
          <p:cNvSpPr txBox="1">
            <a:spLocks/>
          </p:cNvSpPr>
          <p:nvPr/>
        </p:nvSpPr>
        <p:spPr>
          <a:xfrm>
            <a:off x="179792" y="4611188"/>
            <a:ext cx="11642094" cy="1763486"/>
          </a:xfrm>
          <a:prstGeom prst="rect">
            <a:avLst/>
          </a:prstGeom>
          <a:solidFill>
            <a:schemeClr val="accent6">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The review of the texts featuring Priscilla &amp; Aquila reveal a couple who understood their purpose. They understood they had a role to play in the advancement of the kingdom of God through sound teaching and were willing to sacrifice their very lives for that purpose to be achieved.</a:t>
            </a:r>
            <a:endParaRPr lang="en-US" b="1" dirty="0">
              <a:latin typeface="+mj-lt"/>
            </a:endParaRPr>
          </a:p>
        </p:txBody>
      </p:sp>
    </p:spTree>
    <p:extLst>
      <p:ext uri="{BB962C8B-B14F-4D97-AF65-F5344CB8AC3E}">
        <p14:creationId xmlns:p14="http://schemas.microsoft.com/office/powerpoint/2010/main" val="261604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03" y="129964"/>
            <a:ext cx="11276333" cy="399042"/>
          </a:xfrm>
          <a:solidFill>
            <a:schemeClr val="bg1"/>
          </a:solidFill>
        </p:spPr>
        <p:txBody>
          <a:bodyPr>
            <a:normAutofit fontScale="90000"/>
          </a:bodyPr>
          <a:lstStyle/>
          <a:p>
            <a:r>
              <a:rPr lang="en-US" dirty="0"/>
              <a:t>We are all called to be ministers of the Gospel…</a:t>
            </a:r>
          </a:p>
        </p:txBody>
      </p:sp>
      <p:sp>
        <p:nvSpPr>
          <p:cNvPr id="4" name="Content Placeholder 2"/>
          <p:cNvSpPr txBox="1">
            <a:spLocks/>
          </p:cNvSpPr>
          <p:nvPr/>
        </p:nvSpPr>
        <p:spPr>
          <a:xfrm>
            <a:off x="140604" y="1391155"/>
            <a:ext cx="3203487" cy="3324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600" b="1" dirty="0">
                <a:latin typeface="+mj-lt"/>
              </a:rPr>
              <a:t>2Corinthians 5:18… </a:t>
            </a:r>
          </a:p>
          <a:p>
            <a:pPr marL="0" indent="0">
              <a:spcBef>
                <a:spcPts val="0"/>
              </a:spcBef>
              <a:buNone/>
            </a:pPr>
            <a:r>
              <a:rPr lang="en-US" sz="2600" dirty="0">
                <a:latin typeface="+mj-lt"/>
              </a:rPr>
              <a:t>All this is from God, who through Christ reconciled us to himself and gave us the ministry of reconciliation;</a:t>
            </a:r>
          </a:p>
        </p:txBody>
      </p:sp>
      <p:sp>
        <p:nvSpPr>
          <p:cNvPr id="5" name="Subtitle 2"/>
          <p:cNvSpPr txBox="1">
            <a:spLocks/>
          </p:cNvSpPr>
          <p:nvPr/>
        </p:nvSpPr>
        <p:spPr>
          <a:xfrm>
            <a:off x="140603" y="4924697"/>
            <a:ext cx="11851099" cy="1802674"/>
          </a:xfrm>
          <a:prstGeom prst="rect">
            <a:avLst/>
          </a:prstGeom>
          <a:solidFill>
            <a:schemeClr val="accent6">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b="1" dirty="0">
                <a:latin typeface="+mj-lt"/>
              </a:rPr>
              <a:t>Luke 15:8-10…. </a:t>
            </a:r>
            <a:r>
              <a:rPr lang="en-US" sz="2500" dirty="0">
                <a:latin typeface="+mj-lt"/>
              </a:rPr>
              <a:t>“Or what woman, having ten silver coins, if she loses one coin, does not light a lamp and sweep the house and seek diligently until she finds it? And when she has found it, she calls together her friends and neighbors, saying, ‘Rejoice with me, for I have found the coin that I had lost.’ Just so, I tell you, there is joy before the angels of God over one sinner who repents.”</a:t>
            </a:r>
            <a:endParaRPr lang="en-US" sz="2500" b="1" dirty="0">
              <a:latin typeface="+mj-lt"/>
            </a:endParaRPr>
          </a:p>
        </p:txBody>
      </p:sp>
      <p:sp>
        <p:nvSpPr>
          <p:cNvPr id="6" name="Content Placeholder 2"/>
          <p:cNvSpPr txBox="1">
            <a:spLocks/>
          </p:cNvSpPr>
          <p:nvPr/>
        </p:nvSpPr>
        <p:spPr>
          <a:xfrm>
            <a:off x="3513909" y="1391155"/>
            <a:ext cx="4781005" cy="3324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0"/>
              </a:spcBef>
              <a:buAutoNum type="arabicPeriod"/>
            </a:pPr>
            <a:r>
              <a:rPr lang="en-US" sz="2600" dirty="0">
                <a:latin typeface="+mj-lt"/>
              </a:rPr>
              <a:t>God created all things for His glory </a:t>
            </a:r>
            <a:r>
              <a:rPr lang="en-US" sz="2600" b="1" dirty="0">
                <a:latin typeface="+mj-lt"/>
              </a:rPr>
              <a:t>(Rev.4:11) </a:t>
            </a:r>
          </a:p>
          <a:p>
            <a:pPr marL="514350" indent="-514350">
              <a:spcBef>
                <a:spcPts val="0"/>
              </a:spcBef>
              <a:buAutoNum type="arabicPeriod"/>
            </a:pPr>
            <a:r>
              <a:rPr lang="en-US" sz="2600" dirty="0">
                <a:latin typeface="+mj-lt"/>
              </a:rPr>
              <a:t>Sin separated us from God </a:t>
            </a:r>
            <a:r>
              <a:rPr lang="en-US" sz="2600" b="1" dirty="0">
                <a:latin typeface="+mj-lt"/>
              </a:rPr>
              <a:t>(Rom.3:23)</a:t>
            </a:r>
          </a:p>
          <a:p>
            <a:pPr marL="514350" indent="-514350">
              <a:spcBef>
                <a:spcPts val="0"/>
              </a:spcBef>
              <a:buAutoNum type="arabicPeriod"/>
            </a:pPr>
            <a:r>
              <a:rPr lang="en-US" sz="2600" dirty="0">
                <a:latin typeface="+mj-lt"/>
              </a:rPr>
              <a:t>Believe and confess the finished work of Christ </a:t>
            </a:r>
            <a:r>
              <a:rPr lang="en-US" sz="2600" b="1" dirty="0">
                <a:latin typeface="+mj-lt"/>
              </a:rPr>
              <a:t>(Rom.10:9)</a:t>
            </a:r>
          </a:p>
          <a:p>
            <a:pPr marL="514350" indent="-514350">
              <a:spcBef>
                <a:spcPts val="0"/>
              </a:spcBef>
              <a:buAutoNum type="arabicPeriod"/>
            </a:pPr>
            <a:r>
              <a:rPr lang="en-US" sz="2600" dirty="0">
                <a:latin typeface="+mj-lt"/>
              </a:rPr>
              <a:t>The place of fellowship and growth</a:t>
            </a:r>
          </a:p>
        </p:txBody>
      </p:sp>
      <p:sp>
        <p:nvSpPr>
          <p:cNvPr id="7" name="Content Placeholder 2"/>
          <p:cNvSpPr txBox="1">
            <a:spLocks/>
          </p:cNvSpPr>
          <p:nvPr/>
        </p:nvSpPr>
        <p:spPr>
          <a:xfrm>
            <a:off x="8470353" y="1391155"/>
            <a:ext cx="3521350" cy="3324536"/>
          </a:xfrm>
          <a:prstGeom prst="rect">
            <a:avLst/>
          </a:prstGeom>
          <a:solidFill>
            <a:schemeClr val="accent4">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0"/>
              </a:spcBef>
              <a:buAutoNum type="arabicPeriod"/>
            </a:pPr>
            <a:r>
              <a:rPr lang="en-US" sz="2600" dirty="0">
                <a:latin typeface="+mj-lt"/>
              </a:rPr>
              <a:t>We must be saved </a:t>
            </a:r>
            <a:r>
              <a:rPr lang="en-US" sz="2600" b="1" dirty="0">
                <a:latin typeface="+mj-lt"/>
              </a:rPr>
              <a:t>(John17:3)</a:t>
            </a:r>
          </a:p>
          <a:p>
            <a:pPr marL="514350" indent="-514350">
              <a:spcBef>
                <a:spcPts val="0"/>
              </a:spcBef>
              <a:buAutoNum type="arabicPeriod"/>
            </a:pPr>
            <a:r>
              <a:rPr lang="en-US" sz="2600" dirty="0">
                <a:latin typeface="+mj-lt"/>
              </a:rPr>
              <a:t>Our lives </a:t>
            </a:r>
            <a:r>
              <a:rPr lang="en-US" sz="2600" b="1" dirty="0">
                <a:latin typeface="+mj-lt"/>
              </a:rPr>
              <a:t>(2Cor.3:2-3)  </a:t>
            </a:r>
          </a:p>
          <a:p>
            <a:pPr marL="514350" indent="-514350">
              <a:spcBef>
                <a:spcPts val="0"/>
              </a:spcBef>
              <a:buAutoNum type="arabicPeriod"/>
            </a:pPr>
            <a:r>
              <a:rPr lang="en-US" sz="2600" dirty="0">
                <a:latin typeface="+mj-lt"/>
              </a:rPr>
              <a:t>With our mouth </a:t>
            </a:r>
            <a:r>
              <a:rPr lang="en-US" sz="2600" b="1" dirty="0">
                <a:latin typeface="+mj-lt"/>
              </a:rPr>
              <a:t>(Rom.10:14)</a:t>
            </a:r>
          </a:p>
          <a:p>
            <a:pPr marL="514350" indent="-514350">
              <a:spcBef>
                <a:spcPts val="0"/>
              </a:spcBef>
              <a:buAutoNum type="arabicPeriod"/>
            </a:pPr>
            <a:r>
              <a:rPr lang="en-US" sz="2600" dirty="0">
                <a:latin typeface="+mj-lt"/>
              </a:rPr>
              <a:t>Missions </a:t>
            </a:r>
            <a:r>
              <a:rPr lang="en-US" sz="2600" b="1" dirty="0">
                <a:latin typeface="+mj-lt"/>
              </a:rPr>
              <a:t>(Matt.28:19)</a:t>
            </a:r>
          </a:p>
          <a:p>
            <a:pPr marL="514350" indent="-514350">
              <a:spcBef>
                <a:spcPts val="0"/>
              </a:spcBef>
              <a:buAutoNum type="arabicPeriod"/>
            </a:pPr>
            <a:r>
              <a:rPr lang="en-GB" sz="2600" dirty="0">
                <a:latin typeface="+mj-lt"/>
              </a:rPr>
              <a:t>Supporting</a:t>
            </a:r>
            <a:r>
              <a:rPr lang="en-US" sz="2600" dirty="0">
                <a:latin typeface="+mj-lt"/>
              </a:rPr>
              <a:t>.</a:t>
            </a:r>
          </a:p>
        </p:txBody>
      </p:sp>
      <p:sp>
        <p:nvSpPr>
          <p:cNvPr id="8" name="Title 1"/>
          <p:cNvSpPr txBox="1">
            <a:spLocks/>
          </p:cNvSpPr>
          <p:nvPr/>
        </p:nvSpPr>
        <p:spPr>
          <a:xfrm>
            <a:off x="140602" y="955838"/>
            <a:ext cx="11276333" cy="399042"/>
          </a:xfrm>
          <a:prstGeom prst="rect">
            <a:avLst/>
          </a:prstGeom>
          <a:solidFill>
            <a:schemeClr val="bg1"/>
          </a:solidFill>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The ministry…		The what…				      The how…</a:t>
            </a:r>
          </a:p>
        </p:txBody>
      </p:sp>
    </p:spTree>
    <p:extLst>
      <p:ext uri="{BB962C8B-B14F-4D97-AF65-F5344CB8AC3E}">
        <p14:creationId xmlns:p14="http://schemas.microsoft.com/office/powerpoint/2010/main" val="334220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04" y="1207692"/>
            <a:ext cx="10729413" cy="928048"/>
          </a:xfrm>
          <a:solidFill>
            <a:schemeClr val="bg1"/>
          </a:solidFill>
        </p:spPr>
        <p:txBody>
          <a:bodyPr>
            <a:normAutofit/>
          </a:bodyPr>
          <a:lstStyle/>
          <a:p>
            <a:r>
              <a:rPr lang="en-US" dirty="0"/>
              <a:t>Conclusion…</a:t>
            </a:r>
          </a:p>
        </p:txBody>
      </p:sp>
      <p:sp>
        <p:nvSpPr>
          <p:cNvPr id="4" name="Content Placeholder 2"/>
          <p:cNvSpPr txBox="1">
            <a:spLocks/>
          </p:cNvSpPr>
          <p:nvPr/>
        </p:nvSpPr>
        <p:spPr>
          <a:xfrm>
            <a:off x="849086" y="2494969"/>
            <a:ext cx="11038113" cy="1234476"/>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0"/>
              </a:spcBef>
              <a:buAutoNum type="arabicPeriod"/>
            </a:pPr>
            <a:r>
              <a:rPr lang="en-US" dirty="0">
                <a:latin typeface="+mj-lt"/>
              </a:rPr>
              <a:t>Let us desire to be people of purpose!!!</a:t>
            </a:r>
          </a:p>
          <a:p>
            <a:pPr marL="514350" indent="-514350">
              <a:spcBef>
                <a:spcPts val="0"/>
              </a:spcBef>
              <a:buAutoNum type="arabicPeriod"/>
            </a:pPr>
            <a:r>
              <a:rPr lang="en-US" dirty="0">
                <a:latin typeface="+mj-lt"/>
              </a:rPr>
              <a:t>Let us prioritize the heavenly agenda of soul winning… </a:t>
            </a:r>
          </a:p>
          <a:p>
            <a:pPr marL="514350" indent="-514350">
              <a:spcBef>
                <a:spcPts val="0"/>
              </a:spcBef>
              <a:buAutoNum type="arabicPeriod"/>
            </a:pPr>
            <a:r>
              <a:rPr lang="en-US" dirty="0">
                <a:latin typeface="+mj-lt"/>
              </a:rPr>
              <a:t>Start now!!</a:t>
            </a:r>
          </a:p>
        </p:txBody>
      </p:sp>
      <p:sp>
        <p:nvSpPr>
          <p:cNvPr id="5" name="Subtitle 2"/>
          <p:cNvSpPr txBox="1">
            <a:spLocks/>
          </p:cNvSpPr>
          <p:nvPr/>
        </p:nvSpPr>
        <p:spPr>
          <a:xfrm>
            <a:off x="140604" y="4088675"/>
            <a:ext cx="11642094" cy="1463041"/>
          </a:xfrm>
          <a:prstGeom prst="rect">
            <a:avLst/>
          </a:prstGeom>
          <a:solidFill>
            <a:schemeClr val="accent6">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Luke 12:8-9… </a:t>
            </a:r>
            <a:r>
              <a:rPr lang="en-US" dirty="0">
                <a:latin typeface="+mj-lt"/>
              </a:rPr>
              <a:t>“And I tell you, everyone who acknowledges me before men, the Son of Man also will acknowledge before the angels of God, but the one who denies me before men will be denied before the angels of God.</a:t>
            </a:r>
          </a:p>
        </p:txBody>
      </p:sp>
    </p:spTree>
    <p:extLst>
      <p:ext uri="{BB962C8B-B14F-4D97-AF65-F5344CB8AC3E}">
        <p14:creationId xmlns:p14="http://schemas.microsoft.com/office/powerpoint/2010/main" val="2215139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925</Words>
  <Application>Microsoft Office PowerPoint</Application>
  <PresentationFormat>Widescreen</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Living a life of purpose!!</vt:lpstr>
      <vt:lpstr>Living a life of purpose…. </vt:lpstr>
      <vt:lpstr>Background of Priscilla &amp; Aquila…</vt:lpstr>
      <vt:lpstr>Biblical review…</vt:lpstr>
      <vt:lpstr>Biblical review…</vt:lpstr>
      <vt:lpstr>We are all called to be ministers of the Gospel…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 life of purpose!!</dc:title>
  <dc:creator>A</dc:creator>
  <cp:lastModifiedBy>Perry Ackon</cp:lastModifiedBy>
  <cp:revision>13</cp:revision>
  <dcterms:created xsi:type="dcterms:W3CDTF">2023-08-25T18:59:09Z</dcterms:created>
  <dcterms:modified xsi:type="dcterms:W3CDTF">2023-08-27T00:36:33Z</dcterms:modified>
</cp:coreProperties>
</file>