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9" r:id="rId3"/>
    <p:sldId id="267" r:id="rId4"/>
    <p:sldId id="305" r:id="rId5"/>
    <p:sldId id="313" r:id="rId6"/>
    <p:sldId id="323" r:id="rId7"/>
    <p:sldId id="339" r:id="rId8"/>
    <p:sldId id="340" r:id="rId9"/>
    <p:sldId id="324" r:id="rId10"/>
    <p:sldId id="318" r:id="rId11"/>
    <p:sldId id="316" r:id="rId12"/>
    <p:sldId id="319" r:id="rId13"/>
    <p:sldId id="307" r:id="rId14"/>
    <p:sldId id="302" r:id="rId15"/>
    <p:sldId id="303" r:id="rId16"/>
    <p:sldId id="276" r:id="rId17"/>
    <p:sldId id="325" r:id="rId18"/>
    <p:sldId id="326" r:id="rId19"/>
    <p:sldId id="327" r:id="rId20"/>
    <p:sldId id="328" r:id="rId21"/>
    <p:sldId id="329" r:id="rId22"/>
    <p:sldId id="331"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CBD3"/>
    <a:srgbClr val="000000"/>
    <a:srgbClr val="E7D4A6"/>
    <a:srgbClr val="6D9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6"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5.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2D1B143-0641-495A-BA8F-253CE27D49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27AE17-2D50-416B-A913-AFB123ACEF0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2D1B143-0641-495A-BA8F-253CE27D49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27AE17-2D50-416B-A913-AFB123ACEF0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2D1B143-0641-495A-BA8F-253CE27D49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27AE17-2D50-416B-A913-AFB123ACEF0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2D1B143-0641-495A-BA8F-253CE27D49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27AE17-2D50-416B-A913-AFB123ACEF0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2D1B143-0641-495A-BA8F-253CE27D49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27AE17-2D50-416B-A913-AFB123ACEF0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2D1B143-0641-495A-BA8F-253CE27D49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27AE17-2D50-416B-A913-AFB123ACEF0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2D1B143-0641-495A-BA8F-253CE27D498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27AE17-2D50-416B-A913-AFB123ACEF0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2D1B143-0641-495A-BA8F-253CE27D498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27AE17-2D50-416B-A913-AFB123ACEF0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1B143-0641-495A-BA8F-253CE27D498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27AE17-2D50-416B-A913-AFB123ACEF0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2D1B143-0641-495A-BA8F-253CE27D49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27AE17-2D50-416B-A913-AFB123ACEF0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2D1B143-0641-495A-BA8F-253CE27D49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27AE17-2D50-416B-A913-AFB123ACEF0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1B143-0641-495A-BA8F-253CE27D498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7AE17-2D50-416B-A913-AFB123ACEF0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tags" Target="../tags/tag10.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2235200" y="720725"/>
            <a:ext cx="7943850" cy="4572000"/>
          </a:xfrm>
          <a:prstGeom prst="rect">
            <a:avLst/>
          </a:prstGeom>
        </p:spPr>
      </p:pic>
      <p:sp>
        <p:nvSpPr>
          <p:cNvPr id="2" name="文本框 1"/>
          <p:cNvSpPr txBox="1"/>
          <p:nvPr>
            <p:custDataLst>
              <p:tags r:id="rId2"/>
            </p:custDataLst>
          </p:nvPr>
        </p:nvSpPr>
        <p:spPr>
          <a:xfrm>
            <a:off x="1346835" y="5525770"/>
            <a:ext cx="9687560" cy="100965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noAutofit/>
          </a:bodyPr>
          <a:p>
            <a:r>
              <a:rPr lang="zh-CN" altLang="en-US" sz="2400">
                <a:latin typeface="等线" panose="02010600030101010101" charset="-122"/>
                <a:ea typeface="等线" panose="02010600030101010101" charset="-122"/>
                <a:cs typeface="Times New Roman" panose="02020603050405020304" charset="0"/>
              </a:rPr>
              <a:t>Psalm 71</a:t>
            </a:r>
            <a:r>
              <a:rPr lang="en-US" altLang="zh-CN" sz="2400">
                <a:latin typeface="等线" panose="02010600030101010101" charset="-122"/>
                <a:ea typeface="等线" panose="02010600030101010101" charset="-122"/>
                <a:cs typeface="Times New Roman" panose="02020603050405020304" charset="0"/>
              </a:rPr>
              <a:t>: </a:t>
            </a:r>
            <a:r>
              <a:rPr lang="zh-CN" altLang="en-US" sz="2400">
                <a:latin typeface="等线" panose="02010600030101010101" charset="-122"/>
                <a:ea typeface="等线" panose="02010600030101010101" charset="-122"/>
                <a:cs typeface="Times New Roman" panose="02020603050405020304" charset="0"/>
              </a:rPr>
              <a:t>7 I have become a sign to many; you are my strong refuge</a:t>
            </a:r>
            <a:r>
              <a:rPr lang="en-US" altLang="zh-CN" sz="2400">
                <a:latin typeface="等线" panose="02010600030101010101" charset="-122"/>
                <a:ea typeface="等线" panose="02010600030101010101" charset="-122"/>
                <a:cs typeface="Times New Roman" panose="02020603050405020304" charset="0"/>
              </a:rPr>
              <a:t> (NIV)</a:t>
            </a:r>
            <a:r>
              <a:rPr lang="zh-CN" altLang="en-US" sz="2400">
                <a:latin typeface="等线" panose="02010600030101010101" charset="-122"/>
                <a:ea typeface="等线" panose="02010600030101010101" charset="-122"/>
                <a:cs typeface="Times New Roman" panose="02020603050405020304" charset="0"/>
              </a:rPr>
              <a:t>.</a:t>
            </a:r>
            <a:endParaRPr lang="zh-CN" altLang="en-US" sz="2400">
              <a:latin typeface="等线" panose="02010600030101010101" charset="-122"/>
              <a:ea typeface="等线" panose="02010600030101010101" charset="-122"/>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出自【趣你的PPT】(微信:qunideppt)：最优质的PPT资源库"/>
          <p:cNvSpPr txBox="1"/>
          <p:nvPr/>
        </p:nvSpPr>
        <p:spPr>
          <a:xfrm>
            <a:off x="280670" y="164465"/>
            <a:ext cx="11502390" cy="607695"/>
          </a:xfrm>
          <a:prstGeom prst="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Saul’s stubbornness (</a:t>
            </a:r>
            <a:r>
              <a:rPr lang="en-US"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1 Samuel 15: 13-14/17-19)</a:t>
            </a:r>
            <a:endParaRPr lang="en-US"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algn="ctr"/>
            <a:endPar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sp>
        <p:nvSpPr>
          <p:cNvPr id="2" name="出自【趣你的PPT】(微信:qunideppt)：最优质的PPT资源库"/>
          <p:cNvSpPr/>
          <p:nvPr>
            <p:custDataLst>
              <p:tags r:id="rId1"/>
            </p:custDataLst>
          </p:nvPr>
        </p:nvSpPr>
        <p:spPr>
          <a:xfrm>
            <a:off x="280670" y="1237615"/>
            <a:ext cx="11502390" cy="4850130"/>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p>
            <a:pPr defTabSz="1216660">
              <a:lnSpc>
                <a:spcPct val="120000"/>
              </a:lnSpc>
              <a:spcBef>
                <a:spcPct val="20000"/>
              </a:spcBef>
            </a:pP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
        <p:nvSpPr>
          <p:cNvPr id="4" name="文本框 3"/>
          <p:cNvSpPr txBox="1"/>
          <p:nvPr/>
        </p:nvSpPr>
        <p:spPr>
          <a:xfrm>
            <a:off x="556895" y="1472565"/>
            <a:ext cx="10831195" cy="4305300"/>
          </a:xfrm>
          <a:prstGeom prst="rect">
            <a:avLst/>
          </a:prstGeom>
          <a:noFill/>
        </p:spPr>
        <p:txBody>
          <a:bodyPr wrap="square" rtlCol="0">
            <a:noAutofit/>
          </a:bodyPr>
          <a:p>
            <a:pPr defTabSz="1216660">
              <a:lnSpc>
                <a:spcPct val="120000"/>
              </a:lnSpc>
              <a:spcBef>
                <a:spcPct val="20000"/>
              </a:spcBef>
            </a:pPr>
            <a:r>
              <a:rPr lang="en-US" sz="25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And Samuel came to Saul, and Saul said to him, “Blessed be you to the Lord. I have performed the commandment of the Lord.” And Samuel said, “What then is this bleating of the sheep in my ears and the lowing of the oxen that I hear?” And Samuel said, “Though you are little in your own eyes, are you not the head of the tribes of Israel? The Lord anointed you king over Israel. And the Lord sent you on a mission and said, ‘Go, devote to destruction the sinners, the Amalekites, and fight against them until they are consumed.’ Why then did you not obey the voice of the Lord? Why did you pounce on the spoil and do what was evil in the sight of the Lord?”</a:t>
            </a:r>
            <a:endParaRPr lang="en-US" sz="25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endParaRPr lang="zh-CN" altLang="en-US" sz="2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出自【趣你的PPT】(微信:qunideppt)：最优质的PPT资源库"/>
          <p:cNvSpPr txBox="1"/>
          <p:nvPr/>
        </p:nvSpPr>
        <p:spPr>
          <a:xfrm>
            <a:off x="280670" y="164465"/>
            <a:ext cx="11502390" cy="607695"/>
          </a:xfrm>
          <a:prstGeom prst="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Saul’s stubbornness: God rejects Saul as King</a:t>
            </a:r>
            <a:endParaRPr lang="en-US"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algn="ctr"/>
            <a:endPar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sp>
        <p:nvSpPr>
          <p:cNvPr id="2" name="出自【趣你的PPT】(微信:qunideppt)：最优质的PPT资源库"/>
          <p:cNvSpPr/>
          <p:nvPr>
            <p:custDataLst>
              <p:tags r:id="rId1"/>
            </p:custDataLst>
          </p:nvPr>
        </p:nvSpPr>
        <p:spPr>
          <a:xfrm>
            <a:off x="280670" y="1237615"/>
            <a:ext cx="7113270" cy="4850130"/>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p>
            <a:pPr defTabSz="1216660">
              <a:lnSpc>
                <a:spcPct val="120000"/>
              </a:lnSpc>
              <a:spcBef>
                <a:spcPct val="20000"/>
              </a:spcBef>
            </a:pPr>
            <a:r>
              <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Saul’s response (1 Samuel 15: 20-21)</a:t>
            </a: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marL="342900" indent="-342900" defTabSz="1216660">
              <a:lnSpc>
                <a:spcPct val="120000"/>
              </a:lnSpc>
              <a:spcBef>
                <a:spcPct val="20000"/>
              </a:spcBef>
              <a:buFont typeface="Arial" panose="020B0604020202020204" pitchFamily="34" charset="0"/>
              <a:buChar char="•"/>
            </a:pPr>
            <a:r>
              <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“I have obeyed the voice of the Lord. </a:t>
            </a: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marL="342900" indent="-342900" defTabSz="1216660">
              <a:lnSpc>
                <a:spcPct val="120000"/>
              </a:lnSpc>
              <a:spcBef>
                <a:spcPct val="20000"/>
              </a:spcBef>
              <a:buFont typeface="Arial" panose="020B0604020202020204" pitchFamily="34" charset="0"/>
              <a:buChar char="•"/>
            </a:pPr>
            <a:r>
              <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I have gone on the mission on which the Lord sent me. </a:t>
            </a: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indent="457200" defTabSz="1216660">
              <a:lnSpc>
                <a:spcPct val="120000"/>
              </a:lnSpc>
              <a:spcBef>
                <a:spcPct val="20000"/>
              </a:spcBef>
              <a:buFont typeface="Arial" panose="020B0604020202020204" pitchFamily="34" charset="0"/>
              <a:buNone/>
            </a:pPr>
            <a:r>
              <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But</a:t>
            </a: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marL="342900" indent="-342900" defTabSz="1216660">
              <a:lnSpc>
                <a:spcPct val="120000"/>
              </a:lnSpc>
              <a:spcBef>
                <a:spcPct val="20000"/>
              </a:spcBef>
              <a:buFont typeface="Arial" panose="020B0604020202020204" pitchFamily="34" charset="0"/>
              <a:buChar char="•"/>
            </a:pPr>
            <a:r>
              <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I have brought Agag the king of Amalek, and I have devoted the Amalekites to destruction. </a:t>
            </a: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marL="342900" indent="-342900" defTabSz="1216660">
              <a:lnSpc>
                <a:spcPct val="120000"/>
              </a:lnSpc>
              <a:spcBef>
                <a:spcPct val="20000"/>
              </a:spcBef>
              <a:buFont typeface="Arial" panose="020B0604020202020204" pitchFamily="34" charset="0"/>
              <a:buChar char="•"/>
            </a:pPr>
            <a:r>
              <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The people took of the spoil, sheep and oxen, the best of the things devoted to destruction, to sacrifice to the Lord your God in Gilgal.</a:t>
            </a: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pic>
        <p:nvPicPr>
          <p:cNvPr id="5" name="图片 4" descr="R-C1"/>
          <p:cNvPicPr>
            <a:picLocks noChangeAspect="1"/>
          </p:cNvPicPr>
          <p:nvPr>
            <p:custDataLst>
              <p:tags r:id="rId2"/>
            </p:custDataLst>
          </p:nvPr>
        </p:nvPicPr>
        <p:blipFill>
          <a:blip r:embed="rId3"/>
          <a:stretch>
            <a:fillRect/>
          </a:stretch>
        </p:blipFill>
        <p:spPr>
          <a:xfrm>
            <a:off x="8127365" y="1518285"/>
            <a:ext cx="3232785" cy="3822065"/>
          </a:xfrm>
          <a:prstGeom prst="rect">
            <a:avLst/>
          </a:prstGeom>
          <a:ln>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sp>
        <p:nvSpPr>
          <p:cNvPr id="4" name="文本框 3"/>
          <p:cNvSpPr txBox="1"/>
          <p:nvPr/>
        </p:nvSpPr>
        <p:spPr>
          <a:xfrm>
            <a:off x="281940" y="2023745"/>
            <a:ext cx="11733530" cy="85344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wrap="square" rtlCol="0" anchor="t">
            <a:noAutofit/>
          </a:bodyPr>
          <a:p>
            <a:r>
              <a:rPr lang="zh-CN" altLang="en-US" sz="2300">
                <a:latin typeface="等线" panose="02010600030101010101" charset="-122"/>
                <a:ea typeface="等线" panose="02010600030101010101" charset="-122"/>
              </a:rPr>
              <a:t>John 14</a:t>
            </a:r>
            <a:r>
              <a:rPr lang="en-US" altLang="zh-CN" sz="2300">
                <a:latin typeface="等线" panose="02010600030101010101" charset="-122"/>
                <a:ea typeface="等线" panose="02010600030101010101" charset="-122"/>
              </a:rPr>
              <a:t>: </a:t>
            </a:r>
            <a:r>
              <a:rPr lang="zh-CN" altLang="en-US" sz="2300">
                <a:latin typeface="等线" panose="02010600030101010101" charset="-122"/>
                <a:ea typeface="等线" panose="02010600030101010101" charset="-122"/>
              </a:rPr>
              <a:t>21 Whoever has my commandments and keeps them, he it is who loves me.</a:t>
            </a:r>
            <a:r>
              <a:rPr lang="en-US" altLang="zh-CN" sz="2300">
                <a:latin typeface="等线" panose="02010600030101010101" charset="-122"/>
                <a:ea typeface="等线" panose="02010600030101010101" charset="-122"/>
              </a:rPr>
              <a:t> </a:t>
            </a:r>
            <a:r>
              <a:rPr lang="zh-CN" altLang="en-US" sz="2300">
                <a:latin typeface="等线" panose="02010600030101010101" charset="-122"/>
                <a:ea typeface="等线" panose="02010600030101010101" charset="-122"/>
              </a:rPr>
              <a:t>And he who loves me will be loved by my Father, and I will love him and manifest myself to him.”</a:t>
            </a:r>
            <a:endParaRPr lang="zh-CN" altLang="en-US" sz="2300">
              <a:latin typeface="等线" panose="02010600030101010101" charset="-122"/>
              <a:ea typeface="等线" panose="02010600030101010101" charset="-122"/>
            </a:endParaRPr>
          </a:p>
        </p:txBody>
      </p:sp>
      <p:sp>
        <p:nvSpPr>
          <p:cNvPr id="5" name="文本框 4"/>
          <p:cNvSpPr txBox="1"/>
          <p:nvPr/>
        </p:nvSpPr>
        <p:spPr>
          <a:xfrm>
            <a:off x="281305" y="3171825"/>
            <a:ext cx="11734165" cy="2568575"/>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300">
                <a:latin typeface="等线" panose="02010600030101010101" charset="-122"/>
                <a:ea typeface="等线" panose="02010600030101010101" charset="-122"/>
              </a:rPr>
              <a:t>James 1</a:t>
            </a:r>
            <a:r>
              <a:rPr lang="en-US" altLang="zh-CN" sz="2300">
                <a:latin typeface="等线" panose="02010600030101010101" charset="-122"/>
                <a:ea typeface="等线" panose="02010600030101010101" charset="-122"/>
              </a:rPr>
              <a:t>: </a:t>
            </a:r>
            <a:r>
              <a:rPr lang="zh-CN" altLang="en-US" sz="2300">
                <a:latin typeface="等线" panose="02010600030101010101" charset="-122"/>
                <a:ea typeface="等线" panose="02010600030101010101" charset="-122"/>
              </a:rPr>
              <a:t>21</a:t>
            </a:r>
            <a:r>
              <a:rPr lang="en-US" altLang="zh-CN" sz="2300">
                <a:latin typeface="等线" panose="02010600030101010101" charset="-122"/>
                <a:ea typeface="等线" panose="02010600030101010101" charset="-122"/>
              </a:rPr>
              <a:t>-25</a:t>
            </a:r>
            <a:r>
              <a:rPr lang="zh-CN" altLang="en-US" sz="2300">
                <a:latin typeface="等线" panose="02010600030101010101" charset="-122"/>
                <a:ea typeface="等线" panose="02010600030101010101" charset="-122"/>
              </a:rPr>
              <a:t> Therefore put away all filthiness and rampant wickedness and receive with meekness the implanted word, which is able to save your souls.</a:t>
            </a:r>
            <a:r>
              <a:rPr lang="en-US" altLang="zh-CN" sz="2300">
                <a:latin typeface="等线" panose="02010600030101010101" charset="-122"/>
                <a:ea typeface="等线" panose="02010600030101010101" charset="-122"/>
              </a:rPr>
              <a:t> </a:t>
            </a:r>
            <a:r>
              <a:rPr lang="zh-CN" altLang="en-US" sz="2300">
                <a:latin typeface="等线" panose="02010600030101010101" charset="-122"/>
                <a:ea typeface="等线" panose="02010600030101010101" charset="-122"/>
              </a:rPr>
              <a:t>But be doers of the word, and not hearers only, deceiving yourselves. For if anyone is a hearer of the word and not a doer, he is like a man who looks intently at his natural face in a mirror. For he looks at himself and goes away and at once forgets what he was like. But the one who looks into the perfect law, the law of liberty, and perseveres, being no hearer who forgets but a doer who acts, he will be blessed in his doing.</a:t>
            </a:r>
            <a:endParaRPr lang="zh-CN" altLang="en-US" sz="2300">
              <a:latin typeface="等线" panose="02010600030101010101" charset="-122"/>
              <a:ea typeface="等线" panose="02010600030101010101" charset="-122"/>
            </a:endParaRPr>
          </a:p>
        </p:txBody>
      </p:sp>
      <p:sp>
        <p:nvSpPr>
          <p:cNvPr id="6" name="文本框 5"/>
          <p:cNvSpPr txBox="1"/>
          <p:nvPr/>
        </p:nvSpPr>
        <p:spPr>
          <a:xfrm>
            <a:off x="280035" y="241300"/>
            <a:ext cx="11734800" cy="148844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wrap="square" rtlCol="0" anchor="t">
            <a:noAutofit/>
          </a:bodyPr>
          <a:p>
            <a:r>
              <a:rPr lang="zh-CN" altLang="en-US" sz="2300">
                <a:latin typeface="等线" panose="02010600030101010101" charset="-122"/>
                <a:ea typeface="等线" panose="02010600030101010101" charset="-122"/>
              </a:rPr>
              <a:t>1 Samuel 15</a:t>
            </a:r>
            <a:r>
              <a:rPr lang="en-US" altLang="zh-CN" sz="2300">
                <a:latin typeface="等线" panose="02010600030101010101" charset="-122"/>
                <a:ea typeface="等线" panose="02010600030101010101" charset="-122"/>
              </a:rPr>
              <a:t>: </a:t>
            </a:r>
            <a:r>
              <a:rPr lang="zh-CN" altLang="en-US" sz="2300">
                <a:latin typeface="等线" panose="02010600030101010101" charset="-122"/>
                <a:ea typeface="等线" panose="02010600030101010101" charset="-122"/>
              </a:rPr>
              <a:t>22 “Has the Lord as great delight in burnt offerings and sacrifices, as in obeying the voice of the Lord?</a:t>
            </a:r>
            <a:r>
              <a:rPr lang="en-US" altLang="zh-CN" sz="2300">
                <a:latin typeface="等线" panose="02010600030101010101" charset="-122"/>
                <a:ea typeface="等线" panose="02010600030101010101" charset="-122"/>
              </a:rPr>
              <a:t> </a:t>
            </a:r>
            <a:r>
              <a:rPr lang="zh-CN" altLang="en-US" sz="2300">
                <a:latin typeface="等线" panose="02010600030101010101" charset="-122"/>
                <a:ea typeface="等线" panose="02010600030101010101" charset="-122"/>
              </a:rPr>
              <a:t>Behold, to obey is better than sacrifice,</a:t>
            </a:r>
            <a:r>
              <a:rPr lang="en-US" altLang="zh-CN" sz="2300">
                <a:latin typeface="等线" panose="02010600030101010101" charset="-122"/>
                <a:ea typeface="等线" panose="02010600030101010101" charset="-122"/>
              </a:rPr>
              <a:t> </a:t>
            </a:r>
            <a:r>
              <a:rPr lang="zh-CN" altLang="en-US" sz="2300">
                <a:latin typeface="等线" panose="02010600030101010101" charset="-122"/>
                <a:ea typeface="等线" panose="02010600030101010101" charset="-122"/>
              </a:rPr>
              <a:t>and to listen than the fat of rams.</a:t>
            </a:r>
            <a:r>
              <a:rPr lang="en-US" altLang="zh-CN" sz="2300">
                <a:latin typeface="等线" panose="02010600030101010101" charset="-122"/>
                <a:ea typeface="等线" panose="02010600030101010101" charset="-122"/>
              </a:rPr>
              <a:t> </a:t>
            </a:r>
            <a:r>
              <a:rPr lang="zh-CN" altLang="en-US" sz="2300">
                <a:latin typeface="等线" panose="02010600030101010101" charset="-122"/>
                <a:ea typeface="等线" panose="02010600030101010101" charset="-122"/>
              </a:rPr>
              <a:t>23 For rebellion is as the sin of divination,  and presumption is as iniquity and idolatry.</a:t>
            </a:r>
            <a:endParaRPr lang="zh-CN" altLang="en-US" sz="2300">
              <a:latin typeface="等线" panose="02010600030101010101" charset="-122"/>
              <a:ea typeface="等线" panose="02010600030101010101" charset="-122"/>
            </a:endParaRPr>
          </a:p>
        </p:txBody>
      </p:sp>
      <p:sp>
        <p:nvSpPr>
          <p:cNvPr id="7" name="文本框 6"/>
          <p:cNvSpPr txBox="1"/>
          <p:nvPr/>
        </p:nvSpPr>
        <p:spPr>
          <a:xfrm>
            <a:off x="280670" y="5972175"/>
            <a:ext cx="11734800" cy="445135"/>
          </a:xfrm>
          <a:prstGeom prst="rect">
            <a:avLst/>
          </a:prstGeom>
          <a:solidFill>
            <a:schemeClr val="accent2"/>
          </a:solidFill>
        </p:spPr>
        <p:style>
          <a:lnRef idx="2">
            <a:schemeClr val="accent5"/>
          </a:lnRef>
          <a:fillRef idx="1">
            <a:schemeClr val="lt1"/>
          </a:fillRef>
          <a:effectRef idx="0">
            <a:schemeClr val="accent5"/>
          </a:effectRef>
          <a:fontRef idx="minor">
            <a:schemeClr val="dk1"/>
          </a:fontRef>
        </p:style>
        <p:txBody>
          <a:bodyPr wrap="square" rtlCol="0" anchor="t">
            <a:spAutoFit/>
          </a:bodyPr>
          <a:p>
            <a:r>
              <a:rPr lang="zh-CN" altLang="en-US" sz="2300">
                <a:latin typeface="等线" panose="02010600030101010101" charset="-122"/>
                <a:ea typeface="等线" panose="02010600030101010101" charset="-122"/>
                <a:sym typeface="+mn-ea"/>
              </a:rPr>
              <a:t>James </a:t>
            </a:r>
            <a:r>
              <a:rPr lang="en-US" altLang="zh-CN" sz="2300">
                <a:latin typeface="等线" panose="02010600030101010101" charset="-122"/>
                <a:ea typeface="等线" panose="02010600030101010101" charset="-122"/>
                <a:sym typeface="+mn-ea"/>
              </a:rPr>
              <a:t>4: </a:t>
            </a:r>
            <a:r>
              <a:rPr lang="zh-CN" altLang="en-US" sz="2300">
                <a:latin typeface="等线" panose="02010600030101010101" charset="-122"/>
                <a:ea typeface="等线" panose="02010600030101010101" charset="-122"/>
              </a:rPr>
              <a:t>7 Submit yourselves therefore to God. Resist the devil, and he will flee from you.</a:t>
            </a:r>
            <a:r>
              <a:rPr lang="zh-CN" altLang="en-US"/>
              <a:t> </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出自【趣你的PPT】(微信:qunideppt)：最优质的PPT资源库"/>
          <p:cNvSpPr txBox="1"/>
          <p:nvPr>
            <p:custDataLst>
              <p:tags r:id="rId1"/>
            </p:custDataLst>
          </p:nvPr>
        </p:nvSpPr>
        <p:spPr>
          <a:xfrm>
            <a:off x="762635" y="624840"/>
            <a:ext cx="1066673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rPr>
              <a:t>David’s anointed king</a:t>
            </a:r>
            <a:endPar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endParaRPr>
          </a:p>
        </p:txBody>
      </p:sp>
      <p:sp>
        <p:nvSpPr>
          <p:cNvPr id="14" name="出自【趣你的PPT】(微信:qunideppt)：最优质的PPT资源库"/>
          <p:cNvSpPr/>
          <p:nvPr/>
        </p:nvSpPr>
        <p:spPr>
          <a:xfrm>
            <a:off x="850900" y="1631950"/>
            <a:ext cx="6715125" cy="4554220"/>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nchorCtr="0">
            <a:noAutofit/>
          </a:bodyPr>
          <a:lstStyle/>
          <a:p>
            <a:pPr defTabSz="1216660">
              <a:lnSpc>
                <a:spcPct val="120000"/>
              </a:lnSpc>
              <a:spcBef>
                <a:spcPct val="20000"/>
              </a:spcBef>
            </a:pPr>
            <a:r>
              <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1 Samuel</a:t>
            </a: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 16</a:t>
            </a:r>
            <a:endPar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defTabSz="1216660">
              <a:lnSpc>
                <a:spcPct val="120000"/>
              </a:lnSpc>
              <a:spcBef>
                <a:spcPct val="20000"/>
              </a:spcBef>
            </a:pPr>
            <a:r>
              <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12 And he sent and brought him in. Now he was ruddy and had beautiful eyes and was handsome. And the Lord said, “Arise, anoint him, for this is he.” 13 Then Samuel took the horn of oil and anointed him in the midst of his brothers. And the Spirit of the Lord rushed upon David from that day forward. And Samuel rose up and went to Ramah.</a:t>
            </a:r>
            <a:endPar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pic>
        <p:nvPicPr>
          <p:cNvPr id="4" name="图片 3" descr="R-C"/>
          <p:cNvPicPr>
            <a:picLocks noChangeAspect="1"/>
          </p:cNvPicPr>
          <p:nvPr/>
        </p:nvPicPr>
        <p:blipFill>
          <a:blip r:embed="rId2"/>
          <a:stretch>
            <a:fillRect/>
          </a:stretch>
        </p:blipFill>
        <p:spPr>
          <a:xfrm>
            <a:off x="7838440" y="1566545"/>
            <a:ext cx="3590925" cy="46196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出自【趣你的PPT】(微信:qunideppt)：最优质的PPT资源库"/>
          <p:cNvCxnSpPr/>
          <p:nvPr/>
        </p:nvCxnSpPr>
        <p:spPr>
          <a:xfrm flipH="1">
            <a:off x="1037393" y="855980"/>
            <a:ext cx="14605" cy="519811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出自【趣你的PPT】(微信:qunideppt)：最优质的PPT资源库"/>
          <p:cNvSpPr txBox="1"/>
          <p:nvPr/>
        </p:nvSpPr>
        <p:spPr>
          <a:xfrm>
            <a:off x="1551940" y="922655"/>
            <a:ext cx="8891270" cy="692150"/>
          </a:xfrm>
          <a:prstGeom prst="rect">
            <a:avLst/>
          </a:prstGeom>
          <a:noFill/>
        </p:spPr>
        <p:txBody>
          <a:bodyPr wrap="square" rtlCol="0">
            <a:noAutofit/>
          </a:bodyPr>
          <a:lstStyle/>
          <a:p>
            <a:r>
              <a:rPr lang="en-US" altLang="zh-CN" sz="2500" b="1" dirty="0">
                <a:solidFill>
                  <a:schemeClr val="accent1">
                    <a:lumMod val="75000"/>
                  </a:schemeClr>
                </a:solidFill>
                <a:latin typeface="等线" panose="02010600030101010101" charset="-122"/>
                <a:ea typeface="等线" panose="02010600030101010101" charset="-122"/>
              </a:rPr>
              <a:t>David defeats </a:t>
            </a:r>
            <a:r>
              <a:rPr lang="en-US" altLang="zh-CN" sz="2500" b="1" dirty="0">
                <a:solidFill>
                  <a:schemeClr val="accent1">
                    <a:lumMod val="75000"/>
                  </a:schemeClr>
                </a:solidFill>
                <a:latin typeface="等线" panose="02010600030101010101" charset="-122"/>
                <a:ea typeface="等线" panose="02010600030101010101" charset="-122"/>
              </a:rPr>
              <a:t>Goliath</a:t>
            </a:r>
            <a:endParaRPr lang="en-US" altLang="zh-CN" sz="2500" b="1" dirty="0">
              <a:solidFill>
                <a:schemeClr val="accent1">
                  <a:lumMod val="75000"/>
                </a:schemeClr>
              </a:solidFill>
              <a:latin typeface="等线" panose="02010600030101010101" charset="-122"/>
              <a:ea typeface="等线" panose="02010600030101010101" charset="-122"/>
            </a:endParaRPr>
          </a:p>
        </p:txBody>
      </p:sp>
      <p:sp>
        <p:nvSpPr>
          <p:cNvPr id="7" name="出自【趣你的PPT】(微信:qunideppt)：最优质的PPT资源库"/>
          <p:cNvSpPr/>
          <p:nvPr/>
        </p:nvSpPr>
        <p:spPr>
          <a:xfrm>
            <a:off x="1551940" y="1838325"/>
            <a:ext cx="5946140" cy="4057015"/>
          </a:xfrm>
          <a:prstGeom prst="rect">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nchorCtr="0">
            <a:noAutofit/>
          </a:bodyPr>
          <a:lstStyle/>
          <a:p>
            <a:pPr marL="342900" indent="-342900" defTabSz="1216660">
              <a:lnSpc>
                <a:spcPct val="120000"/>
              </a:lnSpc>
              <a:spcBef>
                <a:spcPct val="20000"/>
              </a:spcBef>
              <a:buFont typeface="Arial" panose="020B0604020202020204" pitchFamily="34" charset="0"/>
              <a:buChar char="•"/>
            </a:pPr>
            <a:endParaRPr lang="en-US" sz="2400" dirty="0">
              <a:solidFill>
                <a:schemeClr val="tx1">
                  <a:lumMod val="85000"/>
                  <a:lumOff val="15000"/>
                </a:schemeClr>
              </a:solidFill>
              <a:latin typeface="等线" panose="02010600030101010101" charset="-122"/>
              <a:ea typeface="等线" panose="02010600030101010101" charset="-122"/>
              <a:sym typeface="Arial" panose="020B0604020202020204" pitchFamily="34" charset="0"/>
            </a:endParaRPr>
          </a:p>
        </p:txBody>
      </p:sp>
      <p:sp>
        <p:nvSpPr>
          <p:cNvPr id="8"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stretch>
            <a:fillRect/>
          </a:stretch>
        </p:blipFill>
        <p:spPr>
          <a:xfrm>
            <a:off x="7629525" y="1838325"/>
            <a:ext cx="3822700" cy="2381250"/>
          </a:xfrm>
          <a:prstGeom prst="rect">
            <a:avLst/>
          </a:prstGeom>
        </p:spPr>
      </p:pic>
      <p:sp>
        <p:nvSpPr>
          <p:cNvPr id="3" name="文本框 2"/>
          <p:cNvSpPr txBox="1"/>
          <p:nvPr/>
        </p:nvSpPr>
        <p:spPr>
          <a:xfrm>
            <a:off x="1721485" y="1975485"/>
            <a:ext cx="5520690" cy="3693795"/>
          </a:xfrm>
          <a:prstGeom prst="rect">
            <a:avLst/>
          </a:prstGeom>
          <a:noFill/>
        </p:spPr>
        <p:txBody>
          <a:bodyPr wrap="square" rtlCol="0">
            <a:noAutofit/>
          </a:bodyPr>
          <a:p>
            <a:pPr indent="0" defTabSz="1216660">
              <a:lnSpc>
                <a:spcPct val="120000"/>
              </a:lnSpc>
              <a:spcBef>
                <a:spcPct val="20000"/>
              </a:spcBef>
              <a:buFont typeface="Arial" panose="020B0604020202020204" pitchFamily="34" charset="0"/>
              <a:buNone/>
            </a:pPr>
            <a:r>
              <a:rPr lang="en-US" sz="2500" dirty="0">
                <a:solidFill>
                  <a:schemeClr val="tx1">
                    <a:lumMod val="85000"/>
                    <a:lumOff val="15000"/>
                  </a:schemeClr>
                </a:solidFill>
                <a:latin typeface="等线" panose="02010600030101010101" charset="-122"/>
                <a:ea typeface="等线" panose="02010600030101010101" charset="-122"/>
                <a:sym typeface="Arial" panose="020B0604020202020204" pitchFamily="34" charset="0"/>
              </a:rPr>
              <a:t>1 Samuel 17: 45 </a:t>
            </a:r>
            <a:endParaRPr lang="en-US" sz="2500" dirty="0">
              <a:solidFill>
                <a:schemeClr val="tx1">
                  <a:lumMod val="85000"/>
                  <a:lumOff val="15000"/>
                </a:schemeClr>
              </a:solidFill>
              <a:latin typeface="等线" panose="02010600030101010101" charset="-122"/>
              <a:ea typeface="等线" panose="02010600030101010101" charset="-122"/>
              <a:sym typeface="Arial" panose="020B0604020202020204" pitchFamily="34" charset="0"/>
            </a:endParaRPr>
          </a:p>
          <a:p>
            <a:pPr indent="0" defTabSz="1216660">
              <a:lnSpc>
                <a:spcPct val="120000"/>
              </a:lnSpc>
              <a:spcBef>
                <a:spcPct val="20000"/>
              </a:spcBef>
              <a:buFont typeface="Arial" panose="020B0604020202020204" pitchFamily="34" charset="0"/>
              <a:buNone/>
            </a:pPr>
            <a:r>
              <a:rPr lang="en-US" sz="2500" dirty="0">
                <a:solidFill>
                  <a:schemeClr val="tx1">
                    <a:lumMod val="85000"/>
                    <a:lumOff val="15000"/>
                  </a:schemeClr>
                </a:solidFill>
                <a:latin typeface="等线" panose="02010600030101010101" charset="-122"/>
                <a:ea typeface="等线" panose="02010600030101010101" charset="-122"/>
                <a:sym typeface="Arial" panose="020B0604020202020204" pitchFamily="34" charset="0"/>
              </a:rPr>
              <a:t>Then David said to the Philistine, “You come to me with a sword and with a spear and with a javelin, but I come to you in the name of the Lord of hosts, the God of the armies of Israel, whom you have defied.</a:t>
            </a:r>
            <a:endParaRPr lang="en-US" sz="2500" dirty="0">
              <a:solidFill>
                <a:schemeClr val="tx1">
                  <a:lumMod val="85000"/>
                  <a:lumOff val="15000"/>
                </a:schemeClr>
              </a:solidFill>
              <a:latin typeface="等线" panose="02010600030101010101" charset="-122"/>
              <a:ea typeface="等线" panose="02010600030101010101" charset="-122"/>
              <a:sym typeface="Arial" panose="020B0604020202020204" pitchFamily="34" charset="0"/>
            </a:endParaRPr>
          </a:p>
          <a:p>
            <a:endParaRPr lang="zh-CN" altLang="en-US" sz="2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出自【趣你的PPT】(微信:qunideppt)：最优质的PPT资源库"/>
          <p:cNvSpPr/>
          <p:nvPr/>
        </p:nvSpPr>
        <p:spPr>
          <a:xfrm>
            <a:off x="512445" y="1265555"/>
            <a:ext cx="6168390" cy="1380490"/>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nchorCtr="0">
            <a:noAutofit/>
          </a:bodyPr>
          <a:lstStyle/>
          <a:p>
            <a:pPr defTabSz="1216660">
              <a:lnSpc>
                <a:spcPct val="120000"/>
              </a:lnSpc>
              <a:spcBef>
                <a:spcPct val="20000"/>
              </a:spcBef>
            </a:pPr>
            <a:r>
              <a:rPr sz="24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Acts 5</a:t>
            </a:r>
            <a:r>
              <a:rPr lang="en-US" sz="24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a:t>
            </a:r>
            <a:r>
              <a:rPr sz="24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29 But Peter and the apostles answered, “We must obey God rather than men.  </a:t>
            </a:r>
            <a:endParaRPr sz="24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p:txBody>
      </p:sp>
      <p:cxnSp>
        <p:nvCxnSpPr>
          <p:cNvPr id="15" name="出自【趣你的PPT】(微信:qunideppt)：最优质的PPT资源库"/>
          <p:cNvCxnSpPr/>
          <p:nvPr/>
        </p:nvCxnSpPr>
        <p:spPr>
          <a:xfrm flipH="1">
            <a:off x="6912540" y="580686"/>
            <a:ext cx="41910" cy="5653405"/>
          </a:xfrm>
          <a:prstGeom prst="line">
            <a:avLst/>
          </a:prstGeom>
          <a:noFill/>
          <a:ln w="6350" cap="flat" cmpd="sng" algn="ctr">
            <a:solidFill>
              <a:sysClr val="windowText" lastClr="000000">
                <a:lumMod val="65000"/>
                <a:lumOff val="35000"/>
              </a:sysClr>
            </a:solidFill>
            <a:prstDash val="solid"/>
            <a:miter lim="800000"/>
          </a:ln>
          <a:effectLst/>
        </p:spPr>
      </p:cxn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stretch>
            <a:fillRect/>
          </a:stretch>
        </p:blipFill>
        <p:spPr>
          <a:xfrm>
            <a:off x="7247890" y="2228215"/>
            <a:ext cx="4471670" cy="2357755"/>
          </a:xfrm>
          <a:prstGeom prst="rect">
            <a:avLst/>
          </a:prstGeom>
        </p:spPr>
      </p:pic>
      <p:sp>
        <p:nvSpPr>
          <p:cNvPr id="3" name="文本框 2"/>
          <p:cNvSpPr txBox="1"/>
          <p:nvPr/>
        </p:nvSpPr>
        <p:spPr>
          <a:xfrm>
            <a:off x="513080" y="3145155"/>
            <a:ext cx="6167120" cy="2781935"/>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noAutofit/>
          </a:bodyPr>
          <a:p>
            <a:r>
              <a:rPr lang="zh-CN" altLang="en-US" sz="2400">
                <a:latin typeface="等线" panose="02010600030101010101" charset="-122"/>
                <a:ea typeface="等线" panose="02010600030101010101" charset="-122"/>
              </a:rPr>
              <a:t>2 Corinthians 4</a:t>
            </a:r>
            <a:r>
              <a:rPr lang="en-US" altLang="zh-CN" sz="2400">
                <a:latin typeface="等线" panose="02010600030101010101" charset="-122"/>
                <a:ea typeface="等线" panose="02010600030101010101" charset="-122"/>
              </a:rPr>
              <a:t>: </a:t>
            </a:r>
            <a:r>
              <a:rPr lang="zh-CN" altLang="en-US" sz="2400">
                <a:latin typeface="等线" panose="02010600030101010101" charset="-122"/>
                <a:ea typeface="等线" panose="02010600030101010101" charset="-122"/>
              </a:rPr>
              <a:t>8 We are afflicted in every way, but not crushed; perplexed, but not driven to despair; 9 persecuted, but not forsaken; struck down, but not destroyed; 10 always carrying in the body the death of Jesus, so that the life of Jesus may also be manifested in our bodies. </a:t>
            </a:r>
            <a:endParaRPr lang="zh-CN" altLang="en-US" sz="2400">
              <a:latin typeface="等线" panose="02010600030101010101" charset="-122"/>
              <a:ea typeface="等线" panose="0201060003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854835" y="5187950"/>
            <a:ext cx="9253855" cy="100965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noAutofit/>
          </a:bodyPr>
          <a:p>
            <a:r>
              <a:rPr lang="zh-CN" altLang="en-US" sz="2400">
                <a:latin typeface="等线" panose="02010600030101010101" charset="-122"/>
                <a:ea typeface="等线" panose="02010600030101010101" charset="-122"/>
                <a:cs typeface="Times New Roman" panose="02020603050405020304" charset="0"/>
              </a:rPr>
              <a:t>Psalm 71</a:t>
            </a:r>
            <a:r>
              <a:rPr lang="en-US" altLang="zh-CN" sz="2400">
                <a:latin typeface="等线" panose="02010600030101010101" charset="-122"/>
                <a:ea typeface="等线" panose="02010600030101010101" charset="-122"/>
                <a:cs typeface="Times New Roman" panose="02020603050405020304" charset="0"/>
              </a:rPr>
              <a:t>: </a:t>
            </a:r>
            <a:r>
              <a:rPr lang="zh-CN" altLang="en-US" sz="2400">
                <a:latin typeface="等线" panose="02010600030101010101" charset="-122"/>
                <a:ea typeface="等线" panose="02010600030101010101" charset="-122"/>
                <a:cs typeface="Times New Roman" panose="02020603050405020304" charset="0"/>
              </a:rPr>
              <a:t>7 I have become a sign to many; you are my strong refuge</a:t>
            </a:r>
            <a:r>
              <a:rPr lang="en-US" altLang="zh-CN" sz="2400">
                <a:latin typeface="等线" panose="02010600030101010101" charset="-122"/>
                <a:ea typeface="等线" panose="02010600030101010101" charset="-122"/>
                <a:cs typeface="Times New Roman" panose="02020603050405020304" charset="0"/>
              </a:rPr>
              <a:t> (NIV)</a:t>
            </a:r>
            <a:r>
              <a:rPr lang="zh-CN" altLang="en-US" sz="2400">
                <a:latin typeface="等线" panose="02010600030101010101" charset="-122"/>
                <a:ea typeface="等线" panose="02010600030101010101" charset="-122"/>
                <a:cs typeface="Times New Roman" panose="02020603050405020304" charset="0"/>
              </a:rPr>
              <a:t>.</a:t>
            </a:r>
            <a:endParaRPr lang="zh-CN" altLang="en-US" sz="2400">
              <a:latin typeface="等线" panose="02010600030101010101" charset="-122"/>
              <a:ea typeface="等线" panose="02010600030101010101" charset="-122"/>
              <a:cs typeface="Times New Roman" panose="02020603050405020304" charset="0"/>
            </a:endParaRPr>
          </a:p>
        </p:txBody>
      </p:sp>
      <p:pic>
        <p:nvPicPr>
          <p:cNvPr id="2" name="图片 1" descr="iStock-168535514"/>
          <p:cNvPicPr>
            <a:picLocks noChangeAspect="1"/>
          </p:cNvPicPr>
          <p:nvPr/>
        </p:nvPicPr>
        <p:blipFill>
          <a:blip r:embed="rId1"/>
          <a:stretch>
            <a:fillRect/>
          </a:stretch>
        </p:blipFill>
        <p:spPr>
          <a:xfrm>
            <a:off x="2833370" y="795655"/>
            <a:ext cx="7136765" cy="38449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出自【趣你的PPT】(微信:qunideppt)：最优质的PPT资源库"/>
          <p:cNvSpPr txBox="1"/>
          <p:nvPr>
            <p:custDataLst>
              <p:tags r:id="rId1"/>
            </p:custDataLst>
          </p:nvPr>
        </p:nvSpPr>
        <p:spPr>
          <a:xfrm>
            <a:off x="762635" y="624840"/>
            <a:ext cx="1066673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rPr>
              <a:t>A king after </a:t>
            </a:r>
            <a:r>
              <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rPr>
              <a:t>God’s own heart</a:t>
            </a:r>
            <a:endPar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endParaRPr>
          </a:p>
        </p:txBody>
      </p:sp>
      <p:sp>
        <p:nvSpPr>
          <p:cNvPr id="14" name="出自【趣你的PPT】(微信:qunideppt)：最优质的PPT资源库"/>
          <p:cNvSpPr/>
          <p:nvPr/>
        </p:nvSpPr>
        <p:spPr>
          <a:xfrm>
            <a:off x="850900" y="1631950"/>
            <a:ext cx="6913245" cy="4554220"/>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nchorCtr="0">
            <a:noAutofit/>
          </a:bodyPr>
          <a:lstStyle/>
          <a:p>
            <a:pPr defTabSz="1216660">
              <a:lnSpc>
                <a:spcPct val="120000"/>
              </a:lnSpc>
              <a:spcBef>
                <a:spcPct val="20000"/>
              </a:spcBef>
            </a:pPr>
            <a:endPar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defTabSz="1216660">
              <a:lnSpc>
                <a:spcPct val="120000"/>
              </a:lnSpc>
              <a:spcBef>
                <a:spcPct val="20000"/>
              </a:spcBef>
            </a:pPr>
            <a:endPar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pic>
        <p:nvPicPr>
          <p:cNvPr id="2" name="图片 1" descr="R-Cdd"/>
          <p:cNvPicPr>
            <a:picLocks noChangeAspect="1"/>
          </p:cNvPicPr>
          <p:nvPr/>
        </p:nvPicPr>
        <p:blipFill>
          <a:blip r:embed="rId2"/>
          <a:stretch>
            <a:fillRect/>
          </a:stretch>
        </p:blipFill>
        <p:spPr>
          <a:xfrm>
            <a:off x="7875270" y="1976120"/>
            <a:ext cx="3553460" cy="3702050"/>
          </a:xfrm>
          <a:prstGeom prst="rect">
            <a:avLst/>
          </a:prstGeom>
        </p:spPr>
      </p:pic>
      <p:sp>
        <p:nvSpPr>
          <p:cNvPr id="4" name="文本框 3"/>
          <p:cNvSpPr txBox="1"/>
          <p:nvPr/>
        </p:nvSpPr>
        <p:spPr>
          <a:xfrm>
            <a:off x="1058545" y="1976120"/>
            <a:ext cx="6422390" cy="3996690"/>
          </a:xfrm>
          <a:prstGeom prst="rect">
            <a:avLst/>
          </a:prstGeom>
          <a:noFill/>
        </p:spPr>
        <p:txBody>
          <a:bodyPr wrap="square" rtlCol="0">
            <a:noAutofit/>
          </a:bodyPr>
          <a:p>
            <a:pPr defTabSz="1216660">
              <a:lnSpc>
                <a:spcPct val="120000"/>
              </a:lnSpc>
              <a:spcBef>
                <a:spcPct val="20000"/>
              </a:spcBef>
            </a:pPr>
            <a:endParaRPr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defTabSz="1216660">
              <a:lnSpc>
                <a:spcPct val="120000"/>
              </a:lnSpc>
              <a:spcBef>
                <a:spcPct val="20000"/>
              </a:spcBef>
            </a:pPr>
            <a:r>
              <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1 Kings 15</a:t>
            </a: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 5</a:t>
            </a:r>
            <a:r>
              <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 David did what was right in the eyes of the Lord and did not turn aside from anything that he commanded him all the days of his life, except in the matter of Uriah the Hittite.</a:t>
            </a:r>
            <a:endPar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endParaRPr lang="zh-CN" altLang="en-US" sz="2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出自【趣你的PPT】(微信:qunideppt)：最优质的PPT资源库"/>
          <p:cNvSpPr txBox="1"/>
          <p:nvPr>
            <p:custDataLst>
              <p:tags r:id="rId1"/>
            </p:custDataLst>
          </p:nvPr>
        </p:nvSpPr>
        <p:spPr>
          <a:xfrm>
            <a:off x="546100" y="264795"/>
            <a:ext cx="1123632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rPr>
              <a:t>A sin punishable </a:t>
            </a:r>
            <a:r>
              <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rPr>
              <a:t>with </a:t>
            </a:r>
            <a:r>
              <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rPr>
              <a:t>death</a:t>
            </a:r>
            <a:endPar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endParaRPr>
          </a:p>
        </p:txBody>
      </p:sp>
      <p:sp>
        <p:nvSpPr>
          <p:cNvPr id="14" name="出自【趣你的PPT】(微信:qunideppt)：最优质的PPT资源库"/>
          <p:cNvSpPr/>
          <p:nvPr/>
        </p:nvSpPr>
        <p:spPr>
          <a:xfrm>
            <a:off x="546100" y="1042035"/>
            <a:ext cx="8183245" cy="5514975"/>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nchorCtr="0">
            <a:noAutofit/>
          </a:bodyPr>
          <a:lstStyle/>
          <a:p>
            <a:pPr defTabSz="1216660">
              <a:lnSpc>
                <a:spcPct val="120000"/>
              </a:lnSpc>
              <a:spcBef>
                <a:spcPct val="20000"/>
              </a:spcBef>
            </a:pPr>
            <a:endPar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sp>
        <p:nvSpPr>
          <p:cNvPr id="4" name="文本框 3"/>
          <p:cNvSpPr txBox="1"/>
          <p:nvPr/>
        </p:nvSpPr>
        <p:spPr>
          <a:xfrm>
            <a:off x="8728710" y="4171315"/>
            <a:ext cx="3053715" cy="460375"/>
          </a:xfrm>
          <a:prstGeom prst="rect">
            <a:avLst/>
          </a:prstGeom>
          <a:solidFill>
            <a:schemeClr val="accent3"/>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t>John 8: 1-11</a:t>
            </a:r>
            <a:endParaRPr lang="en-US" altLang="zh-CN" sz="2400"/>
          </a:p>
        </p:txBody>
      </p:sp>
      <p:sp>
        <p:nvSpPr>
          <p:cNvPr id="5" name="文本框 4"/>
          <p:cNvSpPr txBox="1"/>
          <p:nvPr/>
        </p:nvSpPr>
        <p:spPr>
          <a:xfrm>
            <a:off x="8729345" y="2089785"/>
            <a:ext cx="3053715" cy="460375"/>
          </a:xfrm>
          <a:prstGeom prst="rect">
            <a:avLst/>
          </a:prstGeom>
          <a:solidFill>
            <a:schemeClr val="accent3"/>
          </a:solidFill>
        </p:spPr>
        <p:style>
          <a:lnRef idx="2">
            <a:schemeClr val="accent2"/>
          </a:lnRef>
          <a:fillRef idx="1">
            <a:schemeClr val="lt1"/>
          </a:fillRef>
          <a:effectRef idx="0">
            <a:schemeClr val="accent2"/>
          </a:effectRef>
          <a:fontRef idx="minor">
            <a:schemeClr val="dk1"/>
          </a:fontRef>
        </p:style>
        <p:txBody>
          <a:bodyPr wrap="square" rtlCol="0" anchor="t">
            <a:spAutoFit/>
          </a:bodyPr>
          <a:p>
            <a:pPr algn="ctr"/>
            <a:r>
              <a:rPr lang="zh-CN" altLang="en-US" sz="2400"/>
              <a:t>Matthew 5</a:t>
            </a:r>
            <a:r>
              <a:rPr lang="en-US" altLang="zh-CN" sz="2400"/>
              <a:t>: 27-28</a:t>
            </a:r>
            <a:endParaRPr lang="en-US" altLang="zh-CN" sz="2400"/>
          </a:p>
        </p:txBody>
      </p:sp>
      <p:sp>
        <p:nvSpPr>
          <p:cNvPr id="2" name="文本框 1"/>
          <p:cNvSpPr txBox="1"/>
          <p:nvPr/>
        </p:nvSpPr>
        <p:spPr>
          <a:xfrm>
            <a:off x="632460" y="1386205"/>
            <a:ext cx="7851775" cy="4707890"/>
          </a:xfrm>
          <a:prstGeom prst="rect">
            <a:avLst/>
          </a:prstGeom>
          <a:noFill/>
        </p:spPr>
        <p:txBody>
          <a:bodyPr wrap="square" rtlCol="0">
            <a:spAutoFit/>
          </a:bodyPr>
          <a:p>
            <a:pPr defTabSz="1216660">
              <a:lnSpc>
                <a:spcPct val="120000"/>
              </a:lnSpc>
              <a:spcBef>
                <a:spcPct val="20000"/>
              </a:spcBef>
            </a:pPr>
            <a:r>
              <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2 Samuel 11</a:t>
            </a: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 2-4</a:t>
            </a:r>
            <a:endPar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defTabSz="1216660">
              <a:lnSpc>
                <a:spcPct val="120000"/>
              </a:lnSpc>
              <a:spcBef>
                <a:spcPct val="20000"/>
              </a:spcBef>
            </a:pPr>
            <a:r>
              <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It happened, late one afternoon, when David arose from his couch and was walking on the roof of the king's house, that he saw from the roof a woman bathing; and the woman was very beautiful. And David sent and inquired about the woman. And one said, “Is not this Bathsheba, the daughter of Eliam, the wife of Uriah the Hittite?” So David sent messengers and took her, and she came to him, and he lay with her.</a:t>
            </a:r>
            <a:endParaRPr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endParaRPr lang="zh-CN" altLang="en-US" sz="2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出自【趣你的PPT】(微信:qunideppt)：最优质的PPT资源库"/>
          <p:cNvSpPr txBox="1"/>
          <p:nvPr>
            <p:custDataLst>
              <p:tags r:id="rId1"/>
            </p:custDataLst>
          </p:nvPr>
        </p:nvSpPr>
        <p:spPr>
          <a:xfrm>
            <a:off x="546100" y="264795"/>
            <a:ext cx="1123632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rPr>
              <a:t>The Lord is slow to anger and abounding in love</a:t>
            </a:r>
            <a:endPar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endParaRPr>
          </a:p>
        </p:txBody>
      </p:sp>
      <p:sp>
        <p:nvSpPr>
          <p:cNvPr id="14" name="出自【趣你的PPT】(微信:qunideppt)：最优质的PPT资源库"/>
          <p:cNvSpPr/>
          <p:nvPr/>
        </p:nvSpPr>
        <p:spPr>
          <a:xfrm>
            <a:off x="546100" y="1042035"/>
            <a:ext cx="5628005" cy="5514975"/>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nchorCtr="0">
            <a:noAutofit/>
          </a:bodyPr>
          <a:lstStyle/>
          <a:p>
            <a:pPr defTabSz="1216660">
              <a:lnSpc>
                <a:spcPct val="120000"/>
              </a:lnSpc>
              <a:spcBef>
                <a:spcPct val="20000"/>
              </a:spcBef>
            </a:pP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defTabSz="1216660">
              <a:lnSpc>
                <a:spcPct val="120000"/>
              </a:lnSpc>
              <a:spcBef>
                <a:spcPct val="20000"/>
              </a:spcBef>
            </a:pP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defTabSz="1216660">
              <a:lnSpc>
                <a:spcPct val="120000"/>
              </a:lnSpc>
              <a:spcBef>
                <a:spcPct val="20000"/>
              </a:spcBef>
            </a:pP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David </a:t>
            </a: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defTabSz="1216660">
              <a:lnSpc>
                <a:spcPct val="120000"/>
              </a:lnSpc>
              <a:spcBef>
                <a:spcPct val="20000"/>
              </a:spcBef>
            </a:pP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marL="342900" indent="-342900" defTabSz="1216660">
              <a:lnSpc>
                <a:spcPct val="120000"/>
              </a:lnSpc>
              <a:spcBef>
                <a:spcPct val="20000"/>
              </a:spcBef>
              <a:buFont typeface="Wingdings" panose="05000000000000000000" charset="0"/>
              <a:buChar char="Ø"/>
            </a:pP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Acknowledges his sin</a:t>
            </a: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marL="342900" indent="-342900" defTabSz="1216660">
              <a:lnSpc>
                <a:spcPct val="120000"/>
              </a:lnSpc>
              <a:spcBef>
                <a:spcPct val="20000"/>
              </a:spcBef>
              <a:buFont typeface="Wingdings" panose="05000000000000000000" charset="0"/>
              <a:buChar char="Ø"/>
            </a:pP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Accepts God’s judgement</a:t>
            </a: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indent="457200" defTabSz="1216660">
              <a:lnSpc>
                <a:spcPct val="120000"/>
              </a:lnSpc>
              <a:spcBef>
                <a:spcPct val="20000"/>
              </a:spcBef>
              <a:buFont typeface="Wingdings" panose="05000000000000000000" charset="0"/>
              <a:buNone/>
            </a:pPr>
            <a:r>
              <a:rPr lang="en-US" altLang="zh-CN"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(1 Chronicles 21)</a:t>
            </a:r>
            <a:endParaRPr lang="en-US" altLang="zh-CN"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sp>
        <p:nvSpPr>
          <p:cNvPr id="5" name="文本框 4"/>
          <p:cNvSpPr txBox="1"/>
          <p:nvPr/>
        </p:nvSpPr>
        <p:spPr>
          <a:xfrm>
            <a:off x="6172200" y="3924300"/>
            <a:ext cx="5609590" cy="2306955"/>
          </a:xfrm>
          <a:prstGeom prst="rect">
            <a:avLst/>
          </a:prstGeom>
          <a:solidFill>
            <a:schemeClr val="accent3"/>
          </a:solidFill>
        </p:spPr>
        <p:style>
          <a:lnRef idx="2">
            <a:schemeClr val="accent2"/>
          </a:lnRef>
          <a:fillRef idx="1">
            <a:schemeClr val="lt1"/>
          </a:fillRef>
          <a:effectRef idx="0">
            <a:schemeClr val="accent2"/>
          </a:effectRef>
          <a:fontRef idx="minor">
            <a:schemeClr val="dk1"/>
          </a:fontRef>
        </p:style>
        <p:txBody>
          <a:bodyPr wrap="square" rtlCol="0" anchor="t">
            <a:spAutoFit/>
          </a:bodyPr>
          <a:p>
            <a:pPr algn="just"/>
            <a:r>
              <a:rPr lang="en-US" altLang="zh-CN" sz="2400">
                <a:latin typeface="等线" panose="02010600030101010101" charset="-122"/>
                <a:ea typeface="等线" panose="02010600030101010101" charset="-122"/>
              </a:rPr>
              <a:t>1 John 1:9-10</a:t>
            </a:r>
            <a:endParaRPr lang="en-US" altLang="zh-CN" sz="2400">
              <a:latin typeface="等线" panose="02010600030101010101" charset="-122"/>
              <a:ea typeface="等线" panose="02010600030101010101" charset="-122"/>
            </a:endParaRPr>
          </a:p>
          <a:p>
            <a:pPr algn="just"/>
            <a:r>
              <a:rPr lang="en-US" altLang="zh-CN" sz="2400">
                <a:latin typeface="等线" panose="02010600030101010101" charset="-122"/>
                <a:ea typeface="等线" panose="02010600030101010101" charset="-122"/>
              </a:rPr>
              <a:t>If we confess our sins, he is faithful and just to forgive us our sins and to cleanse us from all unrighteousness. If we say we have not sinned, we make him a liar, and his word is not in us.</a:t>
            </a:r>
            <a:endParaRPr lang="en-US" altLang="zh-CN" sz="2400">
              <a:latin typeface="等线" panose="02010600030101010101" charset="-122"/>
              <a:ea typeface="等线" panose="02010600030101010101" charset="-122"/>
            </a:endParaRPr>
          </a:p>
        </p:txBody>
      </p:sp>
      <p:sp>
        <p:nvSpPr>
          <p:cNvPr id="2" name="文本框 1"/>
          <p:cNvSpPr txBox="1"/>
          <p:nvPr/>
        </p:nvSpPr>
        <p:spPr>
          <a:xfrm>
            <a:off x="6172200" y="1478280"/>
            <a:ext cx="5610225" cy="1938020"/>
          </a:xfrm>
          <a:prstGeom prst="rect">
            <a:avLst/>
          </a:prstGeom>
          <a:solidFill>
            <a:schemeClr val="accent3"/>
          </a:solidFill>
        </p:spPr>
        <p:style>
          <a:lnRef idx="2">
            <a:schemeClr val="accent2"/>
          </a:lnRef>
          <a:fillRef idx="1">
            <a:schemeClr val="lt1"/>
          </a:fillRef>
          <a:effectRef idx="0">
            <a:schemeClr val="accent2"/>
          </a:effectRef>
          <a:fontRef idx="minor">
            <a:schemeClr val="dk1"/>
          </a:fontRef>
        </p:style>
        <p:txBody>
          <a:bodyPr wrap="square" rtlCol="0" anchor="t">
            <a:spAutoFit/>
          </a:bodyPr>
          <a:p>
            <a:r>
              <a:rPr lang="zh-CN" altLang="en-US" sz="2400">
                <a:latin typeface="等线" panose="02010600030101010101" charset="-122"/>
                <a:ea typeface="等线" panose="02010600030101010101" charset="-122"/>
              </a:rPr>
              <a:t>Psalm 32:5</a:t>
            </a:r>
            <a:endParaRPr lang="zh-CN" altLang="en-US" sz="2400">
              <a:latin typeface="等线" panose="02010600030101010101" charset="-122"/>
              <a:ea typeface="等线" panose="02010600030101010101" charset="-122"/>
            </a:endParaRPr>
          </a:p>
          <a:p>
            <a:r>
              <a:rPr lang="zh-CN" altLang="en-US" sz="2400">
                <a:latin typeface="等线" panose="02010600030101010101" charset="-122"/>
                <a:ea typeface="等线" panose="02010600030101010101" charset="-122"/>
              </a:rPr>
              <a:t>I acknowledged my sin to you,</a:t>
            </a:r>
            <a:r>
              <a:rPr lang="en-US" altLang="zh-CN" sz="2400">
                <a:latin typeface="等线" panose="02010600030101010101" charset="-122"/>
                <a:ea typeface="等线" panose="02010600030101010101" charset="-122"/>
              </a:rPr>
              <a:t> </a:t>
            </a:r>
            <a:r>
              <a:rPr lang="zh-CN" altLang="en-US" sz="2400">
                <a:latin typeface="等线" panose="02010600030101010101" charset="-122"/>
                <a:ea typeface="等线" panose="02010600030101010101" charset="-122"/>
              </a:rPr>
              <a:t>and I did</a:t>
            </a:r>
            <a:r>
              <a:rPr lang="en-US" altLang="zh-CN" sz="2400">
                <a:latin typeface="等线" panose="02010600030101010101" charset="-122"/>
                <a:ea typeface="等线" panose="02010600030101010101" charset="-122"/>
              </a:rPr>
              <a:t> </a:t>
            </a:r>
            <a:r>
              <a:rPr lang="zh-CN" altLang="en-US" sz="2400">
                <a:latin typeface="等线" panose="02010600030101010101" charset="-122"/>
                <a:ea typeface="等线" panose="02010600030101010101" charset="-122"/>
              </a:rPr>
              <a:t>not cover my iniquity;</a:t>
            </a:r>
            <a:r>
              <a:rPr lang="en-US" altLang="zh-CN" sz="2400">
                <a:latin typeface="等线" panose="02010600030101010101" charset="-122"/>
                <a:ea typeface="等线" panose="02010600030101010101" charset="-122"/>
              </a:rPr>
              <a:t> </a:t>
            </a:r>
            <a:r>
              <a:rPr lang="zh-CN" altLang="en-US" sz="2400">
                <a:latin typeface="等线" panose="02010600030101010101" charset="-122"/>
                <a:ea typeface="等线" panose="02010600030101010101" charset="-122"/>
              </a:rPr>
              <a:t>I said, “I will confess my transgressions to the Lord,”</a:t>
            </a:r>
            <a:r>
              <a:rPr lang="en-US" altLang="zh-CN" sz="2400">
                <a:latin typeface="等线" panose="02010600030101010101" charset="-122"/>
                <a:ea typeface="等线" panose="02010600030101010101" charset="-122"/>
              </a:rPr>
              <a:t> </a:t>
            </a:r>
            <a:r>
              <a:rPr lang="zh-CN" altLang="en-US" sz="2400">
                <a:latin typeface="等线" panose="02010600030101010101" charset="-122"/>
                <a:ea typeface="等线" panose="02010600030101010101" charset="-122"/>
              </a:rPr>
              <a:t>and you forgave the iniquity of my sin.</a:t>
            </a:r>
            <a:endParaRPr lang="zh-CN" altLang="en-US" sz="2400">
              <a:latin typeface="等线" panose="02010600030101010101" charset="-122"/>
              <a:ea typeface="等线" panose="0201060003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出自【趣你的PPT】(微信:qunideppt)：最优质的PPT资源库"/>
          <p:cNvSpPr/>
          <p:nvPr>
            <p:custDataLst>
              <p:tags r:id="rId1"/>
            </p:custDataLst>
          </p:nvPr>
        </p:nvSpPr>
        <p:spPr>
          <a:xfrm>
            <a:off x="1191133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59740" y="594360"/>
            <a:ext cx="11324590" cy="1938020"/>
          </a:xfrm>
          <a:prstGeom prst="rect">
            <a:avLst/>
          </a:prstGeom>
          <a:solidFill>
            <a:schemeClr val="accent3"/>
          </a:solidFill>
          <a:ln>
            <a:solidFill>
              <a:schemeClr val="accent1"/>
            </a:solidFill>
          </a:ln>
        </p:spPr>
        <p:txBody>
          <a:bodyPr wrap="square" rtlCol="0" anchor="t">
            <a:spAutoFit/>
          </a:bodyPr>
          <a:p>
            <a:r>
              <a:rPr lang="zh-CN" altLang="en-US" sz="2400">
                <a:latin typeface="等线" panose="02010600030101010101" charset="-122"/>
                <a:ea typeface="等线" panose="02010600030101010101" charset="-122"/>
                <a:cs typeface="Times New Roman" panose="02020603050405020304" charset="0"/>
              </a:rPr>
              <a:t>Philippians 4</a:t>
            </a:r>
            <a:r>
              <a:rPr lang="en-US" altLang="zh-CN" sz="2400">
                <a:latin typeface="等线" panose="02010600030101010101" charset="-122"/>
                <a:ea typeface="等线" panose="02010600030101010101" charset="-122"/>
                <a:cs typeface="Times New Roman" panose="02020603050405020304" charset="0"/>
              </a:rPr>
              <a:t>: </a:t>
            </a:r>
            <a:r>
              <a:rPr lang="zh-CN" altLang="en-US" sz="2400">
                <a:latin typeface="等线" panose="02010600030101010101" charset="-122"/>
                <a:ea typeface="等线" panose="02010600030101010101" charset="-122"/>
                <a:cs typeface="Times New Roman" panose="02020603050405020304" charset="0"/>
              </a:rPr>
              <a:t>11 Not that I am speaking of being in need, for I have learned in whatever situation I am to be content. 12 I know how to be brought low, and I know how to abound. In any and every circumstance, I have learned the secret of facing plenty and hunger, abundance and need. 13 I can do all things through him who strengthens me.</a:t>
            </a:r>
            <a:endParaRPr lang="zh-CN" altLang="en-US" sz="2400">
              <a:latin typeface="等线" panose="02010600030101010101" charset="-122"/>
              <a:ea typeface="等线" panose="02010600030101010101" charset="-122"/>
              <a:cs typeface="Times New Roman" panose="02020603050405020304" charset="0"/>
            </a:endParaRPr>
          </a:p>
        </p:txBody>
      </p:sp>
      <p:sp>
        <p:nvSpPr>
          <p:cNvPr id="4" name="文本框 3"/>
          <p:cNvSpPr txBox="1"/>
          <p:nvPr/>
        </p:nvSpPr>
        <p:spPr>
          <a:xfrm>
            <a:off x="459740" y="2849880"/>
            <a:ext cx="11324590" cy="209486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p>
            <a:pPr marL="285750" indent="-285750">
              <a:buFont typeface="Arial" panose="020B0604020202020204" pitchFamily="34" charset="0"/>
              <a:buChar char="•"/>
            </a:pPr>
            <a:r>
              <a:rPr lang="en-US" altLang="zh-CN" sz="2400"/>
              <a:t>Humble in service (1 Sam. 16)</a:t>
            </a:r>
            <a:endParaRPr lang="en-US" altLang="zh-CN" sz="2400"/>
          </a:p>
          <a:p>
            <a:pPr marL="285750" indent="-285750">
              <a:buFont typeface="Arial" panose="020B0604020202020204" pitchFamily="34" charset="0"/>
              <a:buChar char="•"/>
            </a:pPr>
            <a:r>
              <a:rPr lang="en-US" altLang="zh-CN" sz="2400"/>
              <a:t>Fearless in danger (1 </a:t>
            </a:r>
            <a:r>
              <a:rPr lang="en-US" altLang="zh-CN" sz="2400"/>
              <a:t>Sam. 17)</a:t>
            </a:r>
            <a:endParaRPr lang="en-US" altLang="zh-CN" sz="2400"/>
          </a:p>
          <a:p>
            <a:pPr marL="285750" indent="-285750">
              <a:buFont typeface="Arial" panose="020B0604020202020204" pitchFamily="34" charset="0"/>
              <a:buChar char="•"/>
            </a:pPr>
            <a:r>
              <a:rPr lang="en-US" altLang="zh-CN" sz="2400"/>
              <a:t>A leader to the outcast (</a:t>
            </a:r>
            <a:r>
              <a:rPr lang="zh-CN" altLang="en-US" sz="2400"/>
              <a:t>1 Sam</a:t>
            </a:r>
            <a:r>
              <a:rPr lang="en-US" altLang="zh-CN" sz="2400"/>
              <a:t>. 22: 1-2)</a:t>
            </a:r>
            <a:endParaRPr lang="en-US" altLang="zh-CN" sz="2400"/>
          </a:p>
          <a:p>
            <a:pPr marL="285750" indent="-285750">
              <a:buFont typeface="Arial" panose="020B0604020202020204" pitchFamily="34" charset="0"/>
              <a:buChar char="•"/>
            </a:pPr>
            <a:r>
              <a:rPr lang="en-US" altLang="zh-CN" sz="2400">
                <a:sym typeface="+mn-ea"/>
              </a:rPr>
              <a:t>Faithful in persecution (1 Sam. 24)</a:t>
            </a:r>
            <a:endParaRPr lang="en-US" altLang="zh-CN" sz="2400">
              <a:sym typeface="+mn-ea"/>
            </a:endParaRPr>
          </a:p>
          <a:p>
            <a:pPr marL="285750" indent="-285750">
              <a:buFont typeface="Arial" panose="020B0604020202020204" pitchFamily="34" charset="0"/>
              <a:buChar char="•"/>
            </a:pPr>
            <a:r>
              <a:rPr lang="en-US" altLang="zh-CN" sz="2400">
                <a:sym typeface="+mn-ea"/>
              </a:rPr>
              <a:t>Does not repay evil with evil (1 </a:t>
            </a:r>
            <a:r>
              <a:rPr lang="en-US" altLang="zh-CN" sz="2400">
                <a:sym typeface="+mn-ea"/>
              </a:rPr>
              <a:t>Sam. 24/26)</a:t>
            </a:r>
            <a:endParaRPr lang="zh-CN" altLang="en-US" sz="2400"/>
          </a:p>
          <a:p>
            <a:pPr marL="285750" indent="-285750">
              <a:buFont typeface="Arial" panose="020B0604020202020204" pitchFamily="34" charset="0"/>
              <a:buChar char="•"/>
            </a:pPr>
            <a:endParaRPr lang="en-US" altLang="zh-CN" sz="2400"/>
          </a:p>
        </p:txBody>
      </p:sp>
      <p:sp>
        <p:nvSpPr>
          <p:cNvPr id="6" name="文本框 5"/>
          <p:cNvSpPr txBox="1"/>
          <p:nvPr>
            <p:custDataLst>
              <p:tags r:id="rId2"/>
            </p:custDataLst>
          </p:nvPr>
        </p:nvSpPr>
        <p:spPr>
          <a:xfrm>
            <a:off x="459105" y="5261610"/>
            <a:ext cx="11325225" cy="12827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p>
            <a:pPr marL="285750" indent="-285750">
              <a:buFont typeface="Arial" panose="020B0604020202020204" pitchFamily="34" charset="0"/>
              <a:buChar char="•"/>
            </a:pPr>
            <a:r>
              <a:rPr lang="en-US" altLang="zh-CN" sz="2400"/>
              <a:t>Humble in </a:t>
            </a:r>
            <a:r>
              <a:rPr lang="en-US" altLang="zh-CN" sz="2400"/>
              <a:t>worship (2 Sam. 7)</a:t>
            </a:r>
            <a:endParaRPr lang="en-US" altLang="zh-CN" sz="2400"/>
          </a:p>
          <a:p>
            <a:pPr marL="285750" indent="-285750">
              <a:buFont typeface="Arial" panose="020B0604020202020204" pitchFamily="34" charset="0"/>
              <a:buChar char="•"/>
            </a:pPr>
            <a:r>
              <a:rPr lang="en-US" altLang="zh-CN" sz="2400"/>
              <a:t>Acknowledges his </a:t>
            </a:r>
            <a:r>
              <a:rPr lang="en-US" altLang="zh-CN" sz="2400"/>
              <a:t>sin (2 Sam. 11-12)</a:t>
            </a:r>
            <a:endParaRPr lang="en-US" altLang="zh-CN" sz="2400"/>
          </a:p>
          <a:p>
            <a:pPr marL="285750" indent="-285750">
              <a:buFont typeface="Arial" panose="020B0604020202020204" pitchFamily="34" charset="0"/>
              <a:buChar char="•"/>
            </a:pPr>
            <a:endParaRPr lang="en-US" altLang="zh-CN"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出自【趣你的PPT】(微信:qunideppt)：最优质的PPT资源库"/>
          <p:cNvSpPr/>
          <p:nvPr/>
        </p:nvSpPr>
        <p:spPr>
          <a:xfrm>
            <a:off x="850900" y="1054735"/>
            <a:ext cx="10396855" cy="5131435"/>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nchorCtr="0">
            <a:noAutofit/>
          </a:bodyPr>
          <a:lstStyle/>
          <a:p>
            <a:pPr marL="342900" indent="-342900" defTabSz="1216660">
              <a:lnSpc>
                <a:spcPct val="120000"/>
              </a:lnSpc>
              <a:spcBef>
                <a:spcPct val="20000"/>
              </a:spcBef>
              <a:buFont typeface="Wingdings" panose="05000000000000000000" charset="0"/>
              <a:buChar char="u"/>
            </a:pP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 </a:t>
            </a: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Conclusion</a:t>
            </a: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marL="342900" indent="-342900" defTabSz="1216660">
              <a:lnSpc>
                <a:spcPct val="120000"/>
              </a:lnSpc>
              <a:spcBef>
                <a:spcPct val="20000"/>
              </a:spcBef>
              <a:buFont typeface="Wingdings" panose="05000000000000000000" charset="0"/>
              <a:buChar char="u"/>
            </a:pP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marL="800100" lvl="1" indent="-342900" defTabSz="1216660">
              <a:lnSpc>
                <a:spcPct val="120000"/>
              </a:lnSpc>
              <a:spcBef>
                <a:spcPct val="20000"/>
              </a:spcBef>
              <a:buFont typeface="Wingdings" panose="05000000000000000000" charset="0"/>
              <a:buChar char="Ø"/>
            </a:pP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We need to live in total </a:t>
            </a: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obedience</a:t>
            </a: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marL="800100" lvl="1" indent="-342900" defTabSz="1216660">
              <a:lnSpc>
                <a:spcPct val="120000"/>
              </a:lnSpc>
              <a:spcBef>
                <a:spcPct val="20000"/>
              </a:spcBef>
              <a:buFont typeface="Wingdings" panose="05000000000000000000" charset="0"/>
              <a:buChar char="Ø"/>
            </a:pP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Acknowledged and repent from our sin</a:t>
            </a: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s</a:t>
            </a: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marL="800100" lvl="1" indent="-342900" defTabSz="1216660">
              <a:lnSpc>
                <a:spcPct val="120000"/>
              </a:lnSpc>
              <a:spcBef>
                <a:spcPct val="20000"/>
              </a:spcBef>
              <a:buFont typeface="Wingdings" panose="05000000000000000000" charset="0"/>
              <a:buChar char="Ø"/>
            </a:pPr>
            <a:r>
              <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rPr>
              <a:t>We need the Holy Spirit </a:t>
            </a: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defTabSz="1216660">
              <a:lnSpc>
                <a:spcPct val="120000"/>
              </a:lnSpc>
              <a:spcBef>
                <a:spcPct val="20000"/>
              </a:spcBef>
            </a:pP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a:p>
            <a:pPr defTabSz="1216660">
              <a:lnSpc>
                <a:spcPct val="120000"/>
              </a:lnSpc>
              <a:spcBef>
                <a:spcPct val="20000"/>
              </a:spcBef>
            </a:pPr>
            <a:endParaRPr lang="en-US" sz="2500" dirty="0">
              <a:solidFill>
                <a:prstClr val="black">
                  <a:lumMod val="85000"/>
                  <a:lumOff val="15000"/>
                </a:prstClr>
              </a:solidFill>
              <a:latin typeface="等线" panose="02010600030101010101" charset="-122"/>
              <a:ea typeface="等线" panose="02010600030101010101" charset="-122"/>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424" y="2560378"/>
            <a:ext cx="9478370" cy="928048"/>
          </a:xfrm>
          <a:solidFill>
            <a:schemeClr val="bg1"/>
          </a:solidFill>
        </p:spPr>
        <p:txBody>
          <a:bodyPr>
            <a:normAutofit/>
          </a:bodyPr>
          <a:lstStyle/>
          <a:p>
            <a:r>
              <a:rPr lang="en-US" dirty="0" smtClean="0"/>
              <a:t>Let us pray….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出自【趣你的PPT】(微信:qunideppt)：最优质的PPT资源库"/>
          <p:cNvSpPr txBox="1"/>
          <p:nvPr/>
        </p:nvSpPr>
        <p:spPr>
          <a:xfrm>
            <a:off x="433705" y="297180"/>
            <a:ext cx="1135062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rPr>
              <a:t>David’s calling</a:t>
            </a:r>
            <a:endPar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endParaRPr>
          </a:p>
        </p:txBody>
      </p:sp>
      <p:sp>
        <p:nvSpPr>
          <p:cNvPr id="14" name="出自【趣你的PPT】(微信:qunideppt)：最优质的PPT资源库"/>
          <p:cNvSpPr/>
          <p:nvPr/>
        </p:nvSpPr>
        <p:spPr>
          <a:xfrm>
            <a:off x="434340" y="1249045"/>
            <a:ext cx="11349355" cy="4970145"/>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lstStyle/>
          <a:p>
            <a:pPr defTabSz="1216660">
              <a:lnSpc>
                <a:spcPct val="120000"/>
              </a:lnSpc>
              <a:spcBef>
                <a:spcPct val="20000"/>
              </a:spcBef>
            </a:pPr>
            <a:r>
              <a:rPr lang="en-US" sz="2400" b="1"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Israel asks for a king (1 Samuel 8: 1-7)</a:t>
            </a:r>
            <a:endParaRPr lang="en-US" sz="2400" b="1"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defTabSz="1216660">
              <a:lnSpc>
                <a:spcPct val="120000"/>
              </a:lnSpc>
              <a:spcBef>
                <a:spcPct val="20000"/>
              </a:spcBef>
            </a:pPr>
            <a:r>
              <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When Samuel became old, he made his sons judges over Israel (...) Yet his sons did not walk in his ways but turned aside after gain. They took bribes and perverted justice. Then all the elders of Israel gathered together and came to Samuel at Ramah and said to him, “Behold, you are old and your sons do not walk in your ways. Now appoint for us a king to judge us like all the nations.” But the thing displeased Samuel when they said, “Give us a king to judge us.” And Samuel prayed to the Lord. And the Lord said to Samuel, “Obey the voice of the people in all that they say to you, for they have not rejected you, but they have rejected me from being king over them. </a:t>
            </a: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defTabSz="1216660">
              <a:lnSpc>
                <a:spcPct val="120000"/>
              </a:lnSpc>
              <a:spcBef>
                <a:spcPct val="20000"/>
              </a:spcBef>
            </a:pP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defTabSz="1216660">
              <a:lnSpc>
                <a:spcPct val="120000"/>
              </a:lnSpc>
              <a:spcBef>
                <a:spcPct val="20000"/>
              </a:spcBef>
            </a:pP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defTabSz="1216660">
              <a:lnSpc>
                <a:spcPct val="120000"/>
              </a:lnSpc>
              <a:spcBef>
                <a:spcPct val="20000"/>
              </a:spcBef>
            </a:pP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99169" y="555079"/>
            <a:ext cx="3912235" cy="583565"/>
          </a:xfrm>
          <a:prstGeom prst="rect">
            <a:avLst/>
          </a:prstGeom>
          <a:noFill/>
        </p:spPr>
        <p:txBody>
          <a:bodyPr wrap="none" rtlCol="0">
            <a:spAutoFit/>
          </a:bodyPr>
          <a:lstStyle/>
          <a:p>
            <a:pPr algn="l"/>
            <a:r>
              <a:rPr lang="en-US" altLang="zh-CN" sz="3200" b="1" dirty="0">
                <a:latin typeface="等线" panose="02010600030101010101" charset="-122"/>
                <a:ea typeface="等线" panose="02010600030101010101" charset="-122"/>
                <a:cs typeface="Ebrima" panose="02000000000000000000" charset="0"/>
                <a:sym typeface="+mn-ea"/>
              </a:rPr>
              <a:t>The Judges of Israel</a:t>
            </a:r>
            <a:r>
              <a:rPr lang="en-US" altLang="zh-CN" sz="2400" b="1" dirty="0">
                <a:latin typeface="Times New Roman" panose="02020603050405020304" charset="0"/>
                <a:cs typeface="Times New Roman" panose="02020603050405020304" charset="0"/>
                <a:sym typeface="+mn-ea"/>
              </a:rPr>
              <a:t> </a:t>
            </a:r>
            <a:endParaRPr lang="en-US" altLang="zh-CN" sz="2400" b="1" dirty="0">
              <a:latin typeface="Times New Roman" panose="02020603050405020304" charset="0"/>
              <a:cs typeface="Times New Roman" panose="02020603050405020304" charset="0"/>
            </a:endParaRPr>
          </a:p>
        </p:txBody>
      </p:sp>
      <p:sp>
        <p:nvSpPr>
          <p:cNvPr id="8" name="矩形 7"/>
          <p:cNvSpPr/>
          <p:nvPr/>
        </p:nvSpPr>
        <p:spPr>
          <a:xfrm rot="2700000">
            <a:off x="648335" y="2990850"/>
            <a:ext cx="1787525" cy="18611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lvl="0" indent="-342900" algn="l">
              <a:lnSpc>
                <a:spcPct val="150000"/>
              </a:lnSpc>
              <a:buFont typeface="Wingdings" panose="05000000000000000000" charset="0"/>
              <a:buChar char="Ø"/>
            </a:pPr>
            <a:endParaRPr kumimoji="0" lang="en-US" altLang="en-US" sz="1700" b="1" i="0" u="none" strike="noStrike" kern="0" cap="none" spc="0" normalizeH="0" baseline="0" noProof="0" dirty="0">
              <a:ln>
                <a:noFill/>
              </a:ln>
              <a:solidFill>
                <a:schemeClr val="tx1">
                  <a:lumMod val="95000"/>
                  <a:lumOff val="5000"/>
                </a:schemeClr>
              </a:solidFill>
              <a:effectLst/>
              <a:uLnTx/>
              <a:uFillTx/>
              <a:latin typeface="Calibri" panose="020F0502020204030204"/>
              <a:ea typeface="微软雅黑 Light" panose="020B0502040204020203" charset="-122"/>
              <a:cs typeface="+mn-cs"/>
              <a:sym typeface="+mn-ea"/>
            </a:endParaRPr>
          </a:p>
        </p:txBody>
      </p:sp>
      <p:sp>
        <p:nvSpPr>
          <p:cNvPr id="9" name="矩形 8"/>
          <p:cNvSpPr/>
          <p:nvPr/>
        </p:nvSpPr>
        <p:spPr>
          <a:xfrm rot="2700000">
            <a:off x="3719195" y="2994025"/>
            <a:ext cx="1802765" cy="18859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10" name="矩形 9"/>
          <p:cNvSpPr/>
          <p:nvPr/>
        </p:nvSpPr>
        <p:spPr>
          <a:xfrm rot="2700000">
            <a:off x="6703060" y="3054350"/>
            <a:ext cx="1789430" cy="17868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endParaRPr lang="zh-CN" altLang="en-US" sz="1350" kern="0">
              <a:solidFill>
                <a:prstClr val="white"/>
              </a:solidFill>
              <a:latin typeface="Calibri" panose="020F0502020204030204"/>
              <a:ea typeface="微软雅黑 Light" panose="020B0502040204020203" charset="-122"/>
            </a:endParaRPr>
          </a:p>
        </p:txBody>
      </p:sp>
      <p:sp>
        <p:nvSpPr>
          <p:cNvPr id="11" name="矩形 10"/>
          <p:cNvSpPr/>
          <p:nvPr/>
        </p:nvSpPr>
        <p:spPr>
          <a:xfrm rot="2700000">
            <a:off x="9808845" y="3066415"/>
            <a:ext cx="1824990" cy="17919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endParaRPr lang="zh-CN" altLang="en-US" sz="1350" kern="0">
              <a:solidFill>
                <a:prstClr val="white"/>
              </a:solidFill>
              <a:latin typeface="Calibri" panose="020F0502020204030204"/>
              <a:ea typeface="微软雅黑 Light" panose="020B0502040204020203" charset="-122"/>
            </a:endParaRPr>
          </a:p>
        </p:txBody>
      </p:sp>
      <p:sp>
        <p:nvSpPr>
          <p:cNvPr id="12" name="TextBox 28"/>
          <p:cNvSpPr txBox="1"/>
          <p:nvPr/>
        </p:nvSpPr>
        <p:spPr>
          <a:xfrm>
            <a:off x="441960" y="3126740"/>
            <a:ext cx="2187575" cy="645795"/>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lvl="0" algn="ctr" defTabSz="685800">
              <a:defRPr/>
            </a:pPr>
            <a:r>
              <a:rPr lang="en-US" sz="2100" b="1" dirty="0">
                <a:solidFill>
                  <a:schemeClr val="tx1">
                    <a:lumMod val="95000"/>
                    <a:lumOff val="5000"/>
                  </a:schemeClr>
                </a:solidFill>
                <a:effectLst>
                  <a:outerShdw blurRad="38100" dist="38100" dir="2700000" algn="tl">
                    <a:srgbClr val="000000">
                      <a:alpha val="43137"/>
                    </a:srgbClr>
                  </a:outerShdw>
                </a:effectLst>
                <a:latin typeface="等线" panose="02010600030101010101" charset="-122"/>
                <a:ea typeface="等线" panose="02010600030101010101" charset="-122"/>
                <a:sym typeface="+mn-ea"/>
              </a:rPr>
              <a:t>Israel rebels against God</a:t>
            </a:r>
            <a:endParaRPr lang="zh-CN" altLang="en-US" sz="2100" b="1" kern="0" dirty="0">
              <a:solidFill>
                <a:schemeClr val="tx1">
                  <a:lumMod val="75000"/>
                  <a:lumOff val="25000"/>
                </a:schemeClr>
              </a:solidFill>
              <a:effectLst>
                <a:outerShdw blurRad="38100" dist="38100" dir="2700000" algn="tl">
                  <a:srgbClr val="000000">
                    <a:alpha val="43137"/>
                  </a:srgbClr>
                </a:outerShdw>
              </a:effectLst>
              <a:latin typeface="等线" panose="02010600030101010101" charset="-122"/>
              <a:ea typeface="等线" panose="02010600030101010101" charset="-122"/>
            </a:endParaRPr>
          </a:p>
        </p:txBody>
      </p:sp>
      <p:sp>
        <p:nvSpPr>
          <p:cNvPr id="13" name="TextBox 28"/>
          <p:cNvSpPr txBox="1"/>
          <p:nvPr/>
        </p:nvSpPr>
        <p:spPr>
          <a:xfrm>
            <a:off x="3489325" y="3126740"/>
            <a:ext cx="2263775" cy="645795"/>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lvl="0" algn="ctr" defTabSz="685800">
              <a:defRPr/>
            </a:pPr>
            <a:r>
              <a:rPr lang="en-US" altLang="zh-CN" sz="2100" b="1" kern="0" dirty="0">
                <a:solidFill>
                  <a:schemeClr val="tx1"/>
                </a:solidFill>
                <a:effectLst>
                  <a:outerShdw blurRad="38100" dist="19050" dir="2700000" algn="tl" rotWithShape="0">
                    <a:schemeClr val="dk1">
                      <a:alpha val="40000"/>
                    </a:schemeClr>
                  </a:outerShdw>
                </a:effectLst>
                <a:latin typeface="等线" panose="02010600030101010101" charset="-122"/>
                <a:ea typeface="等线" panose="02010600030101010101" charset="-122"/>
              </a:rPr>
              <a:t>God disciplines them</a:t>
            </a:r>
            <a:endParaRPr lang="en-US" altLang="zh-CN" sz="2100" b="1" kern="0" dirty="0">
              <a:solidFill>
                <a:schemeClr val="tx1"/>
              </a:solidFill>
              <a:effectLst>
                <a:outerShdw blurRad="38100" dist="19050" dir="2700000" algn="tl" rotWithShape="0">
                  <a:schemeClr val="dk1">
                    <a:alpha val="40000"/>
                  </a:schemeClr>
                </a:outerShdw>
              </a:effectLst>
              <a:latin typeface="等线" panose="02010600030101010101" charset="-122"/>
              <a:ea typeface="等线" panose="02010600030101010101" charset="-122"/>
            </a:endParaRPr>
          </a:p>
        </p:txBody>
      </p:sp>
      <p:sp>
        <p:nvSpPr>
          <p:cNvPr id="14" name="TextBox 28"/>
          <p:cNvSpPr txBox="1"/>
          <p:nvPr/>
        </p:nvSpPr>
        <p:spPr>
          <a:xfrm>
            <a:off x="6332855" y="3126740"/>
            <a:ext cx="2359025" cy="645795"/>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lvl="0" algn="ctr" defTabSz="685800">
              <a:defRPr/>
            </a:pPr>
            <a:r>
              <a:rPr lang="en-US" altLang="zh-CN" sz="2100" b="1" kern="0" dirty="0">
                <a:solidFill>
                  <a:schemeClr val="tx1">
                    <a:lumMod val="75000"/>
                    <a:lumOff val="25000"/>
                  </a:schemeClr>
                </a:solidFill>
                <a:effectLst>
                  <a:outerShdw blurRad="38100" dist="38100" dir="2700000" algn="tl">
                    <a:srgbClr val="000000">
                      <a:alpha val="43137"/>
                    </a:srgbClr>
                  </a:outerShdw>
                </a:effectLst>
                <a:latin typeface="等线" panose="02010600030101010101" charset="-122"/>
                <a:ea typeface="等线" panose="02010600030101010101" charset="-122"/>
              </a:rPr>
              <a:t>Israel </a:t>
            </a:r>
            <a:endParaRPr lang="en-US" altLang="zh-CN" sz="2100" b="1" kern="0" dirty="0">
              <a:solidFill>
                <a:schemeClr val="tx1">
                  <a:lumMod val="75000"/>
                  <a:lumOff val="25000"/>
                </a:schemeClr>
              </a:solidFill>
              <a:effectLst>
                <a:outerShdw blurRad="38100" dist="38100" dir="2700000" algn="tl">
                  <a:srgbClr val="000000">
                    <a:alpha val="43137"/>
                  </a:srgbClr>
                </a:outerShdw>
              </a:effectLst>
              <a:latin typeface="等线" panose="02010600030101010101" charset="-122"/>
              <a:ea typeface="等线" panose="02010600030101010101" charset="-122"/>
            </a:endParaRPr>
          </a:p>
          <a:p>
            <a:pPr lvl="0" algn="ctr" defTabSz="685800">
              <a:defRPr/>
            </a:pPr>
            <a:r>
              <a:rPr lang="en-US" altLang="zh-CN" sz="2100" b="1" kern="0" dirty="0">
                <a:solidFill>
                  <a:schemeClr val="tx1">
                    <a:lumMod val="75000"/>
                    <a:lumOff val="25000"/>
                  </a:schemeClr>
                </a:solidFill>
                <a:effectLst>
                  <a:outerShdw blurRad="38100" dist="38100" dir="2700000" algn="tl">
                    <a:srgbClr val="000000">
                      <a:alpha val="43137"/>
                    </a:srgbClr>
                  </a:outerShdw>
                </a:effectLst>
                <a:latin typeface="等线" panose="02010600030101010101" charset="-122"/>
                <a:ea typeface="等线" panose="02010600030101010101" charset="-122"/>
              </a:rPr>
              <a:t>repents</a:t>
            </a:r>
            <a:endParaRPr lang="zh-CN" altLang="en-US" sz="2100" b="1" kern="0" dirty="0">
              <a:solidFill>
                <a:schemeClr val="tx1">
                  <a:lumMod val="75000"/>
                  <a:lumOff val="25000"/>
                </a:schemeClr>
              </a:solidFill>
              <a:effectLst>
                <a:outerShdw blurRad="38100" dist="38100" dir="2700000" algn="tl">
                  <a:srgbClr val="000000">
                    <a:alpha val="43137"/>
                  </a:srgbClr>
                </a:outerShdw>
              </a:effectLst>
              <a:latin typeface="等线" panose="02010600030101010101" charset="-122"/>
              <a:ea typeface="等线" panose="02010600030101010101" charset="-122"/>
            </a:endParaRPr>
          </a:p>
        </p:txBody>
      </p:sp>
      <p:sp>
        <p:nvSpPr>
          <p:cNvPr id="15" name="TextBox 28"/>
          <p:cNvSpPr txBox="1"/>
          <p:nvPr/>
        </p:nvSpPr>
        <p:spPr>
          <a:xfrm>
            <a:off x="9599295" y="3126740"/>
            <a:ext cx="2400300" cy="645795"/>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lvl="0" algn="ctr" defTabSz="685800">
              <a:defRPr/>
            </a:pPr>
            <a:r>
              <a:rPr lang="en-US" altLang="zh-CN" sz="2100" b="1" kern="0" dirty="0">
                <a:solidFill>
                  <a:schemeClr val="tx1"/>
                </a:solidFill>
                <a:effectLst>
                  <a:outerShdw blurRad="38100" dist="19050" dir="2700000" algn="tl" rotWithShape="0">
                    <a:schemeClr val="dk1">
                      <a:alpha val="40000"/>
                    </a:schemeClr>
                  </a:outerShdw>
                </a:effectLst>
                <a:latin typeface="等线" panose="02010600030101010101" charset="-122"/>
                <a:ea typeface="等线" panose="02010600030101010101" charset="-122"/>
              </a:rPr>
              <a:t>A judge to deliver them</a:t>
            </a:r>
            <a:endParaRPr lang="en-US" altLang="zh-CN" sz="2100" b="1" kern="0" dirty="0">
              <a:solidFill>
                <a:schemeClr val="tx1"/>
              </a:solidFill>
              <a:effectLst>
                <a:outerShdw blurRad="38100" dist="19050" dir="2700000" algn="tl" rotWithShape="0">
                  <a:schemeClr val="dk1">
                    <a:alpha val="40000"/>
                  </a:schemeClr>
                </a:outerShdw>
              </a:effectLst>
              <a:latin typeface="等线" panose="02010600030101010101" charset="-122"/>
              <a:ea typeface="等线" panose="02010600030101010101" charset="-122"/>
            </a:endParaRPr>
          </a:p>
        </p:txBody>
      </p:sp>
      <p:sp>
        <p:nvSpPr>
          <p:cNvPr id="22" name="等腰三角形 21"/>
          <p:cNvSpPr/>
          <p:nvPr/>
        </p:nvSpPr>
        <p:spPr>
          <a:xfrm rot="7213136">
            <a:off x="190713" y="826107"/>
            <a:ext cx="991504" cy="634239"/>
          </a:xfrm>
          <a:prstGeom prst="triangle">
            <a:avLst>
              <a:gd name="adj" fmla="val 39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下弧形箭头 3"/>
          <p:cNvSpPr/>
          <p:nvPr/>
        </p:nvSpPr>
        <p:spPr>
          <a:xfrm rot="10800000">
            <a:off x="1366520" y="1492885"/>
            <a:ext cx="9500870" cy="983615"/>
          </a:xfrm>
          <a:prstGeom prst="curvedUp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6" name="左弧形箭头 5"/>
          <p:cNvSpPr/>
          <p:nvPr/>
        </p:nvSpPr>
        <p:spPr>
          <a:xfrm rot="16200000">
            <a:off x="5852160" y="1148715"/>
            <a:ext cx="730885" cy="9385300"/>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16" name="出自【趣你的PPT】(微信:qunideppt)：最优质的PPT资源库"/>
          <p:cNvSpPr/>
          <p:nvPr>
            <p:custDataLst>
              <p:tags r:id="rId1"/>
            </p:custDataLst>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advClick="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出自【趣你的PPT】(微信:qunideppt)：最优质的PPT资源库"/>
          <p:cNvSpPr/>
          <p:nvPr/>
        </p:nvSpPr>
        <p:spPr>
          <a:xfrm>
            <a:off x="771525" y="1052195"/>
            <a:ext cx="5959475" cy="5166995"/>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lstStyle/>
          <a:p>
            <a:pPr marL="342900" indent="-342900" defTabSz="1216660">
              <a:lnSpc>
                <a:spcPct val="120000"/>
              </a:lnSpc>
              <a:spcBef>
                <a:spcPct val="20000"/>
              </a:spcBef>
              <a:buFont typeface="Wingdings" panose="05000000000000000000" charset="0"/>
              <a:buChar char="ü"/>
            </a:pPr>
            <a:r>
              <a:rPr lang="en-US"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Saul anointed king (</a:t>
            </a:r>
            <a:r>
              <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Samuel 10)</a:t>
            </a:r>
            <a:endPar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marL="800100" lvl="1" indent="-342900" defTabSz="1216660">
              <a:lnSpc>
                <a:spcPct val="120000"/>
              </a:lnSpc>
              <a:spcBef>
                <a:spcPct val="20000"/>
              </a:spcBef>
              <a:buFont typeface="Arial" panose="020B0604020202020204" pitchFamily="34" charset="0"/>
              <a:buChar char="•"/>
            </a:pPr>
            <a:r>
              <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To lead a material-free life</a:t>
            </a:r>
            <a:endPar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marL="800100" lvl="1" indent="-342900" defTabSz="1216660">
              <a:lnSpc>
                <a:spcPct val="120000"/>
              </a:lnSpc>
              <a:spcBef>
                <a:spcPct val="20000"/>
              </a:spcBef>
              <a:buFont typeface="Arial" panose="020B0604020202020204" pitchFamily="34" charset="0"/>
              <a:buChar char="•"/>
            </a:pPr>
            <a:r>
              <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To keep God’s laws and commandments</a:t>
            </a:r>
            <a:endPar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marL="800100" lvl="1" indent="-342900" defTabSz="1216660">
              <a:lnSpc>
                <a:spcPct val="120000"/>
              </a:lnSpc>
              <a:spcBef>
                <a:spcPct val="20000"/>
              </a:spcBef>
              <a:buFont typeface="Arial" panose="020B0604020202020204" pitchFamily="34" charset="0"/>
              <a:buChar char="•"/>
            </a:pPr>
            <a:r>
              <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To live under the Levitical authority</a:t>
            </a:r>
            <a:endPar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marL="800100" lvl="1" indent="-342900" defTabSz="1216660">
              <a:lnSpc>
                <a:spcPct val="120000"/>
              </a:lnSpc>
              <a:spcBef>
                <a:spcPct val="20000"/>
              </a:spcBef>
              <a:buFont typeface="Arial" panose="020B0604020202020204" pitchFamily="34" charset="0"/>
              <a:buChar char="•"/>
            </a:pPr>
            <a:r>
              <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To walk in humility before God and men</a:t>
            </a:r>
            <a:endPar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lvl="1" indent="0" defTabSz="1216660">
              <a:lnSpc>
                <a:spcPct val="120000"/>
              </a:lnSpc>
              <a:spcBef>
                <a:spcPct val="20000"/>
              </a:spcBef>
              <a:buFont typeface="Arial" panose="020B0604020202020204" pitchFamily="34" charset="0"/>
              <a:buNone/>
            </a:pPr>
            <a:r>
              <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(Reference: </a:t>
            </a:r>
            <a:r>
              <a:rPr lang="en-US" altLang="zh-CN" sz="2400" b="1"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Deut 17:14-20</a:t>
            </a:r>
            <a:r>
              <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a:t>
            </a:r>
            <a:endParaRPr lang="en-US" altLang="zh-CN" sz="2400" dirty="0">
              <a:solidFill>
                <a:schemeClr val="tx1">
                  <a:lumMod val="95000"/>
                  <a:lumOff val="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pic>
        <p:nvPicPr>
          <p:cNvPr id="5" name="图片 4" descr="OIP-C"/>
          <p:cNvPicPr>
            <a:picLocks noChangeAspect="1"/>
          </p:cNvPicPr>
          <p:nvPr/>
        </p:nvPicPr>
        <p:blipFill>
          <a:blip r:embed="rId1"/>
          <a:stretch>
            <a:fillRect/>
          </a:stretch>
        </p:blipFill>
        <p:spPr>
          <a:xfrm>
            <a:off x="7278370" y="1662430"/>
            <a:ext cx="4711700" cy="32715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出自【趣你的PPT】(微信:qunideppt)：最优质的PPT资源库"/>
          <p:cNvSpPr txBox="1"/>
          <p:nvPr/>
        </p:nvSpPr>
        <p:spPr>
          <a:xfrm>
            <a:off x="281305" y="297180"/>
            <a:ext cx="1170813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Saul’s Unlawful Sacrifice (Samuel 13: 8-14)</a:t>
            </a:r>
            <a:endPar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
        <p:nvSpPr>
          <p:cNvPr id="14" name="出自【趣你的PPT】(微信:qunideppt)：最优质的PPT资源库"/>
          <p:cNvSpPr/>
          <p:nvPr/>
        </p:nvSpPr>
        <p:spPr>
          <a:xfrm>
            <a:off x="281305" y="1106805"/>
            <a:ext cx="11708765" cy="5112385"/>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lstStyle/>
          <a:p>
            <a:pPr defTabSz="1216660">
              <a:lnSpc>
                <a:spcPct val="120000"/>
              </a:lnSpc>
              <a:spcBef>
                <a:spcPct val="20000"/>
              </a:spcBef>
            </a:pP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sp>
        <p:nvSpPr>
          <p:cNvPr id="4" name="文本框 3"/>
          <p:cNvSpPr txBox="1"/>
          <p:nvPr>
            <p:custDataLst>
              <p:tags r:id="rId1"/>
            </p:custDataLst>
          </p:nvPr>
        </p:nvSpPr>
        <p:spPr>
          <a:xfrm>
            <a:off x="365125" y="1235710"/>
            <a:ext cx="11512550" cy="4736465"/>
          </a:xfrm>
          <a:prstGeom prst="rect">
            <a:avLst/>
          </a:prstGeom>
          <a:noFill/>
        </p:spPr>
        <p:txBody>
          <a:bodyPr wrap="square" rtlCol="0">
            <a:noAutofit/>
          </a:bodyPr>
          <a:p>
            <a:pPr algn="just"/>
            <a:r>
              <a:rPr lang="en-US" sz="25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...But Samuel did not come to Gilgal, and the people were scattering from him. So Saul said, “Bring the burnt offering here to me, and the peace offerings.” And he offered the burnt offering. As soon as he had finished offering the burnt offering, behold, Samuel came. And Saul went out to meet him and greet him. Samuel said, “What have you done?” And Saul said, “When I saw that the people were scattering from me, and that you did not come within the days appointed, and that the Philistines had mustered at Michmash, I said, ‘Now the Philistines will come down against me at Gilgal, and I have not sought the favor of the Lord.’ So I forced myself, and offered the burnt offering.” And Samuel said to Saul, “You have done foolishly. You have not kept the command of the Lord your God, with which he commanded you. For then the Lord would have established your kingdom over Israel forever.</a:t>
            </a:r>
            <a:endParaRPr lang="en-US" sz="25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algn="just"/>
            <a:endParaRPr lang="zh-CN" altLang="en-US" sz="2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出自【趣你的PPT】(微信:qunideppt)：最优质的PPT资源库"/>
          <p:cNvSpPr txBox="1"/>
          <p:nvPr/>
        </p:nvSpPr>
        <p:spPr>
          <a:xfrm>
            <a:off x="281305" y="297180"/>
            <a:ext cx="854583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 </a:t>
            </a:r>
            <a:r>
              <a:rPr lang="zh-CN" altLang="en-US" sz="2800" b="1">
                <a:solidFill>
                  <a:schemeClr val="accent1">
                    <a:lumMod val="75000"/>
                  </a:schemeClr>
                </a:solidFill>
                <a:latin typeface="等线" panose="02010600030101010101" charset="-122"/>
                <a:ea typeface="等线" panose="02010600030101010101" charset="-122"/>
                <a:sym typeface="+mn-ea"/>
              </a:rPr>
              <a:t>Uzziah</a:t>
            </a:r>
            <a:r>
              <a:rPr lang="en-US" altLang="zh-CN" sz="2800" b="1">
                <a:solidFill>
                  <a:schemeClr val="accent1">
                    <a:lumMod val="75000"/>
                  </a:schemeClr>
                </a:solidFill>
                <a:latin typeface="等线" panose="02010600030101010101" charset="-122"/>
                <a:ea typeface="等线" panose="02010600030101010101" charset="-122"/>
                <a:sym typeface="+mn-ea"/>
              </a:rPr>
              <a:t>’s </a:t>
            </a:r>
            <a:r>
              <a:rPr lang="en-US"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Unlawful Sacrifice (</a:t>
            </a:r>
            <a:r>
              <a:rPr lang="zh-CN" altLang="en-US" sz="2800" b="1">
                <a:solidFill>
                  <a:schemeClr val="accent1">
                    <a:lumMod val="75000"/>
                  </a:schemeClr>
                </a:solidFill>
                <a:latin typeface="等线" panose="02010600030101010101" charset="-122"/>
                <a:ea typeface="等线" panose="02010600030101010101" charset="-122"/>
                <a:sym typeface="+mn-ea"/>
              </a:rPr>
              <a:t>2 Chronicles 26</a:t>
            </a:r>
            <a:r>
              <a:rPr lang="en-US" altLang="zh-CN" sz="2800" b="1">
                <a:solidFill>
                  <a:schemeClr val="accent1">
                    <a:lumMod val="75000"/>
                  </a:schemeClr>
                </a:solidFill>
                <a:latin typeface="等线" panose="02010600030101010101" charset="-122"/>
                <a:ea typeface="等线" panose="02010600030101010101" charset="-122"/>
                <a:sym typeface="+mn-ea"/>
              </a:rPr>
              <a:t>: 16-19</a:t>
            </a:r>
            <a:r>
              <a:rPr lang="en-US"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a:t>
            </a:r>
            <a:endParaRPr lang="en-US" altLang="zh-CN"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
        <p:nvSpPr>
          <p:cNvPr id="14" name="出自【趣你的PPT】(微信:qunideppt)：最优质的PPT资源库"/>
          <p:cNvSpPr/>
          <p:nvPr/>
        </p:nvSpPr>
        <p:spPr>
          <a:xfrm>
            <a:off x="173355" y="1106805"/>
            <a:ext cx="8653780" cy="5124450"/>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lstStyle/>
          <a:p>
            <a:pPr defTabSz="1216660">
              <a:lnSpc>
                <a:spcPct val="120000"/>
              </a:lnSpc>
              <a:spcBef>
                <a:spcPct val="20000"/>
              </a:spcBef>
            </a:pP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sp>
        <p:nvSpPr>
          <p:cNvPr id="2" name="文本框 1"/>
          <p:cNvSpPr txBox="1"/>
          <p:nvPr/>
        </p:nvSpPr>
        <p:spPr>
          <a:xfrm>
            <a:off x="281305" y="1106805"/>
            <a:ext cx="8407400" cy="5124450"/>
          </a:xfrm>
          <a:prstGeom prst="rect">
            <a:avLst/>
          </a:prstGeom>
          <a:noFill/>
        </p:spPr>
        <p:txBody>
          <a:bodyPr wrap="square" rtlCol="0">
            <a:noAutofit/>
          </a:bodyPr>
          <a:p>
            <a:r>
              <a:rPr lang="zh-CN" altLang="en-US" sz="2400">
                <a:latin typeface="等线" panose="02010600030101010101" charset="-122"/>
                <a:ea typeface="等线" panose="02010600030101010101" charset="-122"/>
              </a:rPr>
              <a:t>But when he was strong, he grew proud, to his destruction. For he was unfaithful to the Lord his God and entered the temple of the Lord to burn incense on the altar of incense. But Azariah the priest went in after him, with eighty priests of the Lord who were men of valor, and they withstood King Uzziah and said to him, “It is not for you, Uzziah, to burn incense to the Lord, but for the priests, the sons of Aaron, who are consecrated to burn incense. Go out of the sanctuary, for you have done wrong, and it will bring you no honor from the Lord God.” Then Uzziah was angry. Now he had a censer in his hand to burn incense, and when he became angry with the priests, leprosy</a:t>
            </a:r>
            <a:r>
              <a:rPr lang="en-US" altLang="zh-CN" sz="2400">
                <a:latin typeface="等线" panose="02010600030101010101" charset="-122"/>
                <a:ea typeface="等线" panose="02010600030101010101" charset="-122"/>
              </a:rPr>
              <a:t> </a:t>
            </a:r>
            <a:r>
              <a:rPr lang="zh-CN" altLang="en-US" sz="2400">
                <a:latin typeface="等线" panose="02010600030101010101" charset="-122"/>
                <a:ea typeface="等线" panose="02010600030101010101" charset="-122"/>
              </a:rPr>
              <a:t>broke out on his forehead in the presence of the priests in the house of the Lord, by the altar of incense.</a:t>
            </a:r>
            <a:r>
              <a:rPr lang="zh-CN" altLang="en-US"/>
              <a:t> </a:t>
            </a:r>
            <a:endParaRPr lang="zh-CN" altLang="en-US"/>
          </a:p>
        </p:txBody>
      </p:sp>
      <p:pic>
        <p:nvPicPr>
          <p:cNvPr id="4" name="图片 3"/>
          <p:cNvPicPr>
            <a:picLocks noChangeAspect="1"/>
          </p:cNvPicPr>
          <p:nvPr/>
        </p:nvPicPr>
        <p:blipFill>
          <a:blip r:embed="rId1"/>
          <a:stretch>
            <a:fillRect/>
          </a:stretch>
        </p:blipFill>
        <p:spPr>
          <a:xfrm>
            <a:off x="8997950" y="1527175"/>
            <a:ext cx="3009900" cy="38036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出自【趣你的PPT】(微信:qunideppt)：最优质的PPT资源库"/>
          <p:cNvSpPr txBox="1"/>
          <p:nvPr/>
        </p:nvSpPr>
        <p:spPr>
          <a:xfrm>
            <a:off x="346710" y="339090"/>
            <a:ext cx="11435715" cy="607695"/>
          </a:xfrm>
          <a:prstGeom prst="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Saul disobeys God’s instructions</a:t>
            </a:r>
            <a:endParaRPr lang="en-US" sz="24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algn="ctr"/>
            <a:endParaRPr lang="en-US" altLang="zh-CN" sz="24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sp>
        <p:nvSpPr>
          <p:cNvPr id="2" name="出自【趣你的PPT】(微信:qunideppt)：最优质的PPT资源库"/>
          <p:cNvSpPr/>
          <p:nvPr>
            <p:custDataLst>
              <p:tags r:id="rId1"/>
            </p:custDataLst>
          </p:nvPr>
        </p:nvSpPr>
        <p:spPr>
          <a:xfrm>
            <a:off x="346710" y="1237615"/>
            <a:ext cx="11436350" cy="4850130"/>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p>
            <a:pPr marL="297180" indent="0" defTabSz="1194435">
              <a:lnSpc>
                <a:spcPct val="120000"/>
              </a:lnSpc>
              <a:spcBef>
                <a:spcPct val="20000"/>
              </a:spcBef>
              <a:tabLst>
                <a:tab pos="89535" algn="l"/>
                <a:tab pos="268605" algn="l"/>
                <a:tab pos="11102340" algn="l"/>
              </a:tabLst>
            </a:pPr>
            <a:r>
              <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1 Samuel 15: 1 - 3</a:t>
            </a: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marL="297180" indent="0" defTabSz="1194435">
              <a:lnSpc>
                <a:spcPct val="120000"/>
              </a:lnSpc>
              <a:spcBef>
                <a:spcPct val="20000"/>
              </a:spcBef>
              <a:tabLst>
                <a:tab pos="89535" algn="l"/>
                <a:tab pos="268605" algn="l"/>
                <a:tab pos="11102340" algn="l"/>
              </a:tabLst>
            </a:pPr>
            <a:r>
              <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And Samuel said to Saul, “The Lord sent me to anoint you king over his people Israel; now therefore listen to the words of the Lord. Thus says the Lord of hosts, ‘I have noted what Amalek did to Israel in opposing them on the way when they came up out of Egypt. Now go and strike Amalek and devote to destruction all that they have. Do not spare them, but kill both man and woman, child and infant, ox and sheep, camel and donkey.’”</a:t>
            </a: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出自【趣你的PPT】(微信:qunideppt)：最优质的PPT资源库"/>
          <p:cNvSpPr txBox="1"/>
          <p:nvPr/>
        </p:nvSpPr>
        <p:spPr>
          <a:xfrm>
            <a:off x="280670" y="164465"/>
            <a:ext cx="11502390" cy="607695"/>
          </a:xfrm>
          <a:prstGeom prst="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28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rPr>
              <a:t>Saul disobeys God’s instructions</a:t>
            </a:r>
            <a:endParaRPr lang="en-US" sz="24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algn="ctr"/>
            <a:endParaRPr lang="en-US" altLang="zh-CN" sz="2400" b="1" dirty="0">
              <a:solidFill>
                <a:schemeClr val="accent1">
                  <a:lumMod val="75000"/>
                </a:scheme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
        <p:nvSpPr>
          <p:cNvPr id="16" name="出自【趣你的PPT】(微信:qunideppt)：最优质的PPT资源库"/>
          <p:cNvSpPr/>
          <p:nvPr/>
        </p:nvSpPr>
        <p:spPr>
          <a:xfrm>
            <a:off x="0" y="0"/>
            <a:ext cx="280657" cy="425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83060" y="5972175"/>
            <a:ext cx="4064000" cy="368300"/>
          </a:xfrm>
          <a:prstGeom prst="rect">
            <a:avLst/>
          </a:prstGeom>
          <a:noFill/>
        </p:spPr>
        <p:txBody>
          <a:bodyPr wrap="square" rtlCol="0">
            <a:spAutoFit/>
          </a:bodyPr>
          <a:p>
            <a:endParaRPr lang="zh-CN" altLang="en-US"/>
          </a:p>
        </p:txBody>
      </p:sp>
      <p:sp>
        <p:nvSpPr>
          <p:cNvPr id="2" name="出自【趣你的PPT】(微信:qunideppt)：最优质的PPT资源库"/>
          <p:cNvSpPr/>
          <p:nvPr>
            <p:custDataLst>
              <p:tags r:id="rId1"/>
            </p:custDataLst>
          </p:nvPr>
        </p:nvSpPr>
        <p:spPr>
          <a:xfrm>
            <a:off x="346710" y="1237615"/>
            <a:ext cx="11436350" cy="4850130"/>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p>
            <a:pPr marL="297180" indent="0" defTabSz="1194435">
              <a:lnSpc>
                <a:spcPct val="120000"/>
              </a:lnSpc>
              <a:spcBef>
                <a:spcPct val="20000"/>
              </a:spcBef>
              <a:tabLst>
                <a:tab pos="89535" algn="l"/>
                <a:tab pos="268605" algn="l"/>
                <a:tab pos="11102340" algn="l"/>
              </a:tabLst>
            </a:pPr>
            <a:r>
              <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rPr>
              <a:t>1 Samuel 15: 5 - 8</a:t>
            </a:r>
            <a:endParaRPr lang="en-US" sz="24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a:p>
            <a:pPr marL="297180" indent="0" defTabSz="1194435">
              <a:lnSpc>
                <a:spcPct val="120000"/>
              </a:lnSpc>
              <a:spcBef>
                <a:spcPct val="20000"/>
              </a:spcBef>
              <a:tabLst>
                <a:tab pos="89535" algn="l"/>
                <a:tab pos="268605" algn="l"/>
                <a:tab pos="11102340" algn="l"/>
              </a:tabLst>
            </a:pPr>
            <a:r>
              <a:rPr lang="zh-CN" altLang="en-US" sz="2500">
                <a:latin typeface="等线" panose="02010600030101010101" charset="-122"/>
                <a:ea typeface="等线" panose="02010600030101010101" charset="-122"/>
                <a:sym typeface="+mn-ea"/>
              </a:rPr>
              <a:t>And Saul came to the city of Amalek and lay in wait in the valley.</a:t>
            </a:r>
            <a:r>
              <a:rPr lang="en-US" altLang="zh-CN" sz="2500">
                <a:latin typeface="等线" panose="02010600030101010101" charset="-122"/>
                <a:ea typeface="等线" panose="02010600030101010101" charset="-122"/>
                <a:sym typeface="+mn-ea"/>
              </a:rPr>
              <a:t>(...)</a:t>
            </a:r>
            <a:r>
              <a:rPr lang="zh-CN" altLang="en-US" sz="2500">
                <a:latin typeface="等线" panose="02010600030101010101" charset="-122"/>
                <a:ea typeface="等线" panose="02010600030101010101" charset="-122"/>
                <a:sym typeface="+mn-ea"/>
              </a:rPr>
              <a:t> And Saul defeated the Amalekites from Havilah as far as Shur, which is east of Egypt. And he took Agag the king of the Amalekites alive and devoted to destruction all the people with the edge of the sword. But Saul and the people spared Agag and the best of the sheep and of the oxen and of the fattened calves</a:t>
            </a:r>
            <a:r>
              <a:rPr lang="en-US" altLang="zh-CN" sz="2500">
                <a:latin typeface="等线" panose="02010600030101010101" charset="-122"/>
                <a:ea typeface="等线" panose="02010600030101010101" charset="-122"/>
                <a:sym typeface="+mn-ea"/>
              </a:rPr>
              <a:t> </a:t>
            </a:r>
            <a:r>
              <a:rPr lang="zh-CN" altLang="en-US" sz="2500">
                <a:latin typeface="等线" panose="02010600030101010101" charset="-122"/>
                <a:ea typeface="等线" panose="02010600030101010101" charset="-122"/>
                <a:sym typeface="+mn-ea"/>
              </a:rPr>
              <a:t>and the lambs, and all that was good, and would not utterly destroy them. All that was despised and worthless they devoted to destruction.</a:t>
            </a:r>
            <a:endParaRPr lang="zh-CN" altLang="en-US" sz="2500">
              <a:latin typeface="等线" panose="02010600030101010101" charset="-122"/>
              <a:ea typeface="等线" panose="02010600030101010101" charset="-122"/>
            </a:endParaRPr>
          </a:p>
          <a:p>
            <a:pPr marL="297180" indent="0" defTabSz="1194435">
              <a:lnSpc>
                <a:spcPct val="120000"/>
              </a:lnSpc>
              <a:spcBef>
                <a:spcPct val="20000"/>
              </a:spcBef>
              <a:tabLst>
                <a:tab pos="89535" algn="l"/>
                <a:tab pos="268605" algn="l"/>
                <a:tab pos="11102340" algn="l"/>
              </a:tabLst>
            </a:pPr>
            <a:endParaRPr lang="en-US" sz="2500" dirty="0">
              <a:solidFill>
                <a:prstClr val="black">
                  <a:lumMod val="85000"/>
                  <a:lumOff val="15000"/>
                </a:prstClr>
              </a:solidFill>
              <a:latin typeface="等线" panose="02010600030101010101" charset="-122"/>
              <a:ea typeface="等线" panose="02010600030101010101" charset="-122"/>
              <a:cs typeface="Times New Roman" panose="02020603050405020304" charset="0"/>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PP_MARK_KEY" val="d9eeeb2d-7953-45fa-b81b-87a564c81d34"/>
  <p:tag name="COMMONDATA" val="eyJoZGlkIjoiYWJkODI1ODQ2YTI5NGYzZWZmYTMyN2NmNmIxOTI0OTU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01">
      <a:dk1>
        <a:sysClr val="windowText" lastClr="000000"/>
      </a:dk1>
      <a:lt1>
        <a:sysClr val="window" lastClr="FFFFFF"/>
      </a:lt1>
      <a:dk2>
        <a:srgbClr val="44546A"/>
      </a:dk2>
      <a:lt2>
        <a:srgbClr val="E7E6E6"/>
      </a:lt2>
      <a:accent1>
        <a:srgbClr val="96CBD3"/>
      </a:accent1>
      <a:accent2>
        <a:srgbClr val="E7D4A6"/>
      </a:accent2>
      <a:accent3>
        <a:srgbClr val="96CBD3"/>
      </a:accent3>
      <a:accent4>
        <a:srgbClr val="E7D4A6"/>
      </a:accent4>
      <a:accent5>
        <a:srgbClr val="96CBD3"/>
      </a:accent5>
      <a:accent6>
        <a:srgbClr val="E7D4A6"/>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9103</Words>
  <Application>WPS 演示</Application>
  <PresentationFormat>宽屏</PresentationFormat>
  <Paragraphs>146</Paragraphs>
  <Slides>21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等线</vt:lpstr>
      <vt:lpstr>Times New Roman</vt:lpstr>
      <vt:lpstr>Ebrima</vt:lpstr>
      <vt:lpstr>Wingdings</vt:lpstr>
      <vt:lpstr>Calibri</vt:lpstr>
      <vt:lpstr>微软雅黑 Light</vt:lpstr>
      <vt:lpstr>微软雅黑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Let us pray….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房飞羊</dc:creator>
  <cp:lastModifiedBy>The authors</cp:lastModifiedBy>
  <cp:revision>81</cp:revision>
  <dcterms:created xsi:type="dcterms:W3CDTF">2017-02-28T00:21:00Z</dcterms:created>
  <dcterms:modified xsi:type="dcterms:W3CDTF">2023-08-20T02:27:41Z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70312EDF22F143E3B7793AF11BB44962_12</vt:lpwstr>
  </property>
  <property fmtid="{D5CDD505-2E9C-101B-9397-08002B2CF9AE}" pid="3" name="KSOProductBuildVer">
    <vt:lpwstr>2052-11.1.0.14309</vt:lpwstr>
  </property>
</Properties>
</file>