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081030-6197-4952-AB87-213619FA6A4A}" type="datetimeFigureOut">
              <a:rPr lang="en-US" smtClean="0"/>
              <a:t>9/2/2023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8F615-1B38-46CB-9D9E-DEE489DA8ADF}" type="slidenum">
              <a:rPr lang="en-US" smtClean="0"/>
              <a:t>‹#›</a:t>
            </a:fld>
            <a:endParaRPr lang="en-US"/>
          </a:p>
        </p:txBody>
      </p:sp>
    </p:spTree>
    <p:extLst>
      <p:ext uri="{BB962C8B-B14F-4D97-AF65-F5344CB8AC3E}">
        <p14:creationId xmlns:p14="http://schemas.microsoft.com/office/powerpoint/2010/main" val="2575965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081030-6197-4952-AB87-213619FA6A4A}" type="datetimeFigureOut">
              <a:rPr lang="en-US" smtClean="0"/>
              <a:t>9/2/2023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8F615-1B38-46CB-9D9E-DEE489DA8ADF}" type="slidenum">
              <a:rPr lang="en-US" smtClean="0"/>
              <a:t>‹#›</a:t>
            </a:fld>
            <a:endParaRPr lang="en-US"/>
          </a:p>
        </p:txBody>
      </p:sp>
    </p:spTree>
    <p:extLst>
      <p:ext uri="{BB962C8B-B14F-4D97-AF65-F5344CB8AC3E}">
        <p14:creationId xmlns:p14="http://schemas.microsoft.com/office/powerpoint/2010/main" val="4002428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081030-6197-4952-AB87-213619FA6A4A}" type="datetimeFigureOut">
              <a:rPr lang="en-US" smtClean="0"/>
              <a:t>9/2/2023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8F615-1B38-46CB-9D9E-DEE489DA8ADF}" type="slidenum">
              <a:rPr lang="en-US" smtClean="0"/>
              <a:t>‹#›</a:t>
            </a:fld>
            <a:endParaRPr lang="en-US"/>
          </a:p>
        </p:txBody>
      </p:sp>
    </p:spTree>
    <p:extLst>
      <p:ext uri="{BB962C8B-B14F-4D97-AF65-F5344CB8AC3E}">
        <p14:creationId xmlns:p14="http://schemas.microsoft.com/office/powerpoint/2010/main" val="1777778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081030-6197-4952-AB87-213619FA6A4A}" type="datetimeFigureOut">
              <a:rPr lang="en-US" smtClean="0"/>
              <a:t>9/2/2023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8F615-1B38-46CB-9D9E-DEE489DA8ADF}" type="slidenum">
              <a:rPr lang="en-US" smtClean="0"/>
              <a:t>‹#›</a:t>
            </a:fld>
            <a:endParaRPr lang="en-US"/>
          </a:p>
        </p:txBody>
      </p:sp>
    </p:spTree>
    <p:extLst>
      <p:ext uri="{BB962C8B-B14F-4D97-AF65-F5344CB8AC3E}">
        <p14:creationId xmlns:p14="http://schemas.microsoft.com/office/powerpoint/2010/main" val="3896926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081030-6197-4952-AB87-213619FA6A4A}" type="datetimeFigureOut">
              <a:rPr lang="en-US" smtClean="0"/>
              <a:t>9/2/2023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8F615-1B38-46CB-9D9E-DEE489DA8ADF}" type="slidenum">
              <a:rPr lang="en-US" smtClean="0"/>
              <a:t>‹#›</a:t>
            </a:fld>
            <a:endParaRPr lang="en-US"/>
          </a:p>
        </p:txBody>
      </p:sp>
    </p:spTree>
    <p:extLst>
      <p:ext uri="{BB962C8B-B14F-4D97-AF65-F5344CB8AC3E}">
        <p14:creationId xmlns:p14="http://schemas.microsoft.com/office/powerpoint/2010/main" val="1072940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081030-6197-4952-AB87-213619FA6A4A}" type="datetimeFigureOut">
              <a:rPr lang="en-US" smtClean="0"/>
              <a:t>9/2/2023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D8F615-1B38-46CB-9D9E-DEE489DA8ADF}" type="slidenum">
              <a:rPr lang="en-US" smtClean="0"/>
              <a:t>‹#›</a:t>
            </a:fld>
            <a:endParaRPr lang="en-US"/>
          </a:p>
        </p:txBody>
      </p:sp>
    </p:spTree>
    <p:extLst>
      <p:ext uri="{BB962C8B-B14F-4D97-AF65-F5344CB8AC3E}">
        <p14:creationId xmlns:p14="http://schemas.microsoft.com/office/powerpoint/2010/main" val="703385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081030-6197-4952-AB87-213619FA6A4A}" type="datetimeFigureOut">
              <a:rPr lang="en-US" smtClean="0"/>
              <a:t>9/2/2023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D8F615-1B38-46CB-9D9E-DEE489DA8ADF}" type="slidenum">
              <a:rPr lang="en-US" smtClean="0"/>
              <a:t>‹#›</a:t>
            </a:fld>
            <a:endParaRPr lang="en-US"/>
          </a:p>
        </p:txBody>
      </p:sp>
    </p:spTree>
    <p:extLst>
      <p:ext uri="{BB962C8B-B14F-4D97-AF65-F5344CB8AC3E}">
        <p14:creationId xmlns:p14="http://schemas.microsoft.com/office/powerpoint/2010/main" val="2547525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081030-6197-4952-AB87-213619FA6A4A}" type="datetimeFigureOut">
              <a:rPr lang="en-US" smtClean="0"/>
              <a:t>9/2/2023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D8F615-1B38-46CB-9D9E-DEE489DA8ADF}" type="slidenum">
              <a:rPr lang="en-US" smtClean="0"/>
              <a:t>‹#›</a:t>
            </a:fld>
            <a:endParaRPr lang="en-US"/>
          </a:p>
        </p:txBody>
      </p:sp>
    </p:spTree>
    <p:extLst>
      <p:ext uri="{BB962C8B-B14F-4D97-AF65-F5344CB8AC3E}">
        <p14:creationId xmlns:p14="http://schemas.microsoft.com/office/powerpoint/2010/main" val="2918552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81030-6197-4952-AB87-213619FA6A4A}" type="datetimeFigureOut">
              <a:rPr lang="en-US" smtClean="0"/>
              <a:t>9/2/2023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D8F615-1B38-46CB-9D9E-DEE489DA8ADF}" type="slidenum">
              <a:rPr lang="en-US" smtClean="0"/>
              <a:t>‹#›</a:t>
            </a:fld>
            <a:endParaRPr lang="en-US"/>
          </a:p>
        </p:txBody>
      </p:sp>
    </p:spTree>
    <p:extLst>
      <p:ext uri="{BB962C8B-B14F-4D97-AF65-F5344CB8AC3E}">
        <p14:creationId xmlns:p14="http://schemas.microsoft.com/office/powerpoint/2010/main" val="2175300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6081030-6197-4952-AB87-213619FA6A4A}" type="datetimeFigureOut">
              <a:rPr lang="en-US" smtClean="0"/>
              <a:t>9/2/2023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D8F615-1B38-46CB-9D9E-DEE489DA8ADF}" type="slidenum">
              <a:rPr lang="en-US" smtClean="0"/>
              <a:t>‹#›</a:t>
            </a:fld>
            <a:endParaRPr lang="en-US"/>
          </a:p>
        </p:txBody>
      </p:sp>
    </p:spTree>
    <p:extLst>
      <p:ext uri="{BB962C8B-B14F-4D97-AF65-F5344CB8AC3E}">
        <p14:creationId xmlns:p14="http://schemas.microsoft.com/office/powerpoint/2010/main" val="363669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6081030-6197-4952-AB87-213619FA6A4A}" type="datetimeFigureOut">
              <a:rPr lang="en-US" smtClean="0"/>
              <a:t>9/2/2023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D8F615-1B38-46CB-9D9E-DEE489DA8ADF}" type="slidenum">
              <a:rPr lang="en-US" smtClean="0"/>
              <a:t>‹#›</a:t>
            </a:fld>
            <a:endParaRPr lang="en-US"/>
          </a:p>
        </p:txBody>
      </p:sp>
    </p:spTree>
    <p:extLst>
      <p:ext uri="{BB962C8B-B14F-4D97-AF65-F5344CB8AC3E}">
        <p14:creationId xmlns:p14="http://schemas.microsoft.com/office/powerpoint/2010/main" val="860604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81030-6197-4952-AB87-213619FA6A4A}" type="datetimeFigureOut">
              <a:rPr lang="en-US" smtClean="0"/>
              <a:t>9/2/2023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D8F615-1B38-46CB-9D9E-DEE489DA8ADF}" type="slidenum">
              <a:rPr lang="en-US" smtClean="0"/>
              <a:t>‹#›</a:t>
            </a:fld>
            <a:endParaRPr lang="en-US"/>
          </a:p>
        </p:txBody>
      </p:sp>
    </p:spTree>
    <p:extLst>
      <p:ext uri="{BB962C8B-B14F-4D97-AF65-F5344CB8AC3E}">
        <p14:creationId xmlns:p14="http://schemas.microsoft.com/office/powerpoint/2010/main" val="3380223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03906"/>
            <a:ext cx="9144000" cy="863191"/>
          </a:xfrm>
        </p:spPr>
        <p:txBody>
          <a:bodyPr>
            <a:normAutofit fontScale="90000"/>
          </a:bodyPr>
          <a:lstStyle/>
          <a:p>
            <a:r>
              <a:rPr lang="en-US" dirty="0" smtClean="0"/>
              <a:t>The Richness Of God’s Word!</a:t>
            </a:r>
            <a:endParaRPr lang="en-US" dirty="0"/>
          </a:p>
        </p:txBody>
      </p:sp>
      <p:sp>
        <p:nvSpPr>
          <p:cNvPr id="3" name="Subtitle 2"/>
          <p:cNvSpPr>
            <a:spLocks noGrp="1"/>
          </p:cNvSpPr>
          <p:nvPr>
            <p:ph type="subTitle" idx="1"/>
          </p:nvPr>
        </p:nvSpPr>
        <p:spPr>
          <a:xfrm>
            <a:off x="1524000" y="5212079"/>
            <a:ext cx="9144000" cy="1221377"/>
          </a:xfrm>
        </p:spPr>
        <p:txBody>
          <a:bodyPr>
            <a:noAutofit/>
          </a:bodyPr>
          <a:lstStyle/>
          <a:p>
            <a:r>
              <a:rPr lang="en-US" sz="2800" dirty="0" smtClean="0">
                <a:latin typeface="+mj-lt"/>
              </a:rPr>
              <a:t>More to be desired are they than gold, even much fine gold; sweeter also than honey and drippings of the honeycomb. </a:t>
            </a:r>
            <a:r>
              <a:rPr lang="en-US" sz="2800" b="1" dirty="0" smtClean="0">
                <a:latin typeface="+mj-lt"/>
              </a:rPr>
              <a:t>Psalm 19:10</a:t>
            </a:r>
          </a:p>
        </p:txBody>
      </p:sp>
      <p:pic>
        <p:nvPicPr>
          <p:cNvPr id="1026" name="Picture 2" descr="Psalms Series | Gateway Bapt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6669" y="1456839"/>
            <a:ext cx="6338661" cy="3565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6653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 y="129994"/>
            <a:ext cx="10515600" cy="706029"/>
          </a:xfrm>
        </p:spPr>
        <p:txBody>
          <a:bodyPr/>
          <a:lstStyle/>
          <a:p>
            <a:r>
              <a:rPr lang="en-US" dirty="0" smtClean="0"/>
              <a:t>Facts about the </a:t>
            </a:r>
            <a:r>
              <a:rPr lang="en-US" dirty="0"/>
              <a:t>B</a:t>
            </a:r>
            <a:r>
              <a:rPr lang="en-US" dirty="0" smtClean="0"/>
              <a:t>ook of Psalms…</a:t>
            </a:r>
            <a:endParaRPr lang="en-US" dirty="0"/>
          </a:p>
        </p:txBody>
      </p:sp>
      <p:sp>
        <p:nvSpPr>
          <p:cNvPr id="3" name="Content Placeholder 2"/>
          <p:cNvSpPr>
            <a:spLocks noGrp="1"/>
          </p:cNvSpPr>
          <p:nvPr>
            <p:ph idx="1"/>
          </p:nvPr>
        </p:nvSpPr>
        <p:spPr>
          <a:xfrm>
            <a:off x="720633" y="904603"/>
            <a:ext cx="10905309" cy="5225142"/>
          </a:xfrm>
        </p:spPr>
        <p:txBody>
          <a:bodyPr>
            <a:normAutofit fontScale="92500" lnSpcReduction="10000"/>
          </a:bodyPr>
          <a:lstStyle/>
          <a:p>
            <a:pPr marL="514350" indent="-514350">
              <a:buFont typeface="+mj-lt"/>
              <a:buAutoNum type="arabicPeriod"/>
            </a:pPr>
            <a:r>
              <a:rPr lang="en-US" dirty="0" smtClean="0">
                <a:latin typeface="+mj-lt"/>
              </a:rPr>
              <a:t>The book of psalms is also referred to as the “</a:t>
            </a:r>
            <a:r>
              <a:rPr lang="en-US" dirty="0" err="1" smtClean="0">
                <a:latin typeface="+mj-lt"/>
              </a:rPr>
              <a:t>Tehillim</a:t>
            </a:r>
            <a:r>
              <a:rPr lang="en-US" dirty="0" smtClean="0">
                <a:latin typeface="+mj-lt"/>
              </a:rPr>
              <a:t>” which means book of praises and also the bible within the bible as it covers all the major themes of scripture!!</a:t>
            </a:r>
          </a:p>
          <a:p>
            <a:pPr marL="514350" indent="-514350">
              <a:buFont typeface="+mj-lt"/>
              <a:buAutoNum type="arabicPeriod"/>
            </a:pPr>
            <a:r>
              <a:rPr lang="en-US" dirty="0" smtClean="0">
                <a:latin typeface="+mj-lt"/>
              </a:rPr>
              <a:t>It is the longest book in the bible with 150 chapters. With writers being David (73), Asaph (12), Sons of </a:t>
            </a:r>
            <a:r>
              <a:rPr lang="en-US" dirty="0" err="1" smtClean="0">
                <a:latin typeface="+mj-lt"/>
              </a:rPr>
              <a:t>Korah</a:t>
            </a:r>
            <a:r>
              <a:rPr lang="en-US" dirty="0" smtClean="0">
                <a:latin typeface="+mj-lt"/>
              </a:rPr>
              <a:t> (11), Herman &amp; Ethan (2), Solomon &amp; Moses (3) and anonymous (49). </a:t>
            </a:r>
          </a:p>
          <a:p>
            <a:pPr marL="514350" indent="-514350">
              <a:buFont typeface="+mj-lt"/>
              <a:buAutoNum type="arabicPeriod"/>
            </a:pPr>
            <a:r>
              <a:rPr lang="en-US" dirty="0" smtClean="0">
                <a:latin typeface="+mj-lt"/>
              </a:rPr>
              <a:t>The book of psalms comprises of 5 sections which was compiled over approximately 1000 years and has the longest chapter in the bible, 119 (176 verses). </a:t>
            </a:r>
          </a:p>
          <a:p>
            <a:pPr marL="514350" indent="-514350">
              <a:buFont typeface="+mj-lt"/>
              <a:buAutoNum type="arabicPeriod"/>
            </a:pPr>
            <a:r>
              <a:rPr lang="en-US" dirty="0" smtClean="0">
                <a:latin typeface="+mj-lt"/>
              </a:rPr>
              <a:t>The book of psalms is the most used book of the bible in Christian worship services from the early church to the current church and is the most referenced book by Jesus!! </a:t>
            </a:r>
          </a:p>
          <a:p>
            <a:pPr marL="514350" indent="-514350">
              <a:buFont typeface="+mj-lt"/>
              <a:buAutoNum type="arabicPeriod"/>
            </a:pPr>
            <a:r>
              <a:rPr lang="en-US" dirty="0" smtClean="0">
                <a:latin typeface="+mj-lt"/>
              </a:rPr>
              <a:t>The key purpose of the book of psalms is that to draw all believers to worship God for who He is and in the hope of redemption in every stage of our lives. </a:t>
            </a:r>
          </a:p>
          <a:p>
            <a:pPr marL="0" indent="0">
              <a:buNone/>
            </a:pPr>
            <a:endParaRPr lang="en-US" dirty="0">
              <a:latin typeface="+mj-lt"/>
            </a:endParaRPr>
          </a:p>
        </p:txBody>
      </p:sp>
      <p:sp>
        <p:nvSpPr>
          <p:cNvPr id="4" name="Title 1"/>
          <p:cNvSpPr txBox="1">
            <a:spLocks/>
          </p:cNvSpPr>
          <p:nvPr/>
        </p:nvSpPr>
        <p:spPr>
          <a:xfrm>
            <a:off x="289560" y="6198326"/>
            <a:ext cx="11767457" cy="5355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smtClean="0"/>
              <a:t>(CSB Study Bible, ESV Study Bible, Reformation Study Bible and BibleCharts.com)</a:t>
            </a:r>
            <a:endParaRPr lang="en-US" sz="2800" dirty="0"/>
          </a:p>
        </p:txBody>
      </p:sp>
    </p:spTree>
    <p:extLst>
      <p:ext uri="{BB962C8B-B14F-4D97-AF65-F5344CB8AC3E}">
        <p14:creationId xmlns:p14="http://schemas.microsoft.com/office/powerpoint/2010/main" val="1722631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89560" y="129994"/>
            <a:ext cx="10515600" cy="706029"/>
          </a:xfrm>
        </p:spPr>
        <p:txBody>
          <a:bodyPr/>
          <a:lstStyle/>
          <a:p>
            <a:r>
              <a:rPr lang="en-US" dirty="0" smtClean="0"/>
              <a:t>Overview</a:t>
            </a:r>
            <a:r>
              <a:rPr lang="en-US" dirty="0" smtClean="0"/>
              <a:t> </a:t>
            </a:r>
            <a:r>
              <a:rPr lang="en-US" dirty="0" smtClean="0"/>
              <a:t>of the Book of Psalms…</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988940448"/>
              </p:ext>
            </p:extLst>
          </p:nvPr>
        </p:nvGraphicFramePr>
        <p:xfrm>
          <a:off x="388256" y="1005840"/>
          <a:ext cx="11289939" cy="5434148"/>
        </p:xfrm>
        <a:graphic>
          <a:graphicData uri="http://schemas.openxmlformats.org/drawingml/2006/table">
            <a:tbl>
              <a:tblPr firstRow="1" bandRow="1">
                <a:tableStyleId>{5940675A-B579-460E-94D1-54222C63F5DA}</a:tableStyleId>
              </a:tblPr>
              <a:tblGrid>
                <a:gridCol w="1862062">
                  <a:extLst>
                    <a:ext uri="{9D8B030D-6E8A-4147-A177-3AD203B41FA5}">
                      <a16:colId xmlns:a16="http://schemas.microsoft.com/office/drawing/2014/main" val="3860979643"/>
                    </a:ext>
                  </a:extLst>
                </a:gridCol>
                <a:gridCol w="1862062">
                  <a:extLst>
                    <a:ext uri="{9D8B030D-6E8A-4147-A177-3AD203B41FA5}">
                      <a16:colId xmlns:a16="http://schemas.microsoft.com/office/drawing/2014/main" val="790231268"/>
                    </a:ext>
                  </a:extLst>
                </a:gridCol>
                <a:gridCol w="1862062">
                  <a:extLst>
                    <a:ext uri="{9D8B030D-6E8A-4147-A177-3AD203B41FA5}">
                      <a16:colId xmlns:a16="http://schemas.microsoft.com/office/drawing/2014/main" val="4033008800"/>
                    </a:ext>
                  </a:extLst>
                </a:gridCol>
                <a:gridCol w="1862062">
                  <a:extLst>
                    <a:ext uri="{9D8B030D-6E8A-4147-A177-3AD203B41FA5}">
                      <a16:colId xmlns:a16="http://schemas.microsoft.com/office/drawing/2014/main" val="109673688"/>
                    </a:ext>
                  </a:extLst>
                </a:gridCol>
                <a:gridCol w="1862062">
                  <a:extLst>
                    <a:ext uri="{9D8B030D-6E8A-4147-A177-3AD203B41FA5}">
                      <a16:colId xmlns:a16="http://schemas.microsoft.com/office/drawing/2014/main" val="434387877"/>
                    </a:ext>
                  </a:extLst>
                </a:gridCol>
                <a:gridCol w="1979629">
                  <a:extLst>
                    <a:ext uri="{9D8B030D-6E8A-4147-A177-3AD203B41FA5}">
                      <a16:colId xmlns:a16="http://schemas.microsoft.com/office/drawing/2014/main" val="1781703628"/>
                    </a:ext>
                  </a:extLst>
                </a:gridCol>
              </a:tblGrid>
              <a:tr h="1933302">
                <a:tc>
                  <a:txBody>
                    <a:bodyPr/>
                    <a:lstStyle/>
                    <a:p>
                      <a:pPr algn="ctr"/>
                      <a:endParaRPr lang="en-US" sz="2400" dirty="0">
                        <a:latin typeface="+mj-lt"/>
                      </a:endParaRPr>
                    </a:p>
                  </a:txBody>
                  <a:tcPr/>
                </a:tc>
                <a:tc>
                  <a:txBody>
                    <a:bodyPr/>
                    <a:lstStyle/>
                    <a:p>
                      <a:pPr algn="ctr"/>
                      <a:r>
                        <a:rPr lang="en-US" sz="2400" dirty="0" smtClean="0">
                          <a:latin typeface="+mj-lt"/>
                        </a:rPr>
                        <a:t>Book One</a:t>
                      </a:r>
                    </a:p>
                    <a:p>
                      <a:pPr algn="ctr"/>
                      <a:r>
                        <a:rPr lang="en-US" sz="2400" dirty="0" smtClean="0">
                          <a:latin typeface="+mj-lt"/>
                        </a:rPr>
                        <a:t>41 Psalms </a:t>
                      </a:r>
                    </a:p>
                    <a:p>
                      <a:pPr algn="ctr"/>
                      <a:r>
                        <a:rPr lang="en-US" sz="2400" dirty="0" smtClean="0">
                          <a:latin typeface="+mj-lt"/>
                        </a:rPr>
                        <a:t>(1-41)</a:t>
                      </a:r>
                    </a:p>
                    <a:p>
                      <a:pPr algn="ctr"/>
                      <a:endParaRPr lang="en-US" sz="2400" dirty="0" smtClean="0">
                        <a:latin typeface="+mj-lt"/>
                      </a:endParaRPr>
                    </a:p>
                    <a:p>
                      <a:pPr algn="ctr"/>
                      <a:r>
                        <a:rPr lang="en-US" sz="2400" dirty="0" smtClean="0">
                          <a:latin typeface="+mj-lt"/>
                        </a:rPr>
                        <a:t>Humanity</a:t>
                      </a:r>
                      <a:endParaRPr lang="en-US" sz="2400" dirty="0">
                        <a:latin typeface="+mj-lt"/>
                      </a:endParaRPr>
                    </a:p>
                  </a:txBody>
                  <a:tcPr/>
                </a:tc>
                <a:tc>
                  <a:txBody>
                    <a:bodyPr/>
                    <a:lstStyle/>
                    <a:p>
                      <a:pPr algn="ctr"/>
                      <a:r>
                        <a:rPr lang="en-US" sz="2400" dirty="0" smtClean="0">
                          <a:latin typeface="+mj-lt"/>
                        </a:rPr>
                        <a:t>Book Two</a:t>
                      </a:r>
                    </a:p>
                    <a:p>
                      <a:pPr algn="ctr"/>
                      <a:r>
                        <a:rPr lang="en-US" sz="2400" baseline="0" dirty="0" smtClean="0">
                          <a:latin typeface="+mj-lt"/>
                        </a:rPr>
                        <a:t>31 Psalms </a:t>
                      </a:r>
                    </a:p>
                    <a:p>
                      <a:pPr algn="ctr"/>
                      <a:r>
                        <a:rPr lang="en-US" sz="2400" baseline="0" dirty="0" smtClean="0">
                          <a:latin typeface="+mj-lt"/>
                        </a:rPr>
                        <a:t>(42-72)</a:t>
                      </a:r>
                    </a:p>
                    <a:p>
                      <a:pPr algn="ctr"/>
                      <a:endParaRPr lang="en-US" sz="2400" baseline="0" dirty="0" smtClean="0">
                        <a:latin typeface="+mj-lt"/>
                      </a:endParaRPr>
                    </a:p>
                    <a:p>
                      <a:pPr algn="ctr"/>
                      <a:r>
                        <a:rPr lang="en-US" sz="2400" baseline="0" dirty="0" smtClean="0">
                          <a:latin typeface="+mj-lt"/>
                        </a:rPr>
                        <a:t>Deliverance </a:t>
                      </a:r>
                      <a:endParaRPr lang="en-US" sz="2400" dirty="0">
                        <a:latin typeface="+mj-lt"/>
                      </a:endParaRPr>
                    </a:p>
                  </a:txBody>
                  <a:tcPr/>
                </a:tc>
                <a:tc>
                  <a:txBody>
                    <a:bodyPr/>
                    <a:lstStyle/>
                    <a:p>
                      <a:pPr algn="ctr"/>
                      <a:r>
                        <a:rPr lang="en-US" sz="2400" dirty="0" smtClean="0">
                          <a:latin typeface="+mj-lt"/>
                        </a:rPr>
                        <a:t>Book Three </a:t>
                      </a:r>
                    </a:p>
                    <a:p>
                      <a:pPr algn="ctr"/>
                      <a:r>
                        <a:rPr lang="en-US" sz="2400" dirty="0" smtClean="0">
                          <a:latin typeface="+mj-lt"/>
                        </a:rPr>
                        <a:t>17 Psalms </a:t>
                      </a:r>
                    </a:p>
                    <a:p>
                      <a:pPr algn="ctr"/>
                      <a:r>
                        <a:rPr lang="en-US" sz="2400" dirty="0" smtClean="0">
                          <a:latin typeface="+mj-lt"/>
                        </a:rPr>
                        <a:t>(73-89)</a:t>
                      </a:r>
                    </a:p>
                    <a:p>
                      <a:pPr algn="ctr"/>
                      <a:endParaRPr lang="en-US" sz="2400" dirty="0" smtClean="0">
                        <a:latin typeface="+mj-lt"/>
                      </a:endParaRPr>
                    </a:p>
                    <a:p>
                      <a:pPr algn="ctr"/>
                      <a:r>
                        <a:rPr lang="en-US" sz="2400" dirty="0" smtClean="0">
                          <a:latin typeface="+mj-lt"/>
                        </a:rPr>
                        <a:t>Sanctuary </a:t>
                      </a:r>
                      <a:endParaRPr lang="en-US" sz="2400" dirty="0">
                        <a:latin typeface="+mj-lt"/>
                      </a:endParaRPr>
                    </a:p>
                  </a:txBody>
                  <a:tcPr/>
                </a:tc>
                <a:tc>
                  <a:txBody>
                    <a:bodyPr/>
                    <a:lstStyle/>
                    <a:p>
                      <a:pPr algn="ctr"/>
                      <a:r>
                        <a:rPr lang="en-US" sz="2400" dirty="0" smtClean="0">
                          <a:latin typeface="+mj-lt"/>
                        </a:rPr>
                        <a:t>Book Four </a:t>
                      </a:r>
                    </a:p>
                    <a:p>
                      <a:pPr algn="ctr"/>
                      <a:r>
                        <a:rPr lang="en-US" sz="2400" dirty="0" smtClean="0">
                          <a:latin typeface="+mj-lt"/>
                        </a:rPr>
                        <a:t>17 Psalms </a:t>
                      </a:r>
                    </a:p>
                    <a:p>
                      <a:pPr algn="ctr"/>
                      <a:r>
                        <a:rPr lang="en-US" sz="2400" dirty="0" smtClean="0">
                          <a:latin typeface="+mj-lt"/>
                        </a:rPr>
                        <a:t>(90-106)</a:t>
                      </a:r>
                    </a:p>
                    <a:p>
                      <a:pPr algn="ctr"/>
                      <a:endParaRPr lang="en-US" sz="2400" dirty="0" smtClean="0">
                        <a:latin typeface="+mj-lt"/>
                      </a:endParaRPr>
                    </a:p>
                    <a:p>
                      <a:pPr algn="ctr"/>
                      <a:r>
                        <a:rPr lang="en-US" sz="2400" dirty="0" smtClean="0">
                          <a:latin typeface="+mj-lt"/>
                        </a:rPr>
                        <a:t>Reign of</a:t>
                      </a:r>
                      <a:r>
                        <a:rPr lang="en-US" sz="2400" baseline="0" dirty="0" smtClean="0">
                          <a:latin typeface="+mj-lt"/>
                        </a:rPr>
                        <a:t> God</a:t>
                      </a:r>
                      <a:endParaRPr lang="en-US" sz="2400" dirty="0">
                        <a:latin typeface="+mj-lt"/>
                      </a:endParaRPr>
                    </a:p>
                  </a:txBody>
                  <a:tcPr/>
                </a:tc>
                <a:tc>
                  <a:txBody>
                    <a:bodyPr/>
                    <a:lstStyle/>
                    <a:p>
                      <a:pPr algn="ctr"/>
                      <a:r>
                        <a:rPr lang="en-US" sz="2400" dirty="0" smtClean="0">
                          <a:latin typeface="+mj-lt"/>
                        </a:rPr>
                        <a:t>Book Five </a:t>
                      </a:r>
                    </a:p>
                    <a:p>
                      <a:pPr algn="ctr"/>
                      <a:r>
                        <a:rPr lang="en-US" sz="2400" dirty="0" smtClean="0">
                          <a:latin typeface="+mj-lt"/>
                        </a:rPr>
                        <a:t>44 Psalms </a:t>
                      </a:r>
                    </a:p>
                    <a:p>
                      <a:pPr algn="ctr"/>
                      <a:r>
                        <a:rPr lang="en-US" sz="2400" dirty="0" smtClean="0">
                          <a:latin typeface="+mj-lt"/>
                        </a:rPr>
                        <a:t>(107-150)</a:t>
                      </a:r>
                    </a:p>
                    <a:p>
                      <a:pPr algn="ctr"/>
                      <a:endParaRPr lang="en-US" sz="2400" dirty="0" smtClean="0">
                        <a:latin typeface="+mj-lt"/>
                      </a:endParaRPr>
                    </a:p>
                    <a:p>
                      <a:pPr algn="ctr"/>
                      <a:r>
                        <a:rPr lang="en-US" sz="2400" dirty="0" smtClean="0">
                          <a:latin typeface="+mj-lt"/>
                        </a:rPr>
                        <a:t>Word of God</a:t>
                      </a:r>
                      <a:endParaRPr lang="en-US" sz="2400" dirty="0">
                        <a:latin typeface="+mj-lt"/>
                      </a:endParaRPr>
                    </a:p>
                  </a:txBody>
                  <a:tcPr/>
                </a:tc>
                <a:extLst>
                  <a:ext uri="{0D108BD9-81ED-4DB2-BD59-A6C34878D82A}">
                    <a16:rowId xmlns:a16="http://schemas.microsoft.com/office/drawing/2014/main" val="3980313691"/>
                  </a:ext>
                </a:extLst>
              </a:tr>
              <a:tr h="522514">
                <a:tc>
                  <a:txBody>
                    <a:bodyPr/>
                    <a:lstStyle/>
                    <a:p>
                      <a:pPr algn="ctr"/>
                      <a:r>
                        <a:rPr lang="en-US" sz="2400" dirty="0" smtClean="0">
                          <a:latin typeface="+mj-lt"/>
                        </a:rPr>
                        <a:t>Analogy</a:t>
                      </a:r>
                      <a:endParaRPr lang="en-US" sz="2400" dirty="0">
                        <a:latin typeface="+mj-lt"/>
                      </a:endParaRPr>
                    </a:p>
                  </a:txBody>
                  <a:tcPr/>
                </a:tc>
                <a:tc>
                  <a:txBody>
                    <a:bodyPr/>
                    <a:lstStyle/>
                    <a:p>
                      <a:pPr algn="ctr"/>
                      <a:r>
                        <a:rPr lang="en-US" sz="2400" dirty="0" smtClean="0">
                          <a:latin typeface="+mj-lt"/>
                        </a:rPr>
                        <a:t>Genesis </a:t>
                      </a:r>
                      <a:endParaRPr lang="en-US" sz="2400" dirty="0">
                        <a:latin typeface="+mj-lt"/>
                      </a:endParaRPr>
                    </a:p>
                  </a:txBody>
                  <a:tcPr/>
                </a:tc>
                <a:tc>
                  <a:txBody>
                    <a:bodyPr/>
                    <a:lstStyle/>
                    <a:p>
                      <a:pPr algn="ctr"/>
                      <a:r>
                        <a:rPr lang="en-US" sz="2400" dirty="0" smtClean="0">
                          <a:latin typeface="+mj-lt"/>
                        </a:rPr>
                        <a:t>Exodus</a:t>
                      </a:r>
                      <a:endParaRPr lang="en-US" sz="2400" dirty="0">
                        <a:latin typeface="+mj-lt"/>
                      </a:endParaRPr>
                    </a:p>
                  </a:txBody>
                  <a:tcPr/>
                </a:tc>
                <a:tc>
                  <a:txBody>
                    <a:bodyPr/>
                    <a:lstStyle/>
                    <a:p>
                      <a:pPr algn="ctr"/>
                      <a:r>
                        <a:rPr lang="en-US" sz="2400" dirty="0" smtClean="0">
                          <a:latin typeface="+mj-lt"/>
                        </a:rPr>
                        <a:t>Leviticus </a:t>
                      </a:r>
                      <a:endParaRPr lang="en-US" sz="2400" dirty="0">
                        <a:latin typeface="+mj-lt"/>
                      </a:endParaRPr>
                    </a:p>
                  </a:txBody>
                  <a:tcPr/>
                </a:tc>
                <a:tc>
                  <a:txBody>
                    <a:bodyPr/>
                    <a:lstStyle/>
                    <a:p>
                      <a:pPr algn="ctr"/>
                      <a:r>
                        <a:rPr lang="en-US" sz="2400" dirty="0" smtClean="0">
                          <a:latin typeface="+mj-lt"/>
                        </a:rPr>
                        <a:t>Numbers </a:t>
                      </a:r>
                      <a:endParaRPr lang="en-US" sz="2400" dirty="0">
                        <a:latin typeface="+mj-lt"/>
                      </a:endParaRPr>
                    </a:p>
                  </a:txBody>
                  <a:tcPr/>
                </a:tc>
                <a:tc>
                  <a:txBody>
                    <a:bodyPr/>
                    <a:lstStyle/>
                    <a:p>
                      <a:pPr algn="ctr"/>
                      <a:r>
                        <a:rPr lang="en-US" sz="2400" dirty="0" smtClean="0">
                          <a:latin typeface="+mj-lt"/>
                        </a:rPr>
                        <a:t>Deuteronomy </a:t>
                      </a:r>
                      <a:endParaRPr lang="en-US" sz="2400" dirty="0">
                        <a:latin typeface="+mj-lt"/>
                      </a:endParaRPr>
                    </a:p>
                  </a:txBody>
                  <a:tcPr/>
                </a:tc>
                <a:extLst>
                  <a:ext uri="{0D108BD9-81ED-4DB2-BD59-A6C34878D82A}">
                    <a16:rowId xmlns:a16="http://schemas.microsoft.com/office/drawing/2014/main" val="2601712741"/>
                  </a:ext>
                </a:extLst>
              </a:tr>
              <a:tr h="587828">
                <a:tc>
                  <a:txBody>
                    <a:bodyPr/>
                    <a:lstStyle/>
                    <a:p>
                      <a:pPr algn="ctr"/>
                      <a:r>
                        <a:rPr lang="en-US" sz="2400" dirty="0" smtClean="0">
                          <a:latin typeface="+mj-lt"/>
                        </a:rPr>
                        <a:t>Content </a:t>
                      </a:r>
                      <a:endParaRPr lang="en-US" sz="2400" dirty="0">
                        <a:latin typeface="+mj-lt"/>
                      </a:endParaRPr>
                    </a:p>
                  </a:txBody>
                  <a:tcPr/>
                </a:tc>
                <a:tc>
                  <a:txBody>
                    <a:bodyPr/>
                    <a:lstStyle/>
                    <a:p>
                      <a:pPr algn="ctr"/>
                      <a:r>
                        <a:rPr lang="en-US" sz="2400" dirty="0" smtClean="0">
                          <a:latin typeface="+mj-lt"/>
                        </a:rPr>
                        <a:t>Personal </a:t>
                      </a:r>
                      <a:endParaRPr lang="en-US" sz="2400" dirty="0">
                        <a:latin typeface="+mj-lt"/>
                      </a:endParaRPr>
                    </a:p>
                  </a:txBody>
                  <a:tcPr>
                    <a:lnB w="12700" cap="flat" cmpd="sng" algn="ctr">
                      <a:solidFill>
                        <a:schemeClr val="tx1"/>
                      </a:solidFill>
                      <a:prstDash val="solid"/>
                      <a:round/>
                      <a:headEnd type="none" w="med" len="med"/>
                      <a:tailEnd type="none" w="med" len="med"/>
                    </a:lnB>
                  </a:tcPr>
                </a:tc>
                <a:tc>
                  <a:txBody>
                    <a:bodyPr/>
                    <a:lstStyle/>
                    <a:p>
                      <a:pPr algn="ctr"/>
                      <a:r>
                        <a:rPr lang="en-US" sz="2400" dirty="0" smtClean="0">
                          <a:latin typeface="+mj-lt"/>
                        </a:rPr>
                        <a:t>Devotional </a:t>
                      </a:r>
                      <a:endParaRPr lang="en-US" sz="2400" dirty="0">
                        <a:latin typeface="+mj-lt"/>
                      </a:endParaRPr>
                    </a:p>
                  </a:txBody>
                  <a:tcPr/>
                </a:tc>
                <a:tc>
                  <a:txBody>
                    <a:bodyPr/>
                    <a:lstStyle/>
                    <a:p>
                      <a:pPr algn="ctr"/>
                      <a:r>
                        <a:rPr lang="en-US" sz="2400" dirty="0" smtClean="0">
                          <a:latin typeface="+mj-lt"/>
                        </a:rPr>
                        <a:t>Liturgical </a:t>
                      </a:r>
                      <a:endParaRPr lang="en-US" sz="2400" dirty="0">
                        <a:latin typeface="+mj-lt"/>
                      </a:endParaRPr>
                    </a:p>
                  </a:txBody>
                  <a:tcPr/>
                </a:tc>
                <a:tc>
                  <a:txBody>
                    <a:bodyPr/>
                    <a:lstStyle/>
                    <a:p>
                      <a:pPr algn="ctr"/>
                      <a:r>
                        <a:rPr lang="en-US" sz="2400" dirty="0" smtClean="0">
                          <a:latin typeface="+mj-lt"/>
                        </a:rPr>
                        <a:t>General </a:t>
                      </a:r>
                      <a:endParaRPr lang="en-US" sz="2400" dirty="0">
                        <a:latin typeface="+mj-lt"/>
                      </a:endParaRPr>
                    </a:p>
                  </a:txBody>
                  <a:tcPr/>
                </a:tc>
                <a:tc>
                  <a:txBody>
                    <a:bodyPr/>
                    <a:lstStyle/>
                    <a:p>
                      <a:pPr algn="ctr"/>
                      <a:r>
                        <a:rPr lang="en-US" sz="2400" dirty="0" smtClean="0">
                          <a:latin typeface="+mj-lt"/>
                        </a:rPr>
                        <a:t>Prophetic</a:t>
                      </a:r>
                      <a:endParaRPr lang="en-US" sz="2400" dirty="0">
                        <a:latin typeface="+mj-lt"/>
                      </a:endParaRPr>
                    </a:p>
                  </a:txBody>
                  <a:tcPr/>
                </a:tc>
                <a:extLst>
                  <a:ext uri="{0D108BD9-81ED-4DB2-BD59-A6C34878D82A}">
                    <a16:rowId xmlns:a16="http://schemas.microsoft.com/office/drawing/2014/main" val="3099503764"/>
                  </a:ext>
                </a:extLst>
              </a:tr>
              <a:tr h="613956">
                <a:tc>
                  <a:txBody>
                    <a:bodyPr/>
                    <a:lstStyle/>
                    <a:p>
                      <a:pPr algn="ctr"/>
                      <a:r>
                        <a:rPr lang="en-US" sz="2400" dirty="0" smtClean="0">
                          <a:latin typeface="+mj-lt"/>
                        </a:rPr>
                        <a:t>Theme</a:t>
                      </a:r>
                      <a:endParaRPr lang="en-US" sz="2400" dirty="0">
                        <a:latin typeface="+mj-lt"/>
                      </a:endParaRPr>
                    </a:p>
                  </a:txBody>
                  <a:tcPr>
                    <a:lnR w="12700" cap="flat" cmpd="sng" algn="ctr">
                      <a:solidFill>
                        <a:schemeClr val="tx1"/>
                      </a:solidFill>
                      <a:prstDash val="solid"/>
                      <a:round/>
                      <a:headEnd type="none" w="med" len="med"/>
                      <a:tailEnd type="none" w="med" len="med"/>
                    </a:lnR>
                  </a:tcPr>
                </a:tc>
                <a:tc gridSpan="5">
                  <a:txBody>
                    <a:bodyPr/>
                    <a:lstStyle/>
                    <a:p>
                      <a:pPr algn="ctr"/>
                      <a:r>
                        <a:rPr lang="en-US" sz="2400" dirty="0" smtClean="0">
                          <a:latin typeface="+mj-lt"/>
                        </a:rPr>
                        <a:t>Worshipping God for</a:t>
                      </a:r>
                      <a:r>
                        <a:rPr lang="en-US" sz="2400" baseline="0" dirty="0" smtClean="0">
                          <a:latin typeface="+mj-lt"/>
                        </a:rPr>
                        <a:t> who He is and in the hope of redemption. </a:t>
                      </a:r>
                      <a:endParaRPr lang="en-US" sz="2400" dirty="0">
                        <a:latin typeface="+mj-lt"/>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endParaRPr lang="en-US" dirty="0"/>
                    </a:p>
                  </a:txBody>
                  <a:tcPr>
                    <a:lnL w="12700" cap="flat" cmpd="sng" algn="ctr">
                      <a:noFill/>
                      <a:prstDash val="solid"/>
                      <a:round/>
                      <a:headEnd type="none" w="med" len="med"/>
                      <a:tailEnd type="none" w="med" len="med"/>
                    </a:lnL>
                  </a:tcPr>
                </a:tc>
                <a:extLst>
                  <a:ext uri="{0D108BD9-81ED-4DB2-BD59-A6C34878D82A}">
                    <a16:rowId xmlns:a16="http://schemas.microsoft.com/office/drawing/2014/main" val="1998096885"/>
                  </a:ext>
                </a:extLst>
              </a:tr>
              <a:tr h="953588">
                <a:tc>
                  <a:txBody>
                    <a:bodyPr/>
                    <a:lstStyle/>
                    <a:p>
                      <a:pPr algn="ctr"/>
                      <a:r>
                        <a:rPr lang="en-US" sz="2400" dirty="0" smtClean="0">
                          <a:latin typeface="+mj-lt"/>
                        </a:rPr>
                        <a:t>Key</a:t>
                      </a:r>
                      <a:r>
                        <a:rPr lang="en-US" sz="2400" baseline="0" dirty="0" smtClean="0">
                          <a:latin typeface="+mj-lt"/>
                        </a:rPr>
                        <a:t> verse</a:t>
                      </a:r>
                      <a:endParaRPr lang="en-US" sz="2400" dirty="0">
                        <a:latin typeface="+mj-lt"/>
                      </a:endParaRPr>
                    </a:p>
                  </a:txBody>
                  <a:tcPr/>
                </a:tc>
                <a:tc gridSpan="5">
                  <a:txBody>
                    <a:bodyPr/>
                    <a:lstStyle/>
                    <a:p>
                      <a:pPr algn="ctr"/>
                      <a:r>
                        <a:rPr lang="en-US" sz="2400" dirty="0" smtClean="0">
                          <a:latin typeface="+mj-lt"/>
                        </a:rPr>
                        <a:t>Let the words of my mouth and the meditation of my heart</a:t>
                      </a:r>
                      <a:r>
                        <a:rPr lang="en-US" sz="2400" baseline="0" dirty="0" smtClean="0">
                          <a:latin typeface="+mj-lt"/>
                        </a:rPr>
                        <a:t> </a:t>
                      </a:r>
                      <a:r>
                        <a:rPr lang="en-US" sz="2400" dirty="0" smtClean="0">
                          <a:latin typeface="+mj-lt"/>
                        </a:rPr>
                        <a:t>be acceptable in your sight,</a:t>
                      </a:r>
                      <a:r>
                        <a:rPr lang="en-US" sz="2400" baseline="0" dirty="0" smtClean="0">
                          <a:latin typeface="+mj-lt"/>
                        </a:rPr>
                        <a:t> </a:t>
                      </a:r>
                      <a:r>
                        <a:rPr lang="en-US" sz="2400" dirty="0" smtClean="0">
                          <a:latin typeface="+mj-lt"/>
                        </a:rPr>
                        <a:t>O Lord, my rock and my redeemer. Psalm 19:4</a:t>
                      </a:r>
                      <a:endParaRPr lang="en-US" sz="2400" dirty="0">
                        <a:latin typeface="+mj-l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9863429"/>
                  </a:ext>
                </a:extLst>
              </a:tr>
              <a:tr h="799659">
                <a:tc>
                  <a:txBody>
                    <a:bodyPr/>
                    <a:lstStyle/>
                    <a:p>
                      <a:pPr algn="ctr"/>
                      <a:r>
                        <a:rPr lang="en-US" sz="2400" baseline="0" dirty="0" smtClean="0">
                          <a:latin typeface="+mj-lt"/>
                        </a:rPr>
                        <a:t>Christ </a:t>
                      </a:r>
                      <a:r>
                        <a:rPr lang="en-US" sz="2400" baseline="0" dirty="0" smtClean="0">
                          <a:latin typeface="+mj-lt"/>
                        </a:rPr>
                        <a:t>in the Psalms</a:t>
                      </a:r>
                      <a:endParaRPr lang="en-US" sz="2400" dirty="0">
                        <a:latin typeface="+mj-lt"/>
                      </a:endParaRPr>
                    </a:p>
                  </a:txBody>
                  <a:tcPr/>
                </a:tc>
                <a:tc gridSpan="5">
                  <a:txBody>
                    <a:bodyPr/>
                    <a:lstStyle/>
                    <a:p>
                      <a:pPr algn="ctr"/>
                      <a:r>
                        <a:rPr lang="en-US" sz="2400" baseline="0" dirty="0" smtClean="0">
                          <a:latin typeface="+mj-lt"/>
                        </a:rPr>
                        <a:t>Psalms prophesies about the life of Christ and portrays Him as coming King, the redeemer, the loving shepherd and righteous sufferer. </a:t>
                      </a:r>
                      <a:endParaRPr lang="en-US" sz="2400" dirty="0">
                        <a:latin typeface="+mj-lt"/>
                      </a:endParaRPr>
                    </a:p>
                  </a:txBody>
                  <a:tcP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67498084"/>
                  </a:ext>
                </a:extLst>
              </a:tr>
            </a:tbl>
          </a:graphicData>
        </a:graphic>
      </p:graphicFrame>
    </p:spTree>
    <p:extLst>
      <p:ext uri="{BB962C8B-B14F-4D97-AF65-F5344CB8AC3E}">
        <p14:creationId xmlns:p14="http://schemas.microsoft.com/office/powerpoint/2010/main" val="1754890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 y="404314"/>
            <a:ext cx="10515600" cy="706029"/>
          </a:xfrm>
        </p:spPr>
        <p:txBody>
          <a:bodyPr/>
          <a:lstStyle/>
          <a:p>
            <a:r>
              <a:rPr lang="en-US" dirty="0" smtClean="0"/>
              <a:t>The richness of God’s word in the Psalms…</a:t>
            </a:r>
            <a:endParaRPr lang="en-US" dirty="0"/>
          </a:p>
        </p:txBody>
      </p:sp>
      <p:sp>
        <p:nvSpPr>
          <p:cNvPr id="3" name="Content Placeholder 2"/>
          <p:cNvSpPr>
            <a:spLocks noGrp="1"/>
          </p:cNvSpPr>
          <p:nvPr>
            <p:ph idx="1"/>
          </p:nvPr>
        </p:nvSpPr>
        <p:spPr>
          <a:xfrm>
            <a:off x="914399" y="1240971"/>
            <a:ext cx="10711543" cy="5329646"/>
          </a:xfrm>
        </p:spPr>
        <p:txBody>
          <a:bodyPr>
            <a:noAutofit/>
          </a:bodyPr>
          <a:lstStyle/>
          <a:p>
            <a:pPr marL="0" indent="0">
              <a:spcBef>
                <a:spcPts val="0"/>
              </a:spcBef>
              <a:buNone/>
            </a:pPr>
            <a:r>
              <a:rPr lang="en-US" b="1" dirty="0" smtClean="0">
                <a:latin typeface="+mj-lt"/>
              </a:rPr>
              <a:t>God’s word is pure </a:t>
            </a:r>
            <a:r>
              <a:rPr lang="en-US" sz="2600" dirty="0" smtClean="0">
                <a:latin typeface="+mj-lt"/>
              </a:rPr>
              <a:t>–The sum of your word is truth, and every one of your 	righteous rules endures forever.</a:t>
            </a:r>
            <a:r>
              <a:rPr lang="en-US" sz="2600" dirty="0"/>
              <a:t> Psalm 119:160 </a:t>
            </a:r>
            <a:endParaRPr lang="en-US" sz="2600" dirty="0" smtClean="0">
              <a:latin typeface="+mj-lt"/>
            </a:endParaRPr>
          </a:p>
          <a:p>
            <a:pPr marL="0" indent="0">
              <a:spcBef>
                <a:spcPts val="0"/>
              </a:spcBef>
              <a:buNone/>
            </a:pPr>
            <a:endParaRPr lang="en-US" sz="2600" dirty="0" smtClean="0">
              <a:latin typeface="+mj-lt"/>
            </a:endParaRPr>
          </a:p>
          <a:p>
            <a:pPr marL="0" indent="0">
              <a:spcBef>
                <a:spcPts val="0"/>
              </a:spcBef>
              <a:buNone/>
            </a:pPr>
            <a:r>
              <a:rPr lang="en-US" b="1" dirty="0" smtClean="0">
                <a:latin typeface="+mj-lt"/>
              </a:rPr>
              <a:t>God’s word is powerful </a:t>
            </a:r>
            <a:r>
              <a:rPr lang="en-US" sz="2600" dirty="0" smtClean="0">
                <a:latin typeface="+mj-lt"/>
              </a:rPr>
              <a:t>– The law of the LORD is perfect, reviving the soul; the 	testimony of the LORD is sure, making wise the simple; </a:t>
            </a:r>
            <a:r>
              <a:rPr lang="en-US" sz="2600" dirty="0"/>
              <a:t>Psalm </a:t>
            </a:r>
            <a:r>
              <a:rPr lang="en-US" sz="2600" dirty="0" smtClean="0"/>
              <a:t>19:7</a:t>
            </a:r>
            <a:endParaRPr lang="en-US" sz="2600" dirty="0" smtClean="0">
              <a:latin typeface="+mj-lt"/>
            </a:endParaRPr>
          </a:p>
          <a:p>
            <a:pPr marL="0" indent="0">
              <a:spcBef>
                <a:spcPts val="0"/>
              </a:spcBef>
              <a:buNone/>
            </a:pPr>
            <a:endParaRPr lang="en-US" sz="2600" dirty="0" smtClean="0">
              <a:latin typeface="+mj-lt"/>
            </a:endParaRPr>
          </a:p>
          <a:p>
            <a:pPr marL="0" indent="0">
              <a:spcBef>
                <a:spcPts val="0"/>
              </a:spcBef>
              <a:buNone/>
            </a:pPr>
            <a:r>
              <a:rPr lang="en-US" b="1" dirty="0" smtClean="0">
                <a:latin typeface="+mj-lt"/>
              </a:rPr>
              <a:t>God’s word gives light </a:t>
            </a:r>
            <a:r>
              <a:rPr lang="en-US" sz="2600" dirty="0" smtClean="0">
                <a:latin typeface="+mj-lt"/>
              </a:rPr>
              <a:t>– Your word is a lamp to my feet and a light to my path.</a:t>
            </a:r>
            <a:r>
              <a:rPr lang="en-US" sz="2600" dirty="0"/>
              <a:t> </a:t>
            </a:r>
            <a:r>
              <a:rPr lang="en-US" sz="2600" dirty="0" smtClean="0"/>
              <a:t>	Psalm 119:105</a:t>
            </a:r>
            <a:endParaRPr lang="en-US" sz="2600" dirty="0" smtClean="0">
              <a:latin typeface="+mj-lt"/>
            </a:endParaRPr>
          </a:p>
          <a:p>
            <a:pPr marL="0" indent="0">
              <a:spcBef>
                <a:spcPts val="0"/>
              </a:spcBef>
              <a:buNone/>
            </a:pPr>
            <a:endParaRPr lang="en-US" sz="2600" dirty="0" smtClean="0">
              <a:latin typeface="+mj-lt"/>
            </a:endParaRPr>
          </a:p>
          <a:p>
            <a:pPr marL="0" indent="0">
              <a:spcBef>
                <a:spcPts val="0"/>
              </a:spcBef>
              <a:buNone/>
            </a:pPr>
            <a:r>
              <a:rPr lang="en-US" b="1" dirty="0" smtClean="0">
                <a:latin typeface="+mj-lt"/>
              </a:rPr>
              <a:t>God’s word never changes </a:t>
            </a:r>
            <a:r>
              <a:rPr lang="en-US" sz="2600" dirty="0" smtClean="0">
                <a:latin typeface="+mj-lt"/>
              </a:rPr>
              <a:t>– Forever, O LORD, your word is firmly fixed in the 	heavens.</a:t>
            </a:r>
            <a:r>
              <a:rPr lang="en-US" sz="2600" dirty="0"/>
              <a:t> Psalm </a:t>
            </a:r>
            <a:r>
              <a:rPr lang="en-US" sz="2600" dirty="0" smtClean="0"/>
              <a:t>119:89</a:t>
            </a:r>
            <a:endParaRPr lang="en-US" sz="2600" dirty="0" smtClean="0">
              <a:latin typeface="+mj-lt"/>
            </a:endParaRPr>
          </a:p>
          <a:p>
            <a:pPr marL="0" indent="0">
              <a:spcBef>
                <a:spcPts val="0"/>
              </a:spcBef>
              <a:buNone/>
            </a:pPr>
            <a:endParaRPr lang="en-US" sz="2600" dirty="0" smtClean="0">
              <a:latin typeface="+mj-lt"/>
            </a:endParaRPr>
          </a:p>
          <a:p>
            <a:pPr marL="0" indent="0">
              <a:spcBef>
                <a:spcPts val="0"/>
              </a:spcBef>
              <a:buNone/>
            </a:pPr>
            <a:r>
              <a:rPr lang="en-US" b="1" dirty="0" smtClean="0">
                <a:latin typeface="+mj-lt"/>
              </a:rPr>
              <a:t>God’s word is to be learned </a:t>
            </a:r>
            <a:r>
              <a:rPr lang="en-US" sz="2600" dirty="0" smtClean="0">
                <a:latin typeface="+mj-lt"/>
              </a:rPr>
              <a:t>– Oh how I love your law! It is my meditation all 	the day.</a:t>
            </a:r>
            <a:r>
              <a:rPr lang="en-US" sz="2600" dirty="0"/>
              <a:t> Psalm </a:t>
            </a:r>
            <a:r>
              <a:rPr lang="en-US" sz="2600" dirty="0" smtClean="0"/>
              <a:t>119:97</a:t>
            </a:r>
            <a:endParaRPr lang="en-US" sz="2600" dirty="0"/>
          </a:p>
        </p:txBody>
      </p:sp>
    </p:spTree>
    <p:extLst>
      <p:ext uri="{BB962C8B-B14F-4D97-AF65-F5344CB8AC3E}">
        <p14:creationId xmlns:p14="http://schemas.microsoft.com/office/powerpoint/2010/main" val="3141791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 y="104504"/>
            <a:ext cx="10515600" cy="1005840"/>
          </a:xfrm>
        </p:spPr>
        <p:txBody>
          <a:bodyPr>
            <a:normAutofit fontScale="90000"/>
          </a:bodyPr>
          <a:lstStyle/>
          <a:p>
            <a:r>
              <a:rPr lang="en-US" dirty="0" smtClean="0"/>
              <a:t>Psalm 19 - The Law of the Lord Is Perfect  </a:t>
            </a:r>
            <a:br>
              <a:rPr lang="en-US" dirty="0" smtClean="0"/>
            </a:br>
            <a:r>
              <a:rPr lang="en-US" dirty="0" smtClean="0"/>
              <a:t>To the choirmaster. A Psalm of David</a:t>
            </a:r>
            <a:endParaRPr lang="en-US" dirty="0"/>
          </a:p>
        </p:txBody>
      </p:sp>
      <p:sp>
        <p:nvSpPr>
          <p:cNvPr id="3" name="Content Placeholder 2"/>
          <p:cNvSpPr>
            <a:spLocks noGrp="1"/>
          </p:cNvSpPr>
          <p:nvPr>
            <p:ph idx="1"/>
          </p:nvPr>
        </p:nvSpPr>
        <p:spPr>
          <a:xfrm>
            <a:off x="901336" y="1358537"/>
            <a:ext cx="10711543" cy="5329646"/>
          </a:xfrm>
        </p:spPr>
        <p:txBody>
          <a:bodyPr>
            <a:noAutofit/>
          </a:bodyPr>
          <a:lstStyle/>
          <a:p>
            <a:pPr marL="0" indent="0">
              <a:spcBef>
                <a:spcPts val="0"/>
              </a:spcBef>
              <a:buNone/>
            </a:pPr>
            <a:r>
              <a:rPr lang="en-US" sz="2600" b="1" dirty="0" smtClean="0">
                <a:latin typeface="+mj-lt"/>
              </a:rPr>
              <a:t>1. </a:t>
            </a:r>
            <a:r>
              <a:rPr lang="en-US" sz="2600" dirty="0" smtClean="0">
                <a:latin typeface="+mj-lt"/>
              </a:rPr>
              <a:t>The heavens declare the glory of God, and the sky above proclaims his handiwork. </a:t>
            </a:r>
            <a:r>
              <a:rPr lang="en-US" sz="2600" b="1" dirty="0" smtClean="0">
                <a:latin typeface="+mj-lt"/>
              </a:rPr>
              <a:t>2. </a:t>
            </a:r>
            <a:r>
              <a:rPr lang="en-US" sz="2600" dirty="0" smtClean="0">
                <a:latin typeface="+mj-lt"/>
              </a:rPr>
              <a:t>Day to day pours out speech, and night to night reveals knowledge. </a:t>
            </a:r>
            <a:r>
              <a:rPr lang="en-US" sz="2600" b="1" dirty="0" smtClean="0">
                <a:latin typeface="+mj-lt"/>
              </a:rPr>
              <a:t>3. </a:t>
            </a:r>
            <a:r>
              <a:rPr lang="en-US" sz="2600" dirty="0" smtClean="0">
                <a:latin typeface="+mj-lt"/>
              </a:rPr>
              <a:t>There is no speech, nor are there words, whose voice is not heard. </a:t>
            </a:r>
            <a:r>
              <a:rPr lang="en-US" sz="2600" b="1" dirty="0" smtClean="0">
                <a:latin typeface="+mj-lt"/>
              </a:rPr>
              <a:t>4. </a:t>
            </a:r>
            <a:r>
              <a:rPr lang="en-US" sz="2600" dirty="0" smtClean="0">
                <a:latin typeface="+mj-lt"/>
              </a:rPr>
              <a:t>Their voice goes out through all the earth, and their words to the end of the world. In them he has set a tent for the sun, </a:t>
            </a:r>
            <a:r>
              <a:rPr lang="en-US" sz="2600" b="1" dirty="0" smtClean="0">
                <a:latin typeface="+mj-lt"/>
              </a:rPr>
              <a:t>5. </a:t>
            </a:r>
            <a:r>
              <a:rPr lang="en-US" sz="2600" dirty="0" smtClean="0">
                <a:latin typeface="+mj-lt"/>
              </a:rPr>
              <a:t>which comes out like a bridegroom leaving his chamber, and, like a strong man, runs its course with joy. </a:t>
            </a:r>
            <a:r>
              <a:rPr lang="en-US" sz="2600" b="1" dirty="0" smtClean="0">
                <a:latin typeface="+mj-lt"/>
              </a:rPr>
              <a:t>6. </a:t>
            </a:r>
            <a:r>
              <a:rPr lang="en-US" sz="2600" dirty="0" smtClean="0">
                <a:latin typeface="+mj-lt"/>
              </a:rPr>
              <a:t>Its rising is from the end of the heavens, and its circuit to the end of them, and there is nothing hidden from its heat.</a:t>
            </a:r>
            <a:r>
              <a:rPr lang="en-US" sz="2600" dirty="0">
                <a:latin typeface="+mj-lt"/>
              </a:rPr>
              <a:t> </a:t>
            </a:r>
            <a:r>
              <a:rPr lang="en-US" sz="2600" b="1" dirty="0" smtClean="0">
                <a:latin typeface="+mj-lt"/>
              </a:rPr>
              <a:t>7. </a:t>
            </a:r>
            <a:r>
              <a:rPr lang="en-US" sz="2600" dirty="0" smtClean="0">
                <a:latin typeface="+mj-lt"/>
              </a:rPr>
              <a:t>The law of the Lord is perfect, reviving the soul; the testimony of the Lord is sure, making wise the simple; </a:t>
            </a:r>
            <a:r>
              <a:rPr lang="en-US" sz="2600" b="1" dirty="0" smtClean="0">
                <a:latin typeface="+mj-lt"/>
              </a:rPr>
              <a:t>8. </a:t>
            </a:r>
            <a:r>
              <a:rPr lang="en-US" sz="2600" dirty="0" smtClean="0">
                <a:latin typeface="+mj-lt"/>
              </a:rPr>
              <a:t>the precepts of the Lord are right, rejoicing the heart; the commandment of the Lord is pure, enlightening the eyes; </a:t>
            </a:r>
            <a:r>
              <a:rPr lang="en-US" sz="2600" b="1" dirty="0" smtClean="0">
                <a:latin typeface="+mj-lt"/>
              </a:rPr>
              <a:t>9. </a:t>
            </a:r>
            <a:r>
              <a:rPr lang="en-US" sz="2600" dirty="0" smtClean="0">
                <a:latin typeface="+mj-lt"/>
              </a:rPr>
              <a:t>the fear of the Lord is clean, enduring forever; the rules of the Lord are true, and righteous altogether. </a:t>
            </a:r>
            <a:r>
              <a:rPr lang="en-US" sz="2600" b="1" dirty="0" smtClean="0">
                <a:latin typeface="+mj-lt"/>
              </a:rPr>
              <a:t>10. </a:t>
            </a:r>
            <a:r>
              <a:rPr lang="en-US" sz="2600" dirty="0" smtClean="0">
                <a:latin typeface="+mj-lt"/>
              </a:rPr>
              <a:t>More to be desired are they than gold, even much fine gold; sweeter also than honey and drippings of the honeycomb.</a:t>
            </a:r>
          </a:p>
        </p:txBody>
      </p:sp>
    </p:spTree>
    <p:extLst>
      <p:ext uri="{BB962C8B-B14F-4D97-AF65-F5344CB8AC3E}">
        <p14:creationId xmlns:p14="http://schemas.microsoft.com/office/powerpoint/2010/main" val="2592975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 y="104504"/>
            <a:ext cx="10515600" cy="1005840"/>
          </a:xfrm>
        </p:spPr>
        <p:txBody>
          <a:bodyPr>
            <a:normAutofit fontScale="90000"/>
          </a:bodyPr>
          <a:lstStyle/>
          <a:p>
            <a:r>
              <a:rPr lang="en-US" dirty="0" smtClean="0"/>
              <a:t>Psalm 19 - The Law of the Lord Is Perfect </a:t>
            </a:r>
            <a:br>
              <a:rPr lang="en-US" dirty="0" smtClean="0"/>
            </a:br>
            <a:r>
              <a:rPr lang="en-US" dirty="0" smtClean="0"/>
              <a:t>To the choirmaster. A Psalm of David</a:t>
            </a:r>
            <a:endParaRPr lang="en-US" dirty="0"/>
          </a:p>
        </p:txBody>
      </p:sp>
      <p:sp>
        <p:nvSpPr>
          <p:cNvPr id="3" name="Content Placeholder 2"/>
          <p:cNvSpPr>
            <a:spLocks noGrp="1"/>
          </p:cNvSpPr>
          <p:nvPr>
            <p:ph idx="1"/>
          </p:nvPr>
        </p:nvSpPr>
        <p:spPr>
          <a:xfrm>
            <a:off x="901336" y="1358537"/>
            <a:ext cx="10711543" cy="2455817"/>
          </a:xfrm>
        </p:spPr>
        <p:txBody>
          <a:bodyPr>
            <a:noAutofit/>
          </a:bodyPr>
          <a:lstStyle/>
          <a:p>
            <a:pPr marL="0" indent="0">
              <a:spcBef>
                <a:spcPts val="0"/>
              </a:spcBef>
              <a:buNone/>
            </a:pPr>
            <a:r>
              <a:rPr lang="en-US" sz="2600" b="1" dirty="0" smtClean="0">
                <a:latin typeface="+mj-lt"/>
              </a:rPr>
              <a:t>11. </a:t>
            </a:r>
            <a:r>
              <a:rPr lang="en-US" sz="2600" dirty="0" smtClean="0">
                <a:latin typeface="+mj-lt"/>
              </a:rPr>
              <a:t>Moreover, by them is your servant warned; in keeping them there is great reward.</a:t>
            </a:r>
            <a:r>
              <a:rPr lang="en-US" sz="2600" dirty="0">
                <a:latin typeface="+mj-lt"/>
              </a:rPr>
              <a:t> </a:t>
            </a:r>
            <a:r>
              <a:rPr lang="en-US" sz="2600" b="1" dirty="0" smtClean="0">
                <a:latin typeface="+mj-lt"/>
              </a:rPr>
              <a:t>12. </a:t>
            </a:r>
            <a:r>
              <a:rPr lang="en-US" sz="2600" dirty="0" smtClean="0">
                <a:latin typeface="+mj-lt"/>
              </a:rPr>
              <a:t>Who can discern his errors? Declare me innocent from hidden faults. </a:t>
            </a:r>
            <a:r>
              <a:rPr lang="en-US" sz="2600" b="1" dirty="0" smtClean="0">
                <a:latin typeface="+mj-lt"/>
              </a:rPr>
              <a:t>13. </a:t>
            </a:r>
            <a:r>
              <a:rPr lang="en-US" sz="2600" dirty="0" smtClean="0">
                <a:latin typeface="+mj-lt"/>
              </a:rPr>
              <a:t>Keep back your servant also from presumptuous sins; let them not have dominion over me! Then I shall be blameless, and innocent of great transgression.</a:t>
            </a:r>
            <a:r>
              <a:rPr lang="en-US" sz="2600" dirty="0">
                <a:latin typeface="+mj-lt"/>
              </a:rPr>
              <a:t> </a:t>
            </a:r>
            <a:r>
              <a:rPr lang="en-US" sz="2600" b="1" dirty="0" smtClean="0">
                <a:latin typeface="+mj-lt"/>
              </a:rPr>
              <a:t>14. </a:t>
            </a:r>
            <a:r>
              <a:rPr lang="en-US" sz="2600" dirty="0" smtClean="0">
                <a:latin typeface="+mj-lt"/>
              </a:rPr>
              <a:t>Let the words of my mouth and the meditation of my heart be acceptable in your sight, O Lord, my rock and my redeemer.</a:t>
            </a:r>
          </a:p>
        </p:txBody>
      </p:sp>
      <p:sp>
        <p:nvSpPr>
          <p:cNvPr id="4" name="Content Placeholder 2"/>
          <p:cNvSpPr txBox="1">
            <a:spLocks/>
          </p:cNvSpPr>
          <p:nvPr/>
        </p:nvSpPr>
        <p:spPr>
          <a:xfrm>
            <a:off x="825137" y="3877616"/>
            <a:ext cx="10711543" cy="1971855"/>
          </a:xfrm>
          <a:prstGeom prst="rect">
            <a:avLst/>
          </a:prstGeom>
          <a:solidFill>
            <a:schemeClr val="accent1">
              <a:lumMod val="60000"/>
              <a:lumOff val="4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2600" dirty="0" smtClean="0">
                <a:latin typeface="+mj-lt"/>
              </a:rPr>
              <a:t>The beauty of Psalm 19 is highlighted in the importance David bestows on the word of God as revealed in the natural sceneries and in the righteous Law of God. He further highlights his desire to be transformed by the law of God and concludes with a direct reference to the redemptive plan of God for humanity through the living word, Jesus Christ!!</a:t>
            </a:r>
            <a:endParaRPr lang="en-US" sz="2600" dirty="0" smtClean="0">
              <a:latin typeface="+mj-lt"/>
            </a:endParaRPr>
          </a:p>
        </p:txBody>
      </p:sp>
    </p:spTree>
    <p:extLst>
      <p:ext uri="{BB962C8B-B14F-4D97-AF65-F5344CB8AC3E}">
        <p14:creationId xmlns:p14="http://schemas.microsoft.com/office/powerpoint/2010/main" val="783205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 y="104504"/>
            <a:ext cx="10515600" cy="1005840"/>
          </a:xfrm>
        </p:spPr>
        <p:txBody>
          <a:bodyPr>
            <a:normAutofit/>
          </a:bodyPr>
          <a:lstStyle/>
          <a:p>
            <a:r>
              <a:rPr lang="en-US" dirty="0" smtClean="0"/>
              <a:t>PSALM 19:7-10 </a:t>
            </a:r>
            <a:endParaRPr lang="en-US" dirty="0"/>
          </a:p>
        </p:txBody>
      </p:sp>
      <p:sp>
        <p:nvSpPr>
          <p:cNvPr id="3" name="Content Placeholder 2"/>
          <p:cNvSpPr>
            <a:spLocks noGrp="1"/>
          </p:cNvSpPr>
          <p:nvPr>
            <p:ph idx="1"/>
          </p:nvPr>
        </p:nvSpPr>
        <p:spPr>
          <a:xfrm>
            <a:off x="901336" y="1358537"/>
            <a:ext cx="10711543" cy="5238206"/>
          </a:xfrm>
        </p:spPr>
        <p:txBody>
          <a:bodyPr>
            <a:noAutofit/>
          </a:bodyPr>
          <a:lstStyle/>
          <a:p>
            <a:pPr marL="0" indent="0">
              <a:spcBef>
                <a:spcPts val="0"/>
              </a:spcBef>
              <a:buNone/>
            </a:pPr>
            <a:r>
              <a:rPr lang="en-US" sz="2600" b="1" dirty="0" smtClean="0">
                <a:latin typeface="+mj-lt"/>
              </a:rPr>
              <a:t>Are you tired, weary, or over-burdened?</a:t>
            </a:r>
          </a:p>
          <a:p>
            <a:pPr marL="914400" lvl="2" indent="0">
              <a:spcBef>
                <a:spcPts val="0"/>
              </a:spcBef>
              <a:buNone/>
            </a:pPr>
            <a:r>
              <a:rPr lang="en-US" sz="2800" dirty="0" smtClean="0">
                <a:latin typeface="+mj-lt"/>
              </a:rPr>
              <a:t>7. The law of the Lord is perfect, reviving the soul;</a:t>
            </a:r>
          </a:p>
          <a:p>
            <a:pPr marL="0" indent="0">
              <a:spcBef>
                <a:spcPts val="0"/>
              </a:spcBef>
              <a:buNone/>
            </a:pPr>
            <a:endParaRPr lang="en-US" sz="2600" dirty="0" smtClean="0">
              <a:latin typeface="+mj-lt"/>
            </a:endParaRPr>
          </a:p>
          <a:p>
            <a:pPr marL="0" indent="0">
              <a:spcBef>
                <a:spcPts val="0"/>
              </a:spcBef>
              <a:buNone/>
            </a:pPr>
            <a:r>
              <a:rPr lang="en-US" sz="2600" b="1" dirty="0" smtClean="0">
                <a:latin typeface="+mj-lt"/>
              </a:rPr>
              <a:t>Are you confused or at a loss for what to do?</a:t>
            </a:r>
          </a:p>
          <a:p>
            <a:pPr marL="914400" lvl="2" indent="0">
              <a:spcBef>
                <a:spcPts val="0"/>
              </a:spcBef>
              <a:buNone/>
            </a:pPr>
            <a:r>
              <a:rPr lang="en-US" sz="2800" dirty="0" smtClean="0">
                <a:latin typeface="+mj-lt"/>
              </a:rPr>
              <a:t>the testimony of the Lord is sure, making wise the simple;</a:t>
            </a:r>
          </a:p>
          <a:p>
            <a:pPr marL="0" indent="0">
              <a:spcBef>
                <a:spcPts val="0"/>
              </a:spcBef>
              <a:buNone/>
            </a:pPr>
            <a:endParaRPr lang="en-US" sz="2600" dirty="0" smtClean="0">
              <a:latin typeface="+mj-lt"/>
            </a:endParaRPr>
          </a:p>
          <a:p>
            <a:pPr marL="0" indent="0">
              <a:spcBef>
                <a:spcPts val="0"/>
              </a:spcBef>
              <a:buNone/>
            </a:pPr>
            <a:r>
              <a:rPr lang="en-US" sz="2600" b="1" dirty="0" smtClean="0">
                <a:latin typeface="+mj-lt"/>
              </a:rPr>
              <a:t>Are you sad and feeling down?</a:t>
            </a:r>
          </a:p>
          <a:p>
            <a:pPr marL="914400" lvl="2" indent="0">
              <a:spcBef>
                <a:spcPts val="0"/>
              </a:spcBef>
              <a:buNone/>
            </a:pPr>
            <a:r>
              <a:rPr lang="en-US" sz="2800" dirty="0" smtClean="0">
                <a:latin typeface="+mj-lt"/>
              </a:rPr>
              <a:t>8. the precepts of the Lord are right, rejoicing the heart;</a:t>
            </a:r>
          </a:p>
          <a:p>
            <a:pPr marL="0" indent="0">
              <a:spcBef>
                <a:spcPts val="0"/>
              </a:spcBef>
              <a:buNone/>
            </a:pPr>
            <a:endParaRPr lang="en-US" sz="2600" dirty="0" smtClean="0">
              <a:latin typeface="+mj-lt"/>
            </a:endParaRPr>
          </a:p>
          <a:p>
            <a:pPr marL="0" indent="0">
              <a:spcBef>
                <a:spcPts val="0"/>
              </a:spcBef>
              <a:buNone/>
            </a:pPr>
            <a:r>
              <a:rPr lang="en-US" sz="2600" b="1" dirty="0" smtClean="0">
                <a:latin typeface="+mj-lt"/>
              </a:rPr>
              <a:t>Are you lost and in the dark? Do you need clarity, direction?</a:t>
            </a:r>
          </a:p>
          <a:p>
            <a:pPr marL="914400" lvl="2" indent="0">
              <a:spcBef>
                <a:spcPts val="0"/>
              </a:spcBef>
              <a:buNone/>
            </a:pPr>
            <a:r>
              <a:rPr lang="en-US" sz="2800" dirty="0" smtClean="0">
                <a:latin typeface="+mj-lt"/>
              </a:rPr>
              <a:t>the commandment of the Lord is pure, enlightening the eyes;</a:t>
            </a:r>
          </a:p>
          <a:p>
            <a:pPr marL="0" indent="0">
              <a:spcBef>
                <a:spcPts val="0"/>
              </a:spcBef>
              <a:buNone/>
            </a:pPr>
            <a:endParaRPr lang="en-US" sz="2600" dirty="0" smtClean="0">
              <a:latin typeface="+mj-lt"/>
            </a:endParaRPr>
          </a:p>
          <a:p>
            <a:pPr marL="0" indent="0">
              <a:spcBef>
                <a:spcPts val="0"/>
              </a:spcBef>
              <a:buNone/>
            </a:pPr>
            <a:r>
              <a:rPr lang="en-US" sz="2600" b="1" dirty="0" smtClean="0">
                <a:latin typeface="+mj-lt"/>
              </a:rPr>
              <a:t>Do you need constancy and stability in your life?</a:t>
            </a:r>
          </a:p>
          <a:p>
            <a:pPr marL="914400" lvl="2" indent="0">
              <a:spcBef>
                <a:spcPts val="0"/>
              </a:spcBef>
              <a:buNone/>
            </a:pPr>
            <a:r>
              <a:rPr lang="en-US" sz="2800" dirty="0" smtClean="0">
                <a:latin typeface="+mj-lt"/>
              </a:rPr>
              <a:t>9. the fear of the Lord is clean, enduring for ever;</a:t>
            </a:r>
          </a:p>
        </p:txBody>
      </p:sp>
    </p:spTree>
    <p:extLst>
      <p:ext uri="{BB962C8B-B14F-4D97-AF65-F5344CB8AC3E}">
        <p14:creationId xmlns:p14="http://schemas.microsoft.com/office/powerpoint/2010/main" val="4123139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 y="104504"/>
            <a:ext cx="10515600" cy="1005840"/>
          </a:xfrm>
        </p:spPr>
        <p:txBody>
          <a:bodyPr>
            <a:normAutofit/>
          </a:bodyPr>
          <a:lstStyle/>
          <a:p>
            <a:r>
              <a:rPr lang="en-US" dirty="0" smtClean="0"/>
              <a:t>PSALM 19:7-10 </a:t>
            </a:r>
            <a:endParaRPr lang="en-US" dirty="0"/>
          </a:p>
        </p:txBody>
      </p:sp>
      <p:sp>
        <p:nvSpPr>
          <p:cNvPr id="3" name="Content Placeholder 2"/>
          <p:cNvSpPr>
            <a:spLocks noGrp="1"/>
          </p:cNvSpPr>
          <p:nvPr>
            <p:ph idx="1"/>
          </p:nvPr>
        </p:nvSpPr>
        <p:spPr>
          <a:xfrm>
            <a:off x="901336" y="1358537"/>
            <a:ext cx="10711543" cy="3321039"/>
          </a:xfrm>
        </p:spPr>
        <p:txBody>
          <a:bodyPr>
            <a:noAutofit/>
          </a:bodyPr>
          <a:lstStyle/>
          <a:p>
            <a:pPr marL="0" indent="0">
              <a:spcBef>
                <a:spcPts val="0"/>
              </a:spcBef>
              <a:buNone/>
            </a:pPr>
            <a:r>
              <a:rPr lang="en-US" sz="2600" b="1" dirty="0" smtClean="0">
                <a:latin typeface="+mj-lt"/>
              </a:rPr>
              <a:t>Are you tired of lies and injustice?</a:t>
            </a:r>
          </a:p>
          <a:p>
            <a:pPr marL="914400" lvl="2" indent="0">
              <a:spcBef>
                <a:spcPts val="0"/>
              </a:spcBef>
              <a:buNone/>
            </a:pPr>
            <a:r>
              <a:rPr lang="en-US" sz="2800" dirty="0" smtClean="0">
                <a:latin typeface="+mj-lt"/>
              </a:rPr>
              <a:t>the ordinances of the Lord are true, and righteous altogether.</a:t>
            </a:r>
          </a:p>
          <a:p>
            <a:pPr marL="0" indent="0">
              <a:spcBef>
                <a:spcPts val="0"/>
              </a:spcBef>
              <a:buNone/>
            </a:pPr>
            <a:endParaRPr lang="en-US" sz="2600" dirty="0" smtClean="0">
              <a:latin typeface="+mj-lt"/>
            </a:endParaRPr>
          </a:p>
          <a:p>
            <a:pPr marL="0" indent="0">
              <a:spcBef>
                <a:spcPts val="0"/>
              </a:spcBef>
              <a:buNone/>
            </a:pPr>
            <a:r>
              <a:rPr lang="en-US" sz="2600" b="1" dirty="0" smtClean="0">
                <a:latin typeface="+mj-lt"/>
              </a:rPr>
              <a:t>Are you feeling poor?</a:t>
            </a:r>
          </a:p>
          <a:p>
            <a:pPr marL="914400" lvl="2" indent="0">
              <a:spcBef>
                <a:spcPts val="0"/>
              </a:spcBef>
              <a:buNone/>
            </a:pPr>
            <a:r>
              <a:rPr lang="en-US" sz="2400" dirty="0" smtClean="0">
                <a:latin typeface="+mj-lt"/>
              </a:rPr>
              <a:t>10 More to be desired are they than gold, even much fine gold;</a:t>
            </a:r>
          </a:p>
          <a:p>
            <a:pPr marL="0" indent="0">
              <a:spcBef>
                <a:spcPts val="0"/>
              </a:spcBef>
              <a:buNone/>
            </a:pPr>
            <a:endParaRPr lang="en-US" sz="2600" dirty="0" smtClean="0">
              <a:latin typeface="+mj-lt"/>
            </a:endParaRPr>
          </a:p>
          <a:p>
            <a:pPr marL="0" indent="0">
              <a:spcBef>
                <a:spcPts val="0"/>
              </a:spcBef>
              <a:buNone/>
            </a:pPr>
            <a:r>
              <a:rPr lang="en-US" sz="2600" b="1" dirty="0" smtClean="0">
                <a:latin typeface="+mj-lt"/>
              </a:rPr>
              <a:t>Does your heart long for sweetness, to be satisfied and filled?</a:t>
            </a:r>
          </a:p>
          <a:p>
            <a:pPr marL="914400" lvl="2" indent="0">
              <a:spcBef>
                <a:spcPts val="0"/>
              </a:spcBef>
              <a:buNone/>
            </a:pPr>
            <a:r>
              <a:rPr lang="en-US" sz="2800" dirty="0" smtClean="0">
                <a:latin typeface="+mj-lt"/>
              </a:rPr>
              <a:t>sweeter also than honey and drippings of the honeycomb.</a:t>
            </a:r>
          </a:p>
        </p:txBody>
      </p:sp>
      <p:sp>
        <p:nvSpPr>
          <p:cNvPr id="4" name="Content Placeholder 2"/>
          <p:cNvSpPr txBox="1">
            <a:spLocks/>
          </p:cNvSpPr>
          <p:nvPr/>
        </p:nvSpPr>
        <p:spPr>
          <a:xfrm>
            <a:off x="901335" y="5122430"/>
            <a:ext cx="10711543" cy="888406"/>
          </a:xfrm>
          <a:prstGeom prst="rect">
            <a:avLst/>
          </a:prstGeom>
          <a:solidFill>
            <a:schemeClr val="accent1">
              <a:lumMod val="60000"/>
              <a:lumOff val="4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2600" dirty="0" smtClean="0">
                <a:latin typeface="+mj-lt"/>
              </a:rPr>
              <a:t>No matter what life throws at us, there is an answer for us in God’s word if we will be humble and seek God’s will!!!</a:t>
            </a:r>
            <a:endParaRPr lang="en-US" sz="2600" dirty="0" smtClean="0">
              <a:latin typeface="+mj-lt"/>
            </a:endParaRPr>
          </a:p>
        </p:txBody>
      </p:sp>
    </p:spTree>
    <p:extLst>
      <p:ext uri="{BB962C8B-B14F-4D97-AF65-F5344CB8AC3E}">
        <p14:creationId xmlns:p14="http://schemas.microsoft.com/office/powerpoint/2010/main" val="1544265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 y="104504"/>
            <a:ext cx="10515600" cy="1005840"/>
          </a:xfrm>
        </p:spPr>
        <p:txBody>
          <a:bodyPr>
            <a:normAutofit/>
          </a:bodyPr>
          <a:lstStyle/>
          <a:p>
            <a:r>
              <a:rPr lang="en-US" dirty="0" smtClean="0"/>
              <a:t>Conclusion</a:t>
            </a:r>
            <a:endParaRPr lang="en-US" dirty="0"/>
          </a:p>
        </p:txBody>
      </p:sp>
      <p:sp>
        <p:nvSpPr>
          <p:cNvPr id="3" name="Content Placeholder 2"/>
          <p:cNvSpPr>
            <a:spLocks noGrp="1"/>
          </p:cNvSpPr>
          <p:nvPr>
            <p:ph idx="1"/>
          </p:nvPr>
        </p:nvSpPr>
        <p:spPr>
          <a:xfrm>
            <a:off x="551330" y="1358537"/>
            <a:ext cx="11510682" cy="4127863"/>
          </a:xfrm>
        </p:spPr>
        <p:txBody>
          <a:bodyPr>
            <a:noAutofit/>
          </a:bodyPr>
          <a:lstStyle/>
          <a:p>
            <a:pPr marL="0" lvl="0" indent="0">
              <a:spcBef>
                <a:spcPts val="0"/>
              </a:spcBef>
              <a:buNone/>
            </a:pPr>
            <a:r>
              <a:rPr lang="en-US" sz="2600" b="1" dirty="0" smtClean="0">
                <a:solidFill>
                  <a:prstClr val="black"/>
                </a:solidFill>
                <a:latin typeface="Calibri Light" panose="020F0302020204030204"/>
              </a:rPr>
              <a:t>1. The law and the teachings of the </a:t>
            </a:r>
            <a:r>
              <a:rPr lang="en-US" sz="2600" b="1" dirty="0">
                <a:solidFill>
                  <a:prstClr val="black"/>
                </a:solidFill>
                <a:latin typeface="Calibri Light" panose="020F0302020204030204"/>
              </a:rPr>
              <a:t>T</a:t>
            </a:r>
            <a:r>
              <a:rPr lang="en-US" sz="2600" b="1" dirty="0" smtClean="0">
                <a:solidFill>
                  <a:prstClr val="black"/>
                </a:solidFill>
                <a:latin typeface="Calibri Light" panose="020F0302020204030204"/>
              </a:rPr>
              <a:t>orah are valuable and must lead us to Christ.</a:t>
            </a:r>
          </a:p>
          <a:p>
            <a:pPr marL="914400" lvl="2" indent="0">
              <a:spcBef>
                <a:spcPts val="0"/>
              </a:spcBef>
              <a:buNone/>
            </a:pPr>
            <a:r>
              <a:rPr lang="en-US" sz="1800" b="1" dirty="0" smtClean="0">
                <a:solidFill>
                  <a:prstClr val="black"/>
                </a:solidFill>
                <a:latin typeface="Calibri Light" panose="020F0302020204030204"/>
              </a:rPr>
              <a:t> </a:t>
            </a:r>
            <a:r>
              <a:rPr lang="en-US" sz="2800" dirty="0" smtClean="0">
                <a:solidFill>
                  <a:prstClr val="black"/>
                </a:solidFill>
                <a:latin typeface="Calibri Light" panose="020F0302020204030204"/>
              </a:rPr>
              <a:t>So </a:t>
            </a:r>
            <a:r>
              <a:rPr lang="en-US" sz="2800" dirty="0">
                <a:solidFill>
                  <a:prstClr val="black"/>
                </a:solidFill>
                <a:latin typeface="Calibri Light" panose="020F0302020204030204"/>
              </a:rPr>
              <a:t>then, the law was our guardian until Christ came, in order that we might be justified by faith</a:t>
            </a:r>
            <a:r>
              <a:rPr lang="en-US" sz="2800" dirty="0" smtClean="0">
                <a:solidFill>
                  <a:prstClr val="black"/>
                </a:solidFill>
                <a:latin typeface="Calibri Light" panose="020F0302020204030204"/>
              </a:rPr>
              <a:t>.</a:t>
            </a:r>
            <a:r>
              <a:rPr lang="en-US" sz="2800" b="1" dirty="0">
                <a:solidFill>
                  <a:prstClr val="black"/>
                </a:solidFill>
                <a:latin typeface="Calibri Light" panose="020F0302020204030204"/>
              </a:rPr>
              <a:t> Galatians </a:t>
            </a:r>
            <a:r>
              <a:rPr lang="en-US" sz="2800" b="1" dirty="0" smtClean="0">
                <a:solidFill>
                  <a:prstClr val="black"/>
                </a:solidFill>
                <a:latin typeface="Calibri Light" panose="020F0302020204030204"/>
              </a:rPr>
              <a:t>3:24</a:t>
            </a:r>
            <a:endParaRPr lang="en-US" sz="2800" dirty="0">
              <a:solidFill>
                <a:prstClr val="black"/>
              </a:solidFill>
              <a:latin typeface="Calibri Light" panose="020F0302020204030204"/>
            </a:endParaRPr>
          </a:p>
          <a:p>
            <a:pPr marL="0" indent="0">
              <a:spcBef>
                <a:spcPts val="0"/>
              </a:spcBef>
              <a:buNone/>
            </a:pPr>
            <a:endParaRPr lang="en-US" sz="2600" b="1" dirty="0" smtClean="0">
              <a:latin typeface="+mj-lt"/>
            </a:endParaRPr>
          </a:p>
          <a:p>
            <a:pPr marL="0" indent="0">
              <a:spcBef>
                <a:spcPts val="0"/>
              </a:spcBef>
              <a:buNone/>
            </a:pPr>
            <a:r>
              <a:rPr lang="en-US" sz="2600" b="1" dirty="0" smtClean="0">
                <a:latin typeface="+mj-lt"/>
              </a:rPr>
              <a:t>2. The word of God </a:t>
            </a:r>
            <a:r>
              <a:rPr lang="en-US" sz="2600" b="1" dirty="0" smtClean="0">
                <a:latin typeface="+mj-lt"/>
              </a:rPr>
              <a:t>is our life as believers, lets value it!!</a:t>
            </a:r>
          </a:p>
          <a:p>
            <a:pPr marL="914400" lvl="2" indent="0">
              <a:spcBef>
                <a:spcPts val="0"/>
              </a:spcBef>
              <a:buNone/>
            </a:pPr>
            <a:r>
              <a:rPr lang="en-US" sz="2800" dirty="0" smtClean="0">
                <a:latin typeface="+mj-lt"/>
              </a:rPr>
              <a:t>More </a:t>
            </a:r>
            <a:r>
              <a:rPr lang="en-US" sz="2800" dirty="0" smtClean="0">
                <a:latin typeface="+mj-lt"/>
              </a:rPr>
              <a:t>to be desired are they than gold, even much fine gold; sweeter also than honey and drippings of the honeycomb</a:t>
            </a:r>
            <a:r>
              <a:rPr lang="en-US" sz="2800" dirty="0" smtClean="0">
                <a:latin typeface="+mj-lt"/>
              </a:rPr>
              <a:t>.</a:t>
            </a:r>
            <a:r>
              <a:rPr lang="en-US" sz="2800" b="1" dirty="0">
                <a:solidFill>
                  <a:prstClr val="black"/>
                </a:solidFill>
                <a:latin typeface="Calibri Light" panose="020F0302020204030204"/>
              </a:rPr>
              <a:t> Psalm </a:t>
            </a:r>
            <a:r>
              <a:rPr lang="en-US" sz="2800" b="1" dirty="0" smtClean="0">
                <a:solidFill>
                  <a:prstClr val="black"/>
                </a:solidFill>
                <a:latin typeface="Calibri Light" panose="020F0302020204030204"/>
              </a:rPr>
              <a:t>19:10</a:t>
            </a:r>
            <a:endParaRPr lang="en-US" sz="2800" dirty="0" smtClean="0">
              <a:latin typeface="+mj-lt"/>
            </a:endParaRPr>
          </a:p>
          <a:p>
            <a:pPr marL="0" indent="0">
              <a:spcBef>
                <a:spcPts val="0"/>
              </a:spcBef>
              <a:buNone/>
            </a:pPr>
            <a:endParaRPr lang="en-US" sz="2600" dirty="0" smtClean="0">
              <a:latin typeface="+mj-lt"/>
            </a:endParaRPr>
          </a:p>
          <a:p>
            <a:pPr marL="0" indent="0">
              <a:spcBef>
                <a:spcPts val="0"/>
              </a:spcBef>
              <a:buNone/>
            </a:pPr>
            <a:r>
              <a:rPr lang="en-US" sz="2600" b="1" dirty="0" smtClean="0">
                <a:latin typeface="+mj-lt"/>
              </a:rPr>
              <a:t>3. The word of God is our life, lets study it!! </a:t>
            </a:r>
          </a:p>
          <a:p>
            <a:pPr marL="914400" lvl="2" indent="0">
              <a:spcBef>
                <a:spcPts val="0"/>
              </a:spcBef>
              <a:buNone/>
            </a:pPr>
            <a:r>
              <a:rPr lang="en-US" sz="2800" dirty="0" smtClean="0">
                <a:latin typeface="+mj-lt"/>
              </a:rPr>
              <a:t>Let </a:t>
            </a:r>
            <a:r>
              <a:rPr lang="en-US" sz="2800" dirty="0" smtClean="0">
                <a:latin typeface="+mj-lt"/>
              </a:rPr>
              <a:t>the words of my mouth and the meditation of my heart be acceptable in your sight, O LORD, my rock and my redeemer</a:t>
            </a:r>
            <a:r>
              <a:rPr lang="en-US" sz="2800" dirty="0" smtClean="0">
                <a:latin typeface="+mj-lt"/>
              </a:rPr>
              <a:t>.</a:t>
            </a:r>
            <a:r>
              <a:rPr lang="en-US" sz="2800" b="1" dirty="0">
                <a:solidFill>
                  <a:prstClr val="black"/>
                </a:solidFill>
                <a:latin typeface="Calibri Light" panose="020F0302020204030204"/>
              </a:rPr>
              <a:t> Psalm </a:t>
            </a:r>
            <a:r>
              <a:rPr lang="en-US" sz="2800" b="1" dirty="0" smtClean="0">
                <a:solidFill>
                  <a:prstClr val="black"/>
                </a:solidFill>
                <a:latin typeface="Calibri Light" panose="020F0302020204030204"/>
              </a:rPr>
              <a:t>19:14</a:t>
            </a:r>
            <a:endParaRPr lang="en-US" sz="2800" b="1" dirty="0">
              <a:solidFill>
                <a:prstClr val="black"/>
              </a:solidFill>
              <a:latin typeface="Calibri Light" panose="020F0302020204030204"/>
            </a:endParaRPr>
          </a:p>
        </p:txBody>
      </p:sp>
      <p:sp>
        <p:nvSpPr>
          <p:cNvPr id="4" name="Title 1"/>
          <p:cNvSpPr txBox="1">
            <a:spLocks/>
          </p:cNvSpPr>
          <p:nvPr/>
        </p:nvSpPr>
        <p:spPr>
          <a:xfrm>
            <a:off x="206827" y="5678003"/>
            <a:ext cx="10515600" cy="10058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Let us pray…..</a:t>
            </a:r>
            <a:endParaRPr lang="en-US" dirty="0"/>
          </a:p>
        </p:txBody>
      </p:sp>
    </p:spTree>
    <p:extLst>
      <p:ext uri="{BB962C8B-B14F-4D97-AF65-F5344CB8AC3E}">
        <p14:creationId xmlns:p14="http://schemas.microsoft.com/office/powerpoint/2010/main" val="713275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1165</Words>
  <Application>Microsoft Office PowerPoint</Application>
  <PresentationFormat>Widescreen</PresentationFormat>
  <Paragraphs>103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The Richness Of God’s Word!</vt:lpstr>
      <vt:lpstr>Facts about the Book of Psalms…</vt:lpstr>
      <vt:lpstr>Overview of the Book of Psalms…</vt:lpstr>
      <vt:lpstr>The richness of God’s word in the Psalms…</vt:lpstr>
      <vt:lpstr>Psalm 19 - The Law of the Lord Is Perfect   To the choirmaster. A Psalm of David</vt:lpstr>
      <vt:lpstr>Psalm 19 - The Law of the Lord Is Perfect  To the choirmaster. A Psalm of David</vt:lpstr>
      <vt:lpstr>PSALM 19:7-10 </vt:lpstr>
      <vt:lpstr>PSALM 19:7-10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Richness Of God’s Word!</dc:title>
  <dc:creator>A</dc:creator>
  <cp:lastModifiedBy>A</cp:lastModifiedBy>
  <cp:revision>16</cp:revision>
  <dcterms:created xsi:type="dcterms:W3CDTF">2023-08-30T07:42:42Z</dcterms:created>
  <dcterms:modified xsi:type="dcterms:W3CDTF">2023-09-01T18:37:25Z</dcterms:modified>
</cp:coreProperties>
</file>