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66" d="100"/>
          <a:sy n="66" d="100"/>
        </p:scale>
        <p:origin x="858"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28A071-B17A-41AC-B6D5-82F763AC8A5C}" type="datetimeFigureOut">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EC949-4576-4CF3-9107-0AF6523E552F}" type="slidenum">
              <a:rPr lang="en-US" smtClean="0"/>
              <a:t>‹#›</a:t>
            </a:fld>
            <a:endParaRPr lang="en-US"/>
          </a:p>
        </p:txBody>
      </p:sp>
    </p:spTree>
    <p:extLst>
      <p:ext uri="{BB962C8B-B14F-4D97-AF65-F5344CB8AC3E}">
        <p14:creationId xmlns:p14="http://schemas.microsoft.com/office/powerpoint/2010/main" val="3460362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8A071-B17A-41AC-B6D5-82F763AC8A5C}" type="datetimeFigureOut">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EC949-4576-4CF3-9107-0AF6523E552F}" type="slidenum">
              <a:rPr lang="en-US" smtClean="0"/>
              <a:t>‹#›</a:t>
            </a:fld>
            <a:endParaRPr lang="en-US"/>
          </a:p>
        </p:txBody>
      </p:sp>
    </p:spTree>
    <p:extLst>
      <p:ext uri="{BB962C8B-B14F-4D97-AF65-F5344CB8AC3E}">
        <p14:creationId xmlns:p14="http://schemas.microsoft.com/office/powerpoint/2010/main" val="152066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8A071-B17A-41AC-B6D5-82F763AC8A5C}" type="datetimeFigureOut">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EC949-4576-4CF3-9107-0AF6523E552F}" type="slidenum">
              <a:rPr lang="en-US" smtClean="0"/>
              <a:t>‹#›</a:t>
            </a:fld>
            <a:endParaRPr lang="en-US"/>
          </a:p>
        </p:txBody>
      </p:sp>
    </p:spTree>
    <p:extLst>
      <p:ext uri="{BB962C8B-B14F-4D97-AF65-F5344CB8AC3E}">
        <p14:creationId xmlns:p14="http://schemas.microsoft.com/office/powerpoint/2010/main" val="39985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8A071-B17A-41AC-B6D5-82F763AC8A5C}" type="datetimeFigureOut">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EC949-4576-4CF3-9107-0AF6523E552F}" type="slidenum">
              <a:rPr lang="en-US" smtClean="0"/>
              <a:t>‹#›</a:t>
            </a:fld>
            <a:endParaRPr lang="en-US"/>
          </a:p>
        </p:txBody>
      </p:sp>
    </p:spTree>
    <p:extLst>
      <p:ext uri="{BB962C8B-B14F-4D97-AF65-F5344CB8AC3E}">
        <p14:creationId xmlns:p14="http://schemas.microsoft.com/office/powerpoint/2010/main" val="916853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B28A071-B17A-41AC-B6D5-82F763AC8A5C}" type="datetimeFigureOut">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EC949-4576-4CF3-9107-0AF6523E552F}" type="slidenum">
              <a:rPr lang="en-US" smtClean="0"/>
              <a:t>‹#›</a:t>
            </a:fld>
            <a:endParaRPr lang="en-US"/>
          </a:p>
        </p:txBody>
      </p:sp>
    </p:spTree>
    <p:extLst>
      <p:ext uri="{BB962C8B-B14F-4D97-AF65-F5344CB8AC3E}">
        <p14:creationId xmlns:p14="http://schemas.microsoft.com/office/powerpoint/2010/main" val="451307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28A071-B17A-41AC-B6D5-82F763AC8A5C}" type="datetimeFigureOut">
              <a:rPr lang="en-US" smtClean="0"/>
              <a:t>10/8/2023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EC949-4576-4CF3-9107-0AF6523E552F}" type="slidenum">
              <a:rPr lang="en-US" smtClean="0"/>
              <a:t>‹#›</a:t>
            </a:fld>
            <a:endParaRPr lang="en-US"/>
          </a:p>
        </p:txBody>
      </p:sp>
    </p:spTree>
    <p:extLst>
      <p:ext uri="{BB962C8B-B14F-4D97-AF65-F5344CB8AC3E}">
        <p14:creationId xmlns:p14="http://schemas.microsoft.com/office/powerpoint/2010/main" val="3588362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28A071-B17A-41AC-B6D5-82F763AC8A5C}" type="datetimeFigureOut">
              <a:rPr lang="en-US" smtClean="0"/>
              <a:t>10/8/2023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EEC949-4576-4CF3-9107-0AF6523E552F}" type="slidenum">
              <a:rPr lang="en-US" smtClean="0"/>
              <a:t>‹#›</a:t>
            </a:fld>
            <a:endParaRPr lang="en-US"/>
          </a:p>
        </p:txBody>
      </p:sp>
    </p:spTree>
    <p:extLst>
      <p:ext uri="{BB962C8B-B14F-4D97-AF65-F5344CB8AC3E}">
        <p14:creationId xmlns:p14="http://schemas.microsoft.com/office/powerpoint/2010/main" val="41366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8A071-B17A-41AC-B6D5-82F763AC8A5C}" type="datetimeFigureOut">
              <a:rPr lang="en-US" smtClean="0"/>
              <a:t>10/8/2023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EEC949-4576-4CF3-9107-0AF6523E552F}" type="slidenum">
              <a:rPr lang="en-US" smtClean="0"/>
              <a:t>‹#›</a:t>
            </a:fld>
            <a:endParaRPr lang="en-US"/>
          </a:p>
        </p:txBody>
      </p:sp>
    </p:spTree>
    <p:extLst>
      <p:ext uri="{BB962C8B-B14F-4D97-AF65-F5344CB8AC3E}">
        <p14:creationId xmlns:p14="http://schemas.microsoft.com/office/powerpoint/2010/main" val="4004276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8A071-B17A-41AC-B6D5-82F763AC8A5C}" type="datetimeFigureOut">
              <a:rPr lang="en-US" smtClean="0"/>
              <a:t>10/8/2023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EEC949-4576-4CF3-9107-0AF6523E552F}" type="slidenum">
              <a:rPr lang="en-US" smtClean="0"/>
              <a:t>‹#›</a:t>
            </a:fld>
            <a:endParaRPr lang="en-US"/>
          </a:p>
        </p:txBody>
      </p:sp>
    </p:spTree>
    <p:extLst>
      <p:ext uri="{BB962C8B-B14F-4D97-AF65-F5344CB8AC3E}">
        <p14:creationId xmlns:p14="http://schemas.microsoft.com/office/powerpoint/2010/main" val="537633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B28A071-B17A-41AC-B6D5-82F763AC8A5C}" type="datetimeFigureOut">
              <a:rPr lang="en-US" smtClean="0"/>
              <a:t>10/8/2023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EC949-4576-4CF3-9107-0AF6523E552F}" type="slidenum">
              <a:rPr lang="en-US" smtClean="0"/>
              <a:t>‹#›</a:t>
            </a:fld>
            <a:endParaRPr lang="en-US"/>
          </a:p>
        </p:txBody>
      </p:sp>
    </p:spTree>
    <p:extLst>
      <p:ext uri="{BB962C8B-B14F-4D97-AF65-F5344CB8AC3E}">
        <p14:creationId xmlns:p14="http://schemas.microsoft.com/office/powerpoint/2010/main" val="296472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B28A071-B17A-41AC-B6D5-82F763AC8A5C}" type="datetimeFigureOut">
              <a:rPr lang="en-US" smtClean="0"/>
              <a:t>10/8/2023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EC949-4576-4CF3-9107-0AF6523E552F}" type="slidenum">
              <a:rPr lang="en-US" smtClean="0"/>
              <a:t>‹#›</a:t>
            </a:fld>
            <a:endParaRPr lang="en-US"/>
          </a:p>
        </p:txBody>
      </p:sp>
    </p:spTree>
    <p:extLst>
      <p:ext uri="{BB962C8B-B14F-4D97-AF65-F5344CB8AC3E}">
        <p14:creationId xmlns:p14="http://schemas.microsoft.com/office/powerpoint/2010/main" val="1636294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8A071-B17A-41AC-B6D5-82F763AC8A5C}" type="datetimeFigureOut">
              <a:rPr lang="en-US" smtClean="0"/>
              <a:t>10/8/2023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EC949-4576-4CF3-9107-0AF6523E552F}" type="slidenum">
              <a:rPr lang="en-US" smtClean="0"/>
              <a:t>‹#›</a:t>
            </a:fld>
            <a:endParaRPr lang="en-US"/>
          </a:p>
        </p:txBody>
      </p:sp>
    </p:spTree>
    <p:extLst>
      <p:ext uri="{BB962C8B-B14F-4D97-AF65-F5344CB8AC3E}">
        <p14:creationId xmlns:p14="http://schemas.microsoft.com/office/powerpoint/2010/main" val="136341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3118"/>
            <a:ext cx="9144000" cy="1135415"/>
          </a:xfrm>
        </p:spPr>
        <p:txBody>
          <a:bodyPr/>
          <a:lstStyle/>
          <a:p>
            <a:r>
              <a:rPr lang="en-US" dirty="0" smtClean="0"/>
              <a:t>Church Growth!!!</a:t>
            </a:r>
            <a:endParaRPr lang="en-US" dirty="0"/>
          </a:p>
        </p:txBody>
      </p:sp>
      <p:sp>
        <p:nvSpPr>
          <p:cNvPr id="3" name="Subtitle 2"/>
          <p:cNvSpPr>
            <a:spLocks noGrp="1"/>
          </p:cNvSpPr>
          <p:nvPr>
            <p:ph type="subTitle" idx="1"/>
          </p:nvPr>
        </p:nvSpPr>
        <p:spPr>
          <a:xfrm>
            <a:off x="1168400" y="5550178"/>
            <a:ext cx="9855200" cy="1082851"/>
          </a:xfrm>
        </p:spPr>
        <p:txBody>
          <a:bodyPr>
            <a:normAutofit/>
          </a:bodyPr>
          <a:lstStyle/>
          <a:p>
            <a:r>
              <a:rPr lang="en-US" sz="2800" dirty="0" smtClean="0">
                <a:latin typeface="+mj-lt"/>
              </a:rPr>
              <a:t> And they devoted themselves to the apostles' teaching and the fellowship, to the breaking of bread and the prayers… </a:t>
            </a:r>
            <a:r>
              <a:rPr lang="en-US" sz="2800" b="1" dirty="0" smtClean="0">
                <a:latin typeface="+mj-lt"/>
              </a:rPr>
              <a:t>Acts 2:42</a:t>
            </a:r>
            <a:endParaRPr lang="en-US" sz="2800" b="1" dirty="0">
              <a:latin typeface="+mj-lt"/>
            </a:endParaRPr>
          </a:p>
        </p:txBody>
      </p:sp>
      <p:pic>
        <p:nvPicPr>
          <p:cNvPr id="1026" name="Picture 2" descr="How would the church be in 2019? - Christian Messeng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5866" y="1541755"/>
            <a:ext cx="5140267" cy="385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513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742" y="35612"/>
            <a:ext cx="10515600" cy="1325563"/>
          </a:xfrm>
        </p:spPr>
        <p:txBody>
          <a:bodyPr/>
          <a:lstStyle/>
          <a:p>
            <a:r>
              <a:rPr lang="en-US" dirty="0" smtClean="0"/>
              <a:t>The Fellowship of the Believers… Acts 2:42-47</a:t>
            </a:r>
            <a:endParaRPr lang="en-US" dirty="0"/>
          </a:p>
        </p:txBody>
      </p:sp>
      <p:sp>
        <p:nvSpPr>
          <p:cNvPr id="3" name="Content Placeholder 2"/>
          <p:cNvSpPr>
            <a:spLocks noGrp="1"/>
          </p:cNvSpPr>
          <p:nvPr>
            <p:ph idx="1"/>
          </p:nvPr>
        </p:nvSpPr>
        <p:spPr>
          <a:xfrm>
            <a:off x="838200" y="1361175"/>
            <a:ext cx="10515600" cy="4351338"/>
          </a:xfrm>
        </p:spPr>
        <p:txBody>
          <a:bodyPr/>
          <a:lstStyle/>
          <a:p>
            <a:pPr marL="0" indent="0">
              <a:buNone/>
            </a:pPr>
            <a:r>
              <a:rPr lang="en-US" dirty="0" smtClean="0">
                <a:latin typeface="+mj-lt"/>
              </a:rPr>
              <a:t>42. And they devoted themselves to the apostles' teaching and the fellowship, to the breaking of bread and the prayers. 43. And awe came upon every soul, and many wonders and signs were being done through the apostles. 44. And all who believed were together and had all things in common. 45. And they were selling their possessions and belongings and distributing the proceeds to all, as any had need. 46. And day by day, attending the temple together and breaking bread in their homes, they received their food with glad and generous hearts, 47. praising God and having favor with all the people. And the Lord added to their number day by day those who were being saved.</a:t>
            </a:r>
            <a:endParaRPr lang="en-US" dirty="0">
              <a:latin typeface="+mj-lt"/>
            </a:endParaRPr>
          </a:p>
        </p:txBody>
      </p:sp>
    </p:spTree>
    <p:extLst>
      <p:ext uri="{BB962C8B-B14F-4D97-AF65-F5344CB8AC3E}">
        <p14:creationId xmlns:p14="http://schemas.microsoft.com/office/powerpoint/2010/main" val="3999954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742" y="35612"/>
            <a:ext cx="10980058" cy="1325563"/>
          </a:xfrm>
        </p:spPr>
        <p:txBody>
          <a:bodyPr/>
          <a:lstStyle/>
          <a:p>
            <a:r>
              <a:rPr lang="en-US" dirty="0" smtClean="0"/>
              <a:t>The </a:t>
            </a:r>
            <a:r>
              <a:rPr lang="en-US" dirty="0"/>
              <a:t>p</a:t>
            </a:r>
            <a:r>
              <a:rPr lang="en-US" dirty="0" smtClean="0"/>
              <a:t>arable of the talents… Matthew 25:14-30</a:t>
            </a:r>
            <a:endParaRPr lang="en-US" dirty="0"/>
          </a:p>
        </p:txBody>
      </p:sp>
      <p:sp>
        <p:nvSpPr>
          <p:cNvPr id="3" name="Content Placeholder 2"/>
          <p:cNvSpPr>
            <a:spLocks noGrp="1"/>
          </p:cNvSpPr>
          <p:nvPr>
            <p:ph idx="1"/>
          </p:nvPr>
        </p:nvSpPr>
        <p:spPr>
          <a:xfrm>
            <a:off x="838200" y="1361175"/>
            <a:ext cx="10515600" cy="3457575"/>
          </a:xfrm>
        </p:spPr>
        <p:txBody>
          <a:bodyPr/>
          <a:lstStyle/>
          <a:p>
            <a:pPr marL="0" indent="0">
              <a:buNone/>
            </a:pPr>
            <a:r>
              <a:rPr lang="en-US" dirty="0" smtClean="0">
                <a:latin typeface="+mj-lt"/>
              </a:rPr>
              <a:t>14. “For it will be like a man going on a journey, who called his servants and entrusted to them his property. 15. To one he gave five talents, to another two, to another one, to each according to his ability. Then he went away. </a:t>
            </a:r>
          </a:p>
          <a:p>
            <a:pPr marL="0" indent="0">
              <a:buNone/>
            </a:pPr>
            <a:r>
              <a:rPr lang="en-US" dirty="0" smtClean="0">
                <a:latin typeface="+mj-lt"/>
              </a:rPr>
              <a:t>29. For to everyone who has will more be given, and he will have an abundance. But from the one who has not, even what he has will be taken away. 30. And cast the worthless servant into the outer darkness. In that place there will be weeping and gnashing of teeth.’</a:t>
            </a:r>
            <a:endParaRPr lang="en-US" dirty="0">
              <a:latin typeface="+mj-lt"/>
            </a:endParaRPr>
          </a:p>
        </p:txBody>
      </p:sp>
      <p:sp>
        <p:nvSpPr>
          <p:cNvPr id="4" name="Content Placeholder 2"/>
          <p:cNvSpPr txBox="1">
            <a:spLocks/>
          </p:cNvSpPr>
          <p:nvPr/>
        </p:nvSpPr>
        <p:spPr>
          <a:xfrm>
            <a:off x="373742" y="4971150"/>
            <a:ext cx="10980058" cy="1037764"/>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latin typeface="+mj-lt"/>
              </a:rPr>
              <a:t>The parable of the talents presents a reality of how the Lord will judge us all for the faithfulness we show at what He has entrusted into our care…</a:t>
            </a:r>
            <a:endParaRPr lang="en-US" dirty="0">
              <a:latin typeface="+mj-lt"/>
            </a:endParaRPr>
          </a:p>
        </p:txBody>
      </p:sp>
    </p:spTree>
    <p:extLst>
      <p:ext uri="{BB962C8B-B14F-4D97-AF65-F5344CB8AC3E}">
        <p14:creationId xmlns:p14="http://schemas.microsoft.com/office/powerpoint/2010/main" val="495431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742" y="35612"/>
            <a:ext cx="11426372" cy="1325563"/>
          </a:xfrm>
        </p:spPr>
        <p:txBody>
          <a:bodyPr/>
          <a:lstStyle/>
          <a:p>
            <a:r>
              <a:rPr lang="en-US" dirty="0" smtClean="0"/>
              <a:t>Church Growth!!!</a:t>
            </a:r>
            <a:endParaRPr lang="en-US" dirty="0"/>
          </a:p>
        </p:txBody>
      </p:sp>
      <p:sp>
        <p:nvSpPr>
          <p:cNvPr id="3" name="Content Placeholder 2"/>
          <p:cNvSpPr>
            <a:spLocks noGrp="1"/>
          </p:cNvSpPr>
          <p:nvPr>
            <p:ph idx="1"/>
          </p:nvPr>
        </p:nvSpPr>
        <p:spPr>
          <a:xfrm>
            <a:off x="838200" y="1361175"/>
            <a:ext cx="10961914" cy="3718825"/>
          </a:xfrm>
        </p:spPr>
        <p:txBody>
          <a:bodyPr/>
          <a:lstStyle/>
          <a:p>
            <a:pPr lvl="1"/>
            <a:r>
              <a:rPr lang="en-US" sz="3200" dirty="0" smtClean="0">
                <a:latin typeface="+mj-lt"/>
              </a:rPr>
              <a:t>The individual church…</a:t>
            </a:r>
          </a:p>
          <a:p>
            <a:pPr marL="0" indent="0">
              <a:buNone/>
            </a:pPr>
            <a:r>
              <a:rPr lang="en-US" dirty="0" smtClean="0">
                <a:latin typeface="+mj-lt"/>
              </a:rPr>
              <a:t>Do you not know that you[a] are God's temple and that God's Spirit dwells in you?... </a:t>
            </a:r>
            <a:r>
              <a:rPr lang="en-US" b="1" dirty="0" smtClean="0">
                <a:latin typeface="+mj-lt"/>
              </a:rPr>
              <a:t>1Corinthians 3:16</a:t>
            </a:r>
            <a:endParaRPr lang="en-US" b="1" dirty="0">
              <a:latin typeface="+mj-lt"/>
            </a:endParaRPr>
          </a:p>
          <a:p>
            <a:pPr marL="0" indent="0">
              <a:buNone/>
            </a:pPr>
            <a:endParaRPr lang="en-US" dirty="0" smtClean="0">
              <a:latin typeface="+mj-lt"/>
            </a:endParaRPr>
          </a:p>
          <a:p>
            <a:pPr lvl="1"/>
            <a:r>
              <a:rPr lang="en-US" sz="3200" dirty="0" smtClean="0">
                <a:latin typeface="+mj-lt"/>
              </a:rPr>
              <a:t>The corporate church…</a:t>
            </a:r>
          </a:p>
          <a:p>
            <a:pPr marL="0" indent="0">
              <a:buNone/>
            </a:pPr>
            <a:r>
              <a:rPr lang="en-US" dirty="0" smtClean="0">
                <a:latin typeface="+mj-lt"/>
              </a:rPr>
              <a:t>not neglecting to meet together, as is the habit of some, but encouraging one another, and all the more as you see the Day drawing near… </a:t>
            </a:r>
            <a:r>
              <a:rPr lang="en-US" b="1" dirty="0" smtClean="0">
                <a:latin typeface="+mj-lt"/>
              </a:rPr>
              <a:t>Hebrews 10:25</a:t>
            </a:r>
            <a:endParaRPr lang="en-US" b="1" dirty="0">
              <a:latin typeface="+mj-lt"/>
            </a:endParaRPr>
          </a:p>
        </p:txBody>
      </p:sp>
      <p:sp>
        <p:nvSpPr>
          <p:cNvPr id="4" name="Content Placeholder 2"/>
          <p:cNvSpPr txBox="1">
            <a:spLocks/>
          </p:cNvSpPr>
          <p:nvPr/>
        </p:nvSpPr>
        <p:spPr>
          <a:xfrm>
            <a:off x="373741" y="5348519"/>
            <a:ext cx="11426373" cy="1313538"/>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latin typeface="+mj-lt"/>
              </a:rPr>
              <a:t>The church is not just the gathering of believers in the place of worship but most importantly the believer who has become a living temple of the Spirit of God… The growth of both is important to God!!</a:t>
            </a:r>
            <a:endParaRPr lang="en-US" dirty="0">
              <a:latin typeface="+mj-lt"/>
            </a:endParaRPr>
          </a:p>
        </p:txBody>
      </p:sp>
    </p:spTree>
    <p:extLst>
      <p:ext uri="{BB962C8B-B14F-4D97-AF65-F5344CB8AC3E}">
        <p14:creationId xmlns:p14="http://schemas.microsoft.com/office/powerpoint/2010/main" val="1721826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742" y="354926"/>
            <a:ext cx="11426372" cy="1325563"/>
          </a:xfrm>
        </p:spPr>
        <p:txBody>
          <a:bodyPr/>
          <a:lstStyle/>
          <a:p>
            <a:r>
              <a:rPr lang="en-US" dirty="0" smtClean="0"/>
              <a:t>Church Growth!!!</a:t>
            </a:r>
            <a:endParaRPr lang="en-US" dirty="0"/>
          </a:p>
        </p:txBody>
      </p:sp>
      <p:sp>
        <p:nvSpPr>
          <p:cNvPr id="3" name="Content Placeholder 2"/>
          <p:cNvSpPr>
            <a:spLocks noGrp="1"/>
          </p:cNvSpPr>
          <p:nvPr>
            <p:ph idx="1"/>
          </p:nvPr>
        </p:nvSpPr>
        <p:spPr>
          <a:xfrm>
            <a:off x="838200" y="1680489"/>
            <a:ext cx="10961914" cy="2789911"/>
          </a:xfrm>
        </p:spPr>
        <p:txBody>
          <a:bodyPr/>
          <a:lstStyle/>
          <a:p>
            <a:pPr lvl="1"/>
            <a:r>
              <a:rPr lang="en-US" sz="3200" dirty="0" smtClean="0">
                <a:latin typeface="+mj-lt"/>
              </a:rPr>
              <a:t>The individual church…</a:t>
            </a:r>
          </a:p>
          <a:p>
            <a:pPr marL="514350" indent="-514350">
              <a:buFont typeface="+mj-lt"/>
              <a:buAutoNum type="arabicPeriod"/>
            </a:pPr>
            <a:r>
              <a:rPr lang="en-US" dirty="0" smtClean="0">
                <a:latin typeface="+mj-lt"/>
              </a:rPr>
              <a:t>Studying of scriptures -  Colossians 3:16</a:t>
            </a:r>
          </a:p>
          <a:p>
            <a:pPr marL="514350" indent="-514350">
              <a:buFont typeface="+mj-lt"/>
              <a:buAutoNum type="arabicPeriod"/>
            </a:pPr>
            <a:r>
              <a:rPr lang="en-US" dirty="0" smtClean="0">
                <a:latin typeface="+mj-lt"/>
              </a:rPr>
              <a:t>Prayer – 1Thessalonians 5:17</a:t>
            </a:r>
          </a:p>
          <a:p>
            <a:pPr marL="514350" indent="-514350">
              <a:buFont typeface="+mj-lt"/>
              <a:buAutoNum type="arabicPeriod"/>
            </a:pPr>
            <a:r>
              <a:rPr lang="en-US" dirty="0" smtClean="0">
                <a:latin typeface="+mj-lt"/>
              </a:rPr>
              <a:t>Worship – Romans 12:1-2</a:t>
            </a:r>
          </a:p>
          <a:p>
            <a:pPr marL="514350" indent="-514350">
              <a:buFont typeface="+mj-lt"/>
              <a:buAutoNum type="arabicPeriod"/>
            </a:pPr>
            <a:r>
              <a:rPr lang="en-US" dirty="0" smtClean="0">
                <a:latin typeface="+mj-lt"/>
              </a:rPr>
              <a:t>Meditation -  Joshua 1:8</a:t>
            </a:r>
          </a:p>
        </p:txBody>
      </p:sp>
      <p:sp>
        <p:nvSpPr>
          <p:cNvPr id="4" name="Content Placeholder 2"/>
          <p:cNvSpPr txBox="1">
            <a:spLocks/>
          </p:cNvSpPr>
          <p:nvPr/>
        </p:nvSpPr>
        <p:spPr>
          <a:xfrm>
            <a:off x="373741" y="4470400"/>
            <a:ext cx="11426373" cy="1698171"/>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latin typeface="+mj-lt"/>
              </a:rPr>
              <a:t>1. So put away all malice and all deceit and hypocrisy and envy and all slander. 2. Like newborn infants, long for the pure spiritual milk, that by it you may grow up into salvation 3. if indeed you have tasted that the Lord is good… </a:t>
            </a:r>
            <a:r>
              <a:rPr lang="en-US" b="1" dirty="0" smtClean="0">
                <a:latin typeface="+mj-lt"/>
              </a:rPr>
              <a:t>1Peter 2:1-3</a:t>
            </a:r>
            <a:endParaRPr lang="en-US" b="1" dirty="0">
              <a:latin typeface="+mj-lt"/>
            </a:endParaRPr>
          </a:p>
        </p:txBody>
      </p:sp>
    </p:spTree>
    <p:extLst>
      <p:ext uri="{BB962C8B-B14F-4D97-AF65-F5344CB8AC3E}">
        <p14:creationId xmlns:p14="http://schemas.microsoft.com/office/powerpoint/2010/main" val="31719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742" y="354926"/>
            <a:ext cx="11426372" cy="1325563"/>
          </a:xfrm>
        </p:spPr>
        <p:txBody>
          <a:bodyPr/>
          <a:lstStyle/>
          <a:p>
            <a:r>
              <a:rPr lang="en-US" dirty="0" smtClean="0"/>
              <a:t>Church Growth!!!</a:t>
            </a:r>
            <a:endParaRPr lang="en-US" dirty="0"/>
          </a:p>
        </p:txBody>
      </p:sp>
      <p:sp>
        <p:nvSpPr>
          <p:cNvPr id="3" name="Content Placeholder 2"/>
          <p:cNvSpPr>
            <a:spLocks noGrp="1"/>
          </p:cNvSpPr>
          <p:nvPr>
            <p:ph idx="1"/>
          </p:nvPr>
        </p:nvSpPr>
        <p:spPr>
          <a:xfrm>
            <a:off x="838200" y="1680489"/>
            <a:ext cx="10961914" cy="2789911"/>
          </a:xfrm>
        </p:spPr>
        <p:txBody>
          <a:bodyPr/>
          <a:lstStyle/>
          <a:p>
            <a:pPr lvl="1"/>
            <a:r>
              <a:rPr lang="en-US" sz="3200" dirty="0" smtClean="0">
                <a:latin typeface="+mj-lt"/>
              </a:rPr>
              <a:t>The corporate church… </a:t>
            </a:r>
            <a:r>
              <a:rPr lang="en-US" sz="3200" b="1" dirty="0" smtClean="0">
                <a:latin typeface="+mj-lt"/>
              </a:rPr>
              <a:t>Acts 2:42</a:t>
            </a:r>
          </a:p>
          <a:p>
            <a:pPr marL="514350" indent="-514350">
              <a:buFont typeface="+mj-lt"/>
              <a:buAutoNum type="arabicPeriod"/>
            </a:pPr>
            <a:r>
              <a:rPr lang="en-US" dirty="0" smtClean="0">
                <a:latin typeface="+mj-lt"/>
              </a:rPr>
              <a:t>Apostles teachings </a:t>
            </a:r>
          </a:p>
          <a:p>
            <a:pPr marL="514350" indent="-514350">
              <a:buFont typeface="+mj-lt"/>
              <a:buAutoNum type="arabicPeriod"/>
            </a:pPr>
            <a:r>
              <a:rPr lang="en-US" dirty="0" smtClean="0">
                <a:latin typeface="+mj-lt"/>
              </a:rPr>
              <a:t>Fellowship </a:t>
            </a:r>
          </a:p>
          <a:p>
            <a:pPr marL="514350" indent="-514350">
              <a:buFont typeface="+mj-lt"/>
              <a:buAutoNum type="arabicPeriod"/>
            </a:pPr>
            <a:r>
              <a:rPr lang="en-US" dirty="0" smtClean="0">
                <a:latin typeface="+mj-lt"/>
              </a:rPr>
              <a:t>Breaking bread together  </a:t>
            </a:r>
          </a:p>
          <a:p>
            <a:pPr marL="514350" indent="-514350">
              <a:buFont typeface="+mj-lt"/>
              <a:buAutoNum type="arabicPeriod"/>
            </a:pPr>
            <a:r>
              <a:rPr lang="en-US" dirty="0" smtClean="0">
                <a:latin typeface="+mj-lt"/>
              </a:rPr>
              <a:t>Prayer </a:t>
            </a:r>
          </a:p>
        </p:txBody>
      </p:sp>
      <p:sp>
        <p:nvSpPr>
          <p:cNvPr id="4" name="Content Placeholder 2"/>
          <p:cNvSpPr txBox="1">
            <a:spLocks/>
          </p:cNvSpPr>
          <p:nvPr/>
        </p:nvSpPr>
        <p:spPr>
          <a:xfrm>
            <a:off x="373741" y="4470400"/>
            <a:ext cx="11426373" cy="2090057"/>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latin typeface="+mj-lt"/>
              </a:rPr>
              <a:t>14. How then will they call on him in whom they have not believed? And how are they to believe in him of whom they have never heard? And how are they to hear without someone preaching? 15. And how are they to preach unless they are sent? As it is written, “How beautiful are the feet of those who preach the good news!”… </a:t>
            </a:r>
            <a:r>
              <a:rPr lang="en-US" b="1" dirty="0" smtClean="0">
                <a:latin typeface="+mj-lt"/>
              </a:rPr>
              <a:t>Romans 10:14-15</a:t>
            </a:r>
            <a:endParaRPr lang="en-US" b="1" dirty="0">
              <a:latin typeface="+mj-lt"/>
            </a:endParaRPr>
          </a:p>
        </p:txBody>
      </p:sp>
    </p:spTree>
    <p:extLst>
      <p:ext uri="{BB962C8B-B14F-4D97-AF65-F5344CB8AC3E}">
        <p14:creationId xmlns:p14="http://schemas.microsoft.com/office/powerpoint/2010/main" val="906754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742" y="354927"/>
            <a:ext cx="11426372" cy="1169074"/>
          </a:xfrm>
        </p:spPr>
        <p:txBody>
          <a:bodyPr/>
          <a:lstStyle/>
          <a:p>
            <a:r>
              <a:rPr lang="en-US" dirty="0" smtClean="0"/>
              <a:t>Challenges to church growth…</a:t>
            </a:r>
            <a:endParaRPr lang="en-US" dirty="0"/>
          </a:p>
        </p:txBody>
      </p:sp>
      <p:sp>
        <p:nvSpPr>
          <p:cNvPr id="3" name="Content Placeholder 2"/>
          <p:cNvSpPr>
            <a:spLocks noGrp="1"/>
          </p:cNvSpPr>
          <p:nvPr>
            <p:ph idx="1"/>
          </p:nvPr>
        </p:nvSpPr>
        <p:spPr>
          <a:xfrm>
            <a:off x="794657" y="1747388"/>
            <a:ext cx="4909457" cy="2287584"/>
          </a:xfrm>
          <a:solidFill>
            <a:schemeClr val="tx2">
              <a:lumMod val="20000"/>
              <a:lumOff val="80000"/>
            </a:schemeClr>
          </a:solidFill>
        </p:spPr>
        <p:txBody>
          <a:bodyPr/>
          <a:lstStyle/>
          <a:p>
            <a:pPr lvl="1"/>
            <a:r>
              <a:rPr lang="en-US" sz="3200" dirty="0" smtClean="0">
                <a:latin typeface="+mj-lt"/>
              </a:rPr>
              <a:t>The individual church…</a:t>
            </a:r>
          </a:p>
          <a:p>
            <a:pPr marL="514350" indent="-514350">
              <a:buFont typeface="+mj-lt"/>
              <a:buAutoNum type="arabicPeriod"/>
            </a:pPr>
            <a:r>
              <a:rPr lang="en-US" dirty="0" smtClean="0">
                <a:latin typeface="+mj-lt"/>
              </a:rPr>
              <a:t>We are too busy   </a:t>
            </a:r>
          </a:p>
          <a:p>
            <a:pPr marL="514350" indent="-514350">
              <a:buFont typeface="+mj-lt"/>
              <a:buAutoNum type="arabicPeriod"/>
            </a:pPr>
            <a:r>
              <a:rPr lang="en-US" dirty="0" smtClean="0">
                <a:latin typeface="+mj-lt"/>
              </a:rPr>
              <a:t>Lack of God’s word </a:t>
            </a:r>
          </a:p>
          <a:p>
            <a:pPr marL="514350" indent="-514350">
              <a:buFont typeface="+mj-lt"/>
              <a:buAutoNum type="arabicPeriod"/>
            </a:pPr>
            <a:r>
              <a:rPr lang="en-US" dirty="0" smtClean="0">
                <a:latin typeface="+mj-lt"/>
              </a:rPr>
              <a:t>The practice of sin</a:t>
            </a:r>
          </a:p>
        </p:txBody>
      </p:sp>
      <p:sp>
        <p:nvSpPr>
          <p:cNvPr id="4" name="Content Placeholder 2"/>
          <p:cNvSpPr txBox="1">
            <a:spLocks/>
          </p:cNvSpPr>
          <p:nvPr/>
        </p:nvSpPr>
        <p:spPr>
          <a:xfrm>
            <a:off x="373741" y="4470400"/>
            <a:ext cx="11426373" cy="1683657"/>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latin typeface="+mj-lt"/>
              </a:rPr>
              <a:t>27 And just as it is appointed for man to die once, and after that comes judgment, 28 so Christ, having been offered once to bear the sins of many, will appear a second time, not to deal with sin but to save those who are eagerly waiting for him… </a:t>
            </a:r>
            <a:r>
              <a:rPr lang="en-US" b="1" dirty="0" smtClean="0">
                <a:latin typeface="+mj-lt"/>
              </a:rPr>
              <a:t>Hebrews 9:27-28</a:t>
            </a:r>
            <a:endParaRPr lang="en-US" b="1" dirty="0">
              <a:latin typeface="+mj-lt"/>
            </a:endParaRPr>
          </a:p>
        </p:txBody>
      </p:sp>
      <p:sp>
        <p:nvSpPr>
          <p:cNvPr id="5" name="Content Placeholder 2"/>
          <p:cNvSpPr txBox="1">
            <a:spLocks/>
          </p:cNvSpPr>
          <p:nvPr/>
        </p:nvSpPr>
        <p:spPr>
          <a:xfrm>
            <a:off x="6331857" y="1747386"/>
            <a:ext cx="4909457" cy="2287585"/>
          </a:xfrm>
          <a:prstGeom prst="rect">
            <a:avLst/>
          </a:prstGeom>
          <a:solidFill>
            <a:schemeClr val="accent2">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3200" dirty="0" smtClean="0">
                <a:latin typeface="+mj-lt"/>
              </a:rPr>
              <a:t>The corporate church…</a:t>
            </a:r>
          </a:p>
          <a:p>
            <a:pPr marL="514350" indent="-514350">
              <a:buFont typeface="+mj-lt"/>
              <a:buAutoNum type="arabicPeriod"/>
            </a:pPr>
            <a:r>
              <a:rPr lang="en-US" dirty="0" smtClean="0">
                <a:latin typeface="+mj-lt"/>
              </a:rPr>
              <a:t>Poor teaching of God’s word  </a:t>
            </a:r>
          </a:p>
          <a:p>
            <a:pPr marL="514350" indent="-514350">
              <a:buFont typeface="+mj-lt"/>
              <a:buAutoNum type="arabicPeriod"/>
            </a:pPr>
            <a:r>
              <a:rPr lang="en-US" dirty="0" smtClean="0">
                <a:latin typeface="+mj-lt"/>
              </a:rPr>
              <a:t>Poor practice of God’s word</a:t>
            </a:r>
          </a:p>
          <a:p>
            <a:pPr marL="514350" indent="-514350">
              <a:buFont typeface="+mj-lt"/>
              <a:buAutoNum type="arabicPeriod"/>
            </a:pPr>
            <a:r>
              <a:rPr lang="en-US" dirty="0" smtClean="0">
                <a:latin typeface="+mj-lt"/>
              </a:rPr>
              <a:t>Lack of boldness</a:t>
            </a:r>
          </a:p>
        </p:txBody>
      </p:sp>
    </p:spTree>
    <p:extLst>
      <p:ext uri="{BB962C8B-B14F-4D97-AF65-F5344CB8AC3E}">
        <p14:creationId xmlns:p14="http://schemas.microsoft.com/office/powerpoint/2010/main" val="1723391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113" y="1777326"/>
            <a:ext cx="10987313" cy="1169074"/>
          </a:xfrm>
        </p:spPr>
        <p:txBody>
          <a:bodyPr/>
          <a:lstStyle/>
          <a:p>
            <a:r>
              <a:rPr lang="en-US" dirty="0" smtClean="0"/>
              <a:t>Let us pray….</a:t>
            </a:r>
            <a:endParaRPr lang="en-US" dirty="0"/>
          </a:p>
        </p:txBody>
      </p:sp>
      <p:sp>
        <p:nvSpPr>
          <p:cNvPr id="4" name="Content Placeholder 2"/>
          <p:cNvSpPr txBox="1">
            <a:spLocks/>
          </p:cNvSpPr>
          <p:nvPr/>
        </p:nvSpPr>
        <p:spPr>
          <a:xfrm>
            <a:off x="1335313" y="2917371"/>
            <a:ext cx="10276114" cy="1190171"/>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smtClean="0">
                <a:latin typeface="+mj-lt"/>
              </a:rPr>
              <a:t>So the word of the Lord continued to increase and prevail mightily.… </a:t>
            </a:r>
            <a:r>
              <a:rPr lang="en-US" sz="3200" b="1" dirty="0" smtClean="0">
                <a:latin typeface="+mj-lt"/>
              </a:rPr>
              <a:t>Acts 19:20</a:t>
            </a:r>
            <a:endParaRPr lang="en-US" sz="3200" b="1" dirty="0">
              <a:latin typeface="+mj-lt"/>
            </a:endParaRPr>
          </a:p>
        </p:txBody>
      </p:sp>
    </p:spTree>
    <p:extLst>
      <p:ext uri="{BB962C8B-B14F-4D97-AF65-F5344CB8AC3E}">
        <p14:creationId xmlns:p14="http://schemas.microsoft.com/office/powerpoint/2010/main" val="2661723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716</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Church Growth!!!</vt:lpstr>
      <vt:lpstr>The Fellowship of the Believers… Acts 2:42-47</vt:lpstr>
      <vt:lpstr>The parable of the talents… Matthew 25:14-30</vt:lpstr>
      <vt:lpstr>Church Growth!!!</vt:lpstr>
      <vt:lpstr>Church Growth!!!</vt:lpstr>
      <vt:lpstr>Church Growth!!!</vt:lpstr>
      <vt:lpstr>Challenges to church growth…</vt:lpstr>
      <vt:lpstr>Let us pray….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Growth!!!</dc:title>
  <dc:creator>A</dc:creator>
  <cp:lastModifiedBy>A</cp:lastModifiedBy>
  <cp:revision>8</cp:revision>
  <dcterms:created xsi:type="dcterms:W3CDTF">2023-10-07T17:37:26Z</dcterms:created>
  <dcterms:modified xsi:type="dcterms:W3CDTF">2023-10-07T18:38:45Z</dcterms:modified>
</cp:coreProperties>
</file>