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2518" autoAdjust="0"/>
  </p:normalViewPr>
  <p:slideViewPr>
    <p:cSldViewPr snapToGrid="0">
      <p:cViewPr>
        <p:scale>
          <a:sx n="70" d="100"/>
          <a:sy n="70" d="100"/>
        </p:scale>
        <p:origin x="6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3AF0B9-672D-4486-AB5A-E3ED69565873}"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10852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3AF0B9-672D-4486-AB5A-E3ED69565873}"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380657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3AF0B9-672D-4486-AB5A-E3ED69565873}"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115540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3AF0B9-672D-4486-AB5A-E3ED69565873}"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78818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3AF0B9-672D-4486-AB5A-E3ED69565873}"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378485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3AF0B9-672D-4486-AB5A-E3ED69565873}"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286661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3AF0B9-672D-4486-AB5A-E3ED69565873}" type="datetimeFigureOut">
              <a:rPr lang="en-US" smtClean="0"/>
              <a:t>10/15/23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347352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3AF0B9-672D-4486-AB5A-E3ED69565873}" type="datetimeFigureOut">
              <a:rPr lang="en-US" smtClean="0"/>
              <a:t>10/15/23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425215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AF0B9-672D-4486-AB5A-E3ED69565873}" type="datetimeFigureOut">
              <a:rPr lang="en-US" smtClean="0"/>
              <a:t>10/15/23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11625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3AF0B9-672D-4486-AB5A-E3ED69565873}"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93518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3AF0B9-672D-4486-AB5A-E3ED69565873}"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AF795-1060-4DEB-8613-4A327EC937BD}" type="slidenum">
              <a:rPr lang="en-US" smtClean="0"/>
              <a:t>‹#›</a:t>
            </a:fld>
            <a:endParaRPr lang="en-US"/>
          </a:p>
        </p:txBody>
      </p:sp>
    </p:spTree>
    <p:extLst>
      <p:ext uri="{BB962C8B-B14F-4D97-AF65-F5344CB8AC3E}">
        <p14:creationId xmlns:p14="http://schemas.microsoft.com/office/powerpoint/2010/main" val="317984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AF0B9-672D-4486-AB5A-E3ED69565873}" type="datetimeFigureOut">
              <a:rPr lang="en-US" smtClean="0"/>
              <a:t>10/15/23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AF795-1060-4DEB-8613-4A327EC937BD}" type="slidenum">
              <a:rPr lang="en-US" smtClean="0"/>
              <a:t>‹#›</a:t>
            </a:fld>
            <a:endParaRPr lang="en-US"/>
          </a:p>
        </p:txBody>
      </p:sp>
    </p:spTree>
    <p:extLst>
      <p:ext uri="{BB962C8B-B14F-4D97-AF65-F5344CB8AC3E}">
        <p14:creationId xmlns:p14="http://schemas.microsoft.com/office/powerpoint/2010/main" val="5658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775" y="475009"/>
            <a:ext cx="10254343" cy="1476106"/>
          </a:xfrm>
        </p:spPr>
        <p:txBody>
          <a:bodyPr>
            <a:normAutofit fontScale="90000"/>
          </a:bodyPr>
          <a:lstStyle/>
          <a:p>
            <a:r>
              <a:rPr lang="en-US" dirty="0"/>
              <a:t>Introduction to the Gospel of John!</a:t>
            </a:r>
            <a:br>
              <a:rPr lang="en-US" dirty="0"/>
            </a:br>
            <a:r>
              <a:rPr lang="en-US" dirty="0"/>
              <a:t>Jesus the way, truth and life…</a:t>
            </a:r>
          </a:p>
        </p:txBody>
      </p:sp>
      <p:sp>
        <p:nvSpPr>
          <p:cNvPr id="3" name="Subtitle 2"/>
          <p:cNvSpPr>
            <a:spLocks noGrp="1"/>
          </p:cNvSpPr>
          <p:nvPr>
            <p:ph type="subTitle" idx="1"/>
          </p:nvPr>
        </p:nvSpPr>
        <p:spPr>
          <a:xfrm>
            <a:off x="418011" y="5603965"/>
            <a:ext cx="11403875" cy="1005841"/>
          </a:xfrm>
        </p:spPr>
        <p:txBody>
          <a:bodyPr>
            <a:normAutofit/>
          </a:bodyPr>
          <a:lstStyle/>
          <a:p>
            <a:r>
              <a:rPr lang="en-US" sz="2800" dirty="0">
                <a:latin typeface="+mj-lt"/>
              </a:rPr>
              <a:t>but these are written so that you may believe that Jesus is the Christ, the Son of God, and that by believing you may have life in his name… </a:t>
            </a:r>
            <a:r>
              <a:rPr lang="en-US" sz="2800" b="1" dirty="0">
                <a:latin typeface="+mj-lt"/>
              </a:rPr>
              <a:t>John 20:31</a:t>
            </a:r>
          </a:p>
        </p:txBody>
      </p:sp>
      <p:pic>
        <p:nvPicPr>
          <p:cNvPr id="1030" name="Picture 6" descr="Welcome to Ebenezer Baptist Church &gt;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318" y="2125676"/>
            <a:ext cx="7663259" cy="3129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05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561068"/>
            <a:ext cx="10515600" cy="915035"/>
          </a:xfrm>
        </p:spPr>
        <p:txBody>
          <a:bodyPr/>
          <a:lstStyle/>
          <a:p>
            <a:r>
              <a:rPr lang="en-US" dirty="0"/>
              <a:t>The Gospels &amp; Christ….</a:t>
            </a:r>
          </a:p>
        </p:txBody>
      </p:sp>
      <p:sp>
        <p:nvSpPr>
          <p:cNvPr id="3" name="Content Placeholder 2"/>
          <p:cNvSpPr>
            <a:spLocks noGrp="1"/>
          </p:cNvSpPr>
          <p:nvPr>
            <p:ph idx="1"/>
          </p:nvPr>
        </p:nvSpPr>
        <p:spPr>
          <a:xfrm>
            <a:off x="600892" y="1580606"/>
            <a:ext cx="11338559" cy="5003074"/>
          </a:xfrm>
        </p:spPr>
        <p:txBody>
          <a:bodyPr>
            <a:normAutofit fontScale="92500" lnSpcReduction="20000"/>
          </a:bodyPr>
          <a:lstStyle/>
          <a:p>
            <a:pPr marL="0" indent="0">
              <a:buNone/>
            </a:pPr>
            <a:r>
              <a:rPr lang="en-US" sz="3000" b="1" dirty="0">
                <a:latin typeface="+mj-lt"/>
              </a:rPr>
              <a:t>Matthew: </a:t>
            </a:r>
            <a:r>
              <a:rPr lang="en-US" dirty="0">
                <a:latin typeface="+mj-lt"/>
              </a:rPr>
              <a:t>Emphasizes </a:t>
            </a:r>
            <a:r>
              <a:rPr lang="en-US" b="1" dirty="0">
                <a:latin typeface="+mj-lt"/>
              </a:rPr>
              <a:t>Jesus Christ as King </a:t>
            </a:r>
            <a:r>
              <a:rPr lang="en-US" dirty="0">
                <a:latin typeface="+mj-lt"/>
              </a:rPr>
              <a:t>and was directed especially to the Jews. The book opens with the royal genealogy and closes with the King commissioning His disciples.</a:t>
            </a:r>
          </a:p>
          <a:p>
            <a:pPr marL="0" indent="0">
              <a:buNone/>
            </a:pPr>
            <a:r>
              <a:rPr lang="en-US" sz="3000" b="1" dirty="0">
                <a:latin typeface="+mj-lt"/>
              </a:rPr>
              <a:t>Mark: </a:t>
            </a:r>
            <a:r>
              <a:rPr lang="en-US" dirty="0">
                <a:latin typeface="+mj-lt"/>
              </a:rPr>
              <a:t>Emphasizes </a:t>
            </a:r>
            <a:r>
              <a:rPr lang="en-US" b="1" dirty="0">
                <a:latin typeface="+mj-lt"/>
              </a:rPr>
              <a:t>Jesus Christ as the Servant of God </a:t>
            </a:r>
            <a:r>
              <a:rPr lang="en-US" dirty="0">
                <a:latin typeface="+mj-lt"/>
              </a:rPr>
              <a:t>and was directed to the Romans. No genealogy is given since Jesus is portrayed as a servant and no one is interested in the pedigree of a servant. The book closes with the Lord "working with them," laboring as a servant with His disciples.</a:t>
            </a:r>
          </a:p>
          <a:p>
            <a:pPr marL="0" indent="0">
              <a:buNone/>
            </a:pPr>
            <a:r>
              <a:rPr lang="en-US" sz="3000" b="1" dirty="0">
                <a:latin typeface="+mj-lt"/>
              </a:rPr>
              <a:t>Luke: </a:t>
            </a:r>
            <a:r>
              <a:rPr lang="en-US" dirty="0">
                <a:latin typeface="+mj-lt"/>
              </a:rPr>
              <a:t>Presents </a:t>
            </a:r>
            <a:r>
              <a:rPr lang="en-US" b="1" dirty="0">
                <a:latin typeface="+mj-lt"/>
              </a:rPr>
              <a:t>Jesus Christ as the "Son of Man," </a:t>
            </a:r>
            <a:r>
              <a:rPr lang="en-US" dirty="0">
                <a:latin typeface="+mj-lt"/>
              </a:rPr>
              <a:t>the perfect man and Savior of imperfect men. Luke 3 traces the human genealogy of Jesus back to Adam. Luke ends with this perfect man, Jesus, ascending back up to Heaven to His Father.</a:t>
            </a:r>
          </a:p>
          <a:p>
            <a:pPr marL="0" indent="0">
              <a:buNone/>
            </a:pPr>
            <a:r>
              <a:rPr lang="en-US" sz="3000" b="1" dirty="0">
                <a:latin typeface="+mj-lt"/>
              </a:rPr>
              <a:t>John: </a:t>
            </a:r>
            <a:r>
              <a:rPr lang="en-US" dirty="0">
                <a:latin typeface="+mj-lt"/>
              </a:rPr>
              <a:t>Stresses </a:t>
            </a:r>
            <a:r>
              <a:rPr lang="en-US" b="1" dirty="0">
                <a:latin typeface="+mj-lt"/>
              </a:rPr>
              <a:t>Jesus in His position as the Son of God</a:t>
            </a:r>
            <a:r>
              <a:rPr lang="en-US" dirty="0">
                <a:latin typeface="+mj-lt"/>
              </a:rPr>
              <a:t>. The book opens with Jesus the Word revealed as God. The closing verse of John indicates that the world could not contain all Jesus did during His earthly ministry. This is further evidence He was truly the Son of God.</a:t>
            </a:r>
          </a:p>
        </p:txBody>
      </p:sp>
    </p:spTree>
    <p:extLst>
      <p:ext uri="{BB962C8B-B14F-4D97-AF65-F5344CB8AC3E}">
        <p14:creationId xmlns:p14="http://schemas.microsoft.com/office/powerpoint/2010/main" val="29449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561068"/>
            <a:ext cx="10515600" cy="915035"/>
          </a:xfrm>
        </p:spPr>
        <p:txBody>
          <a:bodyPr/>
          <a:lstStyle/>
          <a:p>
            <a:r>
              <a:rPr lang="en-US" dirty="0"/>
              <a:t>The Gospel of John….</a:t>
            </a:r>
          </a:p>
        </p:txBody>
      </p:sp>
      <p:sp>
        <p:nvSpPr>
          <p:cNvPr id="3" name="Content Placeholder 2"/>
          <p:cNvSpPr>
            <a:spLocks noGrp="1"/>
          </p:cNvSpPr>
          <p:nvPr>
            <p:ph idx="1"/>
          </p:nvPr>
        </p:nvSpPr>
        <p:spPr>
          <a:xfrm>
            <a:off x="600892" y="1580606"/>
            <a:ext cx="11338559" cy="4598125"/>
          </a:xfrm>
        </p:spPr>
        <p:txBody>
          <a:bodyPr>
            <a:normAutofit/>
          </a:bodyPr>
          <a:lstStyle/>
          <a:p>
            <a:r>
              <a:rPr lang="en-US" dirty="0">
                <a:latin typeface="+mj-lt"/>
              </a:rPr>
              <a:t>The Gospel of John is believed to have been written by the Apostle John, the disciple whom Jesus loved. </a:t>
            </a:r>
            <a:r>
              <a:rPr lang="en-US" b="1" dirty="0">
                <a:latin typeface="+mj-lt"/>
              </a:rPr>
              <a:t>(John 13:23, 20:2)</a:t>
            </a:r>
          </a:p>
          <a:p>
            <a:r>
              <a:rPr lang="en-US" dirty="0">
                <a:latin typeface="+mj-lt"/>
              </a:rPr>
              <a:t>The Gospel of John is not part of the synoptic gospels (Matthew, Mark &amp; Luke) but presents an intricate parallelism of the life of Christ that points to Him as the Christ and the Son of God. </a:t>
            </a:r>
            <a:r>
              <a:rPr lang="en-US" b="1" dirty="0">
                <a:latin typeface="+mj-lt"/>
              </a:rPr>
              <a:t>(John 20:30-31)</a:t>
            </a:r>
          </a:p>
          <a:p>
            <a:r>
              <a:rPr lang="en-US" dirty="0">
                <a:latin typeface="+mj-lt"/>
              </a:rPr>
              <a:t>Highlighting the reality &amp; truth of the deity of Christ, the Gospel of John mentions several miracles that are not recorded in the other gospels and clearly states that there are more that were not written. </a:t>
            </a:r>
            <a:r>
              <a:rPr lang="en-US" b="1" dirty="0">
                <a:latin typeface="+mj-lt"/>
              </a:rPr>
              <a:t>(John 21:25) </a:t>
            </a:r>
          </a:p>
          <a:p>
            <a:r>
              <a:rPr lang="en-US" dirty="0">
                <a:latin typeface="+mj-lt"/>
              </a:rPr>
              <a:t>We can also determine the length of Jesus’ ministry via the Gospel of John which was about three and a half years. </a:t>
            </a:r>
            <a:r>
              <a:rPr lang="en-US" b="1" dirty="0">
                <a:latin typeface="+mj-lt"/>
              </a:rPr>
              <a:t>(John 2:23, 6:4, 11:55)  </a:t>
            </a:r>
          </a:p>
        </p:txBody>
      </p:sp>
    </p:spTree>
    <p:extLst>
      <p:ext uri="{BB962C8B-B14F-4D97-AF65-F5344CB8AC3E}">
        <p14:creationId xmlns:p14="http://schemas.microsoft.com/office/powerpoint/2010/main" val="2380914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71" y="150125"/>
            <a:ext cx="11866022" cy="705004"/>
          </a:xfrm>
        </p:spPr>
        <p:txBody>
          <a:bodyPr/>
          <a:lstStyle/>
          <a:p>
            <a:pPr algn="ctr"/>
            <a:r>
              <a:rPr lang="en-US" dirty="0"/>
              <a:t>An overview of the Gospel of John…</a:t>
            </a:r>
          </a:p>
        </p:txBody>
      </p:sp>
      <p:graphicFrame>
        <p:nvGraphicFramePr>
          <p:cNvPr id="5" name="Table 4"/>
          <p:cNvGraphicFramePr>
            <a:graphicFrameLocks noGrp="1"/>
          </p:cNvGraphicFramePr>
          <p:nvPr>
            <p:extLst>
              <p:ext uri="{D42A27DB-BD31-4B8C-83A1-F6EECF244321}">
                <p14:modId xmlns:p14="http://schemas.microsoft.com/office/powerpoint/2010/main" val="2215572906"/>
              </p:ext>
            </p:extLst>
          </p:nvPr>
        </p:nvGraphicFramePr>
        <p:xfrm>
          <a:off x="145869" y="1000009"/>
          <a:ext cx="11866024" cy="5595813"/>
        </p:xfrm>
        <a:graphic>
          <a:graphicData uri="http://schemas.openxmlformats.org/drawingml/2006/table">
            <a:tbl>
              <a:tblPr firstRow="1" bandRow="1">
                <a:tableStyleId>{5940675A-B579-460E-94D1-54222C63F5DA}</a:tableStyleId>
              </a:tblPr>
              <a:tblGrid>
                <a:gridCol w="1150668">
                  <a:extLst>
                    <a:ext uri="{9D8B030D-6E8A-4147-A177-3AD203B41FA5}">
                      <a16:colId xmlns:a16="http://schemas.microsoft.com/office/drawing/2014/main" val="2715241437"/>
                    </a:ext>
                  </a:extLst>
                </a:gridCol>
                <a:gridCol w="1487606">
                  <a:extLst>
                    <a:ext uri="{9D8B030D-6E8A-4147-A177-3AD203B41FA5}">
                      <a16:colId xmlns:a16="http://schemas.microsoft.com/office/drawing/2014/main" val="434191948"/>
                    </a:ext>
                  </a:extLst>
                </a:gridCol>
                <a:gridCol w="1815153">
                  <a:extLst>
                    <a:ext uri="{9D8B030D-6E8A-4147-A177-3AD203B41FA5}">
                      <a16:colId xmlns:a16="http://schemas.microsoft.com/office/drawing/2014/main" val="1940133156"/>
                    </a:ext>
                  </a:extLst>
                </a:gridCol>
                <a:gridCol w="1815359">
                  <a:extLst>
                    <a:ext uri="{9D8B030D-6E8A-4147-A177-3AD203B41FA5}">
                      <a16:colId xmlns:a16="http://schemas.microsoft.com/office/drawing/2014/main" val="2331819499"/>
                    </a:ext>
                  </a:extLst>
                </a:gridCol>
                <a:gridCol w="1524000">
                  <a:extLst>
                    <a:ext uri="{9D8B030D-6E8A-4147-A177-3AD203B41FA5}">
                      <a16:colId xmlns:a16="http://schemas.microsoft.com/office/drawing/2014/main" val="1139678382"/>
                    </a:ext>
                  </a:extLst>
                </a:gridCol>
                <a:gridCol w="1288472">
                  <a:extLst>
                    <a:ext uri="{9D8B030D-6E8A-4147-A177-3AD203B41FA5}">
                      <a16:colId xmlns:a16="http://schemas.microsoft.com/office/drawing/2014/main" val="719770578"/>
                    </a:ext>
                  </a:extLst>
                </a:gridCol>
                <a:gridCol w="1565564">
                  <a:extLst>
                    <a:ext uri="{9D8B030D-6E8A-4147-A177-3AD203B41FA5}">
                      <a16:colId xmlns:a16="http://schemas.microsoft.com/office/drawing/2014/main" val="2783171013"/>
                    </a:ext>
                  </a:extLst>
                </a:gridCol>
                <a:gridCol w="1219202">
                  <a:extLst>
                    <a:ext uri="{9D8B030D-6E8A-4147-A177-3AD203B41FA5}">
                      <a16:colId xmlns:a16="http://schemas.microsoft.com/office/drawing/2014/main" val="3459569373"/>
                    </a:ext>
                  </a:extLst>
                </a:gridCol>
              </a:tblGrid>
              <a:tr h="2953825">
                <a:tc>
                  <a:txBody>
                    <a:bodyPr/>
                    <a:lstStyle/>
                    <a:p>
                      <a:endParaRPr lang="en-US" dirty="0"/>
                    </a:p>
                  </a:txBody>
                  <a:tcPr/>
                </a:tc>
                <a:tc>
                  <a:txBody>
                    <a:bodyPr/>
                    <a:lstStyle/>
                    <a:p>
                      <a:r>
                        <a:rPr lang="en-US" b="1" dirty="0"/>
                        <a:t>Deity </a:t>
                      </a:r>
                    </a:p>
                    <a:p>
                      <a:r>
                        <a:rPr lang="en-US" sz="1600" dirty="0"/>
                        <a:t>The word of God. (1:1)</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Chapter </a:t>
                      </a:r>
                    </a:p>
                    <a:p>
                      <a:r>
                        <a:rPr lang="en-US" sz="1600" dirty="0"/>
                        <a:t>1:1-13</a:t>
                      </a:r>
                    </a:p>
                  </a:txBody>
                  <a:tcPr/>
                </a:tc>
                <a:tc>
                  <a:txBody>
                    <a:bodyPr/>
                    <a:lstStyle/>
                    <a:p>
                      <a:r>
                        <a:rPr lang="en-US" b="1" dirty="0"/>
                        <a:t>God-Man</a:t>
                      </a:r>
                    </a:p>
                    <a:p>
                      <a:r>
                        <a:rPr lang="en-US" sz="1600" dirty="0"/>
                        <a:t>The</a:t>
                      </a:r>
                      <a:r>
                        <a:rPr lang="en-US" sz="1600" baseline="0" dirty="0"/>
                        <a:t> word became flesh. (1:14)</a:t>
                      </a:r>
                    </a:p>
                    <a:p>
                      <a:endParaRPr lang="en-US" sz="1600" baseline="0" dirty="0"/>
                    </a:p>
                    <a:p>
                      <a:r>
                        <a:rPr lang="en-US" sz="1600" baseline="0" dirty="0"/>
                        <a:t>Miracles:</a:t>
                      </a:r>
                    </a:p>
                    <a:p>
                      <a:r>
                        <a:rPr lang="en-US" sz="1600" baseline="0" dirty="0"/>
                        <a:t>Water to wine (2)</a:t>
                      </a:r>
                    </a:p>
                    <a:p>
                      <a:r>
                        <a:rPr lang="en-US" sz="1600" baseline="0" dirty="0"/>
                        <a:t>Heals officials son (4)</a:t>
                      </a:r>
                    </a:p>
                    <a:p>
                      <a:endParaRPr lang="en-US" sz="1600" baseline="0" dirty="0"/>
                    </a:p>
                    <a:p>
                      <a:endParaRPr lang="en-US" sz="1600" baseline="0" dirty="0"/>
                    </a:p>
                    <a:p>
                      <a:r>
                        <a:rPr lang="en-US" sz="1600" baseline="0" dirty="0"/>
                        <a:t>Chapters</a:t>
                      </a:r>
                    </a:p>
                    <a:p>
                      <a:r>
                        <a:rPr lang="en-US" sz="1600" baseline="0" dirty="0"/>
                        <a:t>1:14-4:54</a:t>
                      </a:r>
                      <a:endParaRPr lang="en-US" sz="1600" dirty="0"/>
                    </a:p>
                  </a:txBody>
                  <a:tcPr/>
                </a:tc>
                <a:tc>
                  <a:txBody>
                    <a:bodyPr/>
                    <a:lstStyle/>
                    <a:p>
                      <a:r>
                        <a:rPr lang="en-US" b="1" dirty="0"/>
                        <a:t>Ministry</a:t>
                      </a:r>
                      <a:endParaRPr lang="en-US" sz="1600" dirty="0"/>
                    </a:p>
                    <a:p>
                      <a:endParaRPr lang="en-US" sz="1600" dirty="0"/>
                    </a:p>
                    <a:p>
                      <a:r>
                        <a:rPr lang="en-US" sz="1600" dirty="0"/>
                        <a:t>Miracles:</a:t>
                      </a:r>
                    </a:p>
                    <a:p>
                      <a:r>
                        <a:rPr lang="en-US" sz="1600" dirty="0"/>
                        <a:t>Healing at</a:t>
                      </a:r>
                      <a:r>
                        <a:rPr lang="en-US" sz="1600" baseline="0" dirty="0"/>
                        <a:t> pool (5)</a:t>
                      </a:r>
                    </a:p>
                    <a:p>
                      <a:r>
                        <a:rPr lang="en-US" sz="1600" baseline="0" dirty="0"/>
                        <a:t>Feeds 5000 (6)</a:t>
                      </a:r>
                    </a:p>
                    <a:p>
                      <a:r>
                        <a:rPr lang="en-US" sz="1600" baseline="0" dirty="0"/>
                        <a:t>Walks on water (6)</a:t>
                      </a:r>
                    </a:p>
                    <a:p>
                      <a:r>
                        <a:rPr lang="en-US" sz="1600" baseline="0" dirty="0"/>
                        <a:t>Heals blind man (9)</a:t>
                      </a:r>
                    </a:p>
                    <a:p>
                      <a:r>
                        <a:rPr lang="en-US" sz="1600" baseline="0" dirty="0"/>
                        <a:t>Raises Lazarus (11)</a:t>
                      </a:r>
                    </a:p>
                    <a:p>
                      <a:endParaRPr lang="en-GB" sz="1600" baseline="0"/>
                    </a:p>
                    <a:p>
                      <a:endParaRPr lang="en-US" sz="1600" baseline="0" dirty="0"/>
                    </a:p>
                    <a:p>
                      <a:r>
                        <a:rPr lang="en-US" sz="1600" baseline="0" dirty="0"/>
                        <a:t>Chapters </a:t>
                      </a:r>
                    </a:p>
                    <a:p>
                      <a:r>
                        <a:rPr lang="en-US" sz="1600" baseline="0" dirty="0"/>
                        <a:t>5-12</a:t>
                      </a:r>
                    </a:p>
                  </a:txBody>
                  <a:tcPr/>
                </a:tc>
                <a:tc>
                  <a:txBody>
                    <a:bodyPr/>
                    <a:lstStyle/>
                    <a:p>
                      <a:r>
                        <a:rPr lang="en-US" b="1" dirty="0"/>
                        <a:t>Discourse</a:t>
                      </a:r>
                    </a:p>
                    <a:p>
                      <a:endParaRPr lang="en-US" dirty="0"/>
                    </a:p>
                    <a:p>
                      <a:r>
                        <a:rPr lang="en-US" sz="1600" dirty="0"/>
                        <a:t>Private talks</a:t>
                      </a:r>
                    </a:p>
                    <a:p>
                      <a:r>
                        <a:rPr lang="en-US" sz="1600" dirty="0"/>
                        <a:t>Servant</a:t>
                      </a:r>
                      <a:r>
                        <a:rPr lang="en-US" sz="1600" baseline="0" dirty="0"/>
                        <a:t> (13)</a:t>
                      </a:r>
                    </a:p>
                    <a:p>
                      <a:r>
                        <a:rPr lang="en-US" sz="1600" baseline="0" dirty="0"/>
                        <a:t>Heaven (14)</a:t>
                      </a:r>
                    </a:p>
                    <a:p>
                      <a:r>
                        <a:rPr lang="en-US" sz="1600" baseline="0" dirty="0"/>
                        <a:t>Abiding (15)</a:t>
                      </a:r>
                    </a:p>
                    <a:p>
                      <a:r>
                        <a:rPr lang="en-US" sz="1600" baseline="0" dirty="0"/>
                        <a:t>Promises (16)</a:t>
                      </a:r>
                    </a:p>
                    <a:p>
                      <a:r>
                        <a:rPr lang="en-US" sz="1600" baseline="0" dirty="0"/>
                        <a:t>Prayer (17)</a:t>
                      </a:r>
                    </a:p>
                    <a:p>
                      <a:endParaRPr lang="en-US" sz="1600" baseline="0" dirty="0"/>
                    </a:p>
                    <a:p>
                      <a:endParaRPr lang="en-US" sz="1600" baseline="0" dirty="0"/>
                    </a:p>
                    <a:p>
                      <a:r>
                        <a:rPr lang="en-US" sz="1600" baseline="0" dirty="0"/>
                        <a:t>Chapters</a:t>
                      </a:r>
                    </a:p>
                    <a:p>
                      <a:r>
                        <a:rPr lang="en-US" sz="1600" baseline="0" dirty="0"/>
                        <a:t>13-17</a:t>
                      </a:r>
                      <a:endParaRPr lang="en-US" sz="1600" dirty="0"/>
                    </a:p>
                  </a:txBody>
                  <a:tcPr/>
                </a:tc>
                <a:tc>
                  <a:txBody>
                    <a:bodyPr/>
                    <a:lstStyle/>
                    <a:p>
                      <a:r>
                        <a:rPr lang="en-US" b="1" dirty="0"/>
                        <a:t>Trials and Death</a:t>
                      </a:r>
                    </a:p>
                    <a:p>
                      <a:endParaRPr lang="en-US" dirty="0"/>
                    </a:p>
                    <a:p>
                      <a:endParaRPr lang="en-US" dirty="0"/>
                    </a:p>
                    <a:p>
                      <a:endParaRPr lang="en-US" dirty="0"/>
                    </a:p>
                    <a:p>
                      <a:endParaRPr lang="en-US" dirty="0"/>
                    </a:p>
                    <a:p>
                      <a:endParaRPr lang="en-US" dirty="0"/>
                    </a:p>
                    <a:p>
                      <a:endParaRPr lang="en-US" dirty="0"/>
                    </a:p>
                    <a:p>
                      <a:endParaRPr lang="en-US" dirty="0"/>
                    </a:p>
                    <a:p>
                      <a:r>
                        <a:rPr lang="en-US" sz="1600" dirty="0"/>
                        <a:t>Chapters </a:t>
                      </a:r>
                    </a:p>
                    <a:p>
                      <a:r>
                        <a:rPr lang="en-US" sz="1600" dirty="0"/>
                        <a:t>18-19</a:t>
                      </a:r>
                    </a:p>
                  </a:txBody>
                  <a:tcPr/>
                </a:tc>
                <a:tc>
                  <a:txBody>
                    <a:bodyPr/>
                    <a:lstStyle/>
                    <a:p>
                      <a:r>
                        <a:rPr lang="en-US" b="1" dirty="0"/>
                        <a:t>Empty</a:t>
                      </a:r>
                      <a:r>
                        <a:rPr lang="en-US" b="1" baseline="0" dirty="0"/>
                        <a:t> Tomb</a:t>
                      </a:r>
                    </a:p>
                    <a:p>
                      <a:endParaRPr lang="en-US" baseline="0" dirty="0"/>
                    </a:p>
                    <a:p>
                      <a:r>
                        <a:rPr lang="en-US" sz="1600" baseline="0" dirty="0"/>
                        <a:t>Private talks</a:t>
                      </a:r>
                    </a:p>
                    <a:p>
                      <a:r>
                        <a:rPr lang="en-US" sz="1600" baseline="0" dirty="0"/>
                        <a:t>Appearance (20)</a:t>
                      </a:r>
                    </a:p>
                    <a:p>
                      <a:endParaRPr lang="en-US" sz="1600" baseline="0" dirty="0"/>
                    </a:p>
                    <a:p>
                      <a:endParaRPr lang="en-US" sz="1600" baseline="0" dirty="0"/>
                    </a:p>
                    <a:p>
                      <a:endParaRPr lang="en-US" sz="1600" baseline="0" dirty="0"/>
                    </a:p>
                    <a:p>
                      <a:endParaRPr lang="en-US" sz="1600" baseline="0" dirty="0"/>
                    </a:p>
                    <a:p>
                      <a:endParaRPr lang="en-US" sz="1600" baseline="0" dirty="0"/>
                    </a:p>
                    <a:p>
                      <a:endParaRPr lang="en-US" sz="1600" baseline="0" dirty="0"/>
                    </a:p>
                    <a:p>
                      <a:r>
                        <a:rPr lang="en-US" sz="1600" baseline="0" dirty="0"/>
                        <a:t>Chapter</a:t>
                      </a:r>
                    </a:p>
                    <a:p>
                      <a:r>
                        <a:rPr lang="en-US" sz="1600" dirty="0"/>
                        <a:t>20</a:t>
                      </a:r>
                    </a:p>
                  </a:txBody>
                  <a:tcPr/>
                </a:tc>
                <a:tc>
                  <a:txBody>
                    <a:bodyPr/>
                    <a:lstStyle/>
                    <a:p>
                      <a:r>
                        <a:rPr lang="en-US" b="1" dirty="0"/>
                        <a:t>Assurance</a:t>
                      </a:r>
                    </a:p>
                    <a:p>
                      <a:endParaRPr lang="en-US" dirty="0"/>
                    </a:p>
                    <a:p>
                      <a:r>
                        <a:rPr lang="en-US" sz="1600" dirty="0"/>
                        <a:t>Private talks</a:t>
                      </a:r>
                    </a:p>
                    <a:p>
                      <a:r>
                        <a:rPr lang="en-US" sz="1600" dirty="0"/>
                        <a:t>Future</a:t>
                      </a:r>
                      <a:r>
                        <a:rPr lang="en-US" sz="1600" baseline="0" dirty="0"/>
                        <a:t> (21)</a:t>
                      </a:r>
                    </a:p>
                    <a:p>
                      <a:endParaRPr lang="en-US" sz="1600" baseline="0" dirty="0"/>
                    </a:p>
                    <a:p>
                      <a:endParaRPr lang="en-US" sz="1600" baseline="0" dirty="0"/>
                    </a:p>
                    <a:p>
                      <a:endParaRPr lang="en-US" sz="1600" baseline="0" dirty="0"/>
                    </a:p>
                    <a:p>
                      <a:endParaRPr lang="en-US" sz="1600" baseline="0" dirty="0"/>
                    </a:p>
                    <a:p>
                      <a:endParaRPr lang="en-US" sz="1600" baseline="0" dirty="0"/>
                    </a:p>
                    <a:p>
                      <a:endParaRPr lang="en-US" sz="1600" baseline="0" dirty="0"/>
                    </a:p>
                    <a:p>
                      <a:r>
                        <a:rPr lang="en-US" sz="1600" baseline="0" dirty="0"/>
                        <a:t>Chapter </a:t>
                      </a:r>
                    </a:p>
                    <a:p>
                      <a:r>
                        <a:rPr lang="en-US" sz="1600" baseline="0" dirty="0"/>
                        <a:t>21</a:t>
                      </a:r>
                      <a:endParaRPr lang="en-US" sz="1600" dirty="0"/>
                    </a:p>
                  </a:txBody>
                  <a:tcPr/>
                </a:tc>
                <a:extLst>
                  <a:ext uri="{0D108BD9-81ED-4DB2-BD59-A6C34878D82A}">
                    <a16:rowId xmlns:a16="http://schemas.microsoft.com/office/drawing/2014/main" val="3061954571"/>
                  </a:ext>
                </a:extLst>
              </a:tr>
              <a:tr h="698228">
                <a:tc>
                  <a:txBody>
                    <a:bodyPr/>
                    <a:lstStyle/>
                    <a:p>
                      <a:r>
                        <a:rPr lang="en-US" dirty="0"/>
                        <a:t>Stages </a:t>
                      </a:r>
                    </a:p>
                  </a:txBody>
                  <a:tcPr/>
                </a:tc>
                <a:tc>
                  <a:txBody>
                    <a:bodyPr/>
                    <a:lstStyle/>
                    <a:p>
                      <a:pPr algn="ctr"/>
                      <a:r>
                        <a:rPr lang="en-US" dirty="0"/>
                        <a:t>Pre-existence of Christ</a:t>
                      </a:r>
                    </a:p>
                  </a:txBody>
                  <a:tcPr/>
                </a:tc>
                <a:tc>
                  <a:txBody>
                    <a:bodyPr/>
                    <a:lstStyle/>
                    <a:p>
                      <a:pPr algn="ctr"/>
                      <a:r>
                        <a:rPr lang="en-US" dirty="0"/>
                        <a:t>First year in Ministry</a:t>
                      </a:r>
                    </a:p>
                  </a:txBody>
                  <a:tcPr/>
                </a:tc>
                <a:tc>
                  <a:txBody>
                    <a:bodyPr/>
                    <a:lstStyle/>
                    <a:p>
                      <a:pPr algn="ctr"/>
                      <a:r>
                        <a:rPr lang="en-US" dirty="0"/>
                        <a:t>His popularity &amp; opposition</a:t>
                      </a:r>
                    </a:p>
                  </a:txBody>
                  <a:tcPr/>
                </a:tc>
                <a:tc gridSpan="2">
                  <a:txBody>
                    <a:bodyPr/>
                    <a:lstStyle/>
                    <a:p>
                      <a:pPr algn="ctr"/>
                      <a:r>
                        <a:rPr lang="en-US" dirty="0"/>
                        <a:t>The Passion week</a:t>
                      </a:r>
                    </a:p>
                  </a:txBody>
                  <a:tcPr/>
                </a:tc>
                <a:tc hMerge="1">
                  <a:txBody>
                    <a:bodyPr/>
                    <a:lstStyle/>
                    <a:p>
                      <a:endParaRPr lang="en-US" dirty="0"/>
                    </a:p>
                  </a:txBody>
                  <a:tcPr>
                    <a:lnL w="12700" cap="flat" cmpd="sng" algn="ctr">
                      <a:noFill/>
                      <a:prstDash val="solid"/>
                      <a:round/>
                      <a:headEnd type="none" w="med" len="med"/>
                      <a:tailEnd type="none" w="med" len="med"/>
                    </a:lnL>
                  </a:tcPr>
                </a:tc>
                <a:tc gridSpan="2">
                  <a:txBody>
                    <a:bodyPr/>
                    <a:lstStyle/>
                    <a:p>
                      <a:pPr algn="ctr"/>
                      <a:r>
                        <a:rPr lang="en-US" dirty="0"/>
                        <a:t>Forty days following His resurrection</a:t>
                      </a:r>
                    </a:p>
                  </a:txBody>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1954038427"/>
                  </a:ext>
                </a:extLst>
              </a:tr>
              <a:tr h="538945">
                <a:tc>
                  <a:txBody>
                    <a:bodyPr/>
                    <a:lstStyle/>
                    <a:p>
                      <a:r>
                        <a:rPr lang="en-US" dirty="0"/>
                        <a:t>Theme</a:t>
                      </a:r>
                    </a:p>
                  </a:txBody>
                  <a:tcPr/>
                </a:tc>
                <a:tc gridSpan="7">
                  <a:txBody>
                    <a:bodyPr/>
                    <a:lstStyle/>
                    <a:p>
                      <a:pPr algn="ctr"/>
                      <a:r>
                        <a:rPr lang="en-US" dirty="0"/>
                        <a:t>Salvation comes only through Jesus Christ, the son of God. </a:t>
                      </a:r>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1853906481"/>
                  </a:ext>
                </a:extLst>
              </a:tr>
              <a:tr h="538945">
                <a:tc>
                  <a:txBody>
                    <a:bodyPr/>
                    <a:lstStyle/>
                    <a:p>
                      <a:r>
                        <a:rPr lang="en-US" dirty="0"/>
                        <a:t>Key verse</a:t>
                      </a:r>
                    </a:p>
                  </a:txBody>
                  <a:tcPr/>
                </a:tc>
                <a:tc gridSpan="7">
                  <a:txBody>
                    <a:bodyPr/>
                    <a:lstStyle/>
                    <a:p>
                      <a:pPr algn="ctr"/>
                      <a:r>
                        <a:rPr lang="en-US" dirty="0"/>
                        <a:t>but these are written so that you may believe that Jesus is the Christ, the Son of God, and that by believing you may have life in his name… John 20:31</a:t>
                      </a:r>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535891456"/>
                  </a:ext>
                </a:extLst>
              </a:tr>
              <a:tr h="538945">
                <a:tc>
                  <a:txBody>
                    <a:bodyPr/>
                    <a:lstStyle/>
                    <a:p>
                      <a:r>
                        <a:rPr lang="en-US" dirty="0"/>
                        <a:t>7 – “I AM”</a:t>
                      </a:r>
                    </a:p>
                  </a:txBody>
                  <a:tcPr/>
                </a:tc>
                <a:tc gridSpan="7">
                  <a:txBody>
                    <a:bodyPr/>
                    <a:lstStyle/>
                    <a:p>
                      <a:r>
                        <a:rPr lang="en-US" dirty="0"/>
                        <a:t>Bread of life (6:35),</a:t>
                      </a:r>
                      <a:r>
                        <a:rPr lang="en-US" baseline="0" dirty="0"/>
                        <a:t> light of the world (8:12), the door (10:9), good shepherd (10:11), resurrection &amp; life (11:25), “the way, the truth &amp; the life” (14:6), true vine (15:1)….</a:t>
                      </a:r>
                      <a:endParaRPr lang="en-US" dirty="0"/>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2715580456"/>
                  </a:ext>
                </a:extLst>
              </a:tr>
            </a:tbl>
          </a:graphicData>
        </a:graphic>
      </p:graphicFrame>
    </p:spTree>
    <p:extLst>
      <p:ext uri="{BB962C8B-B14F-4D97-AF65-F5344CB8AC3E}">
        <p14:creationId xmlns:p14="http://schemas.microsoft.com/office/powerpoint/2010/main" val="188690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561068"/>
            <a:ext cx="11793582" cy="915035"/>
          </a:xfrm>
        </p:spPr>
        <p:txBody>
          <a:bodyPr/>
          <a:lstStyle/>
          <a:p>
            <a:r>
              <a:rPr lang="en-US" dirty="0"/>
              <a:t>Jesus the way, truth and life…</a:t>
            </a:r>
          </a:p>
        </p:txBody>
      </p:sp>
      <p:sp>
        <p:nvSpPr>
          <p:cNvPr id="3" name="Content Placeholder 2"/>
          <p:cNvSpPr>
            <a:spLocks noGrp="1"/>
          </p:cNvSpPr>
          <p:nvPr>
            <p:ph idx="1"/>
          </p:nvPr>
        </p:nvSpPr>
        <p:spPr>
          <a:xfrm>
            <a:off x="600892" y="1580607"/>
            <a:ext cx="11338559" cy="2813972"/>
          </a:xfrm>
        </p:spPr>
        <p:txBody>
          <a:bodyPr>
            <a:normAutofit/>
          </a:bodyPr>
          <a:lstStyle/>
          <a:p>
            <a:pPr marL="0" indent="0">
              <a:buNone/>
            </a:pPr>
            <a:r>
              <a:rPr lang="en-US" dirty="0">
                <a:latin typeface="+mj-lt"/>
              </a:rPr>
              <a:t>but these are written so that you may believe that Jesus is the Christ, the Son of God, and that by believing you may have life in his name… </a:t>
            </a:r>
            <a:r>
              <a:rPr lang="en-US" b="1" dirty="0">
                <a:latin typeface="+mj-lt"/>
              </a:rPr>
              <a:t>John 20:31</a:t>
            </a:r>
          </a:p>
          <a:p>
            <a:pPr marL="0" indent="0">
              <a:buNone/>
            </a:pPr>
            <a:r>
              <a:rPr lang="en-US" dirty="0">
                <a:latin typeface="+mj-lt"/>
              </a:rPr>
              <a:t>Jesus said to him, “I am the way, and the truth, and the life. No one comes to the Father except through me… </a:t>
            </a:r>
            <a:r>
              <a:rPr lang="en-US" b="1" dirty="0">
                <a:latin typeface="+mj-lt"/>
              </a:rPr>
              <a:t>John 14:6</a:t>
            </a:r>
            <a:endParaRPr lang="en-US" dirty="0">
              <a:latin typeface="+mj-lt"/>
            </a:endParaRPr>
          </a:p>
          <a:p>
            <a:pPr marL="0" indent="0">
              <a:buNone/>
            </a:pPr>
            <a:r>
              <a:rPr lang="en-US" dirty="0">
                <a:latin typeface="+mj-lt"/>
              </a:rPr>
              <a:t>“For God so loved the world, that he gave his only Son, that whoever believes in him should not perish but have eternal life… </a:t>
            </a:r>
            <a:r>
              <a:rPr lang="en-US" b="1" dirty="0">
                <a:latin typeface="+mj-lt"/>
              </a:rPr>
              <a:t>John 3:16</a:t>
            </a:r>
          </a:p>
        </p:txBody>
      </p:sp>
      <p:sp>
        <p:nvSpPr>
          <p:cNvPr id="4" name="Content Placeholder 2"/>
          <p:cNvSpPr txBox="1">
            <a:spLocks/>
          </p:cNvSpPr>
          <p:nvPr/>
        </p:nvSpPr>
        <p:spPr>
          <a:xfrm>
            <a:off x="145869" y="4499083"/>
            <a:ext cx="11793582" cy="1601466"/>
          </a:xfrm>
          <a:prstGeom prst="rect">
            <a:avLst/>
          </a:prstGeom>
          <a:solidFill>
            <a:srgbClr val="FF99FF"/>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mj-lt"/>
              </a:rPr>
              <a:t>When humanity fell into sin through Adam, it took God to manifest Himself as a human being to fulfill the redemptive work of Heaven. Jesus, fully God, took the form of man to live a sinless life and die for sinful all people so that we may live in righteousness and holiness. </a:t>
            </a:r>
            <a:endParaRPr lang="en-US" b="1" dirty="0">
              <a:latin typeface="+mj-lt"/>
            </a:endParaRPr>
          </a:p>
        </p:txBody>
      </p:sp>
    </p:spTree>
    <p:extLst>
      <p:ext uri="{BB962C8B-B14F-4D97-AF65-F5344CB8AC3E}">
        <p14:creationId xmlns:p14="http://schemas.microsoft.com/office/powerpoint/2010/main" val="306726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561068"/>
            <a:ext cx="11793582" cy="915035"/>
          </a:xfrm>
        </p:spPr>
        <p:txBody>
          <a:bodyPr/>
          <a:lstStyle/>
          <a:p>
            <a:r>
              <a:rPr lang="en-US" dirty="0"/>
              <a:t>Believe and be saved…</a:t>
            </a:r>
          </a:p>
        </p:txBody>
      </p:sp>
      <p:sp>
        <p:nvSpPr>
          <p:cNvPr id="3" name="Content Placeholder 2"/>
          <p:cNvSpPr>
            <a:spLocks noGrp="1"/>
          </p:cNvSpPr>
          <p:nvPr>
            <p:ph idx="1"/>
          </p:nvPr>
        </p:nvSpPr>
        <p:spPr>
          <a:xfrm>
            <a:off x="600892" y="1580607"/>
            <a:ext cx="11338559" cy="2472778"/>
          </a:xfrm>
        </p:spPr>
        <p:txBody>
          <a:bodyPr>
            <a:normAutofit/>
          </a:bodyPr>
          <a:lstStyle/>
          <a:p>
            <a:pPr marL="0" indent="0">
              <a:buNone/>
            </a:pPr>
            <a:r>
              <a:rPr lang="en-US" dirty="0">
                <a:latin typeface="+mj-lt"/>
              </a:rPr>
              <a:t>Jesus answered him, “Truly, truly, I say to you, unless one is born again[a] he cannot see the kingdom of God.”… </a:t>
            </a:r>
            <a:r>
              <a:rPr lang="en-US" b="1" dirty="0">
                <a:latin typeface="+mj-lt"/>
              </a:rPr>
              <a:t>John 3:3</a:t>
            </a:r>
          </a:p>
          <a:p>
            <a:pPr marL="0" indent="0">
              <a:buNone/>
            </a:pPr>
            <a:r>
              <a:rPr lang="en-US" dirty="0">
                <a:latin typeface="+mj-lt"/>
              </a:rPr>
              <a:t> So if the Son sets you free, you will be free indeed… </a:t>
            </a:r>
            <a:r>
              <a:rPr lang="en-US" b="1" dirty="0">
                <a:latin typeface="+mj-lt"/>
              </a:rPr>
              <a:t>John 8:36</a:t>
            </a:r>
            <a:endParaRPr lang="en-US" dirty="0">
              <a:latin typeface="+mj-lt"/>
            </a:endParaRPr>
          </a:p>
          <a:p>
            <a:pPr marL="0" indent="0">
              <a:buNone/>
            </a:pPr>
            <a:r>
              <a:rPr lang="en-US" dirty="0">
                <a:latin typeface="+mj-lt"/>
              </a:rPr>
              <a:t>And this is eternal life, that they know you, the only true God, and Jesus Christ whom you have sent.… </a:t>
            </a:r>
            <a:r>
              <a:rPr lang="en-US" b="1" dirty="0">
                <a:latin typeface="+mj-lt"/>
              </a:rPr>
              <a:t>John 17:3</a:t>
            </a:r>
          </a:p>
        </p:txBody>
      </p:sp>
      <p:sp>
        <p:nvSpPr>
          <p:cNvPr id="4" name="Content Placeholder 2"/>
          <p:cNvSpPr txBox="1">
            <a:spLocks/>
          </p:cNvSpPr>
          <p:nvPr/>
        </p:nvSpPr>
        <p:spPr>
          <a:xfrm>
            <a:off x="145869" y="4157889"/>
            <a:ext cx="11793582" cy="1942660"/>
          </a:xfrm>
          <a:prstGeom prst="rect">
            <a:avLst/>
          </a:prstGeom>
          <a:solidFill>
            <a:srgbClr val="FF99FF"/>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mj-lt"/>
              </a:rPr>
              <a:t>When we believe in the finished work of Christ, we become children of God and are reconciled with the Father. Our identity of sin dies and our identity of righteousness in Christ is born. In Christ our walk with the Father causes us to bear Godly fruits even as we await the second coming of our Lord and savior. </a:t>
            </a:r>
            <a:endParaRPr lang="en-US" b="1" dirty="0">
              <a:latin typeface="+mj-lt"/>
            </a:endParaRPr>
          </a:p>
        </p:txBody>
      </p:sp>
    </p:spTree>
    <p:extLst>
      <p:ext uri="{BB962C8B-B14F-4D97-AF65-F5344CB8AC3E}">
        <p14:creationId xmlns:p14="http://schemas.microsoft.com/office/powerpoint/2010/main" val="209199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8" y="1707480"/>
            <a:ext cx="11793582" cy="915035"/>
          </a:xfrm>
        </p:spPr>
        <p:txBody>
          <a:bodyPr/>
          <a:lstStyle/>
          <a:p>
            <a:r>
              <a:rPr lang="en-US" dirty="0"/>
              <a:t>Let us pray…</a:t>
            </a:r>
          </a:p>
        </p:txBody>
      </p:sp>
      <p:sp>
        <p:nvSpPr>
          <p:cNvPr id="4" name="Content Placeholder 2"/>
          <p:cNvSpPr txBox="1">
            <a:spLocks/>
          </p:cNvSpPr>
          <p:nvPr/>
        </p:nvSpPr>
        <p:spPr>
          <a:xfrm>
            <a:off x="523310" y="2956886"/>
            <a:ext cx="11038699" cy="194266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And this is eternal life, that they know you, the only true God, and Jesus Christ whom you have sent.… </a:t>
            </a:r>
            <a:r>
              <a:rPr lang="en-US" b="1" dirty="0">
                <a:latin typeface="+mj-lt"/>
              </a:rPr>
              <a:t>John 17:3</a:t>
            </a:r>
          </a:p>
        </p:txBody>
      </p:sp>
    </p:spTree>
    <p:extLst>
      <p:ext uri="{BB962C8B-B14F-4D97-AF65-F5344CB8AC3E}">
        <p14:creationId xmlns:p14="http://schemas.microsoft.com/office/powerpoint/2010/main" val="3129687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976</Words>
  <Application>Microsoft Office PowerPoint</Application>
  <PresentationFormat>Widescreen</PresentationFormat>
  <Paragraphs>116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 to the Gospel of John! Jesus the way, truth and life…</vt:lpstr>
      <vt:lpstr>The Gospels &amp; Christ….</vt:lpstr>
      <vt:lpstr>The Gospel of John….</vt:lpstr>
      <vt:lpstr>An overview of the Gospel of John…</vt:lpstr>
      <vt:lpstr>Jesus the way, truth and life…</vt:lpstr>
      <vt:lpstr>Believe and be saved…</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book of John! Jesus the way, truth and life…</dc:title>
  <dc:creator>A</dc:creator>
  <cp:lastModifiedBy>Perry Ackon</cp:lastModifiedBy>
  <cp:revision>19</cp:revision>
  <dcterms:created xsi:type="dcterms:W3CDTF">2023-10-12T16:17:52Z</dcterms:created>
  <dcterms:modified xsi:type="dcterms:W3CDTF">2023-10-15T11:03:24Z</dcterms:modified>
</cp:coreProperties>
</file>