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58" r:id="rId4"/>
    <p:sldId id="259" r:id="rId5"/>
    <p:sldId id="265" r:id="rId6"/>
    <p:sldId id="262" r:id="rId7"/>
    <p:sldId id="266" r:id="rId8"/>
    <p:sldId id="268" r:id="rId9"/>
    <p:sldId id="270" r:id="rId10"/>
    <p:sldId id="271" r:id="rId11"/>
    <p:sldId id="261" r:id="rId12"/>
    <p:sldId id="267" r:id="rId13"/>
    <p:sldId id="27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CCF13-DD98-43BD-98D4-216AFF3D6417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2A300-0E45-4C08-B819-553844BF0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A300-0E45-4C08-B819-553844BF0B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47BB-CD1A-484A-8196-553F24495951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65B-6F4C-45B1-9C8A-490D908809BD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2891-EE5F-49C1-B592-DCA510F8E760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E6F-937E-4AED-AC45-2F0330B1BB81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D506-7A72-4DE3-AAC0-0A08DBB3EC36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AFCB-BAC2-48D2-9589-50E30709EF5C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F96-4695-4299-9315-612AAE283F53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9159-7C8F-4F3B-82CD-F5B5A62368E0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42A2-BAD9-4521-BAE0-C0D7B7F5C151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E34-A3EA-4729-8A97-67A249D93445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A9AE-AD25-4856-A71F-F714770E0185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7EE7-24E4-4C64-95E5-CA6151B7E06F}" type="datetime1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E596-99F3-4534-908E-9E561FF3F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nl/url?sa=i&amp;rct=j&amp;q=&amp;esrc=s&amp;source=images&amp;cd=&amp;cad=rja&amp;uact=8&amp;ved=0CAcQjRw&amp;url=https://www.pinterest.com/explore/janus/&amp;ei=KMEvVeP5BMK5OtG_gOgJ&amp;bvm=bv.91071109,d.bGQ&amp;psig=AFQjCNFMrpgoyQX__OVxbJPVLFEyhf4ptQ&amp;ust=142927939414635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51" name="Rectangle 8250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53" name="Freeform: Shape 8252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29817"/>
            <a:ext cx="5451110" cy="131578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nl-NL" sz="2100" b="1" i="1" dirty="0" err="1"/>
              <a:t>Who</a:t>
            </a:r>
            <a:r>
              <a:rPr lang="nl-NL" sz="2100" b="1" i="1" dirty="0"/>
              <a:t> Are </a:t>
            </a:r>
            <a:r>
              <a:rPr lang="nl-NL" sz="2100" b="1" i="1" dirty="0" err="1"/>
              <a:t>You</a:t>
            </a:r>
            <a:r>
              <a:rPr lang="nl-NL" sz="2100" b="1" i="1" dirty="0"/>
              <a:t>, Lord? Part 1</a:t>
            </a:r>
            <a:br>
              <a:rPr lang="nl-NL" sz="2100" i="1" dirty="0"/>
            </a:br>
            <a:br>
              <a:rPr lang="nl-NL" sz="2100" i="1" dirty="0"/>
            </a:br>
            <a:br>
              <a:rPr lang="nl-NL" sz="2100" b="1" dirty="0"/>
            </a:br>
            <a:r>
              <a:rPr lang="nl-NL" sz="2100" b="1" dirty="0"/>
              <a:t>Exodus 34:6-7 (NIV)</a:t>
            </a:r>
            <a:endParaRPr lang="en-US" sz="2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895908"/>
            <a:ext cx="5486400" cy="581621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nl-NL" sz="1650"/>
              <a:t>Krijn de Jong</a:t>
            </a:r>
            <a:endParaRPr lang="nl-NL" sz="1650" i="1"/>
          </a:p>
          <a:p>
            <a:pPr algn="l">
              <a:lnSpc>
                <a:spcPct val="90000"/>
              </a:lnSpc>
            </a:pPr>
            <a:r>
              <a:rPr lang="nl-NL" sz="1650" i="1"/>
              <a:t>Sunday, 26th November 2023</a:t>
            </a:r>
          </a:p>
        </p:txBody>
      </p:sp>
      <p:pic>
        <p:nvPicPr>
          <p:cNvPr id="1026" name="Picture 2" descr="XICF – Xiamen International Christian Fellowship">
            <a:extLst>
              <a:ext uri="{FF2B5EF4-FFF2-40B4-BE49-F238E27FC236}">
                <a16:creationId xmlns:a16="http://schemas.microsoft.com/office/drawing/2014/main" id="{87DDD0C1-9454-CAF6-F185-9319A84E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356" y="1731573"/>
            <a:ext cx="4614863" cy="11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AutoShape 2" descr="Afbeeldingsresultaat voor Utrecht Initiatief logo"/>
          <p:cNvSpPr>
            <a:spLocks noChangeAspect="1" noChangeArrowheads="1"/>
          </p:cNvSpPr>
          <p:nvPr/>
        </p:nvSpPr>
        <p:spPr bwMode="auto">
          <a:xfrm>
            <a:off x="14859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Exodus 34:7 (NIV)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/>
              <a:t>   “maintaining love to thousands, and forgiving wickedness, rebellion and sin. Yet he does not leave the guilty unpunished; </a:t>
            </a:r>
            <a:r>
              <a:rPr lang="en-US" i="1" u="sng" dirty="0"/>
              <a:t>he </a:t>
            </a:r>
            <a:r>
              <a:rPr lang="en-US" b="1" i="1" u="sng" dirty="0"/>
              <a:t>punishes</a:t>
            </a:r>
            <a:r>
              <a:rPr lang="en-US" i="1" u="sng" dirty="0"/>
              <a:t> the children and their children for the sin of the parents</a:t>
            </a:r>
            <a:r>
              <a:rPr lang="en-US" i="1" dirty="0"/>
              <a:t> to the third and fourth generation.”</a:t>
            </a:r>
          </a:p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8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2400"/>
            <a:ext cx="6172200" cy="857250"/>
          </a:xfrm>
        </p:spPr>
        <p:txBody>
          <a:bodyPr/>
          <a:lstStyle/>
          <a:p>
            <a:r>
              <a:rPr lang="nl-NL" b="1" dirty="0"/>
              <a:t>‘</a:t>
            </a:r>
            <a:r>
              <a:rPr lang="nl-NL" b="1" dirty="0" err="1"/>
              <a:t>Punishing</a:t>
            </a:r>
            <a:r>
              <a:rPr lang="nl-NL" b="1" dirty="0"/>
              <a:t>’ in Exodus 34:7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066800"/>
            <a:ext cx="7734300" cy="3394472"/>
          </a:xfrm>
        </p:spPr>
        <p:txBody>
          <a:bodyPr>
            <a:noAutofit/>
          </a:bodyPr>
          <a:lstStyle/>
          <a:p>
            <a:r>
              <a:rPr lang="nl-NL" dirty="0" err="1"/>
              <a:t>Translations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Hebrew</a:t>
            </a:r>
            <a:r>
              <a:rPr lang="nl-NL" dirty="0"/>
              <a:t> word</a:t>
            </a:r>
            <a:r>
              <a:rPr lang="en-US" b="1" dirty="0">
                <a:solidFill>
                  <a:srgbClr val="627B9F"/>
                </a:solidFill>
                <a:latin typeface="blbHebrew"/>
              </a:rPr>
              <a:t> </a:t>
            </a:r>
            <a:r>
              <a:rPr lang="he-I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פָּקַד</a:t>
            </a:r>
            <a:r>
              <a:rPr lang="en-US" b="1" dirty="0">
                <a:solidFill>
                  <a:srgbClr val="627B9F"/>
                </a:solidFill>
                <a:latin typeface="blbHebrew"/>
              </a:rPr>
              <a:t> </a:t>
            </a:r>
            <a:r>
              <a:rPr lang="nl-NL" dirty="0"/>
              <a:t>  </a:t>
            </a:r>
            <a:r>
              <a:rPr lang="nl-NL" i="1" dirty="0" err="1"/>
              <a:t>paqad</a:t>
            </a:r>
            <a:endParaRPr lang="nl-NL" i="1" dirty="0"/>
          </a:p>
          <a:p>
            <a:pPr lvl="1"/>
            <a:r>
              <a:rPr lang="nl-NL" sz="2400" dirty="0" err="1"/>
              <a:t>Punishing</a:t>
            </a:r>
            <a:r>
              <a:rPr lang="nl-NL" sz="2400" dirty="0"/>
              <a:t> – NIV; </a:t>
            </a:r>
            <a:r>
              <a:rPr lang="nl-NL" sz="2400" dirty="0" err="1"/>
              <a:t>conflicts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Ez. 18:1-4</a:t>
            </a:r>
          </a:p>
          <a:p>
            <a:pPr lvl="1"/>
            <a:r>
              <a:rPr lang="nl-NL" sz="2400" dirty="0" err="1"/>
              <a:t>Holds</a:t>
            </a:r>
            <a:r>
              <a:rPr lang="nl-NL" sz="2400" dirty="0"/>
              <a:t> </a:t>
            </a:r>
            <a:r>
              <a:rPr lang="nl-NL" sz="2400" dirty="0" err="1"/>
              <a:t>responsible</a:t>
            </a:r>
            <a:r>
              <a:rPr lang="nl-NL" sz="2400" dirty="0"/>
              <a:t> – MSG </a:t>
            </a:r>
          </a:p>
          <a:p>
            <a:pPr lvl="1"/>
            <a:r>
              <a:rPr lang="nl-NL" sz="2400" dirty="0" err="1"/>
              <a:t>Visiting</a:t>
            </a:r>
            <a:r>
              <a:rPr lang="nl-NL" sz="2400" dirty="0"/>
              <a:t> – RSV, KJV, ESV</a:t>
            </a:r>
          </a:p>
          <a:p>
            <a:pPr lvl="1"/>
            <a:r>
              <a:rPr lang="nl-NL" sz="2400" dirty="0" err="1"/>
              <a:t>Dealing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– NET </a:t>
            </a:r>
          </a:p>
          <a:p>
            <a:r>
              <a:rPr lang="nl-NL" i="1" dirty="0" err="1"/>
              <a:t>Paqad</a:t>
            </a:r>
            <a:r>
              <a:rPr lang="nl-NL" i="1" dirty="0"/>
              <a:t> </a:t>
            </a:r>
            <a:r>
              <a:rPr lang="nl-NL" dirty="0" err="1"/>
              <a:t>meaning</a:t>
            </a:r>
            <a:r>
              <a:rPr lang="nl-NL" dirty="0"/>
              <a:t>:</a:t>
            </a:r>
          </a:p>
          <a:p>
            <a:pPr lvl="1"/>
            <a:r>
              <a:rPr lang="nl-NL" sz="2400" dirty="0" err="1"/>
              <a:t>visit</a:t>
            </a:r>
            <a:r>
              <a:rPr lang="nl-NL" sz="2400" dirty="0"/>
              <a:t>/</a:t>
            </a:r>
            <a:r>
              <a:rPr lang="nl-NL" sz="2400" dirty="0" err="1"/>
              <a:t>pay</a:t>
            </a:r>
            <a:r>
              <a:rPr lang="nl-NL" sz="2400" dirty="0"/>
              <a:t> attention/</a:t>
            </a:r>
            <a:r>
              <a:rPr lang="nl-NL" sz="2400" dirty="0" err="1"/>
              <a:t>worry</a:t>
            </a:r>
            <a:r>
              <a:rPr lang="nl-NL" sz="2400" dirty="0"/>
              <a:t> </a:t>
            </a:r>
            <a:r>
              <a:rPr lang="nl-NL" sz="2400" dirty="0" err="1"/>
              <a:t>about</a:t>
            </a:r>
            <a:r>
              <a:rPr lang="nl-NL" sz="2400" dirty="0"/>
              <a:t>*</a:t>
            </a:r>
          </a:p>
          <a:p>
            <a:pPr lvl="1"/>
            <a:r>
              <a:rPr lang="nl-NL" sz="2400" dirty="0"/>
              <a:t>Gen. 21:1 “</a:t>
            </a:r>
            <a:r>
              <a:rPr lang="nl-NL" sz="2400" dirty="0" err="1"/>
              <a:t>Now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Lord was </a:t>
            </a:r>
            <a:r>
              <a:rPr lang="nl-NL" sz="2400" dirty="0" err="1"/>
              <a:t>gracious</a:t>
            </a:r>
            <a:r>
              <a:rPr lang="nl-NL" sz="2400" dirty="0"/>
              <a:t> (</a:t>
            </a:r>
            <a:r>
              <a:rPr lang="nl-NL" sz="2400" i="1" dirty="0" err="1"/>
              <a:t>paqad</a:t>
            </a:r>
            <a:r>
              <a:rPr lang="nl-NL" sz="2400" dirty="0"/>
              <a:t>) </a:t>
            </a:r>
            <a:r>
              <a:rPr lang="nl-NL" sz="2400" dirty="0" err="1"/>
              <a:t>to</a:t>
            </a:r>
            <a:r>
              <a:rPr lang="nl-NL" sz="2400" dirty="0"/>
              <a:t> Sarah</a:t>
            </a:r>
          </a:p>
          <a:p>
            <a:pPr lvl="1"/>
            <a:r>
              <a:rPr lang="nl-NL" sz="2400" dirty="0"/>
              <a:t>Psalm 8:4 -  </a:t>
            </a:r>
            <a:r>
              <a:rPr lang="nl-NL" sz="2400" dirty="0" err="1"/>
              <a:t>that</a:t>
            </a:r>
            <a:r>
              <a:rPr lang="nl-NL" sz="2400" dirty="0"/>
              <a:t> </a:t>
            </a:r>
            <a:r>
              <a:rPr lang="nl-NL" sz="2400" dirty="0" err="1"/>
              <a:t>You</a:t>
            </a:r>
            <a:r>
              <a:rPr lang="nl-NL" sz="2400" dirty="0"/>
              <a:t> care </a:t>
            </a:r>
            <a:r>
              <a:rPr lang="nl-NL" sz="2400" i="1" dirty="0"/>
              <a:t>(</a:t>
            </a:r>
            <a:r>
              <a:rPr lang="nl-NL" sz="2400" i="1" dirty="0" err="1"/>
              <a:t>paqad</a:t>
            </a:r>
            <a:r>
              <a:rPr lang="nl-NL" sz="2400" dirty="0"/>
              <a:t>)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him</a:t>
            </a:r>
            <a:endParaRPr lang="nl-NL" sz="2400" i="1" dirty="0"/>
          </a:p>
          <a:p>
            <a:r>
              <a:rPr lang="nl-NL" i="1" dirty="0" err="1"/>
              <a:t>Paqad</a:t>
            </a:r>
            <a:r>
              <a:rPr lang="nl-NL" dirty="0"/>
              <a:t> = </a:t>
            </a:r>
            <a:r>
              <a:rPr lang="nl-NL" dirty="0" err="1"/>
              <a:t>visit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intention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heal</a:t>
            </a:r>
            <a:br>
              <a:rPr lang="nl-NL" dirty="0"/>
            </a:br>
            <a:r>
              <a:rPr lang="nl-NL" i="1" dirty="0" err="1"/>
              <a:t>Paqad</a:t>
            </a:r>
            <a:r>
              <a:rPr lang="nl-NL" dirty="0"/>
              <a:t> = ‘</a:t>
            </a:r>
            <a:r>
              <a:rPr lang="nl-NL" i="1" dirty="0" err="1"/>
              <a:t>heimsuchen</a:t>
            </a:r>
            <a:r>
              <a:rPr lang="nl-NL" i="1" dirty="0"/>
              <a:t>’</a:t>
            </a:r>
            <a:r>
              <a:rPr lang="nl-NL" dirty="0"/>
              <a:t> (</a:t>
            </a:r>
            <a:r>
              <a:rPr lang="nl-NL" dirty="0" err="1"/>
              <a:t>Margarete</a:t>
            </a:r>
            <a:r>
              <a:rPr lang="nl-NL" dirty="0"/>
              <a:t> </a:t>
            </a:r>
            <a:r>
              <a:rPr lang="nl-NL" dirty="0" err="1"/>
              <a:t>Susman</a:t>
            </a:r>
            <a:r>
              <a:rPr lang="nl-NL" dirty="0"/>
              <a:t>)</a:t>
            </a:r>
            <a:endParaRPr lang="nl-NL" i="1" dirty="0"/>
          </a:p>
          <a:p>
            <a:pPr>
              <a:buNone/>
            </a:pPr>
            <a:endParaRPr lang="nl-NL" sz="1600" i="1" dirty="0"/>
          </a:p>
          <a:p>
            <a:pPr>
              <a:buNone/>
            </a:pPr>
            <a:r>
              <a:rPr lang="nl-NL" sz="1800" i="1" dirty="0"/>
              <a:t>*</a:t>
            </a:r>
            <a:r>
              <a:rPr lang="nl-NL" sz="1600" i="1" dirty="0"/>
              <a:t> New Int. Dict. of the Old Testament &amp; </a:t>
            </a:r>
            <a:r>
              <a:rPr lang="nl-NL" sz="1600" i="1" dirty="0" err="1"/>
              <a:t>Theology</a:t>
            </a:r>
            <a:r>
              <a:rPr lang="nl-NL" sz="1600" i="1" dirty="0"/>
              <a:t> (NIDOTT)</a:t>
            </a:r>
            <a:endParaRPr lang="nl-NL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279356"/>
            <a:ext cx="1600200" cy="273844"/>
          </a:xfrm>
        </p:spPr>
        <p:txBody>
          <a:bodyPr/>
          <a:lstStyle/>
          <a:p>
            <a:fld id="{5246E596-99F3-4534-908E-9E561FF3FB3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172200" cy="857250"/>
          </a:xfrm>
        </p:spPr>
        <p:txBody>
          <a:bodyPr/>
          <a:lstStyle/>
          <a:p>
            <a:r>
              <a:rPr lang="nl-NL" b="1" dirty="0" err="1"/>
              <a:t>Who</a:t>
            </a:r>
            <a:r>
              <a:rPr lang="nl-NL" b="1" dirty="0"/>
              <a:t> are </a:t>
            </a:r>
            <a:r>
              <a:rPr lang="nl-NL" b="1" dirty="0" err="1"/>
              <a:t>You</a:t>
            </a:r>
            <a:r>
              <a:rPr lang="nl-NL" b="1" dirty="0"/>
              <a:t>, Lord?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7900" y="5600701"/>
            <a:ext cx="1600200" cy="273844"/>
          </a:xfrm>
        </p:spPr>
        <p:txBody>
          <a:bodyPr/>
          <a:lstStyle/>
          <a:p>
            <a:fld id="{5246E596-99F3-4534-908E-9E561FF3FB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6704" y="1759745"/>
            <a:ext cx="209724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err="1"/>
              <a:t>Compassionate</a:t>
            </a:r>
            <a:endParaRPr lang="nl-NL" sz="2400" dirty="0"/>
          </a:p>
          <a:p>
            <a:pPr algn="ctr"/>
            <a:r>
              <a:rPr lang="nl-NL" sz="2400" dirty="0" err="1"/>
              <a:t>Gracious</a:t>
            </a:r>
            <a:endParaRPr lang="nl-NL" sz="2400" dirty="0"/>
          </a:p>
          <a:p>
            <a:pPr algn="ctr"/>
            <a:r>
              <a:rPr lang="nl-NL" sz="2400" dirty="0" err="1"/>
              <a:t>Patient</a:t>
            </a:r>
            <a:endParaRPr lang="nl-NL" sz="2400" dirty="0"/>
          </a:p>
          <a:p>
            <a:pPr algn="ctr"/>
            <a:r>
              <a:rPr lang="nl-NL" sz="2400" dirty="0" err="1"/>
              <a:t>Faithful</a:t>
            </a:r>
            <a:endParaRPr lang="nl-NL" sz="2400" dirty="0"/>
          </a:p>
          <a:p>
            <a:pPr algn="ctr"/>
            <a:r>
              <a:rPr lang="nl-NL" sz="2400" dirty="0" err="1"/>
              <a:t>Peace</a:t>
            </a:r>
            <a:endParaRPr lang="nl-NL" sz="2400" dirty="0"/>
          </a:p>
          <a:p>
            <a:pPr algn="ctr"/>
            <a:r>
              <a:rPr lang="nl-NL" sz="2400" dirty="0"/>
              <a:t>Hope</a:t>
            </a:r>
            <a:br>
              <a:rPr lang="nl-NL" sz="2400" dirty="0"/>
            </a:br>
            <a:endParaRPr lang="nl-NL" sz="2400" dirty="0"/>
          </a:p>
          <a:p>
            <a:pPr algn="ctr"/>
            <a:r>
              <a:rPr lang="nl-NL" sz="2400" b="1" dirty="0"/>
              <a:t>Love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1" y="1759745"/>
            <a:ext cx="205594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/>
              <a:t>Almighty</a:t>
            </a:r>
            <a:endParaRPr lang="nl-NL" sz="2400" dirty="0"/>
          </a:p>
          <a:p>
            <a:pPr algn="ctr"/>
            <a:r>
              <a:rPr lang="nl-NL" sz="2400" dirty="0"/>
              <a:t>Great</a:t>
            </a:r>
          </a:p>
          <a:p>
            <a:pPr algn="ctr"/>
            <a:r>
              <a:rPr lang="nl-NL" sz="2400" dirty="0" err="1"/>
              <a:t>Holy</a:t>
            </a:r>
            <a:endParaRPr lang="nl-NL" sz="2400" dirty="0"/>
          </a:p>
          <a:p>
            <a:pPr algn="ctr"/>
            <a:r>
              <a:rPr lang="nl-NL" sz="2400" dirty="0"/>
              <a:t>Just</a:t>
            </a:r>
          </a:p>
          <a:p>
            <a:pPr algn="ctr"/>
            <a:r>
              <a:rPr lang="nl-NL" sz="2400" dirty="0" err="1"/>
              <a:t>Anger</a:t>
            </a:r>
            <a:endParaRPr lang="nl-NL" sz="2400" dirty="0"/>
          </a:p>
          <a:p>
            <a:pPr algn="ctr"/>
            <a:r>
              <a:rPr lang="nl-NL" sz="2400" dirty="0" err="1"/>
              <a:t>Judgment</a:t>
            </a:r>
            <a:endParaRPr lang="nl-NL" sz="2400" dirty="0"/>
          </a:p>
          <a:p>
            <a:pPr algn="ctr"/>
            <a:endParaRPr lang="nl-NL" sz="2400" b="1" dirty="0"/>
          </a:p>
          <a:p>
            <a:pPr algn="ctr"/>
            <a:r>
              <a:rPr lang="nl-NL" sz="2400" b="1" dirty="0" err="1"/>
              <a:t>Almighty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51" y="4902994"/>
            <a:ext cx="692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700" b="1" dirty="0"/>
              <a:t>The order of </a:t>
            </a:r>
            <a:r>
              <a:rPr lang="nl-NL" sz="2700" b="1" dirty="0" err="1"/>
              <a:t>virtues</a:t>
            </a:r>
            <a:r>
              <a:rPr lang="nl-NL" sz="2700" b="1" dirty="0"/>
              <a:t> </a:t>
            </a:r>
            <a:r>
              <a:rPr lang="nl-NL" sz="2700" b="1" dirty="0">
                <a:sym typeface="Wingdings" panose="05000000000000000000" pitchFamily="2" charset="2"/>
              </a:rPr>
              <a:t> </a:t>
            </a:r>
            <a:r>
              <a:rPr lang="nl-NL" sz="2700" b="1" dirty="0"/>
              <a:t>God is </a:t>
            </a:r>
            <a:r>
              <a:rPr lang="nl-NL" sz="2700" b="1" dirty="0" err="1"/>
              <a:t>almighty</a:t>
            </a:r>
            <a:r>
              <a:rPr lang="nl-NL" sz="2700" b="1" dirty="0"/>
              <a:t> </a:t>
            </a:r>
            <a:r>
              <a:rPr lang="nl-NL" sz="2700" b="1" dirty="0" err="1"/>
              <a:t>to</a:t>
            </a:r>
            <a:r>
              <a:rPr lang="nl-NL" sz="2700" b="1" dirty="0"/>
              <a:t> love!</a:t>
            </a:r>
            <a:br>
              <a:rPr lang="nl-NL" sz="2700" b="1" dirty="0"/>
            </a:br>
            <a:r>
              <a:rPr lang="nl-NL" sz="2700" i="1" dirty="0"/>
              <a:t>K.H. </a:t>
            </a:r>
            <a:r>
              <a:rPr lang="nl-NL" sz="2700" i="1" dirty="0" err="1"/>
              <a:t>Miskotte</a:t>
            </a:r>
            <a:r>
              <a:rPr lang="nl-NL" sz="2700" i="1" dirty="0"/>
              <a:t>, </a:t>
            </a:r>
            <a:r>
              <a:rPr lang="nl-NL" sz="2700" i="1" dirty="0" err="1"/>
              <a:t>Biblical</a:t>
            </a:r>
            <a:r>
              <a:rPr lang="nl-NL" sz="2700" i="1" dirty="0"/>
              <a:t> ABC</a:t>
            </a:r>
            <a:endParaRPr lang="en-US" sz="2700" i="1" dirty="0"/>
          </a:p>
        </p:txBody>
      </p:sp>
    </p:spTree>
    <p:extLst>
      <p:ext uri="{BB962C8B-B14F-4D97-AF65-F5344CB8AC3E}">
        <p14:creationId xmlns:p14="http://schemas.microsoft.com/office/powerpoint/2010/main" val="30453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FC7C-B403-AE58-5B0D-83E982F0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My image of God, age 19-68</a:t>
            </a:r>
            <a:endParaRPr lang="nl-NL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FF2B6-DED9-A195-D29D-914EF869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A person and person standing in a forest&#10;&#10;Description automatically generated">
            <a:extLst>
              <a:ext uri="{FF2B5EF4-FFF2-40B4-BE49-F238E27FC236}">
                <a16:creationId xmlns:a16="http://schemas.microsoft.com/office/drawing/2014/main" id="{FF113F67-3117-0876-35DD-A4B06873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16319" b="26901"/>
          <a:stretch/>
        </p:blipFill>
        <p:spPr>
          <a:xfrm rot="5400000">
            <a:off x="176740" y="1782147"/>
            <a:ext cx="4198776" cy="2920482"/>
          </a:xfrm>
          <a:prstGeom prst="rect">
            <a:avLst/>
          </a:prstGeom>
        </p:spPr>
      </p:pic>
      <p:pic>
        <p:nvPicPr>
          <p:cNvPr id="6" name="Picture 2" descr="XICF Xiamen International Christian Fellowship | Facebook">
            <a:extLst>
              <a:ext uri="{FF2B5EF4-FFF2-40B4-BE49-F238E27FC236}">
                <a16:creationId xmlns:a16="http://schemas.microsoft.com/office/drawing/2014/main" id="{53E34810-94A2-A00C-9E9A-11ADA0D1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13" y="1143000"/>
            <a:ext cx="4206187" cy="132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Xiamen University, China">
            <a:extLst>
              <a:ext uri="{FF2B5EF4-FFF2-40B4-BE49-F238E27FC236}">
                <a16:creationId xmlns:a16="http://schemas.microsoft.com/office/drawing/2014/main" id="{7E462C6E-4BEF-3D90-7F98-3F9E69F4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14" y="3214895"/>
            <a:ext cx="4206186" cy="21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3B0623-73C2-C351-4C7F-08D8F59BF7ED}"/>
              </a:ext>
            </a:extLst>
          </p:cNvPr>
          <p:cNvSpPr txBox="1"/>
          <p:nvPr/>
        </p:nvSpPr>
        <p:spPr>
          <a:xfrm>
            <a:off x="685800" y="5715000"/>
            <a:ext cx="769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“</a:t>
            </a:r>
            <a:r>
              <a:rPr lang="nl-NL" sz="2400" dirty="0" err="1"/>
              <a:t>Anyone</a:t>
            </a:r>
            <a:r>
              <a:rPr lang="nl-NL" sz="2400" dirty="0"/>
              <a:t> </a:t>
            </a:r>
            <a:r>
              <a:rPr lang="nl-NL" sz="2400" dirty="0" err="1"/>
              <a:t>who</a:t>
            </a:r>
            <a:r>
              <a:rPr lang="nl-NL" sz="2400" dirty="0"/>
              <a:t> has </a:t>
            </a:r>
            <a:r>
              <a:rPr lang="nl-NL" sz="2400" dirty="0" err="1"/>
              <a:t>seen</a:t>
            </a:r>
            <a:r>
              <a:rPr lang="nl-NL" sz="2400" dirty="0"/>
              <a:t> Me, has </a:t>
            </a:r>
            <a:r>
              <a:rPr lang="nl-NL" sz="2400" dirty="0" err="1"/>
              <a:t>seen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Father</a:t>
            </a:r>
            <a:r>
              <a:rPr lang="nl-NL" sz="2400" dirty="0"/>
              <a:t>” – John 14:9</a:t>
            </a:r>
          </a:p>
        </p:txBody>
      </p:sp>
    </p:spTree>
    <p:extLst>
      <p:ext uri="{BB962C8B-B14F-4D97-AF65-F5344CB8AC3E}">
        <p14:creationId xmlns:p14="http://schemas.microsoft.com/office/powerpoint/2010/main" val="54160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nl-NL" b="1" dirty="0"/>
              <a:t>ho are </a:t>
            </a:r>
            <a:r>
              <a:rPr lang="nl-NL" b="1" dirty="0" err="1"/>
              <a:t>You</a:t>
            </a:r>
            <a:r>
              <a:rPr lang="nl-NL" b="1" dirty="0"/>
              <a:t>, Lord?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074" name="AutoShape 2" descr="Afbeeldingsresultaat voor viering heilig avondmaal"/>
          <p:cNvSpPr>
            <a:spLocks noChangeAspect="1" noChangeArrowheads="1"/>
          </p:cNvSpPr>
          <p:nvPr/>
        </p:nvSpPr>
        <p:spPr bwMode="auto">
          <a:xfrm>
            <a:off x="1143000" y="-400050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God is </a:t>
            </a:r>
            <a:r>
              <a:rPr lang="nl-NL" dirty="0" err="1"/>
              <a:t>compassionate</a:t>
            </a:r>
            <a:r>
              <a:rPr lang="nl-NL" dirty="0"/>
              <a:t> and </a:t>
            </a:r>
            <a:r>
              <a:rPr lang="nl-NL" dirty="0" err="1"/>
              <a:t>faithful</a:t>
            </a:r>
            <a:endParaRPr lang="nl-NL" dirty="0"/>
          </a:p>
          <a:p>
            <a:endParaRPr lang="nl-NL" dirty="0"/>
          </a:p>
          <a:p>
            <a:r>
              <a:rPr lang="nl-NL" dirty="0"/>
              <a:t>“The Lord is </a:t>
            </a:r>
            <a:r>
              <a:rPr lang="nl-NL" dirty="0" err="1"/>
              <a:t>one</a:t>
            </a:r>
            <a:r>
              <a:rPr lang="nl-NL" dirty="0"/>
              <a:t>”, Mark 12:29b, Deut. 6:4.</a:t>
            </a:r>
          </a:p>
          <a:p>
            <a:endParaRPr lang="nl-NL" dirty="0"/>
          </a:p>
          <a:p>
            <a:r>
              <a:rPr lang="nl-NL" dirty="0"/>
              <a:t>“</a:t>
            </a:r>
            <a:r>
              <a:rPr lang="nl-NL" dirty="0" err="1"/>
              <a:t>Anyone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has </a:t>
            </a:r>
            <a:r>
              <a:rPr lang="nl-NL" dirty="0" err="1"/>
              <a:t>seen</a:t>
            </a:r>
            <a:r>
              <a:rPr lang="nl-NL" dirty="0"/>
              <a:t> Me, has </a:t>
            </a:r>
            <a:r>
              <a:rPr lang="nl-NL" dirty="0" err="1"/>
              <a:t>seen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Father</a:t>
            </a:r>
            <a:r>
              <a:rPr lang="nl-NL" dirty="0"/>
              <a:t>” – John 14:9</a:t>
            </a:r>
          </a:p>
          <a:p>
            <a:endParaRPr lang="nl-NL" dirty="0"/>
          </a:p>
          <a:p>
            <a:r>
              <a:rPr lang="nl-NL" dirty="0" err="1"/>
              <a:t>Jesus</a:t>
            </a:r>
            <a:r>
              <a:rPr lang="nl-NL" dirty="0"/>
              <a:t> shows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Father</a:t>
            </a:r>
            <a:r>
              <a:rPr lang="nl-NL" dirty="0"/>
              <a:t> </a:t>
            </a:r>
            <a:r>
              <a:rPr lang="nl-NL" dirty="0" err="1"/>
              <a:t>truly</a:t>
            </a:r>
            <a:r>
              <a:rPr lang="nl-NL" dirty="0"/>
              <a:t> is (like Son, like </a:t>
            </a:r>
            <a:r>
              <a:rPr lang="nl-NL" dirty="0" err="1"/>
              <a:t>Father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Let </a:t>
            </a:r>
            <a:r>
              <a:rPr lang="nl-NL" dirty="0" err="1"/>
              <a:t>your</a:t>
            </a:r>
            <a:r>
              <a:rPr lang="nl-NL" dirty="0"/>
              <a:t> image of God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healed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Jesus</a:t>
            </a:r>
            <a:r>
              <a:rPr lang="nl-NL" dirty="0"/>
              <a:t>;</a:t>
            </a:r>
            <a:br>
              <a:rPr lang="nl-NL" dirty="0"/>
            </a:br>
            <a:r>
              <a:rPr lang="nl-NL" dirty="0" err="1"/>
              <a:t>welcome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prayer</a:t>
            </a:r>
            <a:r>
              <a:rPr lang="nl-NL" dirty="0"/>
              <a:t>!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4C7B-5823-09A9-D4A9-44961CC1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r>
              <a:rPr lang="en-US" b="1" dirty="0"/>
              <a:t>			     My image of God, age 5-12</a:t>
            </a:r>
            <a:endParaRPr lang="nl-NL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522B2-F390-0D2D-BB83-8BE18FA6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8" descr="C:\Users\De Jong\Downloads\20140405_090437.jpg">
            <a:extLst>
              <a:ext uri="{FF2B5EF4-FFF2-40B4-BE49-F238E27FC236}">
                <a16:creationId xmlns:a16="http://schemas.microsoft.com/office/drawing/2014/main" id="{5D6D0D15-6230-5167-35F5-78DFF4EE3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5315" t="9980" r="36479" b="53900"/>
          <a:stretch/>
        </p:blipFill>
        <p:spPr bwMode="auto">
          <a:xfrm>
            <a:off x="914400" y="189394"/>
            <a:ext cx="2438400" cy="307379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2A7725-B705-8499-F80B-8220FD9DB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60" r="12722" b="40709"/>
          <a:stretch/>
        </p:blipFill>
        <p:spPr>
          <a:xfrm>
            <a:off x="914400" y="3473116"/>
            <a:ext cx="2438400" cy="3080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CA5895-BA3C-D7E4-8B92-32195A15F600}"/>
              </a:ext>
            </a:extLst>
          </p:cNvPr>
          <p:cNvSpPr txBox="1"/>
          <p:nvPr/>
        </p:nvSpPr>
        <p:spPr>
          <a:xfrm>
            <a:off x="3581400" y="885885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From the 10 Commandments</a:t>
            </a:r>
          </a:p>
          <a:p>
            <a:endParaRPr lang="en-US" sz="2400" dirty="0"/>
          </a:p>
          <a:p>
            <a:r>
              <a:rPr lang="en-US" sz="2400" dirty="0"/>
              <a:t>“</a:t>
            </a:r>
            <a:r>
              <a:rPr lang="en-US" sz="2400" u="sng" dirty="0"/>
              <a:t>You shall not </a:t>
            </a:r>
            <a:r>
              <a:rPr lang="en-US" sz="2400" dirty="0"/>
              <a:t>make for yourself an image in the  form of anything in heaven above or on the earth beneath or in the waters below. 5 </a:t>
            </a:r>
            <a:r>
              <a:rPr lang="en-US" sz="2400" u="sng" dirty="0"/>
              <a:t>You shall not </a:t>
            </a:r>
            <a:r>
              <a:rPr lang="en-US" sz="2400" dirty="0"/>
              <a:t>bow down to them or worship them; </a:t>
            </a:r>
            <a:r>
              <a:rPr lang="en-US" sz="2400" u="sng" dirty="0"/>
              <a:t>for I, the Lord your God, am a jealous God, punishing the children for the sin of the parents to the third and fourth generation of those who hate me</a:t>
            </a:r>
            <a:r>
              <a:rPr lang="en-US" sz="2400" dirty="0"/>
              <a:t>.”</a:t>
            </a:r>
          </a:p>
          <a:p>
            <a:endParaRPr lang="en-US" sz="2400" dirty="0"/>
          </a:p>
          <a:p>
            <a:r>
              <a:rPr lang="en-US" sz="2400" dirty="0"/>
              <a:t>Exodus 20:4-5 (NIV)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1383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Our</a:t>
            </a:r>
            <a:r>
              <a:rPr lang="nl-NL" b="1" dirty="0"/>
              <a:t> image of God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6286500" cy="339447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“A sick image of God </a:t>
            </a:r>
            <a:r>
              <a:rPr lang="nl-NL" dirty="0" err="1"/>
              <a:t>makes</a:t>
            </a:r>
            <a:r>
              <a:rPr lang="nl-NL" dirty="0"/>
              <a:t> a person sick”</a:t>
            </a:r>
            <a:br>
              <a:rPr lang="nl-NL" dirty="0"/>
            </a:br>
            <a:r>
              <a:rPr lang="nl-NL" i="1" dirty="0"/>
              <a:t>Carl Jung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“</a:t>
            </a:r>
            <a:r>
              <a:rPr lang="nl-NL" dirty="0" err="1"/>
              <a:t>Your</a:t>
            </a:r>
            <a:r>
              <a:rPr lang="nl-NL" dirty="0"/>
              <a:t> image of God </a:t>
            </a:r>
            <a:r>
              <a:rPr lang="nl-NL" dirty="0" err="1"/>
              <a:t>affects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self</a:t>
            </a:r>
            <a:r>
              <a:rPr lang="nl-NL" dirty="0"/>
              <a:t>-image and </a:t>
            </a:r>
            <a:r>
              <a:rPr lang="nl-NL" dirty="0" err="1"/>
              <a:t>the</a:t>
            </a:r>
            <a:r>
              <a:rPr lang="nl-NL" dirty="0"/>
              <a:t> image </a:t>
            </a:r>
            <a:r>
              <a:rPr lang="nl-NL" dirty="0" err="1"/>
              <a:t>you</a:t>
            </a:r>
            <a:r>
              <a:rPr lang="nl-NL" dirty="0"/>
              <a:t> have of </a:t>
            </a:r>
            <a:r>
              <a:rPr lang="nl-NL" dirty="0" err="1"/>
              <a:t>others</a:t>
            </a:r>
            <a:r>
              <a:rPr lang="nl-NL" dirty="0"/>
              <a:t>”</a:t>
            </a:r>
            <a:br>
              <a:rPr lang="nl-NL" dirty="0"/>
            </a:br>
            <a:r>
              <a:rPr lang="nl-NL" i="1" dirty="0"/>
              <a:t>Wim Hoogendijk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170" name="AutoShape 2" descr="Afbeeldingsresultaat voor evangeliegemeente castricum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172" name="AutoShape 4" descr="Afbeeldingsresultaat voor evangeliegemeente castricum"/>
          <p:cNvSpPr>
            <a:spLocks noChangeAspect="1" noChangeArrowheads="1"/>
          </p:cNvSpPr>
          <p:nvPr/>
        </p:nvSpPr>
        <p:spPr bwMode="auto">
          <a:xfrm>
            <a:off x="1143000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81000"/>
            <a:ext cx="6172200" cy="857250"/>
          </a:xfrm>
        </p:spPr>
        <p:txBody>
          <a:bodyPr/>
          <a:lstStyle/>
          <a:p>
            <a:r>
              <a:rPr lang="nl-NL" b="1" dirty="0" err="1"/>
              <a:t>Who</a:t>
            </a:r>
            <a:r>
              <a:rPr lang="nl-NL" b="1" dirty="0"/>
              <a:t> are </a:t>
            </a:r>
            <a:r>
              <a:rPr lang="nl-NL" b="1" dirty="0" err="1"/>
              <a:t>You</a:t>
            </a:r>
            <a:r>
              <a:rPr lang="nl-NL" b="1" dirty="0"/>
              <a:t>, Lord?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7900" y="5600701"/>
            <a:ext cx="1600200" cy="273844"/>
          </a:xfrm>
        </p:spPr>
        <p:txBody>
          <a:bodyPr/>
          <a:lstStyle/>
          <a:p>
            <a:fld id="{5246E596-99F3-4534-908E-9E561FF3FB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8204" y="1759745"/>
            <a:ext cx="209724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err="1"/>
              <a:t>Compassionate</a:t>
            </a:r>
            <a:endParaRPr lang="nl-NL" sz="2400" dirty="0"/>
          </a:p>
          <a:p>
            <a:pPr algn="ctr"/>
            <a:r>
              <a:rPr lang="nl-NL" sz="2400" dirty="0" err="1"/>
              <a:t>Gracious</a:t>
            </a:r>
            <a:endParaRPr lang="nl-NL" sz="2400" dirty="0"/>
          </a:p>
          <a:p>
            <a:pPr algn="ctr"/>
            <a:r>
              <a:rPr lang="nl-NL" sz="2400" dirty="0" err="1"/>
              <a:t>Patient</a:t>
            </a:r>
            <a:endParaRPr lang="nl-NL" sz="2400" dirty="0"/>
          </a:p>
          <a:p>
            <a:pPr algn="ctr"/>
            <a:r>
              <a:rPr lang="nl-NL" sz="2400" dirty="0" err="1"/>
              <a:t>Faithful</a:t>
            </a:r>
            <a:endParaRPr lang="nl-NL" sz="2400" dirty="0"/>
          </a:p>
          <a:p>
            <a:pPr algn="ctr"/>
            <a:r>
              <a:rPr lang="nl-NL" sz="2400" dirty="0" err="1"/>
              <a:t>Peace</a:t>
            </a:r>
            <a:endParaRPr lang="nl-NL" sz="2400" dirty="0"/>
          </a:p>
          <a:p>
            <a:pPr algn="ctr"/>
            <a:r>
              <a:rPr lang="nl-NL" sz="2400" dirty="0"/>
              <a:t>Hope</a:t>
            </a:r>
            <a:br>
              <a:rPr lang="nl-NL" sz="2400" dirty="0"/>
            </a:br>
            <a:endParaRPr lang="nl-NL" sz="2400" dirty="0"/>
          </a:p>
          <a:p>
            <a:pPr algn="ctr"/>
            <a:r>
              <a:rPr lang="nl-NL" sz="2400" b="1" dirty="0"/>
              <a:t>Love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7410" y="1759745"/>
            <a:ext cx="205594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/>
              <a:t>Almighty</a:t>
            </a:r>
            <a:endParaRPr lang="nl-NL" sz="2400" dirty="0"/>
          </a:p>
          <a:p>
            <a:pPr algn="ctr"/>
            <a:r>
              <a:rPr lang="nl-NL" sz="2400" dirty="0"/>
              <a:t>Great</a:t>
            </a:r>
          </a:p>
          <a:p>
            <a:pPr algn="ctr"/>
            <a:r>
              <a:rPr lang="nl-NL" sz="2400" dirty="0" err="1"/>
              <a:t>Holy</a:t>
            </a:r>
            <a:endParaRPr lang="nl-NL" sz="2400" dirty="0"/>
          </a:p>
          <a:p>
            <a:pPr algn="ctr"/>
            <a:r>
              <a:rPr lang="nl-NL" sz="2400" dirty="0" err="1"/>
              <a:t>Justice</a:t>
            </a:r>
            <a:endParaRPr lang="nl-NL" sz="2400" dirty="0"/>
          </a:p>
          <a:p>
            <a:pPr algn="ctr"/>
            <a:r>
              <a:rPr lang="nl-NL" sz="2400" dirty="0" err="1"/>
              <a:t>Angry</a:t>
            </a:r>
            <a:endParaRPr lang="nl-NL" sz="2400" dirty="0"/>
          </a:p>
          <a:p>
            <a:pPr algn="ctr"/>
            <a:r>
              <a:rPr lang="nl-NL" sz="2400" dirty="0" err="1"/>
              <a:t>Judgment</a:t>
            </a:r>
            <a:endParaRPr lang="nl-NL" sz="2400" dirty="0"/>
          </a:p>
          <a:p>
            <a:pPr algn="ctr"/>
            <a:endParaRPr lang="nl-NL" sz="2400" b="1" dirty="0"/>
          </a:p>
          <a:p>
            <a:pPr algn="ctr"/>
            <a:r>
              <a:rPr lang="nl-NL" sz="2400" b="1" dirty="0" err="1"/>
              <a:t>Almighty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53486" y="4902995"/>
            <a:ext cx="65873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700" b="1" dirty="0"/>
              <a:t>God is love but He is </a:t>
            </a:r>
            <a:r>
              <a:rPr lang="nl-NL" sz="2700" b="1" dirty="0" err="1"/>
              <a:t>also</a:t>
            </a:r>
            <a:r>
              <a:rPr lang="nl-NL" sz="2700" b="1" dirty="0"/>
              <a:t> </a:t>
            </a:r>
            <a:r>
              <a:rPr lang="nl-NL" sz="2700" b="1" dirty="0" err="1"/>
              <a:t>almighty</a:t>
            </a:r>
            <a:r>
              <a:rPr lang="nl-NL" sz="2700" b="1" dirty="0"/>
              <a:t>: conflict?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/>
              <a:t>Our</a:t>
            </a:r>
            <a:r>
              <a:rPr lang="nl-NL" b="1" dirty="0"/>
              <a:t> image of God – a Janus </a:t>
            </a:r>
            <a:r>
              <a:rPr lang="nl-NL" b="1" dirty="0" err="1"/>
              <a:t>head</a:t>
            </a:r>
            <a:r>
              <a:rPr lang="nl-NL" b="1" dirty="0"/>
              <a:t>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ttps://encrypted-tbn0.gstatic.com/images?q=tbn:ANd9GcRA4YXtqP5LfHT7Qwg3391jLiR8Q7eLrK3vhbV28KnVM-YGlrY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65804"/>
            <a:ext cx="4191000" cy="3720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Exodus 34:6-7 (NIV)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/>
              <a:t>6 And he passed in front of Moses, proclaiming, “The Lord, the Lord, the </a:t>
            </a:r>
            <a:r>
              <a:rPr lang="en-US" i="1" u="sng" dirty="0"/>
              <a:t>compassionate</a:t>
            </a:r>
            <a:r>
              <a:rPr lang="en-US" i="1" dirty="0"/>
              <a:t> and gracious God, slow to anger, abounding in love and </a:t>
            </a:r>
            <a:r>
              <a:rPr lang="en-US" i="1" u="sng" dirty="0"/>
              <a:t>faithfulness</a:t>
            </a:r>
            <a:r>
              <a:rPr lang="en-US" i="1" dirty="0"/>
              <a:t>, </a:t>
            </a:r>
          </a:p>
          <a:p>
            <a:pPr>
              <a:buNone/>
            </a:pPr>
            <a:r>
              <a:rPr lang="en-US" i="1" dirty="0"/>
              <a:t>7 maintaining love to thousands, and forgiving wickedness, rebellion and sin. Yet he does not leave the guilty unpunished; he punishes the children and their children for the sin of the parents to the third and fourth generation.”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Exodus 34:6 (NIV)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6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/>
              <a:t>    “And he passed in front of Moses, proclaiming, “The Lord, the Lord, the </a:t>
            </a:r>
            <a:r>
              <a:rPr lang="en-US" i="1" u="sng" dirty="0"/>
              <a:t>compassionate</a:t>
            </a:r>
            <a:r>
              <a:rPr lang="en-US" i="1" dirty="0"/>
              <a:t> and gracious God, slow to anger, abounding in love and </a:t>
            </a:r>
            <a:r>
              <a:rPr lang="en-US" i="1" u="sng" dirty="0"/>
              <a:t>faithfulness</a:t>
            </a:r>
            <a:r>
              <a:rPr lang="en-US" i="1" dirty="0"/>
              <a:t>.”</a:t>
            </a:r>
          </a:p>
          <a:p>
            <a:endParaRPr lang="en-US" dirty="0"/>
          </a:p>
          <a:p>
            <a:r>
              <a:rPr lang="en-US" dirty="0"/>
              <a:t>These words are repeated many times in the Bible:</a:t>
            </a:r>
            <a:br>
              <a:rPr lang="en-US" dirty="0"/>
            </a:br>
            <a:r>
              <a:rPr lang="fi-FI" u="sng" dirty="0"/>
              <a:t>Ps. 86:15</a:t>
            </a:r>
            <a:r>
              <a:rPr lang="fi-FI" dirty="0"/>
              <a:t>, Ps. 103:8, </a:t>
            </a:r>
            <a:r>
              <a:rPr lang="fi-FI" u="sng" dirty="0"/>
              <a:t>Ps. 145:8-9</a:t>
            </a:r>
            <a:r>
              <a:rPr lang="fi-FI" dirty="0"/>
              <a:t>; Jona 4:2, etc.</a:t>
            </a:r>
          </a:p>
          <a:p>
            <a:endParaRPr lang="fi-FI" u="sng" dirty="0"/>
          </a:p>
          <a:p>
            <a:r>
              <a:rPr lang="fi-FI" u="sng" dirty="0"/>
              <a:t>Compassionate</a:t>
            </a:r>
            <a:r>
              <a:rPr lang="fi-FI" dirty="0"/>
              <a:t> = (Hb, fem. noun) </a:t>
            </a:r>
            <a:r>
              <a:rPr lang="fi-FI" i="1" dirty="0"/>
              <a:t>rachum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 (Hb) </a:t>
            </a:r>
            <a:r>
              <a:rPr lang="fi-FI" i="1" dirty="0">
                <a:sym typeface="Wingdings" panose="05000000000000000000" pitchFamily="2" charset="2"/>
              </a:rPr>
              <a:t>rechem</a:t>
            </a:r>
            <a:r>
              <a:rPr lang="fi-FI" dirty="0">
                <a:sym typeface="Wingdings" panose="05000000000000000000" pitchFamily="2" charset="2"/>
              </a:rPr>
              <a:t> = womb  unconditional love (Ps. 145:8-9)</a:t>
            </a:r>
          </a:p>
          <a:p>
            <a:endParaRPr lang="fi-FI" u="sng" dirty="0">
              <a:sym typeface="Wingdings" panose="05000000000000000000" pitchFamily="2" charset="2"/>
            </a:endParaRPr>
          </a:p>
          <a:p>
            <a:r>
              <a:rPr lang="fi-FI" u="sng" dirty="0">
                <a:sym typeface="Wingdings" panose="05000000000000000000" pitchFamily="2" charset="2"/>
              </a:rPr>
              <a:t>Faithfulness</a:t>
            </a:r>
            <a:r>
              <a:rPr lang="fi-FI" dirty="0">
                <a:sym typeface="Wingdings" panose="05000000000000000000" pitchFamily="2" charset="2"/>
              </a:rPr>
              <a:t> = (Hb) </a:t>
            </a:r>
            <a:r>
              <a:rPr lang="fi-FI" i="1" dirty="0">
                <a:sym typeface="Wingdings" panose="05000000000000000000" pitchFamily="2" charset="2"/>
              </a:rPr>
              <a:t>’emeth</a:t>
            </a:r>
            <a:r>
              <a:rPr lang="fi-FI" dirty="0">
                <a:sym typeface="Wingdings" panose="05000000000000000000" pitchFamily="2" charset="2"/>
              </a:rPr>
              <a:t> = true (Amen), reliable, faith </a:t>
            </a:r>
            <a:endParaRPr lang="fi-FI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Exodus 34:7 (NIV)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/>
              <a:t>   “maintaining love to thousands, and forgiving wickedness, rebellion and sin. Yet </a:t>
            </a:r>
            <a:r>
              <a:rPr lang="en-US" i="1" u="sng" dirty="0"/>
              <a:t>he does not leave the guilty unpunished*</a:t>
            </a:r>
            <a:r>
              <a:rPr lang="en-US" i="1" dirty="0"/>
              <a:t>; </a:t>
            </a:r>
            <a:r>
              <a:rPr lang="en-US" i="1" u="sng" dirty="0"/>
              <a:t>he </a:t>
            </a:r>
            <a:r>
              <a:rPr lang="en-US" b="1" i="1" u="sng" dirty="0"/>
              <a:t>punishes</a:t>
            </a:r>
            <a:r>
              <a:rPr lang="en-US" i="1" u="sng" dirty="0"/>
              <a:t> the children and their children for the sin of the parents</a:t>
            </a:r>
            <a:r>
              <a:rPr lang="en-US" i="1" dirty="0"/>
              <a:t> to the third and fourth generation.”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/>
              <a:t>* “who will by no means clear the guilty”  RSV &amp; KJV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526D-3283-10E0-2F99-96FF27D5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punishes children for sins of parents? Possible responses</a:t>
            </a:r>
            <a:endParaRPr lang="nl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2CEE8-360F-5828-22FE-95E6C74B5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God knows always better – His thoughts are higher than mine; I should not question these things?</a:t>
            </a:r>
          </a:p>
          <a:p>
            <a:endParaRPr lang="en-US" sz="2800" dirty="0"/>
          </a:p>
          <a:p>
            <a:r>
              <a:rPr lang="en-US" sz="2800" dirty="0"/>
              <a:t>From social sciences: children carry the burden of nature and nurture of the parents.</a:t>
            </a:r>
          </a:p>
          <a:p>
            <a:endParaRPr lang="en-US" sz="2800" dirty="0"/>
          </a:p>
          <a:p>
            <a:r>
              <a:rPr lang="en-US" sz="2800" b="1" dirty="0"/>
              <a:t>Let us compare scripture with scripture!</a:t>
            </a:r>
            <a:endParaRPr lang="nl-NL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C9C18-5B16-3A06-42BD-6F7D788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E596-99F3-4534-908E-9E561FF3FB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803</Words>
  <Application>Microsoft Office PowerPoint</Application>
  <PresentationFormat>On-screen Show (4:3)</PresentationFormat>
  <Paragraphs>110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blbHebrew</vt:lpstr>
      <vt:lpstr>Calibri</vt:lpstr>
      <vt:lpstr>Times New Roman</vt:lpstr>
      <vt:lpstr>Office Theme</vt:lpstr>
      <vt:lpstr>Who Are You, Lord? Part 1   Exodus 34:6-7 (NIV)</vt:lpstr>
      <vt:lpstr>        My image of God, age 5-12</vt:lpstr>
      <vt:lpstr>Our image of God</vt:lpstr>
      <vt:lpstr>Who are You, Lord?</vt:lpstr>
      <vt:lpstr>Our image of God – a Janus head?</vt:lpstr>
      <vt:lpstr>Exodus 34:6-7 (NIV)</vt:lpstr>
      <vt:lpstr>Exodus 34:6 (NIV)</vt:lpstr>
      <vt:lpstr>Exodus 34:7 (NIV)</vt:lpstr>
      <vt:lpstr>God punishes children for sins of parents? Possible responses</vt:lpstr>
      <vt:lpstr>Exodus 34:7 (NIV)</vt:lpstr>
      <vt:lpstr>‘Punishing’ in Exodus 34:7</vt:lpstr>
      <vt:lpstr>Who are You, Lord?</vt:lpstr>
      <vt:lpstr>My image of God, age 19-68</vt:lpstr>
      <vt:lpstr>Who are You, Lord?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Heer, wie bent U?</dc:title>
  <dc:creator>De Jong</dc:creator>
  <cp:lastModifiedBy>Jong, K.P. de (Krijn)</cp:lastModifiedBy>
  <cp:revision>83</cp:revision>
  <dcterms:created xsi:type="dcterms:W3CDTF">2015-04-11T13:02:52Z</dcterms:created>
  <dcterms:modified xsi:type="dcterms:W3CDTF">2023-11-23T09:16:29Z</dcterms:modified>
</cp:coreProperties>
</file>